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56" r:id="rId5"/>
    <p:sldId id="259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HAQAA3 EQA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PEER-LEARNING SESSION 2: EXPERT RECRUITMENT AND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Wednesday 29</a:t>
            </a:r>
            <a:r>
              <a:rPr lang="en-GB" sz="1800" baseline="30000" dirty="0">
                <a:solidFill>
                  <a:schemeClr val="bg1"/>
                </a:solidFill>
              </a:rPr>
              <a:t>th</a:t>
            </a:r>
            <a:r>
              <a:rPr lang="en-GB" sz="1800" dirty="0">
                <a:solidFill>
                  <a:schemeClr val="bg1"/>
                </a:solidFill>
              </a:rPr>
              <a:t> January 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688"/>
            <a:ext cx="10515600" cy="1325563"/>
          </a:xfrm>
        </p:spPr>
        <p:txBody>
          <a:bodyPr/>
          <a:lstStyle/>
          <a:p>
            <a:r>
              <a:rPr lang="en-GB" dirty="0"/>
              <a:t>INVOLVEMENT OF EXTERNAL EXPERTS: ACTIVITIES, PROFILES, ETC.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251"/>
            <a:ext cx="10515600" cy="4607712"/>
          </a:xfrm>
        </p:spPr>
        <p:txBody>
          <a:bodyPr>
            <a:normAutofit lnSpcReduction="10000"/>
          </a:bodyPr>
          <a:lstStyle/>
          <a:p>
            <a:r>
              <a:rPr lang="en-GB" sz="2400" b="1" dirty="0"/>
              <a:t>Activities of External Experts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Programme accreditation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Institutional audits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Consultancy – Workshops, symposium, trainings </a:t>
            </a:r>
          </a:p>
          <a:p>
            <a:r>
              <a:rPr lang="en-GB" sz="2400" b="1" dirty="0"/>
              <a:t>Profiles of External Experts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Qualifying academia in specific field related to programmes to be reviewed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Industry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Quality Assurance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Local and international</a:t>
            </a:r>
          </a:p>
          <a:p>
            <a:r>
              <a:rPr lang="en-GB" sz="2400" b="1" dirty="0"/>
              <a:t>Recruitment of External Experts </a:t>
            </a:r>
          </a:p>
          <a:p>
            <a:pPr marL="0" indent="0">
              <a:buNone/>
            </a:pPr>
            <a:r>
              <a:rPr lang="en-GB" sz="2400" dirty="0"/>
              <a:t>Head Hunt, Advert on CHE Website, and Social Media Platforms.</a:t>
            </a:r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417"/>
            <a:ext cx="10515600" cy="1325563"/>
          </a:xfrm>
        </p:spPr>
        <p:txBody>
          <a:bodyPr/>
          <a:lstStyle/>
          <a:p>
            <a:r>
              <a:rPr lang="en-GB" dirty="0"/>
              <a:t>EXPERT TRAINING OFFERED BY THE COUNCIL ON HIGHER EDUCATION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980"/>
            <a:ext cx="10515600" cy="456498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GB" dirty="0"/>
              <a:t>Before </a:t>
            </a:r>
            <a:r>
              <a:rPr lang="en-GB" dirty="0" err="1"/>
              <a:t>Covid</a:t>
            </a:r>
            <a:r>
              <a:rPr lang="en-GB" dirty="0"/>
              <a:t> 19 CHE Lesotho used to conduct trainings for Experts in a form of workshops however, CHE now holds coordination meetings.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latin typeface="Montserrat"/>
              </a:rPr>
              <a:t>Coordination Meeting p</a:t>
            </a:r>
            <a:r>
              <a:rPr lang="en-US" dirty="0" err="1">
                <a:latin typeface="Montserrat"/>
                <a:ea typeface="Calibri" panose="020F0502020204030204" pitchFamily="34" charset="0"/>
              </a:rPr>
              <a:t>rovides</a:t>
            </a:r>
            <a:r>
              <a:rPr lang="en-US" dirty="0">
                <a:latin typeface="Montserrat"/>
                <a:ea typeface="Calibri" panose="020F0502020204030204" pitchFamily="34" charset="0"/>
              </a:rPr>
              <a:t> clarity on the procedures, timelines, and expectations for the accreditation and audit processes.</a:t>
            </a:r>
            <a:endParaRPr lang="en-GB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46"/>
            <a:ext cx="10515600" cy="1611980"/>
          </a:xfrm>
        </p:spPr>
        <p:txBody>
          <a:bodyPr/>
          <a:lstStyle/>
          <a:p>
            <a:r>
              <a:rPr lang="en-GB" dirty="0">
                <a:latin typeface="Montserrat"/>
              </a:rPr>
              <a:t>EXPERT RECRUITMENT AND TRAINING: MAIN CHALLENGES and ways to overcome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0793"/>
            <a:ext cx="10515600" cy="4536170"/>
          </a:xfrm>
        </p:spPr>
        <p:txBody>
          <a:bodyPr>
            <a:normAutofit/>
          </a:bodyPr>
          <a:lstStyle/>
          <a:p>
            <a:pPr algn="just"/>
            <a:r>
              <a:rPr lang="en-GB" sz="1800" b="1" dirty="0">
                <a:latin typeface="Montserrat"/>
              </a:rPr>
              <a:t>Main challenges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Finding qualified experts with the necessary skills and experience is sometimes difficult, especially in </a:t>
            </a:r>
            <a:r>
              <a:rPr lang="en-US" sz="1600" dirty="0" err="1">
                <a:latin typeface="Montserrat"/>
                <a:ea typeface="Times New Roman" panose="02020603050405020304" pitchFamily="18" charset="0"/>
              </a:rPr>
              <a:t>specialised</a:t>
            </a:r>
            <a:r>
              <a:rPr lang="en-US" sz="1600" dirty="0">
                <a:latin typeface="Montserrat"/>
                <a:ea typeface="Times New Roman" panose="02020603050405020304" pitchFamily="18" charset="0"/>
              </a:rPr>
              <a:t> areas.</a:t>
            </a:r>
            <a:endParaRPr lang="en-ZA" sz="1600" dirty="0">
              <a:latin typeface="Montserrat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Limited financial resources restrict our ability to attract top talent and provide adequate training.</a:t>
            </a:r>
            <a:endParaRPr lang="en-ZA" sz="1600" dirty="0">
              <a:latin typeface="Montserrat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Lesotho's location and smaller market size limit the pool of available experts.</a:t>
            </a:r>
            <a:endParaRPr lang="en-ZA" sz="1600" dirty="0">
              <a:latin typeface="Montserrat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Providing comprehensive training programmes to ensure external experts are well-versed in CHE's standards and processes is resource-intensive.</a:t>
            </a:r>
            <a:endParaRPr lang="en-ZA" sz="1600" dirty="0">
              <a:latin typeface="Montserrat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Keeping external experts engaged and motivated over the long term is sometimes challenging, especially when the experts have other opportunities available.</a:t>
            </a:r>
            <a:endParaRPr lang="en-ZA" sz="1600" dirty="0">
              <a:latin typeface="Montserrat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ZA" sz="1600" b="1" dirty="0" err="1">
                <a:latin typeface="Montserrat"/>
                <a:ea typeface="Times New Roman" panose="02020603050405020304" pitchFamily="18" charset="0"/>
              </a:rPr>
              <a:t>ays</a:t>
            </a:r>
            <a:r>
              <a:rPr lang="en-ZA" sz="1600" b="1" dirty="0">
                <a:latin typeface="Montserrat"/>
                <a:ea typeface="Times New Roman" panose="02020603050405020304" pitchFamily="18" charset="0"/>
              </a:rPr>
              <a:t> to Overcome Challenges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B</a:t>
            </a:r>
            <a:r>
              <a:rPr lang="en-ZA" sz="1600" dirty="0" err="1">
                <a:latin typeface="Montserrat"/>
                <a:ea typeface="Times New Roman" panose="02020603050405020304" pitchFamily="18" charset="0"/>
              </a:rPr>
              <a:t>uilding</a:t>
            </a:r>
            <a:r>
              <a:rPr lang="en-ZA" sz="1600" dirty="0">
                <a:latin typeface="Montserrat"/>
                <a:ea typeface="Times New Roman" panose="02020603050405020304" pitchFamily="18" charset="0"/>
              </a:rPr>
              <a:t> partnerships with Educational Institutions, sister organisations and industry stakeholders;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S</a:t>
            </a:r>
            <a:r>
              <a:rPr lang="en-ZA" sz="1600" dirty="0" err="1">
                <a:latin typeface="Montserrat"/>
                <a:ea typeface="Times New Roman" panose="02020603050405020304" pitchFamily="18" charset="0"/>
              </a:rPr>
              <a:t>ourcing</a:t>
            </a:r>
            <a:r>
              <a:rPr lang="en-ZA" sz="1600" dirty="0">
                <a:latin typeface="Montserrat"/>
                <a:ea typeface="Times New Roman" panose="02020603050405020304" pitchFamily="18" charset="0"/>
              </a:rPr>
              <a:t> funding from stakeholders nationally and internationally.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 err="1">
                <a:latin typeface="Montserrat"/>
                <a:ea typeface="Times New Roman" panose="02020603050405020304" pitchFamily="18" charset="0"/>
              </a:rPr>
              <a:t>Utilising</a:t>
            </a:r>
            <a:r>
              <a:rPr lang="en-US" sz="1600" dirty="0">
                <a:latin typeface="Montserrat"/>
                <a:ea typeface="Times New Roman" panose="02020603050405020304" pitchFamily="18" charset="0"/>
              </a:rPr>
              <a:t> advanced technology to enable remote participation of experts through virtual collaboration tools for full coverage;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n-US" sz="1600" dirty="0">
                <a:latin typeface="Montserrat"/>
                <a:ea typeface="Times New Roman" panose="02020603050405020304" pitchFamily="18" charset="0"/>
              </a:rPr>
              <a:t>Implement programmes to </a:t>
            </a:r>
            <a:r>
              <a:rPr lang="en-US" sz="1600" dirty="0" err="1">
                <a:latin typeface="Montserrat"/>
                <a:ea typeface="Times New Roman" panose="02020603050405020304" pitchFamily="18" charset="0"/>
              </a:rPr>
              <a:t>recognise</a:t>
            </a:r>
            <a:r>
              <a:rPr lang="en-US" sz="1600" dirty="0">
                <a:latin typeface="Montserrat"/>
                <a:ea typeface="Times New Roman" panose="02020603050405020304" pitchFamily="18" charset="0"/>
              </a:rPr>
              <a:t> and reward the contributions of external experts. </a:t>
            </a:r>
          </a:p>
          <a:p>
            <a:pPr marL="342900" indent="-342900" algn="just">
              <a:buFont typeface="+mj-lt"/>
              <a:buAutoNum type="alphaLcParenR"/>
            </a:pPr>
            <a:endParaRPr lang="en-ZA" sz="1600" dirty="0">
              <a:latin typeface="Montserrat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1700" dirty="0"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</a:t>
            </a:r>
            <a:r>
              <a:rPr lang="es-ES" sz="2000" b="0" dirty="0" err="1"/>
              <a:t>information</a:t>
            </a:r>
            <a:r>
              <a:rPr lang="es-ES" sz="2000" b="0" dirty="0"/>
              <a:t> at</a:t>
            </a:r>
          </a:p>
          <a:p>
            <a:endParaRPr lang="es-ES" sz="2000" b="0" dirty="0"/>
          </a:p>
          <a:p>
            <a:r>
              <a:rPr lang="es-ES" sz="2000" dirty="0"/>
              <a:t>www.haqaa3.obreal.org</a:t>
            </a:r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58BA4950A8014399E782552815B01A" ma:contentTypeVersion="15" ma:contentTypeDescription="Create a new document." ma:contentTypeScope="" ma:versionID="bb1ca89791ee2a4f7e93b6b57b0ac6ae">
  <xsd:schema xmlns:xsd="http://www.w3.org/2001/XMLSchema" xmlns:xs="http://www.w3.org/2001/XMLSchema" xmlns:p="http://schemas.microsoft.com/office/2006/metadata/properties" xmlns:ns2="33f433e7-76bf-47d1-a6be-e154bed6233b" xmlns:ns3="f65887b5-a224-4431-9175-aa98ed8f25de" targetNamespace="http://schemas.microsoft.com/office/2006/metadata/properties" ma:root="true" ma:fieldsID="0f6e3c82daa151819da18575f6d0e1f7" ns2:_="" ns3:_="">
    <xsd:import namespace="33f433e7-76bf-47d1-a6be-e154bed6233b"/>
    <xsd:import namespace="f65887b5-a224-4431-9175-aa98ed8f25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433e7-76bf-47d1-a6be-e154bed62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2d5b620-0d4e-466d-83f2-8a765015b2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887b5-a224-4431-9175-aa98ed8f25d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0c8e64f-ef6e-4598-b5cf-d1c2214c0738}" ma:internalName="TaxCatchAll" ma:showField="CatchAllData" ma:web="f65887b5-a224-4431-9175-aa98ed8f25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5887b5-a224-4431-9175-aa98ed8f25de" xsi:nil="true"/>
    <lcf76f155ced4ddcb4097134ff3c332f xmlns="33f433e7-76bf-47d1-a6be-e154bed62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FB73FF0-8DA0-4513-A041-B2D6EA5E72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326F4-BB41-4B40-86BC-AB53BC959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433e7-76bf-47d1-a6be-e154bed6233b"/>
    <ds:schemaRef ds:uri="f65887b5-a224-4431-9175-aa98ed8f2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E1C72D-793D-4F34-BA76-A2E2394BE13D}">
  <ds:schemaRefs>
    <ds:schemaRef ds:uri="http://purl.org/dc/terms/"/>
    <ds:schemaRef ds:uri="33f433e7-76bf-47d1-a6be-e154bed6233b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65887b5-a224-4431-9175-aa98ed8f25d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Breitbild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Montserrat</vt:lpstr>
      <vt:lpstr>Tema de Office</vt:lpstr>
      <vt:lpstr>PowerPoint-Präsentation</vt:lpstr>
      <vt:lpstr>INVOLVEMENT OF EXTERNAL EXPERTS: ACTIVITIES, PROFILES, ETC.</vt:lpstr>
      <vt:lpstr>EXPERT TRAINING OFFERED BY THE COUNCIL ON HIGHER EDUCATION</vt:lpstr>
      <vt:lpstr>EXPERT RECRUITMENT AND TRAINING: MAIN CHALLENGES and ways to overcome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49</cp:revision>
  <dcterms:created xsi:type="dcterms:W3CDTF">2023-06-29T15:28:25Z</dcterms:created>
  <dcterms:modified xsi:type="dcterms:W3CDTF">2025-01-27T14:50:41Z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0x010100BA58BA4950A8014399E782552815B01A</vt:lpwstr>
  </property>
  <property fmtid="{D5CDD505-2E9C-101B-9397-08002B2CF9AE}" pid="10" name="MediaServiceImageTags">
    <vt:lpwstr/>
  </property>
</Properties>
</file>