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handoutMasterIdLst>
    <p:handoutMasterId r:id="rId10"/>
  </p:handoutMasterIdLst>
  <p:sldIdLst>
    <p:sldId id="256" r:id="rId5"/>
    <p:sldId id="259" r:id="rId6"/>
    <p:sldId id="261" r:id="rId7"/>
    <p:sldId id="263" r:id="rId8"/>
    <p:sldId id="260" r:id="rId9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708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4099"/>
    <a:srgbClr val="F9B233"/>
    <a:srgbClr val="E94E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112" d="100"/>
          <a:sy n="112" d="100"/>
        </p:scale>
        <p:origin x="552" y="96"/>
      </p:cViewPr>
      <p:guideLst>
        <p:guide orient="horz" pos="2160"/>
        <p:guide pos="3840"/>
        <p:guide pos="7083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78" d="100"/>
          <a:sy n="78" d="100"/>
        </p:scale>
        <p:origin x="3966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BB33DE51-9DC4-AB7A-11EA-338D4AE381E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39A80E9-C80B-81ED-8335-64C80495637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31F69D-3298-4C1E-84EE-C22B79EBDD0E}" type="datetimeFigureOut">
              <a:rPr lang="en-GB" smtClean="0"/>
              <a:t>27/01/2025</a:t>
            </a:fld>
            <a:endParaRPr lang="en-GB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2FCB65F-667C-6545-ED12-28E2C99AAAB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4051948-E31F-EF3C-3803-F559CEE2705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CCEFA4-2941-4541-9134-1A9FAE39762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533069"/>
      </p:ext>
    </p:extLst>
  </p:cSld>
  <p:clrMap bg1="lt1" tx1="dk1" bg2="lt2" tx2="dk2" accent1="accent1" accent2="accent2" accent3="accent3" accent4="accent4" accent5="accent5" accent6="accent6" hlink="hlink" folHlink="folHlink"/>
  <p:extLst>
    <p:ext uri="{56416CCD-93CA-4268-BC5B-53C4BB910035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handout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g"/><Relationship Id="rId11" Type="http://schemas.openxmlformats.org/officeDocument/2006/relationships/image" Target="../media/image10.sv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Icono&#10;&#10;Descripción generada automáticamente">
            <a:extLst>
              <a:ext uri="{FF2B5EF4-FFF2-40B4-BE49-F238E27FC236}">
                <a16:creationId xmlns:a16="http://schemas.microsoft.com/office/drawing/2014/main" id="{B6766C1C-620F-0438-5DA0-01798F29A9D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5706" y="0"/>
            <a:ext cx="9675294" cy="6858000"/>
          </a:xfrm>
          <a:prstGeom prst="rect">
            <a:avLst/>
          </a:prstGeom>
        </p:spPr>
      </p:pic>
      <p:pic>
        <p:nvPicPr>
          <p:cNvPr id="7" name="Imagen 6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9C4B20E7-3EB4-BF29-E35A-8545C2234FC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4856" y="2382717"/>
            <a:ext cx="6090377" cy="1900197"/>
          </a:xfrm>
          <a:prstGeom prst="rect">
            <a:avLst/>
          </a:prstGeom>
        </p:spPr>
      </p:pic>
      <p:pic>
        <p:nvPicPr>
          <p:cNvPr id="8" name="Picture 24" descr="A picture containing drawing, food&#10;&#10;Description automatically generated">
            <a:extLst>
              <a:ext uri="{FF2B5EF4-FFF2-40B4-BE49-F238E27FC236}">
                <a16:creationId xmlns:a16="http://schemas.microsoft.com/office/drawing/2014/main" id="{4369BB79-969D-B53A-A716-664A204848E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5732"/>
          <a:stretch/>
        </p:blipFill>
        <p:spPr>
          <a:xfrm>
            <a:off x="9240986" y="349670"/>
            <a:ext cx="2642535" cy="1280419"/>
          </a:xfrm>
          <a:prstGeom prst="rect">
            <a:avLst/>
          </a:prstGeom>
        </p:spPr>
      </p:pic>
      <p:pic>
        <p:nvPicPr>
          <p:cNvPr id="9" name="Picture 8" descr="A picture containing shirt, drawing&#10;&#10;Description automatically generated">
            <a:extLst>
              <a:ext uri="{FF2B5EF4-FFF2-40B4-BE49-F238E27FC236}">
                <a16:creationId xmlns:a16="http://schemas.microsoft.com/office/drawing/2014/main" id="{9F2F25DA-9FB2-E31D-1E15-83CC0DDFE4C2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1964" y="5760644"/>
            <a:ext cx="1570758" cy="915588"/>
          </a:xfrm>
          <a:prstGeom prst="rect">
            <a:avLst/>
          </a:prstGeom>
        </p:spPr>
      </p:pic>
      <p:pic>
        <p:nvPicPr>
          <p:cNvPr id="11" name="Picture 32" descr="A picture containing drawing, food, plate&#10;&#10;Description automatically generated">
            <a:extLst>
              <a:ext uri="{FF2B5EF4-FFF2-40B4-BE49-F238E27FC236}">
                <a16:creationId xmlns:a16="http://schemas.microsoft.com/office/drawing/2014/main" id="{148A4F17-445A-66CB-1B61-6E579F31C924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2253" y="5818922"/>
            <a:ext cx="1167274" cy="771043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209FB97B-097D-3136-82FD-95E63E3EBE3E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683641" y="5779714"/>
            <a:ext cx="1820266" cy="849458"/>
          </a:xfrm>
          <a:prstGeom prst="rect">
            <a:avLst/>
          </a:prstGeom>
        </p:spPr>
      </p:pic>
      <p:pic>
        <p:nvPicPr>
          <p:cNvPr id="2" name="Imagen 1" descr="Logotipo&#10;&#10;Descripción generada automáticamente con confianza baja">
            <a:extLst>
              <a:ext uri="{FF2B5EF4-FFF2-40B4-BE49-F238E27FC236}">
                <a16:creationId xmlns:a16="http://schemas.microsoft.com/office/drawing/2014/main" id="{3B270AD6-B9A5-973D-AEF8-78AB10B73CCF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2427" y="192369"/>
            <a:ext cx="1996809" cy="119944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08CB15B-07CC-17A7-63D1-E7DEDF348B79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652467" y="580030"/>
            <a:ext cx="1022827" cy="1076302"/>
          </a:xfrm>
          <a:prstGeom prst="rect">
            <a:avLst/>
          </a:prstGeom>
        </p:spPr>
      </p:pic>
      <p:pic>
        <p:nvPicPr>
          <p:cNvPr id="6" name="Graphic 5">
            <a:extLst>
              <a:ext uri="{FF2B5EF4-FFF2-40B4-BE49-F238E27FC236}">
                <a16:creationId xmlns:a16="http://schemas.microsoft.com/office/drawing/2014/main" id="{B50717E4-5765-1DD1-9818-C80D5BC9FB97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7842722" y="5860630"/>
            <a:ext cx="2419350" cy="64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085461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52A757-3B4B-0846-53F0-B9B1710DE3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3750"/>
            <a:ext cx="10515600" cy="1325563"/>
          </a:xfrm>
        </p:spPr>
        <p:txBody>
          <a:bodyPr>
            <a:noAutofit/>
          </a:bodyPr>
          <a:lstStyle>
            <a:lvl1pPr>
              <a:defRPr lang="en-GB" sz="3600" b="1" kern="1200" dirty="0">
                <a:gradFill>
                  <a:gsLst>
                    <a:gs pos="0">
                      <a:srgbClr val="E94E1B"/>
                    </a:gs>
                    <a:gs pos="100000">
                      <a:srgbClr val="F9B233"/>
                    </a:gs>
                  </a:gsLst>
                  <a:lin ang="1200000" scaled="0"/>
                </a:gradFill>
                <a:latin typeface="Montserrat" pitchFamily="2" charset="0"/>
                <a:ea typeface="+mj-ea"/>
                <a:cs typeface="+mj-cs"/>
              </a:defRPr>
            </a:lvl1pPr>
          </a:lstStyle>
          <a:p>
            <a:pPr lv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4657319-E5BD-B863-AE64-0140A49AB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27/01/2025</a:t>
            </a:fld>
            <a:endParaRPr lang="en-GB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0936CDA-AF2A-C796-7125-58C71F7FA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F27F4AA-140A-971A-1607-731B7F8D4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7" name="Imagen 6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D96F3049-B165-F825-BBEE-84FC440AD2F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0365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1EBEA32-89F6-40D1-ABB3-AA1C346A42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27/01/2025</a:t>
            </a:fld>
            <a:endParaRPr lang="en-GB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58F8F6D-B828-C384-3967-BC3A21C27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6637291-3F2D-7D3F-0CA6-6901343C4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5" name="Imagen 4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781EF7A8-8562-707B-834E-B5383648C92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55910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5811F8-E31C-CDA9-27AE-0E1FA0B29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2800" b="1" kern="1200" dirty="0">
                <a:gradFill>
                  <a:gsLst>
                    <a:gs pos="0">
                      <a:srgbClr val="E94E1B"/>
                    </a:gs>
                    <a:gs pos="100000">
                      <a:srgbClr val="F9B233"/>
                    </a:gs>
                  </a:gsLst>
                  <a:lin ang="1200000" scaled="0"/>
                </a:gradFill>
                <a:latin typeface="Montserrat" pitchFamily="2" charset="0"/>
                <a:ea typeface="+mj-ea"/>
                <a:cs typeface="+mj-cs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020BDD5-5FAD-395B-5354-9503ED456B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buClr>
                <a:srgbClr val="F9B233"/>
              </a:buClr>
              <a:defRPr sz="3200"/>
            </a:lvl1pPr>
            <a:lvl2pPr>
              <a:buClr>
                <a:srgbClr val="F9B233"/>
              </a:buClr>
              <a:defRPr sz="2800"/>
            </a:lvl2pPr>
            <a:lvl3pPr>
              <a:buClr>
                <a:srgbClr val="F9B233"/>
              </a:buClr>
              <a:defRPr sz="2400"/>
            </a:lvl3pPr>
            <a:lvl4pPr>
              <a:buClr>
                <a:srgbClr val="F9B233"/>
              </a:buClr>
              <a:defRPr sz="2000"/>
            </a:lvl4pPr>
            <a:lvl5pPr>
              <a:buClr>
                <a:srgbClr val="F9B233"/>
              </a:buCl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GB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67DC1AB-2C21-7E23-CA43-975BD61878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103F5C8-E681-F08A-F2EA-B251258243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27/01/2025</a:t>
            </a:fld>
            <a:endParaRPr lang="en-GB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B84F894-377F-B0CB-C4FB-413D8C8D0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C3A7764-509B-6E0D-BF2F-C240026719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8" name="Imagen 7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139B00AB-4ABD-563F-E7FF-1C7167F571B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04178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0D51F5-F6F6-A65B-EB46-6F14C5DEB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>
            <a:normAutofit/>
          </a:bodyPr>
          <a:lstStyle>
            <a:lvl1pPr>
              <a:defRPr sz="2800">
                <a:gradFill>
                  <a:gsLst>
                    <a:gs pos="0">
                      <a:srgbClr val="E94E1B"/>
                    </a:gs>
                    <a:gs pos="100000">
                      <a:srgbClr val="F9B233"/>
                    </a:gs>
                  </a:gsLst>
                  <a:lin ang="1200000" scaled="0"/>
                </a:gra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810A763-4722-2D2F-C612-6E4F63CBCB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4A42D30-F5F0-16AD-4266-79816E8687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09DE773-2AF7-8B14-1DD0-6E8F54C76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27/01/2025</a:t>
            </a:fld>
            <a:endParaRPr lang="en-GB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5903CF5-0E9F-F5E0-253D-1520D4910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824E106-9D1B-F982-3881-D3656275C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8" name="Imagen 7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15600959-2B8B-870F-A288-2DED488DF77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03149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1EBEA32-89F6-40D1-ABB3-AA1C346A42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27/01/2025</a:t>
            </a:fld>
            <a:endParaRPr lang="en-GB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58F8F6D-B828-C384-3967-BC3A21C27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6637291-3F2D-7D3F-0CA6-6901343C4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5" name="Imagen 4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781EF7A8-8562-707B-834E-B5383648C92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3415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Imagen que contiene luz, reloj&#10;&#10;Descripción generada automáticamente">
            <a:extLst>
              <a:ext uri="{FF2B5EF4-FFF2-40B4-BE49-F238E27FC236}">
                <a16:creationId xmlns:a16="http://schemas.microsoft.com/office/drawing/2014/main" id="{EC58E8B7-C146-C828-825F-BE969795E7E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5" t="61217" r="1815" b="2467"/>
          <a:stretch/>
        </p:blipFill>
        <p:spPr>
          <a:xfrm>
            <a:off x="0" y="0"/>
            <a:ext cx="12192000" cy="1646238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FBD92E87-F3B1-A4F9-D594-B95627638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0337"/>
            <a:ext cx="10515600" cy="1325563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DBD0D51-A228-E65F-5F18-9536D76ABA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GB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F03E578-76D7-B4BE-F94A-CC9FF0D871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27/01/2025</a:t>
            </a:fld>
            <a:endParaRPr lang="en-GB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C10252D-BBFB-1C9A-D4E4-AC5F5A19C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42F7EF7-EDDE-AAE2-0D14-E48434DE7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10" name="Imagen 9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3AEF2DBA-32C8-ECAC-FD03-499D148BC8F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75557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D92E87-F3B1-A4F9-D594-B95627638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3600" b="1" kern="1200" dirty="0">
                <a:gradFill>
                  <a:gsLst>
                    <a:gs pos="0">
                      <a:srgbClr val="E94E1B"/>
                    </a:gs>
                    <a:gs pos="100000">
                      <a:srgbClr val="F9B233"/>
                    </a:gs>
                  </a:gsLst>
                  <a:lin ang="1200000" scaled="0"/>
                </a:gradFill>
                <a:latin typeface="Montserrat" pitchFamily="2" charset="0"/>
                <a:ea typeface="+mj-ea"/>
                <a:cs typeface="+mj-cs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DBD0D51-A228-E65F-5F18-9536D76ABA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F9B233"/>
              </a:buClr>
              <a:defRPr/>
            </a:lvl1pPr>
            <a:lvl2pPr>
              <a:buClr>
                <a:srgbClr val="F9B233"/>
              </a:buClr>
              <a:defRPr/>
            </a:lvl2pPr>
            <a:lvl3pPr>
              <a:buClr>
                <a:srgbClr val="F9B233"/>
              </a:buClr>
              <a:defRPr/>
            </a:lvl3pPr>
            <a:lvl4pPr>
              <a:buClr>
                <a:srgbClr val="F9B233"/>
              </a:buClr>
              <a:defRPr/>
            </a:lvl4pPr>
            <a:lvl5pPr>
              <a:buClr>
                <a:srgbClr val="F9B233"/>
              </a:buClr>
              <a:defRPr/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GB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F03E578-76D7-B4BE-F94A-CC9FF0D871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27/01/2025</a:t>
            </a:fld>
            <a:endParaRPr lang="en-GB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C10252D-BBFB-1C9A-D4E4-AC5F5A19C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42F7EF7-EDDE-AAE2-0D14-E48434DE7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10" name="Imagen 9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3AEF2DBA-32C8-ECAC-FD03-499D148BC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43976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Imagen que contiene luz, reloj&#10;&#10;Descripción generada automáticamente">
            <a:extLst>
              <a:ext uri="{FF2B5EF4-FFF2-40B4-BE49-F238E27FC236}">
                <a16:creationId xmlns:a16="http://schemas.microsoft.com/office/drawing/2014/main" id="{B218AD49-FBD9-F897-B725-70CB8D84EC0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648" r="-1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1C2D04F6-31C1-7448-92CD-B03EF294F7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9EC3938-D9D3-D7B5-FA5B-3389621B9C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31A9525-6BF0-B26F-9CD4-5A7C24399A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27/01/2025</a:t>
            </a:fld>
            <a:endParaRPr lang="en-GB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BEF75B0-3AE3-A43F-46E3-D9488C055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6D02F52-0BC1-0CCC-D13F-CF6991B94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2364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 descr="Imagen que contiene luz, reloj&#10;&#10;Descripción generada automáticamente">
            <a:extLst>
              <a:ext uri="{FF2B5EF4-FFF2-40B4-BE49-F238E27FC236}">
                <a16:creationId xmlns:a16="http://schemas.microsoft.com/office/drawing/2014/main" id="{9931BEB8-C89E-35D8-CE43-A782EC66DCF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5" t="61217" r="1815" b="2467"/>
          <a:stretch/>
        </p:blipFill>
        <p:spPr>
          <a:xfrm>
            <a:off x="0" y="0"/>
            <a:ext cx="12192000" cy="1646238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ABD9D42A-E613-F023-5623-99E0F54DBA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0337"/>
            <a:ext cx="10515600" cy="1325563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6CD5838-F6B6-16F9-4B58-67C5C4AA22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buClr>
                <a:srgbClr val="F9B233"/>
              </a:buClr>
              <a:defRPr/>
            </a:lvl1pPr>
            <a:lvl2pPr>
              <a:buClr>
                <a:srgbClr val="F9B233"/>
              </a:buClr>
              <a:defRPr/>
            </a:lvl2pPr>
            <a:lvl3pPr>
              <a:buClr>
                <a:srgbClr val="F9B233"/>
              </a:buClr>
              <a:defRPr/>
            </a:lvl3pPr>
            <a:lvl4pPr>
              <a:buClr>
                <a:srgbClr val="F9B233"/>
              </a:buClr>
              <a:defRPr/>
            </a:lvl4pPr>
            <a:lvl5pPr>
              <a:buClr>
                <a:srgbClr val="F9B233"/>
              </a:buClr>
              <a:defRPr/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GB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3C1E6F3-E25B-E239-F9B0-A092461568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buClr>
                <a:srgbClr val="F9B233"/>
              </a:buClr>
              <a:defRPr/>
            </a:lvl1pPr>
            <a:lvl2pPr>
              <a:buClr>
                <a:srgbClr val="F9B233"/>
              </a:buClr>
              <a:defRPr/>
            </a:lvl2pPr>
            <a:lvl3pPr>
              <a:buClr>
                <a:srgbClr val="F9B233"/>
              </a:buClr>
              <a:defRPr/>
            </a:lvl3pPr>
            <a:lvl4pPr>
              <a:buClr>
                <a:srgbClr val="F9B233"/>
              </a:buClr>
              <a:defRPr/>
            </a:lvl4pPr>
            <a:lvl5pPr>
              <a:buClr>
                <a:srgbClr val="F9B233"/>
              </a:buClr>
              <a:defRPr/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GB" dirty="0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1C06696-1F7F-264F-1493-1C08C6A1F7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27/01/2025</a:t>
            </a:fld>
            <a:endParaRPr lang="en-GB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CB5DF13-DD4A-43A7-2CE8-20A51EB97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A524410-88F6-4001-5CC9-38EFD991F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11" name="Imagen 10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E771320F-8A12-7288-FCD4-994CFECD6CA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0609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D9D42A-E613-F023-5623-99E0F54DBA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 vert="horz" lIns="91440" tIns="45720" rIns="91440" bIns="45720" rtlCol="0" anchor="ctr">
            <a:noAutofit/>
          </a:bodyPr>
          <a:lstStyle>
            <a:lvl1pPr>
              <a:defRPr lang="en-GB" sz="3600" dirty="0">
                <a:gradFill>
                  <a:gsLst>
                    <a:gs pos="0">
                      <a:srgbClr val="E94E1B"/>
                    </a:gs>
                    <a:gs pos="100000">
                      <a:srgbClr val="F9B233"/>
                    </a:gs>
                  </a:gsLst>
                  <a:lin ang="1200000" scaled="0"/>
                </a:gradFill>
              </a:defRPr>
            </a:lvl1pPr>
          </a:lstStyle>
          <a:p>
            <a:pPr lvl="0"/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6CD5838-F6B6-16F9-4B58-67C5C4AA22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buClr>
                <a:srgbClr val="F9B233"/>
              </a:buClr>
              <a:defRPr/>
            </a:lvl1pPr>
            <a:lvl2pPr>
              <a:buClr>
                <a:srgbClr val="F9B233"/>
              </a:buClr>
              <a:defRPr/>
            </a:lvl2pPr>
            <a:lvl3pPr>
              <a:buClr>
                <a:srgbClr val="F9B233"/>
              </a:buClr>
              <a:defRPr/>
            </a:lvl3pPr>
            <a:lvl4pPr>
              <a:buClr>
                <a:srgbClr val="F9B233"/>
              </a:buClr>
              <a:defRPr/>
            </a:lvl4pPr>
            <a:lvl5pPr>
              <a:buClr>
                <a:srgbClr val="F9B233"/>
              </a:buClr>
              <a:defRPr/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GB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3C1E6F3-E25B-E239-F9B0-A092461568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buClr>
                <a:srgbClr val="F9B233"/>
              </a:buClr>
              <a:defRPr/>
            </a:lvl1pPr>
            <a:lvl2pPr>
              <a:buClr>
                <a:srgbClr val="F9B233"/>
              </a:buClr>
              <a:defRPr/>
            </a:lvl2pPr>
            <a:lvl3pPr>
              <a:buClr>
                <a:srgbClr val="F9B233"/>
              </a:buClr>
              <a:defRPr/>
            </a:lvl3pPr>
            <a:lvl4pPr>
              <a:buClr>
                <a:srgbClr val="F9B233"/>
              </a:buClr>
              <a:defRPr/>
            </a:lvl4pPr>
            <a:lvl5pPr>
              <a:buClr>
                <a:srgbClr val="F9B233"/>
              </a:buClr>
              <a:defRPr/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GB" dirty="0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1C06696-1F7F-264F-1493-1C08C6A1F7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27/01/2025</a:t>
            </a:fld>
            <a:endParaRPr lang="en-GB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CB5DF13-DD4A-43A7-2CE8-20A51EB97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A524410-88F6-4001-5CC9-38EFD991F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11" name="Imagen 10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E771320F-8A12-7288-FCD4-994CFECD6C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2057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 descr="Imagen que contiene luz, reloj&#10;&#10;Descripción generada automáticamente">
            <a:extLst>
              <a:ext uri="{FF2B5EF4-FFF2-40B4-BE49-F238E27FC236}">
                <a16:creationId xmlns:a16="http://schemas.microsoft.com/office/drawing/2014/main" id="{1D652AFF-A5E5-4357-D98D-A1FBB6F61C9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5" t="61217" r="1815" b="2467"/>
          <a:stretch/>
        </p:blipFill>
        <p:spPr>
          <a:xfrm>
            <a:off x="0" y="0"/>
            <a:ext cx="12192000" cy="1646238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1A717BE9-5558-8CE9-3C93-ADDE23354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8276"/>
            <a:ext cx="10515600" cy="1325563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1D950C0-8436-7A46-89C9-E96803FB31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0981399-12D0-5CDD-9A5F-BB387592F4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4B83124-123C-7EA0-C5CA-132B1C6EA1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1CC4D7A-1CB0-4A21-296E-2771C07C8C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23F1A8E-3AFF-FC3A-0A17-02E376F75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27/01/2025</a:t>
            </a:fld>
            <a:endParaRPr lang="en-GB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F534DAE-0A4D-D60A-82F8-DB54043F7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C887F39-002B-A5EF-2734-146C0D383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11" name="Imagen 10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6785B7D2-6E9B-066F-4134-25D7F112EF4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0299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717BE9-5558-8CE9-3C93-ADDE23354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8388"/>
            <a:ext cx="10515600" cy="1325563"/>
          </a:xfrm>
        </p:spPr>
        <p:txBody>
          <a:bodyPr>
            <a:noAutofit/>
          </a:bodyPr>
          <a:lstStyle>
            <a:lvl1pPr>
              <a:defRPr lang="en-GB" sz="3600" b="1" kern="1200" dirty="0">
                <a:gradFill>
                  <a:gsLst>
                    <a:gs pos="0">
                      <a:srgbClr val="E94E1B"/>
                    </a:gs>
                    <a:gs pos="100000">
                      <a:srgbClr val="F9B233"/>
                    </a:gs>
                  </a:gsLst>
                  <a:lin ang="1200000" scaled="0"/>
                </a:gradFill>
                <a:latin typeface="Montserrat" pitchFamily="2" charset="0"/>
                <a:ea typeface="+mj-ea"/>
                <a:cs typeface="+mj-cs"/>
              </a:defRPr>
            </a:lvl1pPr>
          </a:lstStyle>
          <a:p>
            <a:pPr lv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1D950C0-8436-7A46-89C9-E96803FB31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0981399-12D0-5CDD-9A5F-BB387592F4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4B83124-123C-7EA0-C5CA-132B1C6EA1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1CC4D7A-1CB0-4A21-296E-2771C07C8C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23F1A8E-3AFF-FC3A-0A17-02E376F75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27/01/2025</a:t>
            </a:fld>
            <a:endParaRPr lang="en-GB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F534DAE-0A4D-D60A-82F8-DB54043F7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C887F39-002B-A5EF-2734-146C0D383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11" name="Imagen 10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6785B7D2-6E9B-066F-4134-25D7F112EF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0621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Imagen que contiene luz, reloj&#10;&#10;Descripción generada automáticamente">
            <a:extLst>
              <a:ext uri="{FF2B5EF4-FFF2-40B4-BE49-F238E27FC236}">
                <a16:creationId xmlns:a16="http://schemas.microsoft.com/office/drawing/2014/main" id="{A89426AA-1285-02EA-946C-B57E494C1BA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5" t="61217" r="1815" b="2467"/>
          <a:stretch/>
        </p:blipFill>
        <p:spPr>
          <a:xfrm>
            <a:off x="0" y="0"/>
            <a:ext cx="12192000" cy="1646238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E552A757-3B4B-0846-53F0-B9B1710DE3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0337"/>
            <a:ext cx="10515600" cy="1325563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4657319-E5BD-B863-AE64-0140A49AB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27/01/2025</a:t>
            </a:fld>
            <a:endParaRPr lang="en-GB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0936CDA-AF2A-C796-7125-58C71F7FA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F27F4AA-140A-971A-1607-731B7F8D4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7" name="Imagen 6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D96F3049-B165-F825-BBEE-84FC440AD2F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9537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32A7AFB-2C06-51BE-1D8C-CE2419E9EB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16174A3-880E-87B5-B52E-342F759820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GB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F6BA74B-509B-61B1-49FC-389897FC61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C84D97-110F-436D-8052-5194FC30C3C0}" type="datetimeFigureOut">
              <a:rPr lang="en-GB" smtClean="0"/>
              <a:t>27/01/2025</a:t>
            </a:fld>
            <a:endParaRPr lang="en-GB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FBDB73-0FA7-FF30-9D47-279702892B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D4B8DE4-BB5E-18E8-DA6C-FB9AB9BB71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0480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62" r:id="rId6"/>
    <p:sldLayoutId id="2147483653" r:id="rId7"/>
    <p:sldLayoutId id="2147483663" r:id="rId8"/>
    <p:sldLayoutId id="2147483654" r:id="rId9"/>
    <p:sldLayoutId id="2147483664" r:id="rId10"/>
    <p:sldLayoutId id="2147483655" r:id="rId11"/>
    <p:sldLayoutId id="2147483656" r:id="rId12"/>
    <p:sldLayoutId id="2147483657" r:id="rId13"/>
    <p:sldLayoutId id="2147483661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Montserrat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Montserrat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Montserrat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Montserrat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ontserrat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ontserrat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C7809D-E99F-6BAF-D581-5981FAE0C8C3}"/>
              </a:ext>
            </a:extLst>
          </p:cNvPr>
          <p:cNvSpPr txBox="1">
            <a:spLocks/>
          </p:cNvSpPr>
          <p:nvPr/>
        </p:nvSpPr>
        <p:spPr>
          <a:xfrm>
            <a:off x="309281" y="4184557"/>
            <a:ext cx="3644155" cy="216245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Montserrat" pitchFamily="2" charset="0"/>
                <a:ea typeface="+mj-ea"/>
                <a:cs typeface="+mj-cs"/>
              </a:defRPr>
            </a:lvl1pPr>
          </a:lstStyle>
          <a:p>
            <a:r>
              <a:rPr lang="en-GB" sz="1800" dirty="0">
                <a:solidFill>
                  <a:schemeClr val="bg1"/>
                </a:solidFill>
              </a:rPr>
              <a:t>HAQAA3 EQA TRAINING</a:t>
            </a:r>
          </a:p>
          <a:p>
            <a:endParaRPr lang="en-GB" sz="1800" dirty="0">
              <a:solidFill>
                <a:schemeClr val="bg1"/>
              </a:solidFill>
            </a:endParaRPr>
          </a:p>
          <a:p>
            <a:r>
              <a:rPr lang="en-GB" sz="1800" dirty="0">
                <a:solidFill>
                  <a:schemeClr val="bg1"/>
                </a:solidFill>
              </a:rPr>
              <a:t>PEER-LEARNING SESSION 2: EXPERT RECRUITMENT AND TRAINING</a:t>
            </a:r>
          </a:p>
          <a:p>
            <a:endParaRPr lang="en-GB" sz="1800" dirty="0">
              <a:solidFill>
                <a:schemeClr val="bg1"/>
              </a:solidFill>
            </a:endParaRPr>
          </a:p>
          <a:p>
            <a:r>
              <a:rPr lang="en-GB" sz="1800" dirty="0">
                <a:solidFill>
                  <a:schemeClr val="bg1"/>
                </a:solidFill>
              </a:rPr>
              <a:t>Wednesday 29</a:t>
            </a:r>
            <a:r>
              <a:rPr lang="en-GB" sz="1800" baseline="30000" dirty="0">
                <a:solidFill>
                  <a:schemeClr val="bg1"/>
                </a:solidFill>
              </a:rPr>
              <a:t>th</a:t>
            </a:r>
            <a:r>
              <a:rPr lang="en-GB" sz="1800" dirty="0">
                <a:solidFill>
                  <a:schemeClr val="bg1"/>
                </a:solidFill>
              </a:rPr>
              <a:t> January </a:t>
            </a:r>
          </a:p>
        </p:txBody>
      </p:sp>
    </p:spTree>
    <p:extLst>
      <p:ext uri="{BB962C8B-B14F-4D97-AF65-F5344CB8AC3E}">
        <p14:creationId xmlns:p14="http://schemas.microsoft.com/office/powerpoint/2010/main" val="2658285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6FCC02-943E-2E99-6339-22655346B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3688"/>
            <a:ext cx="10515600" cy="1325563"/>
          </a:xfrm>
        </p:spPr>
        <p:txBody>
          <a:bodyPr/>
          <a:lstStyle/>
          <a:p>
            <a:r>
              <a:rPr lang="en-GB" dirty="0"/>
              <a:t>INVOLVEMENT OF EXTERNAL EXPERTS: ACTIVITIES, PROFILES, ETC.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8FAECF0-0C39-8312-9FA7-30540FA4C8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9251"/>
            <a:ext cx="10515600" cy="4607712"/>
          </a:xfrm>
        </p:spPr>
        <p:txBody>
          <a:bodyPr>
            <a:normAutofit lnSpcReduction="10000"/>
          </a:bodyPr>
          <a:lstStyle/>
          <a:p>
            <a:r>
              <a:rPr lang="en-GB" sz="2400" b="1" dirty="0"/>
              <a:t>Activities of External Experts</a:t>
            </a:r>
          </a:p>
          <a:p>
            <a:pPr marL="457200" indent="-457200">
              <a:buFont typeface="+mj-lt"/>
              <a:buAutoNum type="alphaLcParenR"/>
            </a:pPr>
            <a:r>
              <a:rPr lang="en-GB" sz="2400" dirty="0"/>
              <a:t>Programme accreditation</a:t>
            </a:r>
          </a:p>
          <a:p>
            <a:pPr marL="457200" indent="-457200">
              <a:buFont typeface="+mj-lt"/>
              <a:buAutoNum type="alphaLcParenR"/>
            </a:pPr>
            <a:r>
              <a:rPr lang="en-GB" sz="2400" dirty="0"/>
              <a:t>Institutional audits </a:t>
            </a:r>
          </a:p>
          <a:p>
            <a:pPr marL="457200" indent="-457200">
              <a:buFont typeface="+mj-lt"/>
              <a:buAutoNum type="alphaLcParenR"/>
            </a:pPr>
            <a:r>
              <a:rPr lang="en-GB" sz="2400" dirty="0"/>
              <a:t>Consultancy – Workshops, symposium, trainings </a:t>
            </a:r>
          </a:p>
          <a:p>
            <a:r>
              <a:rPr lang="en-GB" sz="2400" b="1" dirty="0"/>
              <a:t>Profiles of External Experts </a:t>
            </a:r>
          </a:p>
          <a:p>
            <a:pPr marL="457200" indent="-457200">
              <a:buFont typeface="+mj-lt"/>
              <a:buAutoNum type="alphaLcParenR"/>
            </a:pPr>
            <a:r>
              <a:rPr lang="en-GB" sz="2400" dirty="0"/>
              <a:t>Qualifying academia in specific field related to programmes to be reviewed</a:t>
            </a:r>
          </a:p>
          <a:p>
            <a:pPr marL="457200" indent="-457200">
              <a:buFont typeface="+mj-lt"/>
              <a:buAutoNum type="alphaLcParenR"/>
            </a:pPr>
            <a:r>
              <a:rPr lang="en-GB" sz="2400" dirty="0"/>
              <a:t>Industry </a:t>
            </a:r>
          </a:p>
          <a:p>
            <a:pPr marL="457200" indent="-457200">
              <a:buFont typeface="+mj-lt"/>
              <a:buAutoNum type="alphaLcParenR"/>
            </a:pPr>
            <a:r>
              <a:rPr lang="en-GB" sz="2400" dirty="0"/>
              <a:t>Quality Assurance </a:t>
            </a:r>
          </a:p>
          <a:p>
            <a:pPr marL="457200" indent="-457200">
              <a:buFont typeface="+mj-lt"/>
              <a:buAutoNum type="alphaLcParenR"/>
            </a:pPr>
            <a:r>
              <a:rPr lang="en-GB" sz="2400" dirty="0"/>
              <a:t>Local and international</a:t>
            </a:r>
          </a:p>
          <a:p>
            <a:r>
              <a:rPr lang="en-GB" sz="2400" b="1" dirty="0"/>
              <a:t>Recruitment of External Experts </a:t>
            </a:r>
          </a:p>
          <a:p>
            <a:pPr marL="0" indent="0">
              <a:buNone/>
            </a:pPr>
            <a:r>
              <a:rPr lang="en-GB" sz="2400" dirty="0"/>
              <a:t>Head Hunt, Advert on CHE Website, and Social Media Platforms.</a:t>
            </a:r>
          </a:p>
        </p:txBody>
      </p:sp>
    </p:spTree>
    <p:extLst>
      <p:ext uri="{BB962C8B-B14F-4D97-AF65-F5344CB8AC3E}">
        <p14:creationId xmlns:p14="http://schemas.microsoft.com/office/powerpoint/2010/main" val="1229606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E12D0F-A9B4-03A6-B2BB-33024B9B90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7892FA-E8EF-DC77-BFD5-BB6035D416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6417"/>
            <a:ext cx="10515600" cy="1325563"/>
          </a:xfrm>
        </p:spPr>
        <p:txBody>
          <a:bodyPr/>
          <a:lstStyle/>
          <a:p>
            <a:r>
              <a:rPr lang="en-GB" dirty="0"/>
              <a:t>EXPERT TRAINING OFFERED BY THE COUNCIL ON HIGHER EDUCATION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64CD987-B08F-E3AC-0199-47B55FB1A1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11980"/>
            <a:ext cx="10515600" cy="4564983"/>
          </a:xfrm>
        </p:spPr>
        <p:txBody>
          <a:bodyPr/>
          <a:lstStyle/>
          <a:p>
            <a:pPr marL="514350" indent="-514350" algn="just">
              <a:buFont typeface="+mj-lt"/>
              <a:buAutoNum type="arabicPeriod"/>
            </a:pPr>
            <a:r>
              <a:rPr lang="en-GB" dirty="0"/>
              <a:t>Before </a:t>
            </a:r>
            <a:r>
              <a:rPr lang="en-GB" dirty="0" err="1"/>
              <a:t>Covid</a:t>
            </a:r>
            <a:r>
              <a:rPr lang="en-GB" dirty="0"/>
              <a:t> 19 CHE Lesotho used to conduct trainings for Experts in a form of workshops however, CHE now holds coordination meetings.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GB" dirty="0">
                <a:latin typeface="Montserrat"/>
              </a:rPr>
              <a:t>Coordination Meeting p</a:t>
            </a:r>
            <a:r>
              <a:rPr lang="en-US" dirty="0" err="1">
                <a:latin typeface="Montserrat"/>
                <a:ea typeface="Calibri" panose="020F0502020204030204" pitchFamily="34" charset="0"/>
              </a:rPr>
              <a:t>rovides</a:t>
            </a:r>
            <a:r>
              <a:rPr lang="en-US" dirty="0">
                <a:latin typeface="Montserrat"/>
                <a:ea typeface="Calibri" panose="020F0502020204030204" pitchFamily="34" charset="0"/>
              </a:rPr>
              <a:t> clarity on the procedures, timelines, and expectations for the accreditation and audit processes.</a:t>
            </a:r>
            <a:endParaRPr lang="en-GB" dirty="0">
              <a:latin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38753994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A53514-18B8-716D-7350-057E255735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1FA672-F519-5D33-255E-B0BFA80E0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3646"/>
            <a:ext cx="10515600" cy="1611980"/>
          </a:xfrm>
        </p:spPr>
        <p:txBody>
          <a:bodyPr/>
          <a:lstStyle/>
          <a:p>
            <a:r>
              <a:rPr lang="en-GB" dirty="0">
                <a:latin typeface="Montserrat"/>
              </a:rPr>
              <a:t>EXPERT RECRUITMENT AND TRAINING: MAIN CHALLENGES and ways to overcome</a:t>
            </a:r>
            <a:endParaRPr lang="en-GB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09B758D-2321-97E0-AB3A-668E86E26A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40793"/>
            <a:ext cx="10515600" cy="4536170"/>
          </a:xfrm>
        </p:spPr>
        <p:txBody>
          <a:bodyPr>
            <a:normAutofit/>
          </a:bodyPr>
          <a:lstStyle/>
          <a:p>
            <a:pPr algn="just"/>
            <a:r>
              <a:rPr lang="en-GB" sz="1800" b="1" dirty="0">
                <a:latin typeface="Montserrat"/>
              </a:rPr>
              <a:t>Main challenges </a:t>
            </a:r>
          </a:p>
          <a:p>
            <a:pPr marL="342900" indent="-342900" algn="just">
              <a:buFont typeface="+mj-lt"/>
              <a:buAutoNum type="alphaLcParenR"/>
            </a:pPr>
            <a:r>
              <a:rPr lang="en-US" sz="1600" dirty="0">
                <a:latin typeface="Montserrat"/>
                <a:ea typeface="Times New Roman" panose="02020603050405020304" pitchFamily="18" charset="0"/>
              </a:rPr>
              <a:t>Finding qualified experts with the necessary skills and experience is sometimes difficult, especially in </a:t>
            </a:r>
            <a:r>
              <a:rPr lang="en-US" sz="1600" dirty="0" err="1">
                <a:latin typeface="Montserrat"/>
                <a:ea typeface="Times New Roman" panose="02020603050405020304" pitchFamily="18" charset="0"/>
              </a:rPr>
              <a:t>specialised</a:t>
            </a:r>
            <a:r>
              <a:rPr lang="en-US" sz="1600" dirty="0">
                <a:latin typeface="Montserrat"/>
                <a:ea typeface="Times New Roman" panose="02020603050405020304" pitchFamily="18" charset="0"/>
              </a:rPr>
              <a:t> areas.</a:t>
            </a:r>
            <a:endParaRPr lang="en-ZA" sz="1600" dirty="0">
              <a:latin typeface="Montserrat"/>
              <a:ea typeface="Times New Roman" panose="02020603050405020304" pitchFamily="18" charset="0"/>
            </a:endParaRPr>
          </a:p>
          <a:p>
            <a:pPr marL="342900" indent="-342900" algn="just">
              <a:buFont typeface="+mj-lt"/>
              <a:buAutoNum type="alphaLcParenR"/>
            </a:pPr>
            <a:r>
              <a:rPr lang="en-US" sz="1600" dirty="0">
                <a:latin typeface="Montserrat"/>
                <a:ea typeface="Times New Roman" panose="02020603050405020304" pitchFamily="18" charset="0"/>
              </a:rPr>
              <a:t>Limited financial resources restrict our ability to attract top talent and provide adequate training.</a:t>
            </a:r>
            <a:endParaRPr lang="en-ZA" sz="1600" dirty="0">
              <a:latin typeface="Montserrat"/>
              <a:ea typeface="Times New Roman" panose="02020603050405020304" pitchFamily="18" charset="0"/>
            </a:endParaRPr>
          </a:p>
          <a:p>
            <a:pPr marL="342900" indent="-342900" algn="just">
              <a:buFont typeface="+mj-lt"/>
              <a:buAutoNum type="alphaLcParenR"/>
            </a:pPr>
            <a:r>
              <a:rPr lang="en-US" sz="1600" dirty="0">
                <a:latin typeface="Montserrat"/>
                <a:ea typeface="Times New Roman" panose="02020603050405020304" pitchFamily="18" charset="0"/>
              </a:rPr>
              <a:t>Lesotho's location and smaller market size limit the pool of available experts.</a:t>
            </a:r>
            <a:endParaRPr lang="en-ZA" sz="1600" dirty="0">
              <a:latin typeface="Montserrat"/>
              <a:ea typeface="Times New Roman" panose="02020603050405020304" pitchFamily="18" charset="0"/>
            </a:endParaRPr>
          </a:p>
          <a:p>
            <a:pPr marL="342900" indent="-342900" algn="just">
              <a:buFont typeface="+mj-lt"/>
              <a:buAutoNum type="alphaLcParenR"/>
            </a:pPr>
            <a:r>
              <a:rPr lang="en-US" sz="1600" dirty="0">
                <a:latin typeface="Montserrat"/>
                <a:ea typeface="Times New Roman" panose="02020603050405020304" pitchFamily="18" charset="0"/>
              </a:rPr>
              <a:t>Providing comprehensive training programmes to ensure external experts are well-versed in CHE's standards and processes is resource-intensive.</a:t>
            </a:r>
            <a:endParaRPr lang="en-ZA" sz="1600" dirty="0">
              <a:latin typeface="Montserrat"/>
              <a:ea typeface="Times New Roman" panose="02020603050405020304" pitchFamily="18" charset="0"/>
            </a:endParaRPr>
          </a:p>
          <a:p>
            <a:pPr marL="342900" indent="-342900" algn="just">
              <a:buFont typeface="+mj-lt"/>
              <a:buAutoNum type="alphaLcParenR"/>
            </a:pPr>
            <a:r>
              <a:rPr lang="en-US" sz="1600" dirty="0">
                <a:latin typeface="Montserrat"/>
                <a:ea typeface="Times New Roman" panose="02020603050405020304" pitchFamily="18" charset="0"/>
              </a:rPr>
              <a:t>Keeping external experts engaged and motivated over the long term is sometimes challenging, especially when the experts have other opportunities available.</a:t>
            </a:r>
            <a:endParaRPr lang="en-ZA" sz="1600" dirty="0">
              <a:latin typeface="Montserrat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1600" b="1" dirty="0">
                <a:latin typeface="Montserrat"/>
                <a:ea typeface="Times New Roman" panose="02020603050405020304" pitchFamily="18" charset="0"/>
              </a:rPr>
              <a:t>W</a:t>
            </a:r>
            <a:r>
              <a:rPr lang="en-ZA" sz="1600" b="1" dirty="0" err="1">
                <a:latin typeface="Montserrat"/>
                <a:ea typeface="Times New Roman" panose="02020603050405020304" pitchFamily="18" charset="0"/>
              </a:rPr>
              <a:t>ays</a:t>
            </a:r>
            <a:r>
              <a:rPr lang="en-ZA" sz="1600" b="1" dirty="0">
                <a:latin typeface="Montserrat"/>
                <a:ea typeface="Times New Roman" panose="02020603050405020304" pitchFamily="18" charset="0"/>
              </a:rPr>
              <a:t> to Overcome Challenges </a:t>
            </a:r>
          </a:p>
          <a:p>
            <a:pPr marL="342900" indent="-342900" algn="just">
              <a:buFont typeface="+mj-lt"/>
              <a:buAutoNum type="alphaLcParenR"/>
            </a:pPr>
            <a:r>
              <a:rPr lang="en-US" sz="1600" dirty="0">
                <a:latin typeface="Montserrat"/>
                <a:ea typeface="Times New Roman" panose="02020603050405020304" pitchFamily="18" charset="0"/>
              </a:rPr>
              <a:t>B</a:t>
            </a:r>
            <a:r>
              <a:rPr lang="en-ZA" sz="1600" dirty="0" err="1">
                <a:latin typeface="Montserrat"/>
                <a:ea typeface="Times New Roman" panose="02020603050405020304" pitchFamily="18" charset="0"/>
              </a:rPr>
              <a:t>uilding</a:t>
            </a:r>
            <a:r>
              <a:rPr lang="en-ZA" sz="1600" dirty="0">
                <a:latin typeface="Montserrat"/>
                <a:ea typeface="Times New Roman" panose="02020603050405020304" pitchFamily="18" charset="0"/>
              </a:rPr>
              <a:t> partnerships with Educational Institutions, sister organisations and industry stakeholders;</a:t>
            </a:r>
          </a:p>
          <a:p>
            <a:pPr marL="342900" indent="-342900" algn="just">
              <a:buFont typeface="+mj-lt"/>
              <a:buAutoNum type="alphaLcParenR"/>
            </a:pPr>
            <a:r>
              <a:rPr lang="en-US" sz="1600" dirty="0">
                <a:latin typeface="Montserrat"/>
                <a:ea typeface="Times New Roman" panose="02020603050405020304" pitchFamily="18" charset="0"/>
              </a:rPr>
              <a:t>S</a:t>
            </a:r>
            <a:r>
              <a:rPr lang="en-ZA" sz="1600" dirty="0" err="1">
                <a:latin typeface="Montserrat"/>
                <a:ea typeface="Times New Roman" panose="02020603050405020304" pitchFamily="18" charset="0"/>
              </a:rPr>
              <a:t>ourcing</a:t>
            </a:r>
            <a:r>
              <a:rPr lang="en-ZA" sz="1600" dirty="0">
                <a:latin typeface="Montserrat"/>
                <a:ea typeface="Times New Roman" panose="02020603050405020304" pitchFamily="18" charset="0"/>
              </a:rPr>
              <a:t> funding from stakeholders nationally and internationally. </a:t>
            </a:r>
          </a:p>
          <a:p>
            <a:pPr marL="342900" indent="-342900" algn="just">
              <a:buFont typeface="+mj-lt"/>
              <a:buAutoNum type="alphaLcParenR"/>
            </a:pPr>
            <a:r>
              <a:rPr lang="en-US" sz="1600" dirty="0" err="1">
                <a:latin typeface="Montserrat"/>
                <a:ea typeface="Times New Roman" panose="02020603050405020304" pitchFamily="18" charset="0"/>
              </a:rPr>
              <a:t>Utilising</a:t>
            </a:r>
            <a:r>
              <a:rPr lang="en-US" sz="1600" dirty="0">
                <a:latin typeface="Montserrat"/>
                <a:ea typeface="Times New Roman" panose="02020603050405020304" pitchFamily="18" charset="0"/>
              </a:rPr>
              <a:t> advanced technology to enable remote participation of experts through virtual collaboration tools for full coverage;</a:t>
            </a:r>
          </a:p>
          <a:p>
            <a:pPr marL="342900" indent="-342900" algn="just">
              <a:buFont typeface="+mj-lt"/>
              <a:buAutoNum type="alphaLcParenR"/>
            </a:pPr>
            <a:r>
              <a:rPr lang="en-US" sz="1600" dirty="0">
                <a:latin typeface="Montserrat"/>
                <a:ea typeface="Times New Roman" panose="02020603050405020304" pitchFamily="18" charset="0"/>
              </a:rPr>
              <a:t>Implement programmes to </a:t>
            </a:r>
            <a:r>
              <a:rPr lang="en-US" sz="1600" dirty="0" err="1">
                <a:latin typeface="Montserrat"/>
                <a:ea typeface="Times New Roman" panose="02020603050405020304" pitchFamily="18" charset="0"/>
              </a:rPr>
              <a:t>recognise</a:t>
            </a:r>
            <a:r>
              <a:rPr lang="en-US" sz="1600" dirty="0">
                <a:latin typeface="Montserrat"/>
                <a:ea typeface="Times New Roman" panose="02020603050405020304" pitchFamily="18" charset="0"/>
              </a:rPr>
              <a:t> and reward the contributions of external experts. </a:t>
            </a:r>
          </a:p>
          <a:p>
            <a:pPr marL="342900" indent="-342900" algn="just">
              <a:buFont typeface="+mj-lt"/>
              <a:buAutoNum type="alphaLcParenR"/>
            </a:pPr>
            <a:endParaRPr lang="en-ZA" sz="1600" dirty="0">
              <a:latin typeface="Montserrat"/>
              <a:ea typeface="Times New Roman" panose="02020603050405020304" pitchFamily="18" charset="0"/>
            </a:endParaRPr>
          </a:p>
          <a:p>
            <a:pPr marL="342900" indent="-342900" algn="just">
              <a:buFont typeface="+mj-lt"/>
              <a:buAutoNum type="alphaLcParenR"/>
            </a:pPr>
            <a:endParaRPr lang="en-US" sz="1700" dirty="0">
              <a:latin typeface="Montserrat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24240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12" descr="Icono&#10;&#10;Descripción generada automáticamente">
            <a:extLst>
              <a:ext uri="{FF2B5EF4-FFF2-40B4-BE49-F238E27FC236}">
                <a16:creationId xmlns:a16="http://schemas.microsoft.com/office/drawing/2014/main" id="{4D83C7D1-C367-CEBE-7CA5-ED6B907E33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675294" cy="6858000"/>
          </a:xfrm>
          <a:prstGeom prst="rect">
            <a:avLst/>
          </a:prstGeom>
        </p:spPr>
      </p:pic>
      <p:sp>
        <p:nvSpPr>
          <p:cNvPr id="3" name="Título 1">
            <a:extLst>
              <a:ext uri="{FF2B5EF4-FFF2-40B4-BE49-F238E27FC236}">
                <a16:creationId xmlns:a16="http://schemas.microsoft.com/office/drawing/2014/main" id="{EA573DAC-7D93-BA74-83AE-5CC4AF1153A3}"/>
              </a:ext>
            </a:extLst>
          </p:cNvPr>
          <p:cNvSpPr txBox="1">
            <a:spLocks/>
          </p:cNvSpPr>
          <p:nvPr/>
        </p:nvSpPr>
        <p:spPr>
          <a:xfrm>
            <a:off x="2634916" y="576263"/>
            <a:ext cx="10515600" cy="285273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6600" b="1" kern="1200" dirty="0">
                <a:gradFill>
                  <a:gsLst>
                    <a:gs pos="0">
                      <a:srgbClr val="E94E1B"/>
                    </a:gs>
                    <a:gs pos="100000">
                      <a:srgbClr val="F9B233"/>
                    </a:gs>
                  </a:gsLst>
                  <a:lin ang="1200000" scaled="0"/>
                </a:gradFill>
                <a:latin typeface="Montserrat" pitchFamily="2" charset="0"/>
                <a:ea typeface="+mj-ea"/>
                <a:cs typeface="+mj-cs"/>
              </a:defRPr>
            </a:lvl1pPr>
          </a:lstStyle>
          <a:p>
            <a:r>
              <a:rPr lang="es-ES" dirty="0"/>
              <a:t>THANK YOU!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EDE08BD-C3D2-4F4D-418A-D5A81FD362AB}"/>
              </a:ext>
            </a:extLst>
          </p:cNvPr>
          <p:cNvSpPr txBox="1">
            <a:spLocks/>
          </p:cNvSpPr>
          <p:nvPr/>
        </p:nvSpPr>
        <p:spPr>
          <a:xfrm>
            <a:off x="2634916" y="2799748"/>
            <a:ext cx="10515600" cy="285273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6600" b="1" kern="1200" dirty="0">
                <a:gradFill>
                  <a:gsLst>
                    <a:gs pos="0">
                      <a:srgbClr val="E94E1B"/>
                    </a:gs>
                    <a:gs pos="100000">
                      <a:srgbClr val="F9B233"/>
                    </a:gs>
                  </a:gsLst>
                  <a:lin ang="1200000" scaled="0"/>
                </a:gradFill>
                <a:latin typeface="Montserrat" pitchFamily="2" charset="0"/>
                <a:ea typeface="+mj-ea"/>
                <a:cs typeface="+mj-cs"/>
              </a:defRPr>
            </a:lvl1pPr>
          </a:lstStyle>
          <a:p>
            <a:r>
              <a:rPr lang="es-ES" sz="2000" b="0" dirty="0"/>
              <a:t>More </a:t>
            </a:r>
            <a:r>
              <a:rPr lang="es-ES" sz="2000" b="0" dirty="0" err="1"/>
              <a:t>information</a:t>
            </a:r>
            <a:r>
              <a:rPr lang="es-ES" sz="2000" b="0" dirty="0"/>
              <a:t> at</a:t>
            </a:r>
          </a:p>
          <a:p>
            <a:endParaRPr lang="es-ES" sz="2000" b="0" dirty="0"/>
          </a:p>
          <a:p>
            <a:r>
              <a:rPr lang="es-ES" sz="2000" dirty="0"/>
              <a:t>www.haqaa3.obreal.org</a:t>
            </a:r>
          </a:p>
        </p:txBody>
      </p:sp>
    </p:spTree>
    <p:extLst>
      <p:ext uri="{BB962C8B-B14F-4D97-AF65-F5344CB8AC3E}">
        <p14:creationId xmlns:p14="http://schemas.microsoft.com/office/powerpoint/2010/main" val="255231905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A58BA4950A8014399E782552815B01A" ma:contentTypeVersion="15" ma:contentTypeDescription="Create a new document." ma:contentTypeScope="" ma:versionID="bb1ca89791ee2a4f7e93b6b57b0ac6ae">
  <xsd:schema xmlns:xsd="http://www.w3.org/2001/XMLSchema" xmlns:xs="http://www.w3.org/2001/XMLSchema" xmlns:p="http://schemas.microsoft.com/office/2006/metadata/properties" xmlns:ns2="33f433e7-76bf-47d1-a6be-e154bed6233b" xmlns:ns3="f65887b5-a224-4431-9175-aa98ed8f25de" targetNamespace="http://schemas.microsoft.com/office/2006/metadata/properties" ma:root="true" ma:fieldsID="0f6e3c82daa151819da18575f6d0e1f7" ns2:_="" ns3:_="">
    <xsd:import namespace="33f433e7-76bf-47d1-a6be-e154bed6233b"/>
    <xsd:import namespace="f65887b5-a224-4431-9175-aa98ed8f25d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3f433e7-76bf-47d1-a6be-e154bed6233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82d5b620-0d4e-466d-83f2-8a765015b2c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5887b5-a224-4431-9175-aa98ed8f25de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30c8e64f-ef6e-4598-b5cf-d1c2214c0738}" ma:internalName="TaxCatchAll" ma:showField="CatchAllData" ma:web="f65887b5-a224-4431-9175-aa98ed8f25d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65887b5-a224-4431-9175-aa98ed8f25de" xsi:nil="true"/>
    <lcf76f155ced4ddcb4097134ff3c332f xmlns="33f433e7-76bf-47d1-a6be-e154bed6233b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3FB73FF0-8DA0-4513-A041-B2D6EA5E72E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FF326F4-BB41-4B40-86BC-AB53BC959C3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3f433e7-76bf-47d1-a6be-e154bed6233b"/>
    <ds:schemaRef ds:uri="f65887b5-a224-4431-9175-aa98ed8f25d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7E1C72D-793D-4F34-BA76-A2E2394BE13D}">
  <ds:schemaRefs>
    <ds:schemaRef ds:uri="http://purl.org/dc/terms/"/>
    <ds:schemaRef ds:uri="33f433e7-76bf-47d1-a6be-e154bed6233b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dcmitype/"/>
    <ds:schemaRef ds:uri="http://schemas.openxmlformats.org/package/2006/metadata/core-properties"/>
    <ds:schemaRef ds:uri="http://schemas.microsoft.com/office/infopath/2007/PartnerControls"/>
    <ds:schemaRef ds:uri="f65887b5-a224-4431-9175-aa98ed8f25de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300</Words>
  <Application>Microsoft Office PowerPoint</Application>
  <PresentationFormat>Breitbild</PresentationFormat>
  <Paragraphs>36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9" baseType="lpstr">
      <vt:lpstr>Arial</vt:lpstr>
      <vt:lpstr>Calibri</vt:lpstr>
      <vt:lpstr>Montserrat</vt:lpstr>
      <vt:lpstr>Tema de Office</vt:lpstr>
      <vt:lpstr>PowerPoint-Präsentation</vt:lpstr>
      <vt:lpstr>INVOLVEMENT OF EXTERNAL EXPERTS: ACTIVITIES, PROFILES, ETC.</vt:lpstr>
      <vt:lpstr>EXPERT TRAINING OFFERED BY THE COUNCIL ON HIGHER EDUCATION</vt:lpstr>
      <vt:lpstr>EXPERT RECRUITMENT AND TRAINING: MAIN CHALLENGES and ways to overcome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Eloi Espósito</dc:creator>
  <cp:lastModifiedBy>Sarah Lang</cp:lastModifiedBy>
  <cp:revision>49</cp:revision>
  <dcterms:created xsi:type="dcterms:W3CDTF">2023-06-29T15:28:25Z</dcterms:created>
  <dcterms:modified xsi:type="dcterms:W3CDTF">2025-01-27T14:50:41Z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bd9ddd1-4d20-43f6-abfa-fc3c07406f94_Enabled">
    <vt:lpwstr>true</vt:lpwstr>
  </property>
  <property fmtid="{D5CDD505-2E9C-101B-9397-08002B2CF9AE}" pid="3" name="MSIP_Label_6bd9ddd1-4d20-43f6-abfa-fc3c07406f94_SetDate">
    <vt:lpwstr>2023-09-18T13:10:43Z</vt:lpwstr>
  </property>
  <property fmtid="{D5CDD505-2E9C-101B-9397-08002B2CF9AE}" pid="4" name="MSIP_Label_6bd9ddd1-4d20-43f6-abfa-fc3c07406f94_Method">
    <vt:lpwstr>Standard</vt:lpwstr>
  </property>
  <property fmtid="{D5CDD505-2E9C-101B-9397-08002B2CF9AE}" pid="5" name="MSIP_Label_6bd9ddd1-4d20-43f6-abfa-fc3c07406f94_Name">
    <vt:lpwstr>Commission Use</vt:lpwstr>
  </property>
  <property fmtid="{D5CDD505-2E9C-101B-9397-08002B2CF9AE}" pid="6" name="MSIP_Label_6bd9ddd1-4d20-43f6-abfa-fc3c07406f94_SiteId">
    <vt:lpwstr>b24c8b06-522c-46fe-9080-70926f8dddb1</vt:lpwstr>
  </property>
  <property fmtid="{D5CDD505-2E9C-101B-9397-08002B2CF9AE}" pid="7" name="MSIP_Label_6bd9ddd1-4d20-43f6-abfa-fc3c07406f94_ActionId">
    <vt:lpwstr>3be26fec-ea62-4695-b32a-b1ddfa0da754</vt:lpwstr>
  </property>
  <property fmtid="{D5CDD505-2E9C-101B-9397-08002B2CF9AE}" pid="8" name="MSIP_Label_6bd9ddd1-4d20-43f6-abfa-fc3c07406f94_ContentBits">
    <vt:lpwstr>0</vt:lpwstr>
  </property>
  <property fmtid="{D5CDD505-2E9C-101B-9397-08002B2CF9AE}" pid="9" name="ContentTypeId">
    <vt:lpwstr>0x010100BA58BA4950A8014399E782552815B01A</vt:lpwstr>
  </property>
  <property fmtid="{D5CDD505-2E9C-101B-9397-08002B2CF9AE}" pid="10" name="MediaServiceImageTags">
    <vt:lpwstr/>
  </property>
</Properties>
</file>