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0"/>
  </p:handoutMasterIdLst>
  <p:sldIdLst>
    <p:sldId id="256" r:id="rId5"/>
    <p:sldId id="263" r:id="rId6"/>
    <p:sldId id="259" r:id="rId7"/>
    <p:sldId id="261" r:id="rId8"/>
    <p:sldId id="260"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40A5D-8523-2984-CEA7-A441B7E1DC76}" v="96" dt="2025-01-24T12:43:23.894"/>
    <p1510:client id="{62C567BF-20D3-4C6A-A520-50509283D37F}" v="168" dt="2025-01-24T12:20:38.206"/>
    <p1510:client id="{9E7AF3DC-CC0B-4FF5-B1EE-13295C5B828E}" v="234" dt="2025-01-24T12:47:05.379"/>
    <p1510:client id="{A8198E72-962D-2B64-1666-03E3AC90F01F}" v="130" dt="2025-01-24T12:24:15.906"/>
    <p1510:client id="{B3CE1810-A24C-5DD4-282D-284FA6C124A5}" v="1" dt="2025-01-24T12:25:46.598"/>
    <p1510:client id="{F38A7D36-3FB2-3FE7-0CE1-3B15D4E96F42}" v="34" dt="2025-01-24T12:34:05.766"/>
    <p1510:client id="{F71C0307-9CFF-9767-FB10-31E989BF4079}" v="90" dt="2025-01-23T20:57:11.1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guide orient="horz" pos="2160"/>
        <p:guide pos="3840"/>
        <p:guide pos="708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24/01/2025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a:t>Haga clic para modificar el estilo de título del patrón</a:t>
            </a:r>
            <a:endParaRPr lang="en-GB"/>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a:t>Haga clic para modificar el estilo de título del patrón</a:t>
            </a:r>
            <a:endParaRPr lang="en-GB"/>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a:t>Haga clic para modificar el estilo de título del patrón</a:t>
            </a:r>
            <a:endParaRPr lang="en-GB"/>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24/01/2025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GB"/>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24/01/2025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a:solidFill>
                  <a:schemeClr val="bg1"/>
                </a:solidFill>
              </a:rPr>
              <a:t>PEER LEARNING SESSION 1: MISSION OF PARTICIPATING AGENCIES/AUTHORITIES AND OF THEIR EQA ACTIVITIES</a:t>
            </a:r>
          </a:p>
          <a:p>
            <a:endParaRPr lang="en-GB" sz="1800">
              <a:solidFill>
                <a:schemeClr val="bg1"/>
              </a:solidFill>
            </a:endParaRPr>
          </a:p>
          <a:p>
            <a:r>
              <a:rPr lang="en-GB" sz="1800">
                <a:solidFill>
                  <a:schemeClr val="bg1"/>
                </a:solidFill>
              </a:rPr>
              <a:t>Monday, 27 January 2025</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8A53514-18B8-716D-7350-057E2557357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D1FA672-F519-5D33-255E-B0BFA80E064A}"/>
              </a:ext>
            </a:extLst>
          </p:cNvPr>
          <p:cNvSpPr>
            <a:spLocks noGrp="1"/>
          </p:cNvSpPr>
          <p:nvPr>
            <p:ph type="title"/>
          </p:nvPr>
        </p:nvSpPr>
        <p:spPr>
          <a:xfrm>
            <a:off x="325083" y="1198418"/>
            <a:ext cx="3200400" cy="4461163"/>
          </a:xfrm>
        </p:spPr>
        <p:txBody>
          <a:bodyPr>
            <a:normAutofit/>
          </a:bodyPr>
          <a:lstStyle/>
          <a:p>
            <a:r>
              <a:rPr lang="en-GB" sz="3300">
                <a:solidFill>
                  <a:srgbClr val="FFFFFF"/>
                </a:solidFill>
              </a:rPr>
              <a:t>COMMISSION FOR UNIVERSITY EDUCATION, KENYA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09B758D-2321-97E0-AB3A-668E86E26A90}"/>
              </a:ext>
            </a:extLst>
          </p:cNvPr>
          <p:cNvSpPr>
            <a:spLocks noGrp="1"/>
          </p:cNvSpPr>
          <p:nvPr>
            <p:ph idx="1"/>
          </p:nvPr>
        </p:nvSpPr>
        <p:spPr>
          <a:xfrm>
            <a:off x="3736138" y="170325"/>
            <a:ext cx="8108352" cy="6345644"/>
          </a:xfrm>
        </p:spPr>
        <p:txBody>
          <a:bodyPr vert="horz" lIns="91440" tIns="45720" rIns="91440" bIns="45720" rtlCol="0" anchor="ctr">
            <a:noAutofit/>
          </a:bodyPr>
          <a:lstStyle/>
          <a:p>
            <a:pPr algn="just"/>
            <a:r>
              <a:rPr lang="en-GB" sz="2400">
                <a:latin typeface="Montserrat"/>
                <a:cs typeface="Arial"/>
              </a:rPr>
              <a:t>The </a:t>
            </a:r>
            <a:r>
              <a:rPr lang="en-GB" sz="2400" b="1">
                <a:latin typeface="Montserrat"/>
                <a:cs typeface="Arial"/>
              </a:rPr>
              <a:t>Commission for University Education (CUE)</a:t>
            </a:r>
            <a:r>
              <a:rPr lang="en-GB" sz="2400">
                <a:latin typeface="Montserrat"/>
                <a:cs typeface="Arial"/>
              </a:rPr>
              <a:t> is a body corporate established by an Act of Parliament, Universities Act, No. 42 of 2012 as the successor to the Commission for Higher Education (CHE) which was established under Universities Act Cap 210B of 1985. </a:t>
            </a:r>
            <a:endParaRPr lang="en-US" sz="2400">
              <a:latin typeface="Montserrat"/>
            </a:endParaRPr>
          </a:p>
          <a:p>
            <a:pPr algn="just"/>
            <a:r>
              <a:rPr lang="en-GB" sz="2400">
                <a:latin typeface="Montserrat"/>
                <a:cs typeface="Arial"/>
              </a:rPr>
              <a:t>The Commission was established to make </a:t>
            </a:r>
            <a:r>
              <a:rPr lang="en-GB" sz="2400" b="1">
                <a:latin typeface="Montserrat"/>
                <a:cs typeface="Arial"/>
              </a:rPr>
              <a:t>better provisions for the advancement of quality university education </a:t>
            </a:r>
            <a:r>
              <a:rPr lang="en-GB" sz="2400">
                <a:latin typeface="Montserrat"/>
                <a:cs typeface="Arial"/>
              </a:rPr>
              <a:t>in Kenya, which entails regulating and accrediting universities and universities academic programmes, among other functions.</a:t>
            </a:r>
            <a:endParaRPr lang="en-US" sz="2400">
              <a:latin typeface="Montserrat"/>
            </a:endParaRPr>
          </a:p>
          <a:p>
            <a:pPr algn="just">
              <a:spcBef>
                <a:spcPts val="600"/>
              </a:spcBef>
              <a:spcAft>
                <a:spcPts val="600"/>
              </a:spcAft>
            </a:pPr>
            <a:r>
              <a:rPr lang="en-GB" sz="2400">
                <a:latin typeface="Montserrat"/>
              </a:rPr>
              <a:t>Our Mandate includes the </a:t>
            </a:r>
            <a:r>
              <a:rPr lang="en-GB" sz="2400" b="1">
                <a:latin typeface="Montserrat"/>
              </a:rPr>
              <a:t>promotion of the objectives of university education by accrediting and regulating universities</a:t>
            </a:r>
            <a:r>
              <a:rPr lang="en-GB" sz="2400">
                <a:latin typeface="Montserrat"/>
              </a:rPr>
              <a:t> a</a:t>
            </a:r>
            <a:r>
              <a:rPr lang="en-GB" sz="2400" b="1">
                <a:latin typeface="Montserrat"/>
              </a:rPr>
              <a:t>nd academic programmes</a:t>
            </a:r>
            <a:r>
              <a:rPr lang="en-GB" sz="2400">
                <a:latin typeface="Montserrat"/>
              </a:rPr>
              <a:t> among other </a:t>
            </a:r>
            <a:r>
              <a:rPr lang="en-GB" sz="2400" b="1">
                <a:latin typeface="Montserrat"/>
              </a:rPr>
              <a:t>functions</a:t>
            </a:r>
          </a:p>
          <a:p>
            <a:pPr algn="just">
              <a:spcBef>
                <a:spcPts val="600"/>
              </a:spcBef>
              <a:spcAft>
                <a:spcPts val="600"/>
              </a:spcAft>
            </a:pPr>
            <a:r>
              <a:rPr lang="en-GB" sz="2400" b="1">
                <a:latin typeface="Montserrat"/>
              </a:rPr>
              <a:t>I</a:t>
            </a:r>
            <a:r>
              <a:rPr lang="en-GB" sz="2400">
                <a:latin typeface="Montserrat"/>
              </a:rPr>
              <a:t>t comprises of a Board and Secretariat (led by a CEO and supported by 70 staff)</a:t>
            </a:r>
          </a:p>
        </p:txBody>
      </p:sp>
      <p:pic>
        <p:nvPicPr>
          <p:cNvPr id="4" name="Picture 3" descr="Flag of Kenya - Wikipedia">
            <a:extLst>
              <a:ext uri="{FF2B5EF4-FFF2-40B4-BE49-F238E27FC236}">
                <a16:creationId xmlns:a16="http://schemas.microsoft.com/office/drawing/2014/main" id="{58F0DFBF-3ABB-D702-C59C-1C81DBDF463F}"/>
              </a:ext>
            </a:extLst>
          </p:cNvPr>
          <p:cNvPicPr>
            <a:picLocks noChangeAspect="1"/>
          </p:cNvPicPr>
          <p:nvPr/>
        </p:nvPicPr>
        <p:blipFill>
          <a:blip r:embed="rId2"/>
          <a:stretch>
            <a:fillRect/>
          </a:stretch>
        </p:blipFill>
        <p:spPr>
          <a:xfrm>
            <a:off x="687455" y="814756"/>
            <a:ext cx="1632858" cy="903515"/>
          </a:xfrm>
          <a:prstGeom prst="rect">
            <a:avLst/>
          </a:prstGeom>
        </p:spPr>
      </p:pic>
    </p:spTree>
    <p:extLst>
      <p:ext uri="{BB962C8B-B14F-4D97-AF65-F5344CB8AC3E}">
        <p14:creationId xmlns:p14="http://schemas.microsoft.com/office/powerpoint/2010/main" val="15924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500063"/>
            <a:ext cx="10515600" cy="593799"/>
          </a:xfrm>
        </p:spPr>
        <p:txBody>
          <a:bodyPr/>
          <a:lstStyle/>
          <a:p>
            <a:r>
              <a:rPr lang="en-GB"/>
              <a:t>MISSION OF THE AGENCY/AUTHORITY</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1281869"/>
            <a:ext cx="10515600" cy="4895094"/>
          </a:xfrm>
        </p:spPr>
        <p:txBody>
          <a:bodyPr vert="horz" lIns="91440" tIns="45720" rIns="91440" bIns="45720" rtlCol="0" anchor="t">
            <a:normAutofit/>
          </a:bodyPr>
          <a:lstStyle/>
          <a:p>
            <a:r>
              <a:rPr lang="en-US"/>
              <a:t>To promote and assure quality, relevant and sustainable university education by:</a:t>
            </a:r>
          </a:p>
          <a:p>
            <a:pPr lvl="1"/>
            <a:r>
              <a:rPr lang="en-US">
                <a:latin typeface="Montserrat"/>
              </a:rPr>
              <a:t>Setting standards, </a:t>
            </a:r>
          </a:p>
          <a:p>
            <a:pPr lvl="1"/>
            <a:r>
              <a:rPr lang="en-US"/>
              <a:t>Monitoring compliance, </a:t>
            </a:r>
          </a:p>
          <a:p>
            <a:pPr lvl="1"/>
            <a:r>
              <a:rPr lang="en-US"/>
              <a:t>Undertaking research and </a:t>
            </a:r>
          </a:p>
          <a:p>
            <a:pPr lvl="1"/>
            <a:r>
              <a:rPr lang="en-US">
                <a:latin typeface="Montserrat"/>
              </a:rPr>
              <a:t>Providing </a:t>
            </a:r>
            <a:r>
              <a:rPr lang="en-US">
                <a:solidFill>
                  <a:srgbClr val="FF0000"/>
                </a:solidFill>
                <a:latin typeface="Montserrat"/>
              </a:rPr>
              <a:t>data driven</a:t>
            </a:r>
            <a:r>
              <a:rPr lang="en-US">
                <a:latin typeface="Montserrat"/>
              </a:rPr>
              <a:t> policy advisory.</a:t>
            </a:r>
            <a:endParaRPr lang="en-GB">
              <a:latin typeface="Montserrat"/>
            </a:endParaRPr>
          </a:p>
        </p:txBody>
      </p:sp>
      <p:pic>
        <p:nvPicPr>
          <p:cNvPr id="4" name="Picture 3" descr="A close-up of a logo&#10;&#10;AI-generated content may be incorrect.">
            <a:extLst>
              <a:ext uri="{FF2B5EF4-FFF2-40B4-BE49-F238E27FC236}">
                <a16:creationId xmlns:a16="http://schemas.microsoft.com/office/drawing/2014/main" id="{EB78F21F-EEEF-8405-5BB3-4C415354105D}"/>
              </a:ext>
            </a:extLst>
          </p:cNvPr>
          <p:cNvPicPr>
            <a:picLocks noChangeAspect="1"/>
          </p:cNvPicPr>
          <p:nvPr/>
        </p:nvPicPr>
        <p:blipFill>
          <a:blip r:embed="rId2"/>
          <a:stretch>
            <a:fillRect/>
          </a:stretch>
        </p:blipFill>
        <p:spPr>
          <a:xfrm>
            <a:off x="4548868" y="4642077"/>
            <a:ext cx="3780064" cy="1514475"/>
          </a:xfrm>
          <a:prstGeom prst="rect">
            <a:avLst/>
          </a:prstGeom>
        </p:spPr>
      </p:pic>
    </p:spTree>
    <p:extLst>
      <p:ext uri="{BB962C8B-B14F-4D97-AF65-F5344CB8AC3E}">
        <p14:creationId xmlns:p14="http://schemas.microsoft.com/office/powerpoint/2010/main" val="122960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500062"/>
            <a:ext cx="10515600" cy="465613"/>
          </a:xfrm>
        </p:spPr>
        <p:txBody>
          <a:bodyPr/>
          <a:lstStyle/>
          <a:p>
            <a:r>
              <a:rPr lang="en-GB"/>
              <a:t>GOAL OF EXTERNAL QA ACTIVITIES</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970943"/>
            <a:ext cx="10515600" cy="5157639"/>
          </a:xfrm>
        </p:spPr>
        <p:txBody>
          <a:bodyPr vert="horz" lIns="91440" tIns="45720" rIns="91440" bIns="45720" rtlCol="0" anchor="t">
            <a:normAutofit fontScale="92500" lnSpcReduction="10000"/>
          </a:bodyPr>
          <a:lstStyle/>
          <a:p>
            <a:pPr marL="0" indent="0">
              <a:buNone/>
            </a:pPr>
            <a:r>
              <a:rPr lang="en-US"/>
              <a:t>a) To </a:t>
            </a:r>
            <a:r>
              <a:rPr lang="en-GB"/>
              <a:t>Provide impartial professional input on quality assurance for instance;</a:t>
            </a:r>
          </a:p>
          <a:p>
            <a:pPr marL="0" indent="0">
              <a:buNone/>
            </a:pPr>
            <a:r>
              <a:rPr lang="en-GB"/>
              <a:t>Accreditation</a:t>
            </a:r>
          </a:p>
          <a:p>
            <a:pPr lvl="1"/>
            <a:r>
              <a:rPr lang="en-GB"/>
              <a:t>Review/Evaluate curricula</a:t>
            </a:r>
          </a:p>
          <a:p>
            <a:pPr lvl="1"/>
            <a:r>
              <a:rPr lang="en-GB"/>
              <a:t>Verify availability, adequacy, appropriateness and accessibility of academic resources</a:t>
            </a:r>
          </a:p>
          <a:p>
            <a:pPr marL="0" indent="0">
              <a:buNone/>
            </a:pPr>
            <a:r>
              <a:rPr lang="en-GB"/>
              <a:t>Quality Audits</a:t>
            </a:r>
          </a:p>
          <a:p>
            <a:pPr lvl="1"/>
            <a:r>
              <a:rPr lang="en-GB"/>
              <a:t>Institutional Regular Audits</a:t>
            </a:r>
          </a:p>
          <a:p>
            <a:pPr lvl="1"/>
            <a:r>
              <a:rPr lang="en-GB"/>
              <a:t>Programme quality audits</a:t>
            </a:r>
          </a:p>
          <a:p>
            <a:pPr lvl="1"/>
            <a:r>
              <a:rPr lang="en-GB"/>
              <a:t>Issue Based audits</a:t>
            </a:r>
          </a:p>
          <a:p>
            <a:pPr marL="55245" lvl="1" indent="0">
              <a:buNone/>
            </a:pPr>
            <a:r>
              <a:rPr lang="en-GB">
                <a:latin typeface="Montserrat"/>
              </a:rPr>
              <a:t>b) To enhance internal quality assurance systems and mechanisms</a:t>
            </a:r>
          </a:p>
          <a:p>
            <a:pPr marL="55245" lvl="1" indent="0">
              <a:buNone/>
            </a:pPr>
            <a:r>
              <a:rPr lang="en-GB">
                <a:latin typeface="Montserrat"/>
              </a:rPr>
              <a:t>c) To align with national and global quality assurance standards</a:t>
            </a:r>
          </a:p>
          <a:p>
            <a:pPr marL="55245" lvl="1" indent="0">
              <a:buNone/>
            </a:pPr>
            <a:r>
              <a:rPr lang="en-GB">
                <a:latin typeface="Montserrat"/>
              </a:rPr>
              <a:t>d) To create collaborations and partnerships </a:t>
            </a:r>
          </a:p>
          <a:p>
            <a:pPr marL="55245" lvl="1" indent="0">
              <a:buNone/>
            </a:pPr>
            <a:r>
              <a:rPr lang="en-GB">
                <a:latin typeface="Montserrat"/>
              </a:rPr>
              <a:t>e) To build trust and confidence with stakeholders</a:t>
            </a:r>
          </a:p>
          <a:p>
            <a:pPr lvl="1"/>
            <a:endParaRPr lang="en-GB"/>
          </a:p>
          <a:p>
            <a:endParaRPr lang="en-GB"/>
          </a:p>
        </p:txBody>
      </p:sp>
    </p:spTree>
    <p:extLst>
      <p:ext uri="{BB962C8B-B14F-4D97-AF65-F5344CB8AC3E}">
        <p14:creationId xmlns:p14="http://schemas.microsoft.com/office/powerpoint/2010/main" val="387539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3506135" y="2833408"/>
            <a:ext cx="8167892" cy="2585674"/>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a:t>More information on the </a:t>
            </a:r>
            <a:r>
              <a:rPr lang="es-ES" sz="2000" b="0" err="1"/>
              <a:t>website</a:t>
            </a:r>
            <a:r>
              <a:rPr lang="es-ES" sz="2000" b="0"/>
              <a:t>:</a:t>
            </a:r>
          </a:p>
          <a:p>
            <a:endParaRPr lang="es-ES" sz="2000" b="0"/>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E31FAC72F736498A38004A30D54712" ma:contentTypeVersion="14" ma:contentTypeDescription="Create a new document." ma:contentTypeScope="" ma:versionID="f919c3e28fac34b0d1dd4f8f7ae7e62d">
  <xsd:schema xmlns:xsd="http://www.w3.org/2001/XMLSchema" xmlns:xs="http://www.w3.org/2001/XMLSchema" xmlns:p="http://schemas.microsoft.com/office/2006/metadata/properties" xmlns:ns3="00999998-ec68-4a9a-94ef-acddd69425e8" xmlns:ns4="92dcdd92-e1c8-4e18-896a-6a37e3ee5a94" targetNamespace="http://schemas.microsoft.com/office/2006/metadata/properties" ma:root="true" ma:fieldsID="74e48be5322cfa31e56b43e3517286a3" ns3:_="" ns4:_="">
    <xsd:import namespace="00999998-ec68-4a9a-94ef-acddd69425e8"/>
    <xsd:import namespace="92dcdd92-e1c8-4e18-896a-6a37e3ee5a94"/>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ObjectDetectorVersions" minOccurs="0"/>
                <xsd:element ref="ns3:MediaServiceAutoTags" minOccurs="0"/>
                <xsd:element ref="ns3:MediaServiceGenerationTime" minOccurs="0"/>
                <xsd:element ref="ns3:MediaServiceEventHashCode" minOccurs="0"/>
                <xsd:element ref="ns3:MediaLengthInSecond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999998-ec68-4a9a-94ef-acddd69425e8"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2dcdd92-e1c8-4e18-896a-6a37e3ee5a94"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00999998-ec68-4a9a-94ef-acddd69425e8" xsi:nil="true"/>
  </documentManagement>
</p:properties>
</file>

<file path=customXml/itemProps1.xml><?xml version="1.0" encoding="utf-8"?>
<ds:datastoreItem xmlns:ds="http://schemas.openxmlformats.org/officeDocument/2006/customXml" ds:itemID="{B4954ED5-37D1-4C8F-8C19-AA79EFF62FF8}">
  <ds:schemaRefs>
    <ds:schemaRef ds:uri="http://schemas.microsoft.com/sharepoint/v3/contenttype/forms"/>
  </ds:schemaRefs>
</ds:datastoreItem>
</file>

<file path=customXml/itemProps2.xml><?xml version="1.0" encoding="utf-8"?>
<ds:datastoreItem xmlns:ds="http://schemas.openxmlformats.org/officeDocument/2006/customXml" ds:itemID="{4B068F39-DC5C-4D3E-BCB9-1A076840CAAC}">
  <ds:schemaRefs>
    <ds:schemaRef ds:uri="00999998-ec68-4a9a-94ef-acddd69425e8"/>
    <ds:schemaRef ds:uri="92dcdd92-e1c8-4e18-896a-6a37e3ee5a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CE080DD-5D7D-4410-86FC-844814967ED7}">
  <ds:schemaRefs>
    <ds:schemaRef ds:uri="00999998-ec68-4a9a-94ef-acddd69425e8"/>
    <ds:schemaRef ds:uri="92dcdd92-e1c8-4e18-896a-6a37e3ee5a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Breitbild</PresentationFormat>
  <Paragraphs>29</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Montserrat</vt:lpstr>
      <vt:lpstr>Tema de Office</vt:lpstr>
      <vt:lpstr>PowerPoint-Präsentation</vt:lpstr>
      <vt:lpstr>COMMISSION FOR UNIVERSITY EDUCATION, KENYA</vt:lpstr>
      <vt:lpstr>MISSION OF THE AGENCY/AUTHORITY</vt:lpstr>
      <vt:lpstr>GOAL OF EXTERNAL QA ACTIVITIES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5</cp:revision>
  <dcterms:created xsi:type="dcterms:W3CDTF">2023-06-29T15:28:25Z</dcterms:created>
  <dcterms:modified xsi:type="dcterms:W3CDTF">2025-01-24T13:35:43Z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y fmtid="{D5CDD505-2E9C-101B-9397-08002B2CF9AE}" pid="9" name="ContentTypeId">
    <vt:lpwstr>0x010100B4E31FAC72F736498A38004A30D54712</vt:lpwstr>
  </property>
</Properties>
</file>