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7"/>
  </p:handoutMasterIdLst>
  <p:sldIdLst>
    <p:sldId id="256" r:id="rId2"/>
    <p:sldId id="265" r:id="rId3"/>
    <p:sldId id="259" r:id="rId4"/>
    <p:sldId id="261"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08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4099"/>
    <a:srgbClr val="F9B233"/>
    <a:srgbClr val="E94E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112" d="100"/>
          <a:sy n="112" d="100"/>
        </p:scale>
        <p:origin x="552" y="96"/>
      </p:cViewPr>
      <p:guideLst>
        <p:guide orient="horz" pos="2160"/>
        <p:guide pos="3840"/>
        <p:guide pos="7083"/>
      </p:guideLst>
    </p:cSldViewPr>
  </p:slideViewPr>
  <p:notesTextViewPr>
    <p:cViewPr>
      <p:scale>
        <a:sx n="3" d="2"/>
        <a:sy n="3" d="2"/>
      </p:scale>
      <p:origin x="0" y="0"/>
    </p:cViewPr>
  </p:notesTextViewPr>
  <p:notesViewPr>
    <p:cSldViewPr snapToGrid="0" showGuides="1">
      <p:cViewPr varScale="1">
        <p:scale>
          <a:sx n="78" d="100"/>
          <a:sy n="78" d="100"/>
        </p:scale>
        <p:origin x="396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BB33DE51-9DC4-AB7A-11EA-338D4AE381E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439A80E9-C80B-81ED-8335-64C80495637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531F69D-3298-4C1E-84EE-C22B79EBDD0E}" type="datetimeFigureOut">
              <a:rPr lang="en-GB" smtClean="0"/>
              <a:t>26/01/2025</a:t>
            </a:fld>
            <a:endParaRPr lang="en-GB"/>
          </a:p>
        </p:txBody>
      </p:sp>
      <p:sp>
        <p:nvSpPr>
          <p:cNvPr id="4" name="Marcador de pie de página 3">
            <a:extLst>
              <a:ext uri="{FF2B5EF4-FFF2-40B4-BE49-F238E27FC236}">
                <a16:creationId xmlns:a16="http://schemas.microsoft.com/office/drawing/2014/main" id="{32FCB65F-667C-6545-ED12-28E2C99AAA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04051948-E31F-EF3C-3803-F559CEE2705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FCCEFA4-2941-4541-9134-1A9FAE397620}" type="slidenum">
              <a:rPr lang="en-GB" smtClean="0"/>
              <a:t>‹Nr.›</a:t>
            </a:fld>
            <a:endParaRPr lang="en-GB"/>
          </a:p>
        </p:txBody>
      </p:sp>
    </p:spTree>
    <p:extLst>
      <p:ext uri="{BB962C8B-B14F-4D97-AF65-F5344CB8AC3E}">
        <p14:creationId xmlns:p14="http://schemas.microsoft.com/office/powerpoint/2010/main" val="358533069"/>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g"/><Relationship Id="rId11" Type="http://schemas.openxmlformats.org/officeDocument/2006/relationships/image" Target="../media/image10.sv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4" name="Imagen 3" descr="Icono&#10;&#10;Descripción generada automáticamente">
            <a:extLst>
              <a:ext uri="{FF2B5EF4-FFF2-40B4-BE49-F238E27FC236}">
                <a16:creationId xmlns:a16="http://schemas.microsoft.com/office/drawing/2014/main" id="{B6766C1C-620F-0438-5DA0-01798F29A9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06" y="0"/>
            <a:ext cx="9675294" cy="6858000"/>
          </a:xfrm>
          <a:prstGeom prst="rect">
            <a:avLst/>
          </a:prstGeom>
        </p:spPr>
      </p:pic>
      <p:pic>
        <p:nvPicPr>
          <p:cNvPr id="7" name="Imagen 6" descr="Un dibujo de una cara feliz&#10;&#10;Descripción generada automáticamente con confianza baja">
            <a:extLst>
              <a:ext uri="{FF2B5EF4-FFF2-40B4-BE49-F238E27FC236}">
                <a16:creationId xmlns:a16="http://schemas.microsoft.com/office/drawing/2014/main" id="{9C4B20E7-3EB4-BF29-E35A-8545C2234FC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856" y="2382717"/>
            <a:ext cx="6090377" cy="1900197"/>
          </a:xfrm>
          <a:prstGeom prst="rect">
            <a:avLst/>
          </a:prstGeom>
        </p:spPr>
      </p:pic>
      <p:pic>
        <p:nvPicPr>
          <p:cNvPr id="8" name="Picture 24" descr="A picture containing drawing, food&#10;&#10;Description automatically generated">
            <a:extLst>
              <a:ext uri="{FF2B5EF4-FFF2-40B4-BE49-F238E27FC236}">
                <a16:creationId xmlns:a16="http://schemas.microsoft.com/office/drawing/2014/main" id="{4369BB79-969D-B53A-A716-664A204848E7}"/>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55732"/>
          <a:stretch/>
        </p:blipFill>
        <p:spPr>
          <a:xfrm>
            <a:off x="9240986" y="349670"/>
            <a:ext cx="2642535" cy="1280419"/>
          </a:xfrm>
          <a:prstGeom prst="rect">
            <a:avLst/>
          </a:prstGeom>
        </p:spPr>
      </p:pic>
      <p:pic>
        <p:nvPicPr>
          <p:cNvPr id="9" name="Picture 8" descr="A picture containing shirt, drawing&#10;&#10;Description automatically generated">
            <a:extLst>
              <a:ext uri="{FF2B5EF4-FFF2-40B4-BE49-F238E27FC236}">
                <a16:creationId xmlns:a16="http://schemas.microsoft.com/office/drawing/2014/main" id="{9F2F25DA-9FB2-E31D-1E15-83CC0DDFE4C2}"/>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271964" y="5760644"/>
            <a:ext cx="1570758" cy="915588"/>
          </a:xfrm>
          <a:prstGeom prst="rect">
            <a:avLst/>
          </a:prstGeom>
        </p:spPr>
      </p:pic>
      <p:pic>
        <p:nvPicPr>
          <p:cNvPr id="11" name="Picture 32" descr="A picture containing drawing, food, plate&#10;&#10;Description automatically generated">
            <a:extLst>
              <a:ext uri="{FF2B5EF4-FFF2-40B4-BE49-F238E27FC236}">
                <a16:creationId xmlns:a16="http://schemas.microsoft.com/office/drawing/2014/main" id="{148A4F17-445A-66CB-1B61-6E579F31C924}"/>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562253" y="5818922"/>
            <a:ext cx="1167274" cy="771043"/>
          </a:xfrm>
          <a:prstGeom prst="rect">
            <a:avLst/>
          </a:prstGeom>
        </p:spPr>
      </p:pic>
      <p:pic>
        <p:nvPicPr>
          <p:cNvPr id="12" name="Imagen 11">
            <a:extLst>
              <a:ext uri="{FF2B5EF4-FFF2-40B4-BE49-F238E27FC236}">
                <a16:creationId xmlns:a16="http://schemas.microsoft.com/office/drawing/2014/main" id="{209FB97B-097D-3136-82FD-95E63E3EBE3E}"/>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4683641" y="5779714"/>
            <a:ext cx="1820266" cy="849458"/>
          </a:xfrm>
          <a:prstGeom prst="rect">
            <a:avLst/>
          </a:prstGeom>
        </p:spPr>
      </p:pic>
      <p:pic>
        <p:nvPicPr>
          <p:cNvPr id="2" name="Imagen 1" descr="Logotipo&#10;&#10;Descripción generada automáticamente con confianza baja">
            <a:extLst>
              <a:ext uri="{FF2B5EF4-FFF2-40B4-BE49-F238E27FC236}">
                <a16:creationId xmlns:a16="http://schemas.microsoft.com/office/drawing/2014/main" id="{3B270AD6-B9A5-973D-AEF8-78AB10B73CCF}"/>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602427" y="192369"/>
            <a:ext cx="1996809" cy="1199447"/>
          </a:xfrm>
          <a:prstGeom prst="rect">
            <a:avLst/>
          </a:prstGeom>
        </p:spPr>
      </p:pic>
      <p:pic>
        <p:nvPicPr>
          <p:cNvPr id="5" name="Picture 4">
            <a:extLst>
              <a:ext uri="{FF2B5EF4-FFF2-40B4-BE49-F238E27FC236}">
                <a16:creationId xmlns:a16="http://schemas.microsoft.com/office/drawing/2014/main" id="{B08CB15B-07CC-17A7-63D1-E7DEDF348B79}"/>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8652467" y="580030"/>
            <a:ext cx="1022827" cy="1076302"/>
          </a:xfrm>
          <a:prstGeom prst="rect">
            <a:avLst/>
          </a:prstGeom>
        </p:spPr>
      </p:pic>
      <p:pic>
        <p:nvPicPr>
          <p:cNvPr id="6" name="Graphic 5">
            <a:extLst>
              <a:ext uri="{FF2B5EF4-FFF2-40B4-BE49-F238E27FC236}">
                <a16:creationId xmlns:a16="http://schemas.microsoft.com/office/drawing/2014/main" id="{B50717E4-5765-1DD1-9818-C80D5BC9FB97}"/>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7842722" y="5860630"/>
            <a:ext cx="2419350" cy="647700"/>
          </a:xfrm>
          <a:prstGeom prst="rect">
            <a:avLst/>
          </a:prstGeom>
        </p:spPr>
      </p:pic>
    </p:spTree>
    <p:extLst>
      <p:ext uri="{BB962C8B-B14F-4D97-AF65-F5344CB8AC3E}">
        <p14:creationId xmlns:p14="http://schemas.microsoft.com/office/powerpoint/2010/main" val="16808546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1_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52A757-3B4B-0846-53F0-B9B1710DE3E0}"/>
              </a:ext>
            </a:extLst>
          </p:cNvPr>
          <p:cNvSpPr>
            <a:spLocks noGrp="1"/>
          </p:cNvSpPr>
          <p:nvPr>
            <p:ph type="title"/>
          </p:nvPr>
        </p:nvSpPr>
        <p:spPr>
          <a:xfrm>
            <a:off x="838200" y="273750"/>
            <a:ext cx="10515600" cy="1325563"/>
          </a:xfrm>
        </p:spPr>
        <p:txBody>
          <a:bodyPr>
            <a:noAutofit/>
          </a:bodyPr>
          <a:lstStyle>
            <a:lvl1pPr>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pPr lvl="0" algn="l" defTabSz="914400" rtl="0" eaLnBrk="1" latinLnBrk="0" hangingPunct="1">
              <a:lnSpc>
                <a:spcPct val="90000"/>
              </a:lnSpc>
              <a:spcBef>
                <a:spcPct val="0"/>
              </a:spcBef>
              <a:buNone/>
            </a:pPr>
            <a:r>
              <a:rPr lang="es-ES" dirty="0"/>
              <a:t>Haga clic para modificar el estilo de título del patrón</a:t>
            </a:r>
            <a:endParaRPr lang="en-GB" dirty="0"/>
          </a:p>
        </p:txBody>
      </p:sp>
      <p:sp>
        <p:nvSpPr>
          <p:cNvPr id="3" name="Marcador de fecha 2">
            <a:extLst>
              <a:ext uri="{FF2B5EF4-FFF2-40B4-BE49-F238E27FC236}">
                <a16:creationId xmlns:a16="http://schemas.microsoft.com/office/drawing/2014/main" id="{C4657319-E5BD-B863-AE64-0140A49ABCB0}"/>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4" name="Marcador de pie de página 3">
            <a:extLst>
              <a:ext uri="{FF2B5EF4-FFF2-40B4-BE49-F238E27FC236}">
                <a16:creationId xmlns:a16="http://schemas.microsoft.com/office/drawing/2014/main" id="{50936CDA-AF2A-C796-7125-58C71F7FA2F1}"/>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EF27F4AA-140A-971A-1607-731B7F8D4523}"/>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7" name="Imagen 6" descr="Un dibujo de una cara feliz&#10;&#10;Descripción generada automáticamente con confianza baja">
            <a:extLst>
              <a:ext uri="{FF2B5EF4-FFF2-40B4-BE49-F238E27FC236}">
                <a16:creationId xmlns:a16="http://schemas.microsoft.com/office/drawing/2014/main" id="{D96F3049-B165-F825-BBEE-84FC440AD2F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560365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1EBEA32-89F6-40D1-ABB3-AA1C346A4286}"/>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3" name="Marcador de pie de página 2">
            <a:extLst>
              <a:ext uri="{FF2B5EF4-FFF2-40B4-BE49-F238E27FC236}">
                <a16:creationId xmlns:a16="http://schemas.microsoft.com/office/drawing/2014/main" id="{E58F8F6D-B828-C384-3967-BC3A21C278B4}"/>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F6637291-3F2D-7D3F-0CA6-6901343C4D3C}"/>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5" name="Imagen 4" descr="Un dibujo de una cara feliz&#10;&#10;Descripción generada automáticamente con confianza baja">
            <a:extLst>
              <a:ext uri="{FF2B5EF4-FFF2-40B4-BE49-F238E27FC236}">
                <a16:creationId xmlns:a16="http://schemas.microsoft.com/office/drawing/2014/main" id="{781EF7A8-8562-707B-834E-B5383648C9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175591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5811F8-E31C-CDA9-27AE-0E1FA0B29283}"/>
              </a:ext>
            </a:extLst>
          </p:cNvPr>
          <p:cNvSpPr>
            <a:spLocks noGrp="1"/>
          </p:cNvSpPr>
          <p:nvPr>
            <p:ph type="title"/>
          </p:nvPr>
        </p:nvSpPr>
        <p:spPr>
          <a:xfrm>
            <a:off x="839788" y="457200"/>
            <a:ext cx="3932237" cy="1600200"/>
          </a:xfrm>
        </p:spPr>
        <p:txBody>
          <a:bodyPr anchor="b">
            <a:noAutofit/>
          </a:bodyPr>
          <a:lstStyle>
            <a:lvl1pPr algn="l" defTabSz="914400" rtl="0" eaLnBrk="1" latinLnBrk="0" hangingPunct="1">
              <a:lnSpc>
                <a:spcPct val="90000"/>
              </a:lnSpc>
              <a:spcBef>
                <a:spcPct val="0"/>
              </a:spcBef>
              <a:buNone/>
              <a:defRPr lang="en-GB" sz="28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0020BDD5-5FAD-395B-5354-9503ED456B11}"/>
              </a:ext>
            </a:extLst>
          </p:cNvPr>
          <p:cNvSpPr>
            <a:spLocks noGrp="1"/>
          </p:cNvSpPr>
          <p:nvPr>
            <p:ph idx="1"/>
          </p:nvPr>
        </p:nvSpPr>
        <p:spPr>
          <a:xfrm>
            <a:off x="5183188" y="987425"/>
            <a:ext cx="6172200" cy="4873625"/>
          </a:xfrm>
        </p:spPr>
        <p:txBody>
          <a:bodyPr/>
          <a:lstStyle>
            <a:lvl1pPr>
              <a:buClr>
                <a:srgbClr val="F9B233"/>
              </a:buClr>
              <a:defRPr sz="3200"/>
            </a:lvl1pPr>
            <a:lvl2pPr>
              <a:buClr>
                <a:srgbClr val="F9B233"/>
              </a:buClr>
              <a:defRPr sz="2800"/>
            </a:lvl2pPr>
            <a:lvl3pPr>
              <a:buClr>
                <a:srgbClr val="F9B233"/>
              </a:buClr>
              <a:defRPr sz="2400"/>
            </a:lvl3pPr>
            <a:lvl4pPr>
              <a:buClr>
                <a:srgbClr val="F9B233"/>
              </a:buClr>
              <a:defRPr sz="2000"/>
            </a:lvl4pPr>
            <a:lvl5pPr>
              <a:buClr>
                <a:srgbClr val="F9B233"/>
              </a:buClr>
              <a:defRPr sz="2000"/>
            </a:lvl5pPr>
            <a:lvl6pPr>
              <a:defRPr sz="2000"/>
            </a:lvl6pPr>
            <a:lvl7pPr>
              <a:defRPr sz="2000"/>
            </a:lvl7pPr>
            <a:lvl8pPr>
              <a:defRPr sz="2000"/>
            </a:lvl8pPr>
            <a:lvl9pPr>
              <a:defRPr sz="20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texto 3">
            <a:extLst>
              <a:ext uri="{FF2B5EF4-FFF2-40B4-BE49-F238E27FC236}">
                <a16:creationId xmlns:a16="http://schemas.microsoft.com/office/drawing/2014/main" id="{767DC1AB-2C21-7E23-CA43-975BD61878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103F5C8-E681-F08A-F2EA-B251258243F0}"/>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6" name="Marcador de pie de página 5">
            <a:extLst>
              <a:ext uri="{FF2B5EF4-FFF2-40B4-BE49-F238E27FC236}">
                <a16:creationId xmlns:a16="http://schemas.microsoft.com/office/drawing/2014/main" id="{BB84F894-377F-B0CB-C4FB-413D8C8D0D8F}"/>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3C3A7764-509B-6E0D-BF2F-C24002671976}"/>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8" name="Imagen 7" descr="Un dibujo de una cara feliz&#10;&#10;Descripción generada automáticamente con confianza baja">
            <a:extLst>
              <a:ext uri="{FF2B5EF4-FFF2-40B4-BE49-F238E27FC236}">
                <a16:creationId xmlns:a16="http://schemas.microsoft.com/office/drawing/2014/main" id="{139B00AB-4ABD-563F-E7FF-1C7167F571B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280417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0D51F5-F6F6-A65B-EB46-6F14C5DEB93A}"/>
              </a:ext>
            </a:extLst>
          </p:cNvPr>
          <p:cNvSpPr>
            <a:spLocks noGrp="1"/>
          </p:cNvSpPr>
          <p:nvPr>
            <p:ph type="title"/>
          </p:nvPr>
        </p:nvSpPr>
        <p:spPr>
          <a:xfrm>
            <a:off x="839788" y="457200"/>
            <a:ext cx="3932237" cy="1600200"/>
          </a:xfrm>
        </p:spPr>
        <p:txBody>
          <a:bodyPr anchor="b">
            <a:normAutofit/>
          </a:bodyPr>
          <a:lstStyle>
            <a:lvl1pPr>
              <a:defRPr sz="2800">
                <a:gradFill>
                  <a:gsLst>
                    <a:gs pos="0">
                      <a:srgbClr val="E94E1B"/>
                    </a:gs>
                    <a:gs pos="100000">
                      <a:srgbClr val="F9B233"/>
                    </a:gs>
                  </a:gsLst>
                  <a:lin ang="1200000" scaled="0"/>
                </a:gradFill>
              </a:defRPr>
            </a:lvl1pPr>
          </a:lstStyle>
          <a:p>
            <a:r>
              <a:rPr lang="es-ES" dirty="0"/>
              <a:t>Haga clic para modificar el estilo de título del patrón</a:t>
            </a:r>
            <a:endParaRPr lang="en-GB" dirty="0"/>
          </a:p>
        </p:txBody>
      </p:sp>
      <p:sp>
        <p:nvSpPr>
          <p:cNvPr id="3" name="Marcador de posición de imagen 2">
            <a:extLst>
              <a:ext uri="{FF2B5EF4-FFF2-40B4-BE49-F238E27FC236}">
                <a16:creationId xmlns:a16="http://schemas.microsoft.com/office/drawing/2014/main" id="{2810A763-4722-2D2F-C612-6E4F63CBCB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arcador de texto 3">
            <a:extLst>
              <a:ext uri="{FF2B5EF4-FFF2-40B4-BE49-F238E27FC236}">
                <a16:creationId xmlns:a16="http://schemas.microsoft.com/office/drawing/2014/main" id="{F4A42D30-F5F0-16AD-4266-79816E8687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09DE773-2AF7-8B14-1DD0-6E8F54C76E50}"/>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6" name="Marcador de pie de página 5">
            <a:extLst>
              <a:ext uri="{FF2B5EF4-FFF2-40B4-BE49-F238E27FC236}">
                <a16:creationId xmlns:a16="http://schemas.microsoft.com/office/drawing/2014/main" id="{15903CF5-0E9F-F5E0-253D-1520D4910055}"/>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F824E106-9D1B-F982-3881-D3656275CED9}"/>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8" name="Imagen 7" descr="Un dibujo de una cara feliz&#10;&#10;Descripción generada automáticamente con confianza baja">
            <a:extLst>
              <a:ext uri="{FF2B5EF4-FFF2-40B4-BE49-F238E27FC236}">
                <a16:creationId xmlns:a16="http://schemas.microsoft.com/office/drawing/2014/main" id="{15600959-2B8B-870F-A288-2DED488DF77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450314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1EBEA32-89F6-40D1-ABB3-AA1C346A4286}"/>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3" name="Marcador de pie de página 2">
            <a:extLst>
              <a:ext uri="{FF2B5EF4-FFF2-40B4-BE49-F238E27FC236}">
                <a16:creationId xmlns:a16="http://schemas.microsoft.com/office/drawing/2014/main" id="{E58F8F6D-B828-C384-3967-BC3A21C278B4}"/>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F6637291-3F2D-7D3F-0CA6-6901343C4D3C}"/>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5" name="Imagen 4" descr="Un dibujo de una cara feliz&#10;&#10;Descripción generada automáticamente con confianza baja">
            <a:extLst>
              <a:ext uri="{FF2B5EF4-FFF2-40B4-BE49-F238E27FC236}">
                <a16:creationId xmlns:a16="http://schemas.microsoft.com/office/drawing/2014/main" id="{781EF7A8-8562-707B-834E-B5383648C9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743415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8" name="Imagen 7" descr="Imagen que contiene luz, reloj&#10;&#10;Descripción generada automáticamente">
            <a:extLst>
              <a:ext uri="{FF2B5EF4-FFF2-40B4-BE49-F238E27FC236}">
                <a16:creationId xmlns:a16="http://schemas.microsoft.com/office/drawing/2014/main" id="{EC58E8B7-C146-C828-825F-BE969795E7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FBD92E87-F3B1-A4F9-D594-B9562763812A}"/>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DDBD0D51-A228-E65F-5F18-9536D76ABAE2}"/>
              </a:ext>
            </a:extLst>
          </p:cNvPr>
          <p:cNvSpPr>
            <a:spLocks noGrp="1"/>
          </p:cNvSpPr>
          <p:nvPr>
            <p:ph idx="1"/>
          </p:nvPr>
        </p:nvSpPr>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4F03E578-76D7-B4BE-F94A-CC9FF0D87135}"/>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5" name="Marcador de pie de página 4">
            <a:extLst>
              <a:ext uri="{FF2B5EF4-FFF2-40B4-BE49-F238E27FC236}">
                <a16:creationId xmlns:a16="http://schemas.microsoft.com/office/drawing/2014/main" id="{3C10252D-BBFB-1C9A-D4E4-AC5F5A19C4B2}"/>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342F7EF7-EDDE-AAE2-0D14-E48434DE727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0" name="Imagen 9" descr="Un dibujo de una cara feliz&#10;&#10;Descripción generada automáticamente con confianza baja">
            <a:extLst>
              <a:ext uri="{FF2B5EF4-FFF2-40B4-BE49-F238E27FC236}">
                <a16:creationId xmlns:a16="http://schemas.microsoft.com/office/drawing/2014/main" id="{3AEF2DBA-32C8-ECAC-FD03-499D148BC8F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7675557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D92E87-F3B1-A4F9-D594-B9562763812A}"/>
              </a:ext>
            </a:extLst>
          </p:cNvPr>
          <p:cNvSpPr>
            <a:spLocks noGrp="1"/>
          </p:cNvSpPr>
          <p:nvPr>
            <p:ph type="title"/>
          </p:nvPr>
        </p:nvSpPr>
        <p:spPr>
          <a:xfrm>
            <a:off x="838200" y="500062"/>
            <a:ext cx="10515600" cy="1325563"/>
          </a:xfrm>
        </p:spPr>
        <p:txBody>
          <a:bodyPr>
            <a:noAutofit/>
          </a:bodyPr>
          <a:lstStyle>
            <a:lvl1pPr algn="l" defTabSz="914400" rtl="0" eaLnBrk="1" latinLnBrk="0" hangingPunct="1">
              <a:lnSpc>
                <a:spcPct val="90000"/>
              </a:lnSpc>
              <a:spcBef>
                <a:spcPct val="0"/>
              </a:spcBef>
              <a:buNone/>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DDBD0D51-A228-E65F-5F18-9536D76ABAE2}"/>
              </a:ext>
            </a:extLst>
          </p:cNvPr>
          <p:cNvSpPr>
            <a:spLocks noGrp="1"/>
          </p:cNvSpPr>
          <p:nvPr>
            <p:ph idx="1"/>
          </p:nvPr>
        </p:nvSpPr>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4F03E578-76D7-B4BE-F94A-CC9FF0D87135}"/>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5" name="Marcador de pie de página 4">
            <a:extLst>
              <a:ext uri="{FF2B5EF4-FFF2-40B4-BE49-F238E27FC236}">
                <a16:creationId xmlns:a16="http://schemas.microsoft.com/office/drawing/2014/main" id="{3C10252D-BBFB-1C9A-D4E4-AC5F5A19C4B2}"/>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342F7EF7-EDDE-AAE2-0D14-E48434DE727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0" name="Imagen 9" descr="Un dibujo de una cara feliz&#10;&#10;Descripción generada automáticamente con confianza baja">
            <a:extLst>
              <a:ext uri="{FF2B5EF4-FFF2-40B4-BE49-F238E27FC236}">
                <a16:creationId xmlns:a16="http://schemas.microsoft.com/office/drawing/2014/main" id="{3AEF2DBA-32C8-ECAC-FD03-499D148BC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75439765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Imagen 7" descr="Imagen que contiene luz, reloj&#10;&#10;Descripción generada automáticamente">
            <a:extLst>
              <a:ext uri="{FF2B5EF4-FFF2-40B4-BE49-F238E27FC236}">
                <a16:creationId xmlns:a16="http://schemas.microsoft.com/office/drawing/2014/main" id="{B218AD49-FBD9-F897-B725-70CB8D84EC0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1648" r="-1"/>
          <a:stretch/>
        </p:blipFill>
        <p:spPr>
          <a:xfrm>
            <a:off x="0" y="0"/>
            <a:ext cx="12192000" cy="6858000"/>
          </a:xfrm>
          <a:prstGeom prst="rect">
            <a:avLst/>
          </a:prstGeom>
        </p:spPr>
      </p:pic>
      <p:sp>
        <p:nvSpPr>
          <p:cNvPr id="2" name="Título 1">
            <a:extLst>
              <a:ext uri="{FF2B5EF4-FFF2-40B4-BE49-F238E27FC236}">
                <a16:creationId xmlns:a16="http://schemas.microsoft.com/office/drawing/2014/main" id="{1C2D04F6-31C1-7448-92CD-B03EF294F71D}"/>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E9EC3938-D9D3-D7B5-FA5B-3389621B9C1E}"/>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4" name="Marcador de fecha 3">
            <a:extLst>
              <a:ext uri="{FF2B5EF4-FFF2-40B4-BE49-F238E27FC236}">
                <a16:creationId xmlns:a16="http://schemas.microsoft.com/office/drawing/2014/main" id="{D31A9525-6BF0-B26F-9CD4-5A7C24399A7C}"/>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5" name="Marcador de pie de página 4">
            <a:extLst>
              <a:ext uri="{FF2B5EF4-FFF2-40B4-BE49-F238E27FC236}">
                <a16:creationId xmlns:a16="http://schemas.microsoft.com/office/drawing/2014/main" id="{9BEF75B0-3AE3-A43F-46E3-D9488C0559B0}"/>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46D02F52-0BC1-0CCC-D13F-CF6991B94AEF}"/>
              </a:ext>
            </a:extLst>
          </p:cNvPr>
          <p:cNvSpPr>
            <a:spLocks noGrp="1"/>
          </p:cNvSpPr>
          <p:nvPr>
            <p:ph type="sldNum" sz="quarter" idx="12"/>
          </p:nvPr>
        </p:nvSpPr>
        <p:spPr/>
        <p:txBody>
          <a:bodyPr/>
          <a:lstStyle/>
          <a:p>
            <a:fld id="{D3A92039-7BCC-4D02-A517-162A6F375201}" type="slidenum">
              <a:rPr lang="en-GB" smtClean="0"/>
              <a:t>‹Nr.›</a:t>
            </a:fld>
            <a:endParaRPr lang="en-GB"/>
          </a:p>
        </p:txBody>
      </p:sp>
    </p:spTree>
    <p:extLst>
      <p:ext uri="{BB962C8B-B14F-4D97-AF65-F5344CB8AC3E}">
        <p14:creationId xmlns:p14="http://schemas.microsoft.com/office/powerpoint/2010/main" val="201236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Imagen 9" descr="Imagen que contiene luz, reloj&#10;&#10;Descripción generada automáticamente">
            <a:extLst>
              <a:ext uri="{FF2B5EF4-FFF2-40B4-BE49-F238E27FC236}">
                <a16:creationId xmlns:a16="http://schemas.microsoft.com/office/drawing/2014/main" id="{9931BEB8-C89E-35D8-CE43-A782EC66DCF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ABD9D42A-E613-F023-5623-99E0F54DBAB1}"/>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66CD5838-F6B6-16F9-4B58-67C5C4AA2282}"/>
              </a:ext>
            </a:extLst>
          </p:cNvPr>
          <p:cNvSpPr>
            <a:spLocks noGrp="1"/>
          </p:cNvSpPr>
          <p:nvPr>
            <p:ph sz="half" idx="1"/>
          </p:nvPr>
        </p:nvSpPr>
        <p:spPr>
          <a:xfrm>
            <a:off x="838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contenido 3">
            <a:extLst>
              <a:ext uri="{FF2B5EF4-FFF2-40B4-BE49-F238E27FC236}">
                <a16:creationId xmlns:a16="http://schemas.microsoft.com/office/drawing/2014/main" id="{63C1E6F3-E25B-E239-F9B0-A09246156860}"/>
              </a:ext>
            </a:extLst>
          </p:cNvPr>
          <p:cNvSpPr>
            <a:spLocks noGrp="1"/>
          </p:cNvSpPr>
          <p:nvPr>
            <p:ph sz="half" idx="2"/>
          </p:nvPr>
        </p:nvSpPr>
        <p:spPr>
          <a:xfrm>
            <a:off x="6172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5" name="Marcador de fecha 4">
            <a:extLst>
              <a:ext uri="{FF2B5EF4-FFF2-40B4-BE49-F238E27FC236}">
                <a16:creationId xmlns:a16="http://schemas.microsoft.com/office/drawing/2014/main" id="{11C06696-1F7F-264F-1493-1C08C6A1F7DF}"/>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6" name="Marcador de pie de página 5">
            <a:extLst>
              <a:ext uri="{FF2B5EF4-FFF2-40B4-BE49-F238E27FC236}">
                <a16:creationId xmlns:a16="http://schemas.microsoft.com/office/drawing/2014/main" id="{FCB5DF13-DD4A-43A7-2CE8-20A51EB9791B}"/>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7A524410-88F6-4001-5CC9-38EFD991F9D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E771320F-8A12-7288-FCD4-994CFECD6CA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510609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9D42A-E613-F023-5623-99E0F54DBAB1}"/>
              </a:ext>
            </a:extLst>
          </p:cNvPr>
          <p:cNvSpPr>
            <a:spLocks noGrp="1"/>
          </p:cNvSpPr>
          <p:nvPr>
            <p:ph type="title"/>
          </p:nvPr>
        </p:nvSpPr>
        <p:spPr>
          <a:xfrm>
            <a:off x="838200" y="500062"/>
            <a:ext cx="10515600" cy="1325563"/>
          </a:xfrm>
        </p:spPr>
        <p:txBody>
          <a:bodyPr vert="horz" lIns="91440" tIns="45720" rIns="91440" bIns="45720" rtlCol="0" anchor="ctr">
            <a:noAutofit/>
          </a:bodyPr>
          <a:lstStyle>
            <a:lvl1pPr>
              <a:defRPr lang="en-GB" sz="3600" dirty="0">
                <a:gradFill>
                  <a:gsLst>
                    <a:gs pos="0">
                      <a:srgbClr val="E94E1B"/>
                    </a:gs>
                    <a:gs pos="100000">
                      <a:srgbClr val="F9B233"/>
                    </a:gs>
                  </a:gsLst>
                  <a:lin ang="1200000" scaled="0"/>
                </a:gradFill>
              </a:defRPr>
            </a:lvl1pPr>
          </a:lstStyle>
          <a:p>
            <a:pPr lvl="0"/>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66CD5838-F6B6-16F9-4B58-67C5C4AA2282}"/>
              </a:ext>
            </a:extLst>
          </p:cNvPr>
          <p:cNvSpPr>
            <a:spLocks noGrp="1"/>
          </p:cNvSpPr>
          <p:nvPr>
            <p:ph sz="half" idx="1"/>
          </p:nvPr>
        </p:nvSpPr>
        <p:spPr>
          <a:xfrm>
            <a:off x="838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contenido 3">
            <a:extLst>
              <a:ext uri="{FF2B5EF4-FFF2-40B4-BE49-F238E27FC236}">
                <a16:creationId xmlns:a16="http://schemas.microsoft.com/office/drawing/2014/main" id="{63C1E6F3-E25B-E239-F9B0-A09246156860}"/>
              </a:ext>
            </a:extLst>
          </p:cNvPr>
          <p:cNvSpPr>
            <a:spLocks noGrp="1"/>
          </p:cNvSpPr>
          <p:nvPr>
            <p:ph sz="half" idx="2"/>
          </p:nvPr>
        </p:nvSpPr>
        <p:spPr>
          <a:xfrm>
            <a:off x="6172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5" name="Marcador de fecha 4">
            <a:extLst>
              <a:ext uri="{FF2B5EF4-FFF2-40B4-BE49-F238E27FC236}">
                <a16:creationId xmlns:a16="http://schemas.microsoft.com/office/drawing/2014/main" id="{11C06696-1F7F-264F-1493-1C08C6A1F7DF}"/>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6" name="Marcador de pie de página 5">
            <a:extLst>
              <a:ext uri="{FF2B5EF4-FFF2-40B4-BE49-F238E27FC236}">
                <a16:creationId xmlns:a16="http://schemas.microsoft.com/office/drawing/2014/main" id="{FCB5DF13-DD4A-43A7-2CE8-20A51EB9791B}"/>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7A524410-88F6-4001-5CC9-38EFD991F9D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E771320F-8A12-7288-FCD4-994CFECD6C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49205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Imagen 9" descr="Imagen que contiene luz, reloj&#10;&#10;Descripción generada automáticamente">
            <a:extLst>
              <a:ext uri="{FF2B5EF4-FFF2-40B4-BE49-F238E27FC236}">
                <a16:creationId xmlns:a16="http://schemas.microsoft.com/office/drawing/2014/main" id="{1D652AFF-A5E5-4357-D98D-A1FBB6F61C9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1A717BE9-5558-8CE9-3C93-ADDE23354E4B}"/>
              </a:ext>
            </a:extLst>
          </p:cNvPr>
          <p:cNvSpPr>
            <a:spLocks noGrp="1"/>
          </p:cNvSpPr>
          <p:nvPr>
            <p:ph type="title"/>
          </p:nvPr>
        </p:nvSpPr>
        <p:spPr>
          <a:xfrm>
            <a:off x="838200" y="168276"/>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91D950C0-8436-7A46-89C9-E96803FB3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981399-12D0-5CDD-9A5F-BB387592F46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B4B83124-123C-7EA0-C5CA-132B1C6EA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1CC4D7A-1CB0-4A21-296E-2771C07C8C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723F1A8E-3AFF-FC3A-0A17-02E376F75A14}"/>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8" name="Marcador de pie de página 7">
            <a:extLst>
              <a:ext uri="{FF2B5EF4-FFF2-40B4-BE49-F238E27FC236}">
                <a16:creationId xmlns:a16="http://schemas.microsoft.com/office/drawing/2014/main" id="{EF534DAE-0A4D-D60A-82F8-DB54043F7DD2}"/>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3C887F39-002B-A5EF-2734-146C0D3837A1}"/>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6785B7D2-6E9B-066F-4134-25D7F112EF4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28802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717BE9-5558-8CE9-3C93-ADDE23354E4B}"/>
              </a:ext>
            </a:extLst>
          </p:cNvPr>
          <p:cNvSpPr>
            <a:spLocks noGrp="1"/>
          </p:cNvSpPr>
          <p:nvPr>
            <p:ph type="title"/>
          </p:nvPr>
        </p:nvSpPr>
        <p:spPr>
          <a:xfrm>
            <a:off x="838200" y="318388"/>
            <a:ext cx="10515600" cy="1325563"/>
          </a:xfrm>
        </p:spPr>
        <p:txBody>
          <a:bodyPr>
            <a:noAutofit/>
          </a:bodyPr>
          <a:lstStyle>
            <a:lvl1pPr>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pPr lvl="0" algn="l" defTabSz="914400" rtl="0" eaLnBrk="1" latinLnBrk="0" hangingPunct="1">
              <a:lnSpc>
                <a:spcPct val="90000"/>
              </a:lnSpc>
              <a:spcBef>
                <a:spcPct val="0"/>
              </a:spcBef>
              <a:buNone/>
            </a:pPr>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91D950C0-8436-7A46-89C9-E96803FB3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981399-12D0-5CDD-9A5F-BB387592F46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B4B83124-123C-7EA0-C5CA-132B1C6EA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1CC4D7A-1CB0-4A21-296E-2771C07C8C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723F1A8E-3AFF-FC3A-0A17-02E376F75A14}"/>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8" name="Marcador de pie de página 7">
            <a:extLst>
              <a:ext uri="{FF2B5EF4-FFF2-40B4-BE49-F238E27FC236}">
                <a16:creationId xmlns:a16="http://schemas.microsoft.com/office/drawing/2014/main" id="{EF534DAE-0A4D-D60A-82F8-DB54043F7DD2}"/>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3C887F39-002B-A5EF-2734-146C0D3837A1}"/>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6785B7D2-6E9B-066F-4134-25D7F112EF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910621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Imagen 5" descr="Imagen que contiene luz, reloj&#10;&#10;Descripción generada automáticamente">
            <a:extLst>
              <a:ext uri="{FF2B5EF4-FFF2-40B4-BE49-F238E27FC236}">
                <a16:creationId xmlns:a16="http://schemas.microsoft.com/office/drawing/2014/main" id="{A89426AA-1285-02EA-946C-B57E494C1BA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E552A757-3B4B-0846-53F0-B9B1710DE3E0}"/>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fecha 2">
            <a:extLst>
              <a:ext uri="{FF2B5EF4-FFF2-40B4-BE49-F238E27FC236}">
                <a16:creationId xmlns:a16="http://schemas.microsoft.com/office/drawing/2014/main" id="{C4657319-E5BD-B863-AE64-0140A49ABCB0}"/>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4" name="Marcador de pie de página 3">
            <a:extLst>
              <a:ext uri="{FF2B5EF4-FFF2-40B4-BE49-F238E27FC236}">
                <a16:creationId xmlns:a16="http://schemas.microsoft.com/office/drawing/2014/main" id="{50936CDA-AF2A-C796-7125-58C71F7FA2F1}"/>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EF27F4AA-140A-971A-1607-731B7F8D4523}"/>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7" name="Imagen 6" descr="Un dibujo de una cara feliz&#10;&#10;Descripción generada automáticamente con confianza baja">
            <a:extLst>
              <a:ext uri="{FF2B5EF4-FFF2-40B4-BE49-F238E27FC236}">
                <a16:creationId xmlns:a16="http://schemas.microsoft.com/office/drawing/2014/main" id="{D96F3049-B165-F825-BBEE-84FC440AD2F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689537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32A7AFB-2C06-51BE-1D8C-CE2419E9EB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A16174A3-880E-87B5-B52E-342F75982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0F6BA74B-509B-61B1-49FC-389897FC61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84D97-110F-436D-8052-5194FC30C3C0}" type="datetimeFigureOut">
              <a:rPr lang="en-GB" smtClean="0"/>
              <a:t>26/01/2025</a:t>
            </a:fld>
            <a:endParaRPr lang="en-GB"/>
          </a:p>
        </p:txBody>
      </p:sp>
      <p:sp>
        <p:nvSpPr>
          <p:cNvPr id="5" name="Marcador de pie de página 4">
            <a:extLst>
              <a:ext uri="{FF2B5EF4-FFF2-40B4-BE49-F238E27FC236}">
                <a16:creationId xmlns:a16="http://schemas.microsoft.com/office/drawing/2014/main" id="{19FBDB73-0FA7-FF30-9D47-279702892B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Marcador de número de diapositiva 5">
            <a:extLst>
              <a:ext uri="{FF2B5EF4-FFF2-40B4-BE49-F238E27FC236}">
                <a16:creationId xmlns:a16="http://schemas.microsoft.com/office/drawing/2014/main" id="{9D4B8DE4-BB5E-18E8-DA6C-FB9AB9BB71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92039-7BCC-4D02-A517-162A6F375201}" type="slidenum">
              <a:rPr lang="en-GB" smtClean="0"/>
              <a:t>‹Nr.›</a:t>
            </a:fld>
            <a:endParaRPr lang="en-GB"/>
          </a:p>
        </p:txBody>
      </p:sp>
    </p:spTree>
    <p:extLst>
      <p:ext uri="{BB962C8B-B14F-4D97-AF65-F5344CB8AC3E}">
        <p14:creationId xmlns:p14="http://schemas.microsoft.com/office/powerpoint/2010/main" val="2690480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62" r:id="rId6"/>
    <p:sldLayoutId id="2147483653" r:id="rId7"/>
    <p:sldLayoutId id="2147483663" r:id="rId8"/>
    <p:sldLayoutId id="2147483654" r:id="rId9"/>
    <p:sldLayoutId id="2147483664" r:id="rId10"/>
    <p:sldLayoutId id="2147483655" r:id="rId11"/>
    <p:sldLayoutId id="2147483656" r:id="rId12"/>
    <p:sldLayoutId id="2147483657" r:id="rId13"/>
    <p:sldLayoutId id="2147483661" r:id="rId14"/>
  </p:sldLayoutIdLst>
  <p:txStyles>
    <p:titleStyle>
      <a:lvl1pPr algn="l" defTabSz="914400" rtl="0" eaLnBrk="1" latinLnBrk="0" hangingPunct="1">
        <a:lnSpc>
          <a:spcPct val="90000"/>
        </a:lnSpc>
        <a:spcBef>
          <a:spcPct val="0"/>
        </a:spcBef>
        <a:buNone/>
        <a:defRPr sz="4400" b="1" kern="1200">
          <a:solidFill>
            <a:schemeClr val="tx1"/>
          </a:solidFill>
          <a:latin typeface="Montserrat"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C7809D-E99F-6BAF-D581-5981FAE0C8C3}"/>
              </a:ext>
            </a:extLst>
          </p:cNvPr>
          <p:cNvSpPr txBox="1">
            <a:spLocks/>
          </p:cNvSpPr>
          <p:nvPr/>
        </p:nvSpPr>
        <p:spPr>
          <a:xfrm>
            <a:off x="309281" y="4184557"/>
            <a:ext cx="3644155" cy="2162455"/>
          </a:xfrm>
          <a:prstGeom prst="rect">
            <a:avLst/>
          </a:prstGeom>
        </p:spPr>
        <p:txBody>
          <a:bodyPr/>
          <a:lstStyle>
            <a:lvl1pPr algn="l" defTabSz="914400" rtl="0" eaLnBrk="1" latinLnBrk="0" hangingPunct="1">
              <a:lnSpc>
                <a:spcPct val="90000"/>
              </a:lnSpc>
              <a:spcBef>
                <a:spcPct val="0"/>
              </a:spcBef>
              <a:buNone/>
              <a:defRPr sz="4400" b="1" kern="1200">
                <a:solidFill>
                  <a:schemeClr val="tx1"/>
                </a:solidFill>
                <a:latin typeface="Montserrat" pitchFamily="2" charset="0"/>
                <a:ea typeface="+mj-ea"/>
                <a:cs typeface="+mj-cs"/>
              </a:defRPr>
            </a:lvl1pPr>
          </a:lstStyle>
          <a:p>
            <a:r>
              <a:rPr lang="en-GB" sz="1800" dirty="0">
                <a:solidFill>
                  <a:schemeClr val="bg1"/>
                </a:solidFill>
              </a:rPr>
              <a:t>PEER LEARNING SESSION 1: MISSION OF PARTICIPATING AGENCIES/AUTHORITIES AND OF THEIR EQA ACTIVITIES</a:t>
            </a:r>
          </a:p>
          <a:p>
            <a:endParaRPr lang="en-GB" sz="1800" dirty="0">
              <a:solidFill>
                <a:schemeClr val="bg1"/>
              </a:solidFill>
            </a:endParaRPr>
          </a:p>
          <a:p>
            <a:r>
              <a:rPr lang="en-GB" sz="1800" dirty="0">
                <a:solidFill>
                  <a:schemeClr val="bg1"/>
                </a:solidFill>
              </a:rPr>
              <a:t>Monday, 27 January 2025</a:t>
            </a:r>
          </a:p>
        </p:txBody>
      </p:sp>
    </p:spTree>
    <p:extLst>
      <p:ext uri="{BB962C8B-B14F-4D97-AF65-F5344CB8AC3E}">
        <p14:creationId xmlns:p14="http://schemas.microsoft.com/office/powerpoint/2010/main" val="2658285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21A07B-70AD-6C3C-3C45-F2356C7F15F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50A725B-D6FE-1EE5-8EE5-0377E33C8689}"/>
              </a:ext>
            </a:extLst>
          </p:cNvPr>
          <p:cNvSpPr>
            <a:spLocks noGrp="1"/>
          </p:cNvSpPr>
          <p:nvPr>
            <p:ph type="title"/>
          </p:nvPr>
        </p:nvSpPr>
        <p:spPr>
          <a:xfrm>
            <a:off x="838200" y="500062"/>
            <a:ext cx="10515600" cy="551071"/>
          </a:xfrm>
        </p:spPr>
        <p:txBody>
          <a:bodyPr/>
          <a:lstStyle/>
          <a:p>
            <a:r>
              <a:rPr lang="en-GB" dirty="0"/>
              <a:t>GENERAL INTRODUCTION TO THE AGENCY</a:t>
            </a:r>
          </a:p>
        </p:txBody>
      </p:sp>
      <p:sp>
        <p:nvSpPr>
          <p:cNvPr id="3" name="Marcador de contenido 2">
            <a:extLst>
              <a:ext uri="{FF2B5EF4-FFF2-40B4-BE49-F238E27FC236}">
                <a16:creationId xmlns:a16="http://schemas.microsoft.com/office/drawing/2014/main" id="{D5253048-8091-103B-42AF-4C65903DAC43}"/>
              </a:ext>
            </a:extLst>
          </p:cNvPr>
          <p:cNvSpPr>
            <a:spLocks noGrp="1"/>
          </p:cNvSpPr>
          <p:nvPr>
            <p:ph idx="1"/>
          </p:nvPr>
        </p:nvSpPr>
        <p:spPr>
          <a:xfrm>
            <a:off x="838200" y="1247686"/>
            <a:ext cx="10515600" cy="5255664"/>
          </a:xfrm>
        </p:spPr>
        <p:txBody>
          <a:bodyPr>
            <a:normAutofit lnSpcReduction="10000"/>
          </a:bodyPr>
          <a:lstStyle/>
          <a:p>
            <a:pPr algn="just"/>
            <a:r>
              <a:rPr lang="en-US" sz="1900" dirty="0"/>
              <a:t>In August 2020, the Ghana Tertiary Education Commission (GTEC) was established under the Education Regulatory Bodies ACT, 2020 (Act 1023). GTEC is a merger of the erstwhile National Council for Tertiary Education (NCTE) and the National Accreditation Board (NAB). </a:t>
            </a:r>
          </a:p>
          <a:p>
            <a:pPr algn="just"/>
            <a:r>
              <a:rPr lang="en-US" sz="1900" dirty="0"/>
              <a:t>Structure: There is the office of the Director General and Deputy Director General. Beneath these offices, there are 6 Directorates (and a number of Departments), namely:</a:t>
            </a:r>
          </a:p>
          <a:p>
            <a:pPr marL="0" indent="0" algn="just">
              <a:buNone/>
            </a:pPr>
            <a:endParaRPr lang="en-US" sz="1900" dirty="0"/>
          </a:p>
          <a:p>
            <a:pPr algn="just">
              <a:spcBef>
                <a:spcPts val="0"/>
              </a:spcBef>
              <a:buFont typeface="Courier New" panose="02070309020205020404" pitchFamily="49" charset="0"/>
              <a:buChar char="o"/>
            </a:pPr>
            <a:r>
              <a:rPr lang="en-US" sz="1900" dirty="0"/>
              <a:t>Corporate Affairs</a:t>
            </a:r>
          </a:p>
          <a:p>
            <a:pPr algn="just">
              <a:spcBef>
                <a:spcPts val="0"/>
              </a:spcBef>
              <a:buFont typeface="Courier New" panose="02070309020205020404" pitchFamily="49" charset="0"/>
              <a:buChar char="o"/>
            </a:pPr>
            <a:r>
              <a:rPr lang="en-US" sz="1900" dirty="0"/>
              <a:t>Accreditation</a:t>
            </a:r>
          </a:p>
          <a:p>
            <a:pPr algn="just">
              <a:spcBef>
                <a:spcPts val="0"/>
              </a:spcBef>
              <a:buFont typeface="Courier New" panose="02070309020205020404" pitchFamily="49" charset="0"/>
              <a:buChar char="o"/>
            </a:pPr>
            <a:r>
              <a:rPr lang="en-US" sz="1900" dirty="0"/>
              <a:t>Policy, Planning and Research</a:t>
            </a:r>
          </a:p>
          <a:p>
            <a:pPr algn="just">
              <a:spcBef>
                <a:spcPts val="0"/>
              </a:spcBef>
              <a:buFont typeface="Courier New" panose="02070309020205020404" pitchFamily="49" charset="0"/>
              <a:buChar char="o"/>
            </a:pPr>
            <a:r>
              <a:rPr lang="en-US" sz="1900" dirty="0"/>
              <a:t>Quality Assurance and Compliance</a:t>
            </a:r>
          </a:p>
          <a:p>
            <a:pPr algn="just">
              <a:spcBef>
                <a:spcPts val="0"/>
              </a:spcBef>
              <a:buFont typeface="Courier New" panose="02070309020205020404" pitchFamily="49" charset="0"/>
              <a:buChar char="o"/>
            </a:pPr>
            <a:r>
              <a:rPr lang="en-US" sz="1900" dirty="0"/>
              <a:t>Finance</a:t>
            </a:r>
          </a:p>
          <a:p>
            <a:pPr algn="just">
              <a:spcBef>
                <a:spcPts val="0"/>
              </a:spcBef>
              <a:buFont typeface="Courier New" panose="02070309020205020404" pitchFamily="49" charset="0"/>
              <a:buChar char="o"/>
            </a:pPr>
            <a:r>
              <a:rPr lang="en-US" sz="1900" dirty="0"/>
              <a:t>Administration and Human Resource</a:t>
            </a:r>
            <a:r>
              <a:rPr lang="en-US" sz="2400" dirty="0"/>
              <a:t> </a:t>
            </a:r>
          </a:p>
          <a:p>
            <a:pPr marL="0" indent="0" algn="just">
              <a:spcBef>
                <a:spcPts val="0"/>
              </a:spcBef>
              <a:buNone/>
            </a:pPr>
            <a:endParaRPr lang="en-US" sz="2400" dirty="0"/>
          </a:p>
          <a:p>
            <a:pPr algn="just">
              <a:spcBef>
                <a:spcPts val="0"/>
              </a:spcBef>
            </a:pPr>
            <a:r>
              <a:rPr lang="en-US" sz="2000" dirty="0"/>
              <a:t>Number of employees: Currently the staff strength of the organization is 148 staff.</a:t>
            </a:r>
          </a:p>
          <a:p>
            <a:pPr algn="just">
              <a:spcBef>
                <a:spcPts val="0"/>
              </a:spcBef>
            </a:pPr>
            <a:r>
              <a:rPr lang="en-US" sz="2000" dirty="0"/>
              <a:t>The main functions/activities of the organization include: Advisory, Coordinating, Regulatory and Accreditation.</a:t>
            </a:r>
            <a:endParaRPr lang="en-GB" sz="2000" dirty="0"/>
          </a:p>
        </p:txBody>
      </p:sp>
    </p:spTree>
    <p:extLst>
      <p:ext uri="{BB962C8B-B14F-4D97-AF65-F5344CB8AC3E}">
        <p14:creationId xmlns:p14="http://schemas.microsoft.com/office/powerpoint/2010/main" val="1467248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6FCC02-943E-2E99-6339-22655346B9D8}"/>
              </a:ext>
            </a:extLst>
          </p:cNvPr>
          <p:cNvSpPr>
            <a:spLocks noGrp="1"/>
          </p:cNvSpPr>
          <p:nvPr>
            <p:ph type="title"/>
          </p:nvPr>
        </p:nvSpPr>
        <p:spPr>
          <a:xfrm>
            <a:off x="838200" y="500063"/>
            <a:ext cx="10515600" cy="593799"/>
          </a:xfrm>
        </p:spPr>
        <p:txBody>
          <a:bodyPr/>
          <a:lstStyle/>
          <a:p>
            <a:r>
              <a:rPr lang="en-GB" dirty="0"/>
              <a:t>MISSION OF THE AGENCY/AUTHORITY</a:t>
            </a:r>
          </a:p>
        </p:txBody>
      </p:sp>
      <p:sp>
        <p:nvSpPr>
          <p:cNvPr id="3" name="Marcador de contenido 2">
            <a:extLst>
              <a:ext uri="{FF2B5EF4-FFF2-40B4-BE49-F238E27FC236}">
                <a16:creationId xmlns:a16="http://schemas.microsoft.com/office/drawing/2014/main" id="{D8FAECF0-0C39-8312-9FA7-30540FA4C88B}"/>
              </a:ext>
            </a:extLst>
          </p:cNvPr>
          <p:cNvSpPr>
            <a:spLocks noGrp="1"/>
          </p:cNvSpPr>
          <p:nvPr>
            <p:ph idx="1"/>
          </p:nvPr>
        </p:nvSpPr>
        <p:spPr>
          <a:xfrm>
            <a:off x="838200" y="1093862"/>
            <a:ext cx="10515600" cy="5537674"/>
          </a:xfrm>
        </p:spPr>
        <p:txBody>
          <a:bodyPr>
            <a:normAutofit lnSpcReduction="10000"/>
          </a:bodyPr>
          <a:lstStyle/>
          <a:p>
            <a:pPr marL="0" indent="0">
              <a:lnSpc>
                <a:spcPct val="110000"/>
              </a:lnSpc>
              <a:spcBef>
                <a:spcPts val="0"/>
              </a:spcBef>
              <a:buNone/>
            </a:pPr>
            <a:r>
              <a:rPr lang="en-US" sz="1800" b="1" dirty="0"/>
              <a:t>MANDATE:</a:t>
            </a:r>
            <a:endParaRPr lang="en-US" sz="1800" dirty="0"/>
          </a:p>
          <a:p>
            <a:pPr algn="just">
              <a:lnSpc>
                <a:spcPct val="110000"/>
              </a:lnSpc>
              <a:spcBef>
                <a:spcPts val="0"/>
              </a:spcBef>
            </a:pPr>
            <a:r>
              <a:rPr lang="en-US" sz="1800" dirty="0"/>
              <a:t>The Commission is mandated to regulate tertiary education in all its forms with a view to promoting:</a:t>
            </a:r>
          </a:p>
          <a:p>
            <a:pPr algn="just">
              <a:lnSpc>
                <a:spcPct val="110000"/>
              </a:lnSpc>
              <a:spcBef>
                <a:spcPts val="0"/>
              </a:spcBef>
            </a:pPr>
            <a:r>
              <a:rPr lang="en-US" sz="1800" dirty="0"/>
              <a:t>Efficient and effective administration of TEIs.</a:t>
            </a:r>
          </a:p>
          <a:p>
            <a:pPr algn="just">
              <a:lnSpc>
                <a:spcPct val="110000"/>
              </a:lnSpc>
              <a:spcBef>
                <a:spcPts val="0"/>
              </a:spcBef>
            </a:pPr>
            <a:r>
              <a:rPr lang="en-US" sz="1800" dirty="0"/>
              <a:t>Consistent quality of service by TEIs.</a:t>
            </a:r>
          </a:p>
          <a:p>
            <a:pPr algn="just">
              <a:lnSpc>
                <a:spcPct val="110000"/>
              </a:lnSpc>
              <a:spcBef>
                <a:spcPts val="0"/>
              </a:spcBef>
            </a:pPr>
            <a:r>
              <a:rPr lang="en-US" sz="1800" dirty="0"/>
              <a:t>Advancement and application of knowledge.</a:t>
            </a:r>
          </a:p>
          <a:p>
            <a:pPr algn="just">
              <a:lnSpc>
                <a:spcPct val="110000"/>
              </a:lnSpc>
              <a:spcBef>
                <a:spcPts val="0"/>
              </a:spcBef>
            </a:pPr>
            <a:r>
              <a:rPr lang="en-US" sz="1800" dirty="0"/>
              <a:t>The development of appropriate human capital. </a:t>
            </a:r>
          </a:p>
          <a:p>
            <a:pPr marL="0" indent="0" algn="just">
              <a:lnSpc>
                <a:spcPct val="110000"/>
              </a:lnSpc>
              <a:spcBef>
                <a:spcPts val="0"/>
              </a:spcBef>
              <a:buNone/>
            </a:pPr>
            <a:r>
              <a:rPr lang="en-US" sz="1800" b="1" dirty="0"/>
              <a:t>VISION:</a:t>
            </a:r>
          </a:p>
          <a:p>
            <a:pPr algn="just">
              <a:lnSpc>
                <a:spcPct val="110000"/>
              </a:lnSpc>
              <a:spcBef>
                <a:spcPts val="0"/>
              </a:spcBef>
            </a:pPr>
            <a:r>
              <a:rPr lang="en-US" sz="1800" dirty="0"/>
              <a:t>Driving a world-class tertiary education system for national development. </a:t>
            </a:r>
          </a:p>
          <a:p>
            <a:pPr marL="0" indent="0" algn="just">
              <a:lnSpc>
                <a:spcPct val="110000"/>
              </a:lnSpc>
              <a:spcBef>
                <a:spcPts val="0"/>
              </a:spcBef>
              <a:buNone/>
            </a:pPr>
            <a:r>
              <a:rPr lang="en-US" sz="1800" b="1" dirty="0"/>
              <a:t>MISSION:</a:t>
            </a:r>
            <a:endParaRPr lang="en-US" sz="1800" dirty="0"/>
          </a:p>
          <a:p>
            <a:pPr algn="just">
              <a:lnSpc>
                <a:spcPct val="110000"/>
              </a:lnSpc>
              <a:spcBef>
                <a:spcPts val="0"/>
              </a:spcBef>
            </a:pPr>
            <a:r>
              <a:rPr lang="en-US" sz="1800" dirty="0"/>
              <a:t>The Commission exists to ensure equitable access to relevant world class tertiary education through the formulation and coordination of policies and plans, provision of accreditation and quality assurance. </a:t>
            </a:r>
          </a:p>
          <a:p>
            <a:pPr marL="0" indent="0" algn="just">
              <a:lnSpc>
                <a:spcPct val="110000"/>
              </a:lnSpc>
              <a:spcBef>
                <a:spcPts val="0"/>
              </a:spcBef>
              <a:buNone/>
            </a:pPr>
            <a:r>
              <a:rPr lang="en-US" sz="1800" b="1" dirty="0"/>
              <a:t>CORE VALUES:</a:t>
            </a:r>
          </a:p>
          <a:p>
            <a:pPr algn="just">
              <a:lnSpc>
                <a:spcPct val="110000"/>
              </a:lnSpc>
              <a:spcBef>
                <a:spcPts val="0"/>
              </a:spcBef>
            </a:pPr>
            <a:r>
              <a:rPr lang="en-US" sz="1800" dirty="0"/>
              <a:t>Professionalism</a:t>
            </a:r>
          </a:p>
          <a:p>
            <a:pPr algn="just">
              <a:lnSpc>
                <a:spcPct val="110000"/>
              </a:lnSpc>
              <a:spcBef>
                <a:spcPts val="0"/>
              </a:spcBef>
            </a:pPr>
            <a:r>
              <a:rPr lang="en-US" sz="1800" dirty="0"/>
              <a:t>Transparency</a:t>
            </a:r>
          </a:p>
          <a:p>
            <a:pPr algn="just">
              <a:lnSpc>
                <a:spcPct val="110000"/>
              </a:lnSpc>
              <a:spcBef>
                <a:spcPts val="0"/>
              </a:spcBef>
            </a:pPr>
            <a:r>
              <a:rPr lang="en-US" sz="1800" dirty="0"/>
              <a:t>Accountability</a:t>
            </a:r>
          </a:p>
          <a:p>
            <a:pPr algn="just">
              <a:lnSpc>
                <a:spcPct val="110000"/>
              </a:lnSpc>
              <a:spcBef>
                <a:spcPts val="0"/>
              </a:spcBef>
            </a:pPr>
            <a:r>
              <a:rPr lang="en-US" sz="1800" dirty="0"/>
              <a:t>Inclusiveness and</a:t>
            </a:r>
          </a:p>
          <a:p>
            <a:pPr algn="just">
              <a:lnSpc>
                <a:spcPct val="110000"/>
              </a:lnSpc>
              <a:spcBef>
                <a:spcPts val="0"/>
              </a:spcBef>
            </a:pPr>
            <a:r>
              <a:rPr lang="en-US" sz="1800" dirty="0"/>
              <a:t>Integrity. </a:t>
            </a:r>
            <a:endParaRPr lang="en-GB" sz="1800" dirty="0"/>
          </a:p>
        </p:txBody>
      </p:sp>
    </p:spTree>
    <p:extLst>
      <p:ext uri="{BB962C8B-B14F-4D97-AF65-F5344CB8AC3E}">
        <p14:creationId xmlns:p14="http://schemas.microsoft.com/office/powerpoint/2010/main" val="1229606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12D0F-A9B4-03A6-B2BB-33024B9B90A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A7892FA-E8EF-DC77-BFD5-BB6035D416B9}"/>
              </a:ext>
            </a:extLst>
          </p:cNvPr>
          <p:cNvSpPr>
            <a:spLocks noGrp="1"/>
          </p:cNvSpPr>
          <p:nvPr>
            <p:ph type="title"/>
          </p:nvPr>
        </p:nvSpPr>
        <p:spPr>
          <a:xfrm>
            <a:off x="838200" y="500062"/>
            <a:ext cx="10515600" cy="465613"/>
          </a:xfrm>
        </p:spPr>
        <p:txBody>
          <a:bodyPr/>
          <a:lstStyle/>
          <a:p>
            <a:r>
              <a:rPr lang="en-GB" dirty="0"/>
              <a:t>GOAL OF EXTERNAL QA ACTIVITIES</a:t>
            </a:r>
          </a:p>
        </p:txBody>
      </p:sp>
      <p:sp>
        <p:nvSpPr>
          <p:cNvPr id="3" name="Marcador de contenido 2">
            <a:extLst>
              <a:ext uri="{FF2B5EF4-FFF2-40B4-BE49-F238E27FC236}">
                <a16:creationId xmlns:a16="http://schemas.microsoft.com/office/drawing/2014/main" id="{664CD987-B08F-E3AC-0199-47B55FB1A18E}"/>
              </a:ext>
            </a:extLst>
          </p:cNvPr>
          <p:cNvSpPr>
            <a:spLocks noGrp="1"/>
          </p:cNvSpPr>
          <p:nvPr>
            <p:ph idx="1"/>
          </p:nvPr>
        </p:nvSpPr>
        <p:spPr>
          <a:xfrm>
            <a:off x="838200" y="1273323"/>
            <a:ext cx="10515600" cy="4903640"/>
          </a:xfrm>
        </p:spPr>
        <p:txBody>
          <a:bodyPr/>
          <a:lstStyle/>
          <a:p>
            <a:pPr algn="just"/>
            <a:r>
              <a:rPr lang="en-GB" dirty="0"/>
              <a:t>The primary goal of external QA activities as specified is to regulate and ensure that tertiary education institutions meet the minimum benchmarks and standards expected to operate as an accredited institution.</a:t>
            </a:r>
          </a:p>
          <a:p>
            <a:pPr algn="just"/>
            <a:r>
              <a:rPr lang="en-GB" dirty="0"/>
              <a:t>GTEC offers support and training for institutions that do not meet some of these standards to ensure compliance.</a:t>
            </a:r>
          </a:p>
          <a:p>
            <a:pPr algn="just"/>
            <a:r>
              <a:rPr lang="en-GB" dirty="0"/>
              <a:t>All these ultimately ensures that students come out of school with quality skills and knowledge acquired to function within the global economy.</a:t>
            </a:r>
          </a:p>
          <a:p>
            <a:endParaRPr lang="en-GB" dirty="0"/>
          </a:p>
        </p:txBody>
      </p:sp>
    </p:spTree>
    <p:extLst>
      <p:ext uri="{BB962C8B-B14F-4D97-AF65-F5344CB8AC3E}">
        <p14:creationId xmlns:p14="http://schemas.microsoft.com/office/powerpoint/2010/main" val="3875399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n 12" descr="Icono&#10;&#10;Descripción generada automáticamente">
            <a:extLst>
              <a:ext uri="{FF2B5EF4-FFF2-40B4-BE49-F238E27FC236}">
                <a16:creationId xmlns:a16="http://schemas.microsoft.com/office/drawing/2014/main" id="{4D83C7D1-C367-CEBE-7CA5-ED6B907E33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75294" cy="6858000"/>
          </a:xfrm>
          <a:prstGeom prst="rect">
            <a:avLst/>
          </a:prstGeom>
        </p:spPr>
      </p:pic>
      <p:sp>
        <p:nvSpPr>
          <p:cNvPr id="3" name="Título 1">
            <a:extLst>
              <a:ext uri="{FF2B5EF4-FFF2-40B4-BE49-F238E27FC236}">
                <a16:creationId xmlns:a16="http://schemas.microsoft.com/office/drawing/2014/main" id="{EA573DAC-7D93-BA74-83AE-5CC4AF1153A3}"/>
              </a:ext>
            </a:extLst>
          </p:cNvPr>
          <p:cNvSpPr txBox="1">
            <a:spLocks/>
          </p:cNvSpPr>
          <p:nvPr/>
        </p:nvSpPr>
        <p:spPr>
          <a:xfrm>
            <a:off x="2634916" y="576263"/>
            <a:ext cx="10515600" cy="2852737"/>
          </a:xfrm>
          <a:prstGeom prst="rect">
            <a:avLst/>
          </a:prstGeom>
        </p:spPr>
        <p:txBody>
          <a:bodyPr anchor="ctr">
            <a:normAutofit/>
          </a:bodyPr>
          <a:lstStyle>
            <a:lvl1pPr algn="ctr" defTabSz="914400" rtl="0" eaLnBrk="1" latinLnBrk="0" hangingPunct="1">
              <a:lnSpc>
                <a:spcPct val="90000"/>
              </a:lnSpc>
              <a:spcBef>
                <a:spcPct val="0"/>
              </a:spcBef>
              <a:buNone/>
              <a:defRPr lang="en-GB" sz="66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THANK YOU!</a:t>
            </a:r>
          </a:p>
        </p:txBody>
      </p:sp>
      <p:sp>
        <p:nvSpPr>
          <p:cNvPr id="2" name="Título 1">
            <a:extLst>
              <a:ext uri="{FF2B5EF4-FFF2-40B4-BE49-F238E27FC236}">
                <a16:creationId xmlns:a16="http://schemas.microsoft.com/office/drawing/2014/main" id="{7EDE08BD-C3D2-4F4D-418A-D5A81FD362AB}"/>
              </a:ext>
            </a:extLst>
          </p:cNvPr>
          <p:cNvSpPr txBox="1">
            <a:spLocks/>
          </p:cNvSpPr>
          <p:nvPr/>
        </p:nvSpPr>
        <p:spPr>
          <a:xfrm>
            <a:off x="2634916" y="2799748"/>
            <a:ext cx="10515600" cy="2852737"/>
          </a:xfrm>
          <a:prstGeom prst="rect">
            <a:avLst/>
          </a:prstGeom>
        </p:spPr>
        <p:txBody>
          <a:bodyPr anchor="ctr">
            <a:normAutofit/>
          </a:bodyPr>
          <a:lstStyle>
            <a:lvl1pPr algn="ctr" defTabSz="914400" rtl="0" eaLnBrk="1" latinLnBrk="0" hangingPunct="1">
              <a:lnSpc>
                <a:spcPct val="90000"/>
              </a:lnSpc>
              <a:spcBef>
                <a:spcPct val="0"/>
              </a:spcBef>
              <a:buNone/>
              <a:defRPr lang="en-GB" sz="6600" b="1" kern="1200" dirty="0">
                <a:gradFill>
                  <a:gsLst>
                    <a:gs pos="0">
                      <a:srgbClr val="E94E1B"/>
                    </a:gs>
                    <a:gs pos="100000">
                      <a:srgbClr val="F9B233"/>
                    </a:gs>
                  </a:gsLst>
                  <a:lin ang="1200000" scaled="0"/>
                </a:gradFill>
                <a:latin typeface="Montserrat" pitchFamily="2" charset="0"/>
                <a:ea typeface="+mj-ea"/>
                <a:cs typeface="+mj-cs"/>
              </a:defRPr>
            </a:lvl1pPr>
          </a:lstStyle>
          <a:p>
            <a:r>
              <a:rPr lang="es-ES" sz="2000" b="0" dirty="0"/>
              <a:t>More information on the website: </a:t>
            </a:r>
          </a:p>
          <a:p>
            <a:endParaRPr lang="es-ES" sz="2000" b="0" dirty="0"/>
          </a:p>
        </p:txBody>
      </p:sp>
    </p:spTree>
    <p:extLst>
      <p:ext uri="{BB962C8B-B14F-4D97-AF65-F5344CB8AC3E}">
        <p14:creationId xmlns:p14="http://schemas.microsoft.com/office/powerpoint/2010/main" val="25523190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352</Words>
  <Application>Microsoft Office PowerPoint</Application>
  <PresentationFormat>Breitbild</PresentationFormat>
  <Paragraphs>39</Paragraphs>
  <Slides>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Calibri</vt:lpstr>
      <vt:lpstr>Courier New</vt:lpstr>
      <vt:lpstr>Montserrat</vt:lpstr>
      <vt:lpstr>Tema de Office</vt:lpstr>
      <vt:lpstr>PowerPoint-Präsentation</vt:lpstr>
      <vt:lpstr>GENERAL INTRODUCTION TO THE AGENCY</vt:lpstr>
      <vt:lpstr>MISSION OF THE AGENCY/AUTHORITY</vt:lpstr>
      <vt:lpstr>GOAL OF EXTERNAL QA ACTIVITIES</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Eloi Espósito</dc:creator>
  <cp:lastModifiedBy>Sarah Lang</cp:lastModifiedBy>
  <cp:revision>37</cp:revision>
  <dcterms:created xsi:type="dcterms:W3CDTF">2023-06-29T15:28:25Z</dcterms:created>
  <dcterms:modified xsi:type="dcterms:W3CDTF">2025-01-26T18:58:37Z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2023-09-18T13:10:43Z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3be26fec-ea62-4695-b32a-b1ddfa0da754</vt:lpwstr>
  </property>
  <property fmtid="{D5CDD505-2E9C-101B-9397-08002B2CF9AE}" pid="8" name="MSIP_Label_6bd9ddd1-4d20-43f6-abfa-fc3c07406f94_ContentBits">
    <vt:lpwstr>0</vt:lpwstr>
  </property>
</Properties>
</file>