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3" r:id="rId3"/>
    <p:sldId id="259" r:id="rId4"/>
    <p:sldId id="264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099"/>
    <a:srgbClr val="F9B233"/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809D-E99F-6BAF-D581-5981FAE0C8C3}"/>
              </a:ext>
            </a:extLst>
          </p:cNvPr>
          <p:cNvSpPr txBox="1">
            <a:spLocks/>
          </p:cNvSpPr>
          <p:nvPr/>
        </p:nvSpPr>
        <p:spPr>
          <a:xfrm>
            <a:off x="309281" y="4184557"/>
            <a:ext cx="3644155" cy="2162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</a:rPr>
              <a:t>PEER LEARNING SESSION 1: MISSION OF PARTICIPATING AGENCIES/AUTHORITIES AND OF THEIR EQA ACTIVITIES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Monday, 27 January 2025</a:t>
            </a:r>
          </a:p>
        </p:txBody>
      </p:sp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3514-18B8-716D-7350-057E2557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FA672-F519-5D33-255E-B0BFA80E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050"/>
            <a:ext cx="10515600" cy="780584"/>
          </a:xfrm>
        </p:spPr>
        <p:txBody>
          <a:bodyPr/>
          <a:lstStyle/>
          <a:p>
            <a:pPr algn="ctr"/>
            <a:r>
              <a:rPr lang="en-GB" sz="2800" dirty="0"/>
              <a:t>GENERAL INTRODUCTION TO THE AGENCY: TEAM FROM RWANDA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9B758D-2321-97E0-AB3A-668E86E2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602"/>
            <a:ext cx="10515600" cy="5249827"/>
          </a:xfrm>
        </p:spPr>
        <p:txBody>
          <a:bodyPr>
            <a:normAutofit/>
          </a:bodyPr>
          <a:lstStyle/>
          <a:p>
            <a:r>
              <a:rPr lang="en-GB" sz="2400" dirty="0">
                <a:highlight>
                  <a:srgbClr val="00FF00"/>
                </a:highlight>
              </a:rPr>
              <a:t>Name of the institution: </a:t>
            </a:r>
            <a:r>
              <a:rPr lang="en-GB" sz="2400" dirty="0"/>
              <a:t>Higher Education Council with headquarters located in Kigali, Rwanda. </a:t>
            </a:r>
          </a:p>
          <a:p>
            <a:r>
              <a:rPr lang="en-GB" sz="2400" dirty="0">
                <a:highlight>
                  <a:srgbClr val="00FF00"/>
                </a:highlight>
              </a:rPr>
              <a:t>Year of establishment: </a:t>
            </a:r>
            <a:r>
              <a:rPr lang="en-GB" sz="2400" dirty="0"/>
              <a:t>It has started in 2008 with a structure of 42 employees, and currently available are 32 employees (10 vacant positions)</a:t>
            </a:r>
          </a:p>
          <a:p>
            <a:r>
              <a:rPr lang="en-GB" sz="2400" dirty="0">
                <a:highlight>
                  <a:srgbClr val="00FF00"/>
                </a:highlight>
              </a:rPr>
              <a:t>Structure: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1CD1DF0-EBE0-7E61-8651-D1D92CC83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40094" r="58784" b="26514"/>
          <a:stretch>
            <a:fillRect/>
          </a:stretch>
        </p:blipFill>
        <p:spPr bwMode="auto">
          <a:xfrm>
            <a:off x="2911552" y="3356778"/>
            <a:ext cx="7726711" cy="33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4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FCC02-943E-2E99-6339-22655346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593799"/>
          </a:xfrm>
        </p:spPr>
        <p:txBody>
          <a:bodyPr/>
          <a:lstStyle/>
          <a:p>
            <a:r>
              <a:rPr lang="en-GB" sz="3200" dirty="0"/>
              <a:t>MISSION OF THE AGENCY/AUTHORITY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AECF0-0C39-8312-9FA7-30540FA4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29" y="1281868"/>
            <a:ext cx="10628971" cy="5174687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lang="en-GB" dirty="0">
                <a:highlight>
                  <a:srgbClr val="00FF00"/>
                </a:highlight>
                <a:latin typeface="Montserrat Light" panose="020F0502020204030204" pitchFamily="2" charset="0"/>
              </a:rPr>
              <a:t>The mission of HEC </a:t>
            </a:r>
            <a:r>
              <a:rPr lang="en-GB" dirty="0">
                <a:latin typeface="Montserrat Light" panose="020F0502020204030204" pitchFamily="2" charset="0"/>
              </a:rPr>
              <a:t>is “</a:t>
            </a:r>
            <a:r>
              <a:rPr lang="en-GB" altLang="en-US" sz="2800" dirty="0">
                <a:solidFill>
                  <a:srgbClr val="000000"/>
                </a:solidFill>
                <a:latin typeface="Montserrat Light" panose="020F0502020204030204" pitchFamily="2" charset="0"/>
              </a:rPr>
              <a:t>To </a:t>
            </a:r>
            <a:r>
              <a:rPr lang="en-US" altLang="en-US" sz="2800" dirty="0">
                <a:solidFill>
                  <a:srgbClr val="000000"/>
                </a:solidFill>
                <a:latin typeface="Montserrat Light" panose="020F0502020204030204" pitchFamily="2" charset="0"/>
              </a:rPr>
              <a:t>Enhance</a:t>
            </a:r>
            <a:r>
              <a:rPr lang="en-US" altLang="en-US" sz="2800" dirty="0">
                <a:latin typeface="Montserrat Light" panose="020F0502020204030204" pitchFamily="2" charset="0"/>
                <a:cs typeface="Trebuchet MS" panose="020B0603020202020204" pitchFamily="34" charset="0"/>
              </a:rPr>
              <a:t> quality of education</a:t>
            </a:r>
            <a:r>
              <a:rPr lang="en-US" altLang="en-US" sz="2800" dirty="0">
                <a:solidFill>
                  <a:srgbClr val="000000"/>
                </a:solidFill>
                <a:latin typeface="Montserrat Light" panose="020F0502020204030204" pitchFamily="2" charset="0"/>
                <a:cs typeface="Trebuchet MS" panose="020B0603020202020204" pitchFamily="34" charset="0"/>
              </a:rPr>
              <a:t> and mode of providing it within Higher Learning Institutions (HLIs) and ensure that Higher Education graduates are knowledgeable for the betterment of the        Rwandan residents’ welfare and development of Rwanda”.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lang="en-GB" dirty="0">
                <a:highlight>
                  <a:srgbClr val="00FF00"/>
                </a:highlight>
                <a:latin typeface="Montserrat Light" panose="020F0502020204030204" pitchFamily="2" charset="0"/>
              </a:rPr>
              <a:t>Responsibilities of HEC are the following:</a:t>
            </a:r>
          </a:p>
          <a:p>
            <a:pPr marL="0" indent="0">
              <a:buNone/>
            </a:pPr>
            <a:r>
              <a:rPr lang="en-GB" dirty="0">
                <a:latin typeface="Montserrat Light" panose="020F0502020204030204" pitchFamily="2" charset="0"/>
              </a:rPr>
              <a:t>1. </a:t>
            </a:r>
            <a:r>
              <a:rPr lang="en-US" sz="2800" dirty="0">
                <a:latin typeface="Montserrat Light" panose="020F0502020204030204" pitchFamily="2" charset="0"/>
                <a:ea typeface="Cambria" panose="02040503050406030204" pitchFamily="18" charset="0"/>
              </a:rPr>
              <a:t>Set standards  for accrediting HLIs </a:t>
            </a:r>
          </a:p>
          <a:p>
            <a:pPr marL="0" indent="0">
              <a:buNone/>
            </a:pPr>
            <a:r>
              <a:rPr lang="en-GB" dirty="0">
                <a:latin typeface="Montserrat Light" panose="020F0502020204030204" pitchFamily="2" charset="0"/>
              </a:rPr>
              <a:t>2. </a:t>
            </a:r>
            <a:r>
              <a:rPr lang="en-US" sz="2800" dirty="0">
                <a:latin typeface="Montserrat Light" panose="020F0502020204030204" pitchFamily="2" charset="0"/>
                <a:ea typeface="Cambria" panose="02040503050406030204" pitchFamily="18" charset="0"/>
              </a:rPr>
              <a:t>Prepare educational standards of HLIs </a:t>
            </a:r>
          </a:p>
          <a:p>
            <a:pPr marL="0" indent="0">
              <a:buNone/>
            </a:pPr>
            <a:r>
              <a:rPr lang="en-GB" dirty="0">
                <a:latin typeface="Montserrat Light" panose="020F0502020204030204" pitchFamily="2" charset="0"/>
              </a:rPr>
              <a:t>3. </a:t>
            </a:r>
            <a:r>
              <a:rPr lang="en-US" sz="2800" dirty="0">
                <a:latin typeface="Montserrat Light" panose="020F0502020204030204" pitchFamily="2" charset="0"/>
                <a:ea typeface="Cambria" panose="02040503050406030204" pitchFamily="18" charset="0"/>
              </a:rPr>
              <a:t>Approve curricula &amp; academic programs of HLIs </a:t>
            </a:r>
          </a:p>
          <a:p>
            <a:pPr marL="0" indent="0">
              <a:buNone/>
            </a:pPr>
            <a:r>
              <a:rPr lang="en-GB" dirty="0">
                <a:latin typeface="Montserrat Light" panose="020F0502020204030204" pitchFamily="2" charset="0"/>
              </a:rPr>
              <a:t>4. </a:t>
            </a:r>
            <a:r>
              <a:rPr lang="en-US" sz="2800" kern="100" dirty="0">
                <a:effectLst/>
                <a:latin typeface="Montserrat Light" panose="020F05020202040302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Monitor the quality of researches conducted in HLIs</a:t>
            </a:r>
          </a:p>
          <a:p>
            <a:pPr marL="0" indent="0">
              <a:buNone/>
            </a:pPr>
            <a:r>
              <a:rPr lang="en-GB" dirty="0">
                <a:latin typeface="Montserrat Light" panose="020F0502020204030204" pitchFamily="2" charset="0"/>
              </a:rPr>
              <a:t>5. </a:t>
            </a:r>
            <a:r>
              <a:rPr lang="en-US" sz="2800" kern="100" dirty="0">
                <a:latin typeface="Montserrat Light" panose="020F05020202040302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Monitor the implementation of standards in HLIs</a:t>
            </a:r>
          </a:p>
          <a:p>
            <a:pPr marL="0" indent="0">
              <a:buNone/>
            </a:pPr>
            <a:r>
              <a:rPr lang="en-GB" dirty="0">
                <a:latin typeface="Montserrat Light" panose="020F0502020204030204" pitchFamily="2" charset="0"/>
              </a:rPr>
              <a:t>6. </a:t>
            </a:r>
            <a:r>
              <a:rPr lang="en-US" sz="2800" kern="100" dirty="0">
                <a:latin typeface="Montserrat Light" panose="020F05020202040302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Give equivalence to degrees from abroad</a:t>
            </a:r>
          </a:p>
          <a:p>
            <a:pPr marL="0" indent="0">
              <a:buNone/>
            </a:pPr>
            <a:r>
              <a:rPr lang="en-GB" dirty="0">
                <a:latin typeface="Montserrat Light" panose="020F0502020204030204" pitchFamily="2" charset="0"/>
              </a:rPr>
              <a:t>7.</a:t>
            </a:r>
            <a:r>
              <a:rPr lang="en-US" sz="2800" kern="100" dirty="0">
                <a:latin typeface="Montserrat Light" panose="020F05020202040302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Coordinate the study loans &amp; bursaries activities </a:t>
            </a:r>
          </a:p>
          <a:p>
            <a:pPr marL="0" indent="0">
              <a:buNone/>
            </a:pPr>
            <a:r>
              <a:rPr lang="en-GB" dirty="0">
                <a:latin typeface="Montserrat Light" panose="020F0502020204030204" pitchFamily="2" charset="0"/>
              </a:rPr>
              <a:t>8. </a:t>
            </a:r>
            <a:r>
              <a:rPr lang="en-US" sz="2800" kern="100" dirty="0">
                <a:latin typeface="Montserrat Light" panose="020F05020202040302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Gather the financial aid for study loans and bursary</a:t>
            </a:r>
          </a:p>
          <a:p>
            <a:pPr marL="0" indent="0">
              <a:buNone/>
            </a:pPr>
            <a:r>
              <a:rPr lang="en-US" kern="100" dirty="0">
                <a:latin typeface="Montserrat Light" panose="020F05020202040302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9. </a:t>
            </a:r>
            <a:r>
              <a:rPr lang="en-US" sz="2800" kern="100" dirty="0">
                <a:latin typeface="Montserrat Light" panose="020F05020202040302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Disseminate the policy of institutions of HLIs </a:t>
            </a:r>
          </a:p>
          <a:p>
            <a:pPr marL="0" indent="0">
              <a:buNone/>
            </a:pPr>
            <a:endParaRPr lang="en-US" sz="2800" b="1" kern="100" dirty="0">
              <a:latin typeface="Montserrat Light" panose="020F05020202040302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Montserrat Light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0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6B3A-4C14-BD82-8E6A-62CB7356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596045"/>
          </a:xfrm>
        </p:spPr>
        <p:txBody>
          <a:bodyPr/>
          <a:lstStyle/>
          <a:p>
            <a:r>
              <a:rPr lang="en-GB" dirty="0"/>
              <a:t>GOAL OF EXTERNAL QA ACTIVITIES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D97350-77EA-5C26-87ED-25A749F28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45439"/>
              </p:ext>
            </p:extLst>
          </p:nvPr>
        </p:nvGraphicFramePr>
        <p:xfrm>
          <a:off x="435517" y="869795"/>
          <a:ext cx="11233320" cy="5782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60">
                  <a:extLst>
                    <a:ext uri="{9D8B030D-6E8A-4147-A177-3AD203B41FA5}">
                      <a16:colId xmlns:a16="http://schemas.microsoft.com/office/drawing/2014/main" val="4026224110"/>
                    </a:ext>
                  </a:extLst>
                </a:gridCol>
                <a:gridCol w="5616660">
                  <a:extLst>
                    <a:ext uri="{9D8B030D-6E8A-4147-A177-3AD203B41FA5}">
                      <a16:colId xmlns:a16="http://schemas.microsoft.com/office/drawing/2014/main" val="1192734225"/>
                    </a:ext>
                  </a:extLst>
                </a:gridCol>
              </a:tblGrid>
              <a:tr h="483086">
                <a:tc>
                  <a:txBody>
                    <a:bodyPr/>
                    <a:lstStyle/>
                    <a:p>
                      <a:r>
                        <a:rPr lang="en-US" sz="2000" dirty="0"/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53108"/>
                  </a:ext>
                </a:extLst>
              </a:tr>
              <a:tr h="647893">
                <a:tc>
                  <a:txBody>
                    <a:bodyPr/>
                    <a:lstStyle/>
                    <a:p>
                      <a:r>
                        <a:rPr lang="en-US" sz="2000" dirty="0"/>
                        <a:t>Approval of Curricula and Accreditation of ne/revised academic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To ensure the programs start fulfilling the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621108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r>
                        <a:rPr lang="en-US" sz="2000" dirty="0"/>
                        <a:t>Compliance to admission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 ensure admitted students meet the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196297"/>
                  </a:ext>
                </a:extLst>
              </a:tr>
              <a:tr h="647893">
                <a:tc>
                  <a:txBody>
                    <a:bodyPr/>
                    <a:lstStyle/>
                    <a:p>
                      <a:r>
                        <a:rPr lang="en-US" sz="2000" dirty="0"/>
                        <a:t>Subject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To ensure the quality and standards are maintained at a certain level of qualification in a specific domain.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025729"/>
                  </a:ext>
                </a:extLst>
              </a:tr>
              <a:tr h="929585">
                <a:tc>
                  <a:txBody>
                    <a:bodyPr/>
                    <a:lstStyle/>
                    <a:p>
                      <a:r>
                        <a:rPr lang="en-US" sz="2000" dirty="0"/>
                        <a:t>Institutional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To ensure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institutions have in place effective systems for fulfilling their missions and achieving their objectives in an efficient and effective manner.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734779"/>
                  </a:ext>
                </a:extLst>
              </a:tr>
              <a:tr h="647893">
                <a:tc>
                  <a:txBody>
                    <a:bodyPr/>
                    <a:lstStyle/>
                    <a:p>
                      <a:r>
                        <a:rPr lang="en-US" sz="2000" dirty="0"/>
                        <a:t>Students in industrial attachment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To gain relevant work experience and apply their theoretical knowledge in real-world settings.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15590"/>
                  </a:ext>
                </a:extLst>
              </a:tr>
              <a:tr h="647893">
                <a:tc>
                  <a:txBody>
                    <a:bodyPr/>
                    <a:lstStyle/>
                    <a:p>
                      <a:r>
                        <a:rPr lang="en-US" sz="2000"/>
                        <a:t>Graduates </a:t>
                      </a:r>
                      <a:r>
                        <a:rPr lang="en-US" sz="2000" dirty="0"/>
                        <a:t>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 ensure graduands fulfill the requirements for graduation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31525"/>
                  </a:ext>
                </a:extLst>
              </a:tr>
              <a:tr h="647893">
                <a:tc>
                  <a:txBody>
                    <a:bodyPr/>
                    <a:lstStyle/>
                    <a:p>
                      <a:r>
                        <a:rPr lang="en-US" sz="2000" dirty="0"/>
                        <a:t>Use of ICT in Teaching, learning and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ensure the effective implementation of virtual learning in various modes of delivery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10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" y="156117"/>
            <a:ext cx="9378175" cy="66473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THANK YOU!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4028819" y="2891586"/>
            <a:ext cx="7300821" cy="14831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sz="2000" b="0" dirty="0"/>
              <a:t>More information on the </a:t>
            </a:r>
            <a:r>
              <a:rPr lang="es-ES" sz="2000" b="0" dirty="0" err="1"/>
              <a:t>website</a:t>
            </a:r>
            <a:r>
              <a:rPr lang="es-ES" sz="2000" b="0" dirty="0"/>
              <a:t>: </a:t>
            </a:r>
            <a:r>
              <a:rPr lang="es-ES" sz="2000" dirty="0"/>
              <a:t>https://www.hec.gov.rw</a:t>
            </a:r>
          </a:p>
          <a:p>
            <a:endParaRPr lang="es-ES" sz="2000" b="0" dirty="0"/>
          </a:p>
        </p:txBody>
      </p:sp>
    </p:spTree>
    <p:extLst>
      <p:ext uri="{BB962C8B-B14F-4D97-AF65-F5344CB8AC3E}">
        <p14:creationId xmlns:p14="http://schemas.microsoft.com/office/powerpoint/2010/main" val="255231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Breitbild</PresentationFormat>
  <Paragraphs>43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Montserrat Light</vt:lpstr>
      <vt:lpstr>Tema de Office</vt:lpstr>
      <vt:lpstr>PowerPoint-Präsentation</vt:lpstr>
      <vt:lpstr>GENERAL INTRODUCTION TO THE AGENCY: TEAM FROM RWANDA</vt:lpstr>
      <vt:lpstr>MISSION OF THE AGENCY/AUTHORITY</vt:lpstr>
      <vt:lpstr>GOAL OF EXTERNAL QA ACTIVITIES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Sarah Lang</cp:lastModifiedBy>
  <cp:revision>56</cp:revision>
  <dcterms:created xsi:type="dcterms:W3CDTF">2023-06-29T15:28:25Z</dcterms:created>
  <dcterms:modified xsi:type="dcterms:W3CDTF">2025-01-24T09:47:31Z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