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59" r:id="rId4"/>
    <p:sldId id="352" r:id="rId5"/>
    <p:sldId id="353" r:id="rId6"/>
  </p:sldIdLst>
  <p:sldSz cx="12192000" cy="6858000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1" autoAdjust="0"/>
    <p:restoredTop sz="76179" autoAdjust="0"/>
  </p:normalViewPr>
  <p:slideViewPr>
    <p:cSldViewPr snapToGrid="0" showGuides="1">
      <p:cViewPr varScale="1">
        <p:scale>
          <a:sx n="85" d="100"/>
          <a:sy n="85" d="100"/>
        </p:scale>
        <p:origin x="1164" y="60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76797-9691-402D-B183-9FFD6938AAC6}" type="doc">
      <dgm:prSet loTypeId="urn:microsoft.com/office/officeart/2011/layout/CircleProcess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A553EB0-FA47-477C-B087-647D9EEBDD25}">
      <dgm:prSet phldrT="[Text]"/>
      <dgm:spPr/>
      <dgm:t>
        <a:bodyPr/>
        <a:lstStyle/>
        <a:p>
          <a:r>
            <a:rPr lang="en-US" dirty="0"/>
            <a:t>Established in 2006 as an independent entity under Egyptian law.</a:t>
          </a:r>
        </a:p>
      </dgm:t>
    </dgm:pt>
    <dgm:pt modelId="{936280E1-0ACA-46E9-8384-CF860DF68905}" type="parTrans" cxnId="{46F50829-F68B-44F7-A1D5-813B6A93F75B}">
      <dgm:prSet/>
      <dgm:spPr/>
      <dgm:t>
        <a:bodyPr/>
        <a:lstStyle/>
        <a:p>
          <a:endParaRPr lang="en-US"/>
        </a:p>
      </dgm:t>
    </dgm:pt>
    <dgm:pt modelId="{CD7A0458-ACA1-4E4A-BBAB-C8D193441AB4}" type="sibTrans" cxnId="{46F50829-F68B-44F7-A1D5-813B6A93F75B}">
      <dgm:prSet/>
      <dgm:spPr/>
      <dgm:t>
        <a:bodyPr/>
        <a:lstStyle/>
        <a:p>
          <a:endParaRPr lang="en-US"/>
        </a:p>
      </dgm:t>
    </dgm:pt>
    <dgm:pt modelId="{5C5A8FBD-B55C-4FF5-905D-24BDD5DADEFF}">
      <dgm:prSet phldrT="[Text]"/>
      <dgm:spPr/>
      <dgm:t>
        <a:bodyPr/>
        <a:lstStyle/>
        <a:p>
          <a:r>
            <a:rPr lang="en-US" dirty="0"/>
            <a:t>Operates under the Prime Minister’s authority.</a:t>
          </a:r>
        </a:p>
      </dgm:t>
    </dgm:pt>
    <dgm:pt modelId="{DD6F1744-D2B8-48CC-840D-CDA416BE134C}" type="parTrans" cxnId="{1E8EAED0-D49B-4F66-8090-DFC722EB2BAB}">
      <dgm:prSet/>
      <dgm:spPr/>
      <dgm:t>
        <a:bodyPr/>
        <a:lstStyle/>
        <a:p>
          <a:endParaRPr lang="en-US"/>
        </a:p>
      </dgm:t>
    </dgm:pt>
    <dgm:pt modelId="{D18874C1-619D-4346-9F0D-B2FFFD8652D1}" type="sibTrans" cxnId="{1E8EAED0-D49B-4F66-8090-DFC722EB2BAB}">
      <dgm:prSet/>
      <dgm:spPr/>
      <dgm:t>
        <a:bodyPr/>
        <a:lstStyle/>
        <a:p>
          <a:endParaRPr lang="en-US"/>
        </a:p>
      </dgm:t>
    </dgm:pt>
    <dgm:pt modelId="{4A141612-C0D7-4356-ABB2-739EF7E4140D}">
      <dgm:prSet phldrT="[Text]"/>
      <dgm:spPr/>
      <dgm:t>
        <a:bodyPr/>
        <a:lstStyle/>
        <a:p>
          <a:r>
            <a:rPr lang="en-US" dirty="0"/>
            <a:t>Supports the development of quality assurance systems in all education sectors in Egypt</a:t>
          </a:r>
        </a:p>
      </dgm:t>
    </dgm:pt>
    <dgm:pt modelId="{432BA3FC-81F4-41AE-8245-14443153A858}" type="parTrans" cxnId="{3CA7CD4D-51AB-4B5B-B283-C56D649B3B8E}">
      <dgm:prSet/>
      <dgm:spPr/>
      <dgm:t>
        <a:bodyPr/>
        <a:lstStyle/>
        <a:p>
          <a:endParaRPr lang="en-US"/>
        </a:p>
      </dgm:t>
    </dgm:pt>
    <dgm:pt modelId="{CA8CBDA8-EA20-46CF-B056-1357934F9B2D}" type="sibTrans" cxnId="{3CA7CD4D-51AB-4B5B-B283-C56D649B3B8E}">
      <dgm:prSet/>
      <dgm:spPr/>
      <dgm:t>
        <a:bodyPr/>
        <a:lstStyle/>
        <a:p>
          <a:endParaRPr lang="en-US"/>
        </a:p>
      </dgm:t>
    </dgm:pt>
    <dgm:pt modelId="{CBBEFD44-E265-40F5-8694-E87FABDF8710}" type="pres">
      <dgm:prSet presAssocID="{9A076797-9691-402D-B183-9FFD6938AAC6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D7F8334D-8C92-4CB5-AEC3-D2F62C26E4D4}" type="pres">
      <dgm:prSet presAssocID="{4A141612-C0D7-4356-ABB2-739EF7E4140D}" presName="Accent3" presStyleCnt="0"/>
      <dgm:spPr/>
    </dgm:pt>
    <dgm:pt modelId="{29D780C5-929B-4058-AD45-5B044F22808B}" type="pres">
      <dgm:prSet presAssocID="{4A141612-C0D7-4356-ABB2-739EF7E4140D}" presName="Accent" presStyleLbl="node1" presStyleIdx="0" presStyleCnt="3"/>
      <dgm:spPr/>
    </dgm:pt>
    <dgm:pt modelId="{E2A1E374-6666-42E0-ADB7-AFC1559C07BA}" type="pres">
      <dgm:prSet presAssocID="{4A141612-C0D7-4356-ABB2-739EF7E4140D}" presName="ParentBackground3" presStyleCnt="0"/>
      <dgm:spPr/>
    </dgm:pt>
    <dgm:pt modelId="{22415D79-FB21-484B-A866-31CDE2B3367B}" type="pres">
      <dgm:prSet presAssocID="{4A141612-C0D7-4356-ABB2-739EF7E4140D}" presName="ParentBackground" presStyleLbl="fgAcc1" presStyleIdx="0" presStyleCnt="3"/>
      <dgm:spPr/>
    </dgm:pt>
    <dgm:pt modelId="{83BDA801-E917-43DF-A05C-B8303F68BF77}" type="pres">
      <dgm:prSet presAssocID="{4A141612-C0D7-4356-ABB2-739EF7E4140D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0D71008A-E0D2-4F20-B6FB-EBC8FDFFFD0A}" type="pres">
      <dgm:prSet presAssocID="{5C5A8FBD-B55C-4FF5-905D-24BDD5DADEFF}" presName="Accent2" presStyleCnt="0"/>
      <dgm:spPr/>
    </dgm:pt>
    <dgm:pt modelId="{0DD31D33-1546-426D-9CB8-7B7E300FFDF4}" type="pres">
      <dgm:prSet presAssocID="{5C5A8FBD-B55C-4FF5-905D-24BDD5DADEFF}" presName="Accent" presStyleLbl="node1" presStyleIdx="1" presStyleCnt="3"/>
      <dgm:spPr/>
    </dgm:pt>
    <dgm:pt modelId="{60D999C1-B2EB-4076-8C3F-620F7B501AD1}" type="pres">
      <dgm:prSet presAssocID="{5C5A8FBD-B55C-4FF5-905D-24BDD5DADEFF}" presName="ParentBackground2" presStyleCnt="0"/>
      <dgm:spPr/>
    </dgm:pt>
    <dgm:pt modelId="{58C5028F-0D5D-4647-8213-A238122651B0}" type="pres">
      <dgm:prSet presAssocID="{5C5A8FBD-B55C-4FF5-905D-24BDD5DADEFF}" presName="ParentBackground" presStyleLbl="fgAcc1" presStyleIdx="1" presStyleCnt="3"/>
      <dgm:spPr/>
    </dgm:pt>
    <dgm:pt modelId="{A406A638-6EF7-48B6-923D-DBDDFFCEC4A9}" type="pres">
      <dgm:prSet presAssocID="{5C5A8FBD-B55C-4FF5-905D-24BDD5DADEF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9978E3B-27E7-4223-BC12-FE1B3E7A75B1}" type="pres">
      <dgm:prSet presAssocID="{7A553EB0-FA47-477C-B087-647D9EEBDD25}" presName="Accent1" presStyleCnt="0"/>
      <dgm:spPr/>
    </dgm:pt>
    <dgm:pt modelId="{62FCB2CA-6AFA-4F69-B148-559837EA8743}" type="pres">
      <dgm:prSet presAssocID="{7A553EB0-FA47-477C-B087-647D9EEBDD25}" presName="Accent" presStyleLbl="node1" presStyleIdx="2" presStyleCnt="3"/>
      <dgm:spPr/>
    </dgm:pt>
    <dgm:pt modelId="{472CEF87-3412-4955-81F6-B52D5E096D1D}" type="pres">
      <dgm:prSet presAssocID="{7A553EB0-FA47-477C-B087-647D9EEBDD25}" presName="ParentBackground1" presStyleCnt="0"/>
      <dgm:spPr/>
    </dgm:pt>
    <dgm:pt modelId="{49865CB2-25C3-4641-8D3C-7CE7328BE82A}" type="pres">
      <dgm:prSet presAssocID="{7A553EB0-FA47-477C-B087-647D9EEBDD25}" presName="ParentBackground" presStyleLbl="fgAcc1" presStyleIdx="2" presStyleCnt="3"/>
      <dgm:spPr/>
    </dgm:pt>
    <dgm:pt modelId="{CB06D619-EA7A-4CF9-B7B3-0FC8C324F994}" type="pres">
      <dgm:prSet presAssocID="{7A553EB0-FA47-477C-B087-647D9EEBDD2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7FFD0028-68F3-4751-B7C0-D4F2CE0FBBA1}" type="presOf" srcId="{4A141612-C0D7-4356-ABB2-739EF7E4140D}" destId="{83BDA801-E917-43DF-A05C-B8303F68BF77}" srcOrd="1" destOrd="0" presId="urn:microsoft.com/office/officeart/2011/layout/CircleProcess"/>
    <dgm:cxn modelId="{46F50829-F68B-44F7-A1D5-813B6A93F75B}" srcId="{9A076797-9691-402D-B183-9FFD6938AAC6}" destId="{7A553EB0-FA47-477C-B087-647D9EEBDD25}" srcOrd="0" destOrd="0" parTransId="{936280E1-0ACA-46E9-8384-CF860DF68905}" sibTransId="{CD7A0458-ACA1-4E4A-BBAB-C8D193441AB4}"/>
    <dgm:cxn modelId="{C65E8C68-A076-4A10-9DC0-281F2F242E46}" type="presOf" srcId="{5C5A8FBD-B55C-4FF5-905D-24BDD5DADEFF}" destId="{A406A638-6EF7-48B6-923D-DBDDFFCEC4A9}" srcOrd="1" destOrd="0" presId="urn:microsoft.com/office/officeart/2011/layout/CircleProcess"/>
    <dgm:cxn modelId="{A4F68D6C-16FD-4EAE-A810-D25BB1D4A415}" type="presOf" srcId="{7A553EB0-FA47-477C-B087-647D9EEBDD25}" destId="{49865CB2-25C3-4641-8D3C-7CE7328BE82A}" srcOrd="0" destOrd="0" presId="urn:microsoft.com/office/officeart/2011/layout/CircleProcess"/>
    <dgm:cxn modelId="{3CA7CD4D-51AB-4B5B-B283-C56D649B3B8E}" srcId="{9A076797-9691-402D-B183-9FFD6938AAC6}" destId="{4A141612-C0D7-4356-ABB2-739EF7E4140D}" srcOrd="2" destOrd="0" parTransId="{432BA3FC-81F4-41AE-8245-14443153A858}" sibTransId="{CA8CBDA8-EA20-46CF-B056-1357934F9B2D}"/>
    <dgm:cxn modelId="{7A07918F-7600-4D40-8866-814ECDEC1E6B}" type="presOf" srcId="{5C5A8FBD-B55C-4FF5-905D-24BDD5DADEFF}" destId="{58C5028F-0D5D-4647-8213-A238122651B0}" srcOrd="0" destOrd="0" presId="urn:microsoft.com/office/officeart/2011/layout/CircleProcess"/>
    <dgm:cxn modelId="{426A6C9B-3508-436A-9DB8-423E9A0795FE}" type="presOf" srcId="{4A141612-C0D7-4356-ABB2-739EF7E4140D}" destId="{22415D79-FB21-484B-A866-31CDE2B3367B}" srcOrd="0" destOrd="0" presId="urn:microsoft.com/office/officeart/2011/layout/CircleProcess"/>
    <dgm:cxn modelId="{1E8EAED0-D49B-4F66-8090-DFC722EB2BAB}" srcId="{9A076797-9691-402D-B183-9FFD6938AAC6}" destId="{5C5A8FBD-B55C-4FF5-905D-24BDD5DADEFF}" srcOrd="1" destOrd="0" parTransId="{DD6F1744-D2B8-48CC-840D-CDA416BE134C}" sibTransId="{D18874C1-619D-4346-9F0D-B2FFFD8652D1}"/>
    <dgm:cxn modelId="{432B6BE0-5D70-442C-AA3B-36D059FB5202}" type="presOf" srcId="{9A076797-9691-402D-B183-9FFD6938AAC6}" destId="{CBBEFD44-E265-40F5-8694-E87FABDF8710}" srcOrd="0" destOrd="0" presId="urn:microsoft.com/office/officeart/2011/layout/CircleProcess"/>
    <dgm:cxn modelId="{ECCFE3EB-BC70-430F-8BF0-A7FF788CFDEE}" type="presOf" srcId="{7A553EB0-FA47-477C-B087-647D9EEBDD25}" destId="{CB06D619-EA7A-4CF9-B7B3-0FC8C324F994}" srcOrd="1" destOrd="0" presId="urn:microsoft.com/office/officeart/2011/layout/CircleProcess"/>
    <dgm:cxn modelId="{FF7910B0-1374-4FFE-AE2D-EFEFF062C992}" type="presParOf" srcId="{CBBEFD44-E265-40F5-8694-E87FABDF8710}" destId="{D7F8334D-8C92-4CB5-AEC3-D2F62C26E4D4}" srcOrd="0" destOrd="0" presId="urn:microsoft.com/office/officeart/2011/layout/CircleProcess"/>
    <dgm:cxn modelId="{BB2221D2-39FF-466F-915E-4EFF58FC3C1D}" type="presParOf" srcId="{D7F8334D-8C92-4CB5-AEC3-D2F62C26E4D4}" destId="{29D780C5-929B-4058-AD45-5B044F22808B}" srcOrd="0" destOrd="0" presId="urn:microsoft.com/office/officeart/2011/layout/CircleProcess"/>
    <dgm:cxn modelId="{F8DC24CD-1B12-42E3-9885-2D573CAE2997}" type="presParOf" srcId="{CBBEFD44-E265-40F5-8694-E87FABDF8710}" destId="{E2A1E374-6666-42E0-ADB7-AFC1559C07BA}" srcOrd="1" destOrd="0" presId="urn:microsoft.com/office/officeart/2011/layout/CircleProcess"/>
    <dgm:cxn modelId="{28AF8DE7-33FF-4919-A394-5FC6B208C5A1}" type="presParOf" srcId="{E2A1E374-6666-42E0-ADB7-AFC1559C07BA}" destId="{22415D79-FB21-484B-A866-31CDE2B3367B}" srcOrd="0" destOrd="0" presId="urn:microsoft.com/office/officeart/2011/layout/CircleProcess"/>
    <dgm:cxn modelId="{F1D4CB20-D560-4DD5-A3A8-FD25D5BC0DB5}" type="presParOf" srcId="{CBBEFD44-E265-40F5-8694-E87FABDF8710}" destId="{83BDA801-E917-43DF-A05C-B8303F68BF77}" srcOrd="2" destOrd="0" presId="urn:microsoft.com/office/officeart/2011/layout/CircleProcess"/>
    <dgm:cxn modelId="{1663A2E6-D779-4186-B766-15098821EACA}" type="presParOf" srcId="{CBBEFD44-E265-40F5-8694-E87FABDF8710}" destId="{0D71008A-E0D2-4F20-B6FB-EBC8FDFFFD0A}" srcOrd="3" destOrd="0" presId="urn:microsoft.com/office/officeart/2011/layout/CircleProcess"/>
    <dgm:cxn modelId="{DB9F2296-6ED0-40B5-8935-A4CC1D4C8563}" type="presParOf" srcId="{0D71008A-E0D2-4F20-B6FB-EBC8FDFFFD0A}" destId="{0DD31D33-1546-426D-9CB8-7B7E300FFDF4}" srcOrd="0" destOrd="0" presId="urn:microsoft.com/office/officeart/2011/layout/CircleProcess"/>
    <dgm:cxn modelId="{D2160024-611F-42D6-9EAC-1F51729867CA}" type="presParOf" srcId="{CBBEFD44-E265-40F5-8694-E87FABDF8710}" destId="{60D999C1-B2EB-4076-8C3F-620F7B501AD1}" srcOrd="4" destOrd="0" presId="urn:microsoft.com/office/officeart/2011/layout/CircleProcess"/>
    <dgm:cxn modelId="{E2CC46DD-FE9A-4BB3-86B1-1F88D7F2E9C5}" type="presParOf" srcId="{60D999C1-B2EB-4076-8C3F-620F7B501AD1}" destId="{58C5028F-0D5D-4647-8213-A238122651B0}" srcOrd="0" destOrd="0" presId="urn:microsoft.com/office/officeart/2011/layout/CircleProcess"/>
    <dgm:cxn modelId="{0FB0AC11-BC66-4905-A126-CB85073FFA14}" type="presParOf" srcId="{CBBEFD44-E265-40F5-8694-E87FABDF8710}" destId="{A406A638-6EF7-48B6-923D-DBDDFFCEC4A9}" srcOrd="5" destOrd="0" presId="urn:microsoft.com/office/officeart/2011/layout/CircleProcess"/>
    <dgm:cxn modelId="{A1479AE8-F06C-4FF3-BB18-D2937D55BD28}" type="presParOf" srcId="{CBBEFD44-E265-40F5-8694-E87FABDF8710}" destId="{99978E3B-27E7-4223-BC12-FE1B3E7A75B1}" srcOrd="6" destOrd="0" presId="urn:microsoft.com/office/officeart/2011/layout/CircleProcess"/>
    <dgm:cxn modelId="{B0D7B350-6ACD-468C-B6C1-895CEB509585}" type="presParOf" srcId="{99978E3B-27E7-4223-BC12-FE1B3E7A75B1}" destId="{62FCB2CA-6AFA-4F69-B148-559837EA8743}" srcOrd="0" destOrd="0" presId="urn:microsoft.com/office/officeart/2011/layout/CircleProcess"/>
    <dgm:cxn modelId="{97CD6F25-70CA-4347-8145-F7000C2EB77A}" type="presParOf" srcId="{CBBEFD44-E265-40F5-8694-E87FABDF8710}" destId="{472CEF87-3412-4955-81F6-B52D5E096D1D}" srcOrd="7" destOrd="0" presId="urn:microsoft.com/office/officeart/2011/layout/CircleProcess"/>
    <dgm:cxn modelId="{AA30FCB1-DFAF-4960-AF3A-7747E7A06985}" type="presParOf" srcId="{472CEF87-3412-4955-81F6-B52D5E096D1D}" destId="{49865CB2-25C3-4641-8D3C-7CE7328BE82A}" srcOrd="0" destOrd="0" presId="urn:microsoft.com/office/officeart/2011/layout/CircleProcess"/>
    <dgm:cxn modelId="{1E7232E9-418E-4EF9-A721-DB23C41ACB77}" type="presParOf" srcId="{CBBEFD44-E265-40F5-8694-E87FABDF8710}" destId="{CB06D619-EA7A-4CF9-B7B3-0FC8C324F994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90DA51-5517-4A5C-A26F-3F2289489B18}" type="doc">
      <dgm:prSet loTypeId="urn:microsoft.com/office/officeart/2005/8/layout/radial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7AAAF1-8346-4A1F-A78C-6BE934683B38}">
      <dgm:prSet phldrT="[Text]" custT="1"/>
      <dgm:spPr/>
      <dgm:t>
        <a:bodyPr/>
        <a:lstStyle/>
        <a:p>
          <a:r>
            <a:rPr lang="en-US" sz="1600" b="1" dirty="0"/>
            <a:t>Setting and Maintaining  Academic Standards  </a:t>
          </a:r>
        </a:p>
      </dgm:t>
    </dgm:pt>
    <dgm:pt modelId="{19224A37-CE1C-4DCC-BDCF-2DC5E4BB3FC4}" type="parTrans" cxnId="{611AF8FE-C4C3-4920-8FB0-FE97BBF673AD}">
      <dgm:prSet/>
      <dgm:spPr/>
      <dgm:t>
        <a:bodyPr/>
        <a:lstStyle/>
        <a:p>
          <a:endParaRPr lang="en-US"/>
        </a:p>
      </dgm:t>
    </dgm:pt>
    <dgm:pt modelId="{D2489B87-402D-4AF0-81D9-F69A867095BF}" type="sibTrans" cxnId="{611AF8FE-C4C3-4920-8FB0-FE97BBF673AD}">
      <dgm:prSet/>
      <dgm:spPr/>
      <dgm:t>
        <a:bodyPr/>
        <a:lstStyle/>
        <a:p>
          <a:endParaRPr lang="en-US"/>
        </a:p>
      </dgm:t>
    </dgm:pt>
    <dgm:pt modelId="{C8F030B8-9DEF-4842-BE29-8A6184FF72EF}">
      <dgm:prSet phldrT="[Text]" custT="1"/>
      <dgm:spPr/>
      <dgm:t>
        <a:bodyPr/>
        <a:lstStyle/>
        <a:p>
          <a:r>
            <a:rPr lang="en-US" sz="1600" b="1" dirty="0"/>
            <a:t>Review of Educational Institutions</a:t>
          </a:r>
        </a:p>
      </dgm:t>
    </dgm:pt>
    <dgm:pt modelId="{8F2B666D-792F-446E-9301-93C103BFFC93}" type="parTrans" cxnId="{2DC9FA1F-2995-40A7-9DEB-CAEE57A1933E}">
      <dgm:prSet/>
      <dgm:spPr/>
      <dgm:t>
        <a:bodyPr/>
        <a:lstStyle/>
        <a:p>
          <a:endParaRPr lang="en-US"/>
        </a:p>
      </dgm:t>
    </dgm:pt>
    <dgm:pt modelId="{94F4812F-4852-48D3-B141-6E3B3300396D}" type="sibTrans" cxnId="{2DC9FA1F-2995-40A7-9DEB-CAEE57A1933E}">
      <dgm:prSet/>
      <dgm:spPr/>
      <dgm:t>
        <a:bodyPr/>
        <a:lstStyle/>
        <a:p>
          <a:endParaRPr lang="en-US"/>
        </a:p>
      </dgm:t>
    </dgm:pt>
    <dgm:pt modelId="{67408EEF-BBC4-4CAC-B985-A0EB126F6651}">
      <dgm:prSet custT="1"/>
      <dgm:spPr/>
      <dgm:t>
        <a:bodyPr/>
        <a:lstStyle/>
        <a:p>
          <a:r>
            <a:rPr lang="en-US" sz="1600" b="1" dirty="0"/>
            <a:t>Reporting </a:t>
          </a:r>
        </a:p>
      </dgm:t>
    </dgm:pt>
    <dgm:pt modelId="{63EB888B-91F1-488A-BF54-96E363B93584}" type="parTrans" cxnId="{4EF57D67-96CF-4FDB-983C-1973557458D9}">
      <dgm:prSet/>
      <dgm:spPr/>
      <dgm:t>
        <a:bodyPr/>
        <a:lstStyle/>
        <a:p>
          <a:endParaRPr lang="en-US"/>
        </a:p>
      </dgm:t>
    </dgm:pt>
    <dgm:pt modelId="{BF082F92-F93D-4DA4-A713-CBB6E85D8D01}" type="sibTrans" cxnId="{4EF57D67-96CF-4FDB-983C-1973557458D9}">
      <dgm:prSet/>
      <dgm:spPr/>
      <dgm:t>
        <a:bodyPr/>
        <a:lstStyle/>
        <a:p>
          <a:endParaRPr lang="en-US"/>
        </a:p>
      </dgm:t>
    </dgm:pt>
    <dgm:pt modelId="{B85B6C24-B237-44F9-8DA5-62DAAD3EDF6C}">
      <dgm:prSet custT="1"/>
      <dgm:spPr/>
      <dgm:t>
        <a:bodyPr/>
        <a:lstStyle/>
        <a:p>
          <a:r>
            <a:rPr lang="en-US" sz="1400" b="1" dirty="0"/>
            <a:t>Capacity Building </a:t>
          </a:r>
        </a:p>
      </dgm:t>
    </dgm:pt>
    <dgm:pt modelId="{21BCEDB3-05B7-4464-A7BF-67859C7B8A41}" type="parTrans" cxnId="{880E20F9-A3AB-4275-BC96-7668AB55FF91}">
      <dgm:prSet/>
      <dgm:spPr/>
      <dgm:t>
        <a:bodyPr/>
        <a:lstStyle/>
        <a:p>
          <a:endParaRPr lang="en-US"/>
        </a:p>
      </dgm:t>
    </dgm:pt>
    <dgm:pt modelId="{AFB5F601-E627-47A5-BBD9-006971392D88}" type="sibTrans" cxnId="{880E20F9-A3AB-4275-BC96-7668AB55FF91}">
      <dgm:prSet/>
      <dgm:spPr/>
      <dgm:t>
        <a:bodyPr/>
        <a:lstStyle/>
        <a:p>
          <a:endParaRPr lang="en-US"/>
        </a:p>
      </dgm:t>
    </dgm:pt>
    <dgm:pt modelId="{720E8B6C-C077-42E4-862A-7B434371CF9C}">
      <dgm:prSet custT="1"/>
      <dgm:spPr/>
      <dgm:t>
        <a:bodyPr/>
        <a:lstStyle/>
        <a:p>
          <a:r>
            <a:rPr lang="en-US" sz="1500" b="1" dirty="0"/>
            <a:t>Dissemination of the culture of Quality</a:t>
          </a:r>
        </a:p>
      </dgm:t>
    </dgm:pt>
    <dgm:pt modelId="{33F6E641-6300-48DE-93A5-015E384250BE}" type="parTrans" cxnId="{45D07DDE-12AF-48CE-A302-7530035A91A3}">
      <dgm:prSet/>
      <dgm:spPr/>
      <dgm:t>
        <a:bodyPr/>
        <a:lstStyle/>
        <a:p>
          <a:endParaRPr lang="en-US"/>
        </a:p>
      </dgm:t>
    </dgm:pt>
    <dgm:pt modelId="{43DE7253-1AF8-40E4-9A28-B2E77ED855CE}" type="sibTrans" cxnId="{45D07DDE-12AF-48CE-A302-7530035A91A3}">
      <dgm:prSet/>
      <dgm:spPr/>
      <dgm:t>
        <a:bodyPr/>
        <a:lstStyle/>
        <a:p>
          <a:endParaRPr lang="en-US"/>
        </a:p>
      </dgm:t>
    </dgm:pt>
    <dgm:pt modelId="{2F217D85-D9F4-4F09-BA67-505D94A5C8F9}" type="pres">
      <dgm:prSet presAssocID="{B490DA51-5517-4A5C-A26F-3F2289489B1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C149716-7A5E-4189-82A8-E46A336C9657}" type="pres">
      <dgm:prSet presAssocID="{B490DA51-5517-4A5C-A26F-3F2289489B18}" presName="cycle" presStyleCnt="0"/>
      <dgm:spPr/>
    </dgm:pt>
    <dgm:pt modelId="{B57D8E00-C457-4CBD-B478-C45F17115FB0}" type="pres">
      <dgm:prSet presAssocID="{B490DA51-5517-4A5C-A26F-3F2289489B18}" presName="centerShape" presStyleCnt="0"/>
      <dgm:spPr/>
    </dgm:pt>
    <dgm:pt modelId="{C583E817-A9EE-43F1-994D-453197B83EDF}" type="pres">
      <dgm:prSet presAssocID="{B490DA51-5517-4A5C-A26F-3F2289489B18}" presName="connSite" presStyleLbl="node1" presStyleIdx="0" presStyleCnt="6"/>
      <dgm:spPr/>
    </dgm:pt>
    <dgm:pt modelId="{8EA7905B-67F7-43B1-9B52-B6F7E0FE89C4}" type="pres">
      <dgm:prSet presAssocID="{B490DA51-5517-4A5C-A26F-3F2289489B18}" presName="visible" presStyleLbl="node1" presStyleIdx="0" presStyleCnt="6" custLinFactNeighborX="-18087" custLinFactNeighborY="-3604"/>
      <dgm:spPr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</dgm:spPr>
    </dgm:pt>
    <dgm:pt modelId="{E6B92515-58BD-4BD1-B7FD-3BC8DEAB5709}" type="pres">
      <dgm:prSet presAssocID="{19224A37-CE1C-4DCC-BDCF-2DC5E4BB3FC4}" presName="Name25" presStyleLbl="parChTrans1D1" presStyleIdx="0" presStyleCnt="5"/>
      <dgm:spPr/>
    </dgm:pt>
    <dgm:pt modelId="{61F194F4-83AB-4DCE-8FB4-F6AF7E64AEF9}" type="pres">
      <dgm:prSet presAssocID="{807AAAF1-8346-4A1F-A78C-6BE934683B38}" presName="node" presStyleCnt="0"/>
      <dgm:spPr/>
    </dgm:pt>
    <dgm:pt modelId="{7905986C-F88D-4BE8-904A-F12B810E63FD}" type="pres">
      <dgm:prSet presAssocID="{807AAAF1-8346-4A1F-A78C-6BE934683B38}" presName="parentNode" presStyleLbl="node1" presStyleIdx="1" presStyleCnt="6" custScaleX="167672" custScaleY="141711" custLinFactNeighborX="59509" custLinFactNeighborY="5490">
        <dgm:presLayoutVars>
          <dgm:chMax val="1"/>
          <dgm:bulletEnabled val="1"/>
        </dgm:presLayoutVars>
      </dgm:prSet>
      <dgm:spPr/>
    </dgm:pt>
    <dgm:pt modelId="{AD865EF6-B5DF-487A-A892-87953187A200}" type="pres">
      <dgm:prSet presAssocID="{807AAAF1-8346-4A1F-A78C-6BE934683B38}" presName="childNode" presStyleLbl="revTx" presStyleIdx="0" presStyleCnt="0">
        <dgm:presLayoutVars>
          <dgm:bulletEnabled val="1"/>
        </dgm:presLayoutVars>
      </dgm:prSet>
      <dgm:spPr/>
    </dgm:pt>
    <dgm:pt modelId="{0E6E75FE-9C1C-4788-AFF7-CB7867ACD1E0}" type="pres">
      <dgm:prSet presAssocID="{8F2B666D-792F-446E-9301-93C103BFFC93}" presName="Name25" presStyleLbl="parChTrans1D1" presStyleIdx="1" presStyleCnt="5"/>
      <dgm:spPr/>
    </dgm:pt>
    <dgm:pt modelId="{9A8FA5A0-7DFE-4E42-9F54-5CCBF4AF7B45}" type="pres">
      <dgm:prSet presAssocID="{C8F030B8-9DEF-4842-BE29-8A6184FF72EF}" presName="node" presStyleCnt="0"/>
      <dgm:spPr/>
    </dgm:pt>
    <dgm:pt modelId="{6FC585EF-EF4D-491F-AF27-DBF7BA101F26}" type="pres">
      <dgm:prSet presAssocID="{C8F030B8-9DEF-4842-BE29-8A6184FF72EF}" presName="parentNode" presStyleLbl="node1" presStyleIdx="2" presStyleCnt="6" custScaleX="155335" custScaleY="129247" custLinFactNeighborX="52812" custLinFactNeighborY="6806">
        <dgm:presLayoutVars>
          <dgm:chMax val="1"/>
          <dgm:bulletEnabled val="1"/>
        </dgm:presLayoutVars>
      </dgm:prSet>
      <dgm:spPr/>
    </dgm:pt>
    <dgm:pt modelId="{5028C2BF-EAD8-44D2-9C8C-54131251F111}" type="pres">
      <dgm:prSet presAssocID="{C8F030B8-9DEF-4842-BE29-8A6184FF72EF}" presName="childNode" presStyleLbl="revTx" presStyleIdx="0" presStyleCnt="0">
        <dgm:presLayoutVars>
          <dgm:bulletEnabled val="1"/>
        </dgm:presLayoutVars>
      </dgm:prSet>
      <dgm:spPr/>
    </dgm:pt>
    <dgm:pt modelId="{29823C4F-1177-4348-9515-AA0B115C9E57}" type="pres">
      <dgm:prSet presAssocID="{63EB888B-91F1-488A-BF54-96E363B93584}" presName="Name25" presStyleLbl="parChTrans1D1" presStyleIdx="2" presStyleCnt="5"/>
      <dgm:spPr/>
    </dgm:pt>
    <dgm:pt modelId="{C69EEE14-3B85-4652-BF17-C340F0D4F777}" type="pres">
      <dgm:prSet presAssocID="{67408EEF-BBC4-4CAC-B985-A0EB126F6651}" presName="node" presStyleCnt="0"/>
      <dgm:spPr/>
    </dgm:pt>
    <dgm:pt modelId="{D5FE7B46-7854-4567-B323-028C768A7B4E}" type="pres">
      <dgm:prSet presAssocID="{67408EEF-BBC4-4CAC-B985-A0EB126F6651}" presName="parentNode" presStyleLbl="node1" presStyleIdx="3" presStyleCnt="6" custScaleX="145722" custScaleY="112961">
        <dgm:presLayoutVars>
          <dgm:chMax val="1"/>
          <dgm:bulletEnabled val="1"/>
        </dgm:presLayoutVars>
      </dgm:prSet>
      <dgm:spPr/>
    </dgm:pt>
    <dgm:pt modelId="{90AD59B6-9946-4A5B-803B-088218BFB008}" type="pres">
      <dgm:prSet presAssocID="{67408EEF-BBC4-4CAC-B985-A0EB126F6651}" presName="childNode" presStyleLbl="revTx" presStyleIdx="0" presStyleCnt="0">
        <dgm:presLayoutVars>
          <dgm:bulletEnabled val="1"/>
        </dgm:presLayoutVars>
      </dgm:prSet>
      <dgm:spPr/>
    </dgm:pt>
    <dgm:pt modelId="{A503C222-E966-409E-9FB0-A2CBCC100935}" type="pres">
      <dgm:prSet presAssocID="{21BCEDB3-05B7-4464-A7BF-67859C7B8A41}" presName="Name25" presStyleLbl="parChTrans1D1" presStyleIdx="3" presStyleCnt="5"/>
      <dgm:spPr/>
    </dgm:pt>
    <dgm:pt modelId="{663FBE2A-FB3D-4F91-9096-DD35C33AF84B}" type="pres">
      <dgm:prSet presAssocID="{B85B6C24-B237-44F9-8DA5-62DAAD3EDF6C}" presName="node" presStyleCnt="0"/>
      <dgm:spPr/>
    </dgm:pt>
    <dgm:pt modelId="{F1236F00-530A-4CD8-9236-A0A5F6D79850}" type="pres">
      <dgm:prSet presAssocID="{B85B6C24-B237-44F9-8DA5-62DAAD3EDF6C}" presName="parentNode" presStyleLbl="node1" presStyleIdx="4" presStyleCnt="6" custScaleX="132664" custScaleY="135734">
        <dgm:presLayoutVars>
          <dgm:chMax val="1"/>
          <dgm:bulletEnabled val="1"/>
        </dgm:presLayoutVars>
      </dgm:prSet>
      <dgm:spPr/>
    </dgm:pt>
    <dgm:pt modelId="{A9C7F5F9-D9CA-4607-9D6A-4655B2CADCF9}" type="pres">
      <dgm:prSet presAssocID="{B85B6C24-B237-44F9-8DA5-62DAAD3EDF6C}" presName="childNode" presStyleLbl="revTx" presStyleIdx="0" presStyleCnt="0">
        <dgm:presLayoutVars>
          <dgm:bulletEnabled val="1"/>
        </dgm:presLayoutVars>
      </dgm:prSet>
      <dgm:spPr/>
    </dgm:pt>
    <dgm:pt modelId="{7769DBAA-395B-4962-99C0-018F28A383C2}" type="pres">
      <dgm:prSet presAssocID="{33F6E641-6300-48DE-93A5-015E384250BE}" presName="Name25" presStyleLbl="parChTrans1D1" presStyleIdx="4" presStyleCnt="5"/>
      <dgm:spPr/>
    </dgm:pt>
    <dgm:pt modelId="{69FA8671-8642-444E-A3AD-C51708EF4CD1}" type="pres">
      <dgm:prSet presAssocID="{720E8B6C-C077-42E4-862A-7B434371CF9C}" presName="node" presStyleCnt="0"/>
      <dgm:spPr/>
    </dgm:pt>
    <dgm:pt modelId="{E92C38FD-378B-4D9C-8BD7-2B550E7B9B95}" type="pres">
      <dgm:prSet presAssocID="{720E8B6C-C077-42E4-862A-7B434371CF9C}" presName="parentNode" presStyleLbl="node1" presStyleIdx="5" presStyleCnt="6" custScaleX="189323" custScaleY="130002">
        <dgm:presLayoutVars>
          <dgm:chMax val="1"/>
          <dgm:bulletEnabled val="1"/>
        </dgm:presLayoutVars>
      </dgm:prSet>
      <dgm:spPr/>
    </dgm:pt>
    <dgm:pt modelId="{57A8E6FA-7080-4F82-91A1-A0541454715E}" type="pres">
      <dgm:prSet presAssocID="{720E8B6C-C077-42E4-862A-7B434371CF9C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8290000D-FB77-4CAF-82FA-815DE6A89871}" type="presOf" srcId="{B490DA51-5517-4A5C-A26F-3F2289489B18}" destId="{2F217D85-D9F4-4F09-BA67-505D94A5C8F9}" srcOrd="0" destOrd="0" presId="urn:microsoft.com/office/officeart/2005/8/layout/radial2"/>
    <dgm:cxn modelId="{2DC9FA1F-2995-40A7-9DEB-CAEE57A1933E}" srcId="{B490DA51-5517-4A5C-A26F-3F2289489B18}" destId="{C8F030B8-9DEF-4842-BE29-8A6184FF72EF}" srcOrd="1" destOrd="0" parTransId="{8F2B666D-792F-446E-9301-93C103BFFC93}" sibTransId="{94F4812F-4852-48D3-B141-6E3B3300396D}"/>
    <dgm:cxn modelId="{4EF57D67-96CF-4FDB-983C-1973557458D9}" srcId="{B490DA51-5517-4A5C-A26F-3F2289489B18}" destId="{67408EEF-BBC4-4CAC-B985-A0EB126F6651}" srcOrd="2" destOrd="0" parTransId="{63EB888B-91F1-488A-BF54-96E363B93584}" sibTransId="{BF082F92-F93D-4DA4-A713-CBB6E85D8D01}"/>
    <dgm:cxn modelId="{4EA3FA53-7F18-4E3F-BED3-2FE944FA36FD}" type="presOf" srcId="{C8F030B8-9DEF-4842-BE29-8A6184FF72EF}" destId="{6FC585EF-EF4D-491F-AF27-DBF7BA101F26}" srcOrd="0" destOrd="0" presId="urn:microsoft.com/office/officeart/2005/8/layout/radial2"/>
    <dgm:cxn modelId="{2DCA8A55-35EE-4229-B83C-9C544427F5E1}" type="presOf" srcId="{63EB888B-91F1-488A-BF54-96E363B93584}" destId="{29823C4F-1177-4348-9515-AA0B115C9E57}" srcOrd="0" destOrd="0" presId="urn:microsoft.com/office/officeart/2005/8/layout/radial2"/>
    <dgm:cxn modelId="{FFF5A17E-50C4-49CA-9C25-134F60BE8BA1}" type="presOf" srcId="{B85B6C24-B237-44F9-8DA5-62DAAD3EDF6C}" destId="{F1236F00-530A-4CD8-9236-A0A5F6D79850}" srcOrd="0" destOrd="0" presId="urn:microsoft.com/office/officeart/2005/8/layout/radial2"/>
    <dgm:cxn modelId="{A2453ABE-EE2E-462B-835A-76D40D3DBC1D}" type="presOf" srcId="{807AAAF1-8346-4A1F-A78C-6BE934683B38}" destId="{7905986C-F88D-4BE8-904A-F12B810E63FD}" srcOrd="0" destOrd="0" presId="urn:microsoft.com/office/officeart/2005/8/layout/radial2"/>
    <dgm:cxn modelId="{0B4DDFC1-17D0-4DC3-9306-2D401EFD2AFD}" type="presOf" srcId="{21BCEDB3-05B7-4464-A7BF-67859C7B8A41}" destId="{A503C222-E966-409E-9FB0-A2CBCC100935}" srcOrd="0" destOrd="0" presId="urn:microsoft.com/office/officeart/2005/8/layout/radial2"/>
    <dgm:cxn modelId="{577B03D1-11A0-449F-9B53-DEBBDDD6815D}" type="presOf" srcId="{19224A37-CE1C-4DCC-BDCF-2DC5E4BB3FC4}" destId="{E6B92515-58BD-4BD1-B7FD-3BC8DEAB5709}" srcOrd="0" destOrd="0" presId="urn:microsoft.com/office/officeart/2005/8/layout/radial2"/>
    <dgm:cxn modelId="{954D78D4-833F-41ED-AE3C-1D3FBDEA7FA0}" type="presOf" srcId="{67408EEF-BBC4-4CAC-B985-A0EB126F6651}" destId="{D5FE7B46-7854-4567-B323-028C768A7B4E}" srcOrd="0" destOrd="0" presId="urn:microsoft.com/office/officeart/2005/8/layout/radial2"/>
    <dgm:cxn modelId="{E111B2DA-F78F-4EA9-9632-76E753B5712A}" type="presOf" srcId="{8F2B666D-792F-446E-9301-93C103BFFC93}" destId="{0E6E75FE-9C1C-4788-AFF7-CB7867ACD1E0}" srcOrd="0" destOrd="0" presId="urn:microsoft.com/office/officeart/2005/8/layout/radial2"/>
    <dgm:cxn modelId="{45D07DDE-12AF-48CE-A302-7530035A91A3}" srcId="{B490DA51-5517-4A5C-A26F-3F2289489B18}" destId="{720E8B6C-C077-42E4-862A-7B434371CF9C}" srcOrd="4" destOrd="0" parTransId="{33F6E641-6300-48DE-93A5-015E384250BE}" sibTransId="{43DE7253-1AF8-40E4-9A28-B2E77ED855CE}"/>
    <dgm:cxn modelId="{75CC2EE1-AB7B-4A06-B0B5-B4AC8DDF3047}" type="presOf" srcId="{720E8B6C-C077-42E4-862A-7B434371CF9C}" destId="{E92C38FD-378B-4D9C-8BD7-2B550E7B9B95}" srcOrd="0" destOrd="0" presId="urn:microsoft.com/office/officeart/2005/8/layout/radial2"/>
    <dgm:cxn modelId="{5682DDEF-AB27-4577-8E35-295AB3C13229}" type="presOf" srcId="{33F6E641-6300-48DE-93A5-015E384250BE}" destId="{7769DBAA-395B-4962-99C0-018F28A383C2}" srcOrd="0" destOrd="0" presId="urn:microsoft.com/office/officeart/2005/8/layout/radial2"/>
    <dgm:cxn modelId="{880E20F9-A3AB-4275-BC96-7668AB55FF91}" srcId="{B490DA51-5517-4A5C-A26F-3F2289489B18}" destId="{B85B6C24-B237-44F9-8DA5-62DAAD3EDF6C}" srcOrd="3" destOrd="0" parTransId="{21BCEDB3-05B7-4464-A7BF-67859C7B8A41}" sibTransId="{AFB5F601-E627-47A5-BBD9-006971392D88}"/>
    <dgm:cxn modelId="{611AF8FE-C4C3-4920-8FB0-FE97BBF673AD}" srcId="{B490DA51-5517-4A5C-A26F-3F2289489B18}" destId="{807AAAF1-8346-4A1F-A78C-6BE934683B38}" srcOrd="0" destOrd="0" parTransId="{19224A37-CE1C-4DCC-BDCF-2DC5E4BB3FC4}" sibTransId="{D2489B87-402D-4AF0-81D9-F69A867095BF}"/>
    <dgm:cxn modelId="{861CF2F9-AAD9-47DD-9C03-E93D2BBE5695}" type="presParOf" srcId="{2F217D85-D9F4-4F09-BA67-505D94A5C8F9}" destId="{1C149716-7A5E-4189-82A8-E46A336C9657}" srcOrd="0" destOrd="0" presId="urn:microsoft.com/office/officeart/2005/8/layout/radial2"/>
    <dgm:cxn modelId="{4EBF2249-2D38-46F5-8358-1A2AAFA28FEA}" type="presParOf" srcId="{1C149716-7A5E-4189-82A8-E46A336C9657}" destId="{B57D8E00-C457-4CBD-B478-C45F17115FB0}" srcOrd="0" destOrd="0" presId="urn:microsoft.com/office/officeart/2005/8/layout/radial2"/>
    <dgm:cxn modelId="{7DE54A67-EAD1-4794-9C11-DEB4B440B6FE}" type="presParOf" srcId="{B57D8E00-C457-4CBD-B478-C45F17115FB0}" destId="{C583E817-A9EE-43F1-994D-453197B83EDF}" srcOrd="0" destOrd="0" presId="urn:microsoft.com/office/officeart/2005/8/layout/radial2"/>
    <dgm:cxn modelId="{AA4F3552-75E7-4C20-8A1B-EB7148B052FA}" type="presParOf" srcId="{B57D8E00-C457-4CBD-B478-C45F17115FB0}" destId="{8EA7905B-67F7-43B1-9B52-B6F7E0FE89C4}" srcOrd="1" destOrd="0" presId="urn:microsoft.com/office/officeart/2005/8/layout/radial2"/>
    <dgm:cxn modelId="{CC07C211-A96B-4967-A54F-AAFCDCAEEABA}" type="presParOf" srcId="{1C149716-7A5E-4189-82A8-E46A336C9657}" destId="{E6B92515-58BD-4BD1-B7FD-3BC8DEAB5709}" srcOrd="1" destOrd="0" presId="urn:microsoft.com/office/officeart/2005/8/layout/radial2"/>
    <dgm:cxn modelId="{3FA408B4-6B1E-4792-8C0E-16F4643C760C}" type="presParOf" srcId="{1C149716-7A5E-4189-82A8-E46A336C9657}" destId="{61F194F4-83AB-4DCE-8FB4-F6AF7E64AEF9}" srcOrd="2" destOrd="0" presId="urn:microsoft.com/office/officeart/2005/8/layout/radial2"/>
    <dgm:cxn modelId="{527D3A29-635F-45CC-85CA-2EC49C748874}" type="presParOf" srcId="{61F194F4-83AB-4DCE-8FB4-F6AF7E64AEF9}" destId="{7905986C-F88D-4BE8-904A-F12B810E63FD}" srcOrd="0" destOrd="0" presId="urn:microsoft.com/office/officeart/2005/8/layout/radial2"/>
    <dgm:cxn modelId="{C59A196A-2CE7-4334-A1E6-0C4B958720CD}" type="presParOf" srcId="{61F194F4-83AB-4DCE-8FB4-F6AF7E64AEF9}" destId="{AD865EF6-B5DF-487A-A892-87953187A200}" srcOrd="1" destOrd="0" presId="urn:microsoft.com/office/officeart/2005/8/layout/radial2"/>
    <dgm:cxn modelId="{FB52F590-0F82-4803-B3B0-DF183EC7ED48}" type="presParOf" srcId="{1C149716-7A5E-4189-82A8-E46A336C9657}" destId="{0E6E75FE-9C1C-4788-AFF7-CB7867ACD1E0}" srcOrd="3" destOrd="0" presId="urn:microsoft.com/office/officeart/2005/8/layout/radial2"/>
    <dgm:cxn modelId="{E020C7B9-6D65-40BF-842B-20C038EB2ECD}" type="presParOf" srcId="{1C149716-7A5E-4189-82A8-E46A336C9657}" destId="{9A8FA5A0-7DFE-4E42-9F54-5CCBF4AF7B45}" srcOrd="4" destOrd="0" presId="urn:microsoft.com/office/officeart/2005/8/layout/radial2"/>
    <dgm:cxn modelId="{5BD7DF80-E890-4416-A890-33A6D2D7B965}" type="presParOf" srcId="{9A8FA5A0-7DFE-4E42-9F54-5CCBF4AF7B45}" destId="{6FC585EF-EF4D-491F-AF27-DBF7BA101F26}" srcOrd="0" destOrd="0" presId="urn:microsoft.com/office/officeart/2005/8/layout/radial2"/>
    <dgm:cxn modelId="{5C6FCC8D-D29B-4C8C-95F5-B2923346CF03}" type="presParOf" srcId="{9A8FA5A0-7DFE-4E42-9F54-5CCBF4AF7B45}" destId="{5028C2BF-EAD8-44D2-9C8C-54131251F111}" srcOrd="1" destOrd="0" presId="urn:microsoft.com/office/officeart/2005/8/layout/radial2"/>
    <dgm:cxn modelId="{513569E4-FCE4-45C3-BC97-0EE21D9005A3}" type="presParOf" srcId="{1C149716-7A5E-4189-82A8-E46A336C9657}" destId="{29823C4F-1177-4348-9515-AA0B115C9E57}" srcOrd="5" destOrd="0" presId="urn:microsoft.com/office/officeart/2005/8/layout/radial2"/>
    <dgm:cxn modelId="{FC9728B0-EBF1-4713-9923-1CC72CD24B54}" type="presParOf" srcId="{1C149716-7A5E-4189-82A8-E46A336C9657}" destId="{C69EEE14-3B85-4652-BF17-C340F0D4F777}" srcOrd="6" destOrd="0" presId="urn:microsoft.com/office/officeart/2005/8/layout/radial2"/>
    <dgm:cxn modelId="{87BE0D55-8023-486B-AFE2-2FA14482A479}" type="presParOf" srcId="{C69EEE14-3B85-4652-BF17-C340F0D4F777}" destId="{D5FE7B46-7854-4567-B323-028C768A7B4E}" srcOrd="0" destOrd="0" presId="urn:microsoft.com/office/officeart/2005/8/layout/radial2"/>
    <dgm:cxn modelId="{A8C4569E-BDF5-4FF8-99DB-2B0165BF9358}" type="presParOf" srcId="{C69EEE14-3B85-4652-BF17-C340F0D4F777}" destId="{90AD59B6-9946-4A5B-803B-088218BFB008}" srcOrd="1" destOrd="0" presId="urn:microsoft.com/office/officeart/2005/8/layout/radial2"/>
    <dgm:cxn modelId="{D9112432-EC94-474F-BD87-6B6DF2797243}" type="presParOf" srcId="{1C149716-7A5E-4189-82A8-E46A336C9657}" destId="{A503C222-E966-409E-9FB0-A2CBCC100935}" srcOrd="7" destOrd="0" presId="urn:microsoft.com/office/officeart/2005/8/layout/radial2"/>
    <dgm:cxn modelId="{9049673C-CA63-41D0-A843-998EA59EB1DE}" type="presParOf" srcId="{1C149716-7A5E-4189-82A8-E46A336C9657}" destId="{663FBE2A-FB3D-4F91-9096-DD35C33AF84B}" srcOrd="8" destOrd="0" presId="urn:microsoft.com/office/officeart/2005/8/layout/radial2"/>
    <dgm:cxn modelId="{2A16A95E-774F-4AFE-AF0E-B3FDFF9B40CA}" type="presParOf" srcId="{663FBE2A-FB3D-4F91-9096-DD35C33AF84B}" destId="{F1236F00-530A-4CD8-9236-A0A5F6D79850}" srcOrd="0" destOrd="0" presId="urn:microsoft.com/office/officeart/2005/8/layout/radial2"/>
    <dgm:cxn modelId="{9E76DDB0-6201-4E5D-9640-1B038741FF00}" type="presParOf" srcId="{663FBE2A-FB3D-4F91-9096-DD35C33AF84B}" destId="{A9C7F5F9-D9CA-4607-9D6A-4655B2CADCF9}" srcOrd="1" destOrd="0" presId="urn:microsoft.com/office/officeart/2005/8/layout/radial2"/>
    <dgm:cxn modelId="{026473D0-ADBF-442B-840B-5C5861556777}" type="presParOf" srcId="{1C149716-7A5E-4189-82A8-E46A336C9657}" destId="{7769DBAA-395B-4962-99C0-018F28A383C2}" srcOrd="9" destOrd="0" presId="urn:microsoft.com/office/officeart/2005/8/layout/radial2"/>
    <dgm:cxn modelId="{7A523E77-E666-4EE4-9342-81258A6BF00D}" type="presParOf" srcId="{1C149716-7A5E-4189-82A8-E46A336C9657}" destId="{69FA8671-8642-444E-A3AD-C51708EF4CD1}" srcOrd="10" destOrd="0" presId="urn:microsoft.com/office/officeart/2005/8/layout/radial2"/>
    <dgm:cxn modelId="{7B6FBE9C-4245-4A68-89EB-D665D3B88F89}" type="presParOf" srcId="{69FA8671-8642-444E-A3AD-C51708EF4CD1}" destId="{E92C38FD-378B-4D9C-8BD7-2B550E7B9B95}" srcOrd="0" destOrd="0" presId="urn:microsoft.com/office/officeart/2005/8/layout/radial2"/>
    <dgm:cxn modelId="{51AF9566-89AC-4783-9E46-FF4CF5C665CA}" type="presParOf" srcId="{69FA8671-8642-444E-A3AD-C51708EF4CD1}" destId="{57A8E6FA-7080-4F82-91A1-A0541454715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780C5-929B-4058-AD45-5B044F22808B}">
      <dsp:nvSpPr>
        <dsp:cNvPr id="0" name=""/>
        <dsp:cNvSpPr/>
      </dsp:nvSpPr>
      <dsp:spPr>
        <a:xfrm>
          <a:off x="4374291" y="494789"/>
          <a:ext cx="1310685" cy="1310928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15D79-FB21-484B-A866-31CDE2B3367B}">
      <dsp:nvSpPr>
        <dsp:cNvPr id="0" name=""/>
        <dsp:cNvSpPr/>
      </dsp:nvSpPr>
      <dsp:spPr>
        <a:xfrm>
          <a:off x="4417810" y="538495"/>
          <a:ext cx="1223648" cy="122351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Supports the development of quality assurance systems in all education sectors in Egypt</a:t>
          </a:r>
        </a:p>
      </dsp:txBody>
      <dsp:txXfrm>
        <a:off x="4592738" y="713316"/>
        <a:ext cx="873790" cy="873875"/>
      </dsp:txXfrm>
    </dsp:sp>
    <dsp:sp modelId="{0DD31D33-1546-426D-9CB8-7B7E300FFDF4}">
      <dsp:nvSpPr>
        <dsp:cNvPr id="0" name=""/>
        <dsp:cNvSpPr/>
      </dsp:nvSpPr>
      <dsp:spPr>
        <a:xfrm rot="2700000">
          <a:off x="3021238" y="496374"/>
          <a:ext cx="1307528" cy="1307528"/>
        </a:xfrm>
        <a:prstGeom prst="teardrop">
          <a:avLst>
            <a:gd name="adj" fmla="val 100000"/>
          </a:avLst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5028F-0D5D-4647-8213-A238122651B0}">
      <dsp:nvSpPr>
        <dsp:cNvPr id="0" name=""/>
        <dsp:cNvSpPr/>
      </dsp:nvSpPr>
      <dsp:spPr>
        <a:xfrm>
          <a:off x="3063178" y="538495"/>
          <a:ext cx="1223648" cy="122351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240708"/>
              <a:satOff val="5083"/>
              <a:lumOff val="135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Operates under the Prime Minister’s authority.</a:t>
          </a:r>
        </a:p>
      </dsp:txBody>
      <dsp:txXfrm>
        <a:off x="3238107" y="713316"/>
        <a:ext cx="873790" cy="873875"/>
      </dsp:txXfrm>
    </dsp:sp>
    <dsp:sp modelId="{62FCB2CA-6AFA-4F69-B148-559837EA8743}">
      <dsp:nvSpPr>
        <dsp:cNvPr id="0" name=""/>
        <dsp:cNvSpPr/>
      </dsp:nvSpPr>
      <dsp:spPr>
        <a:xfrm rot="2700000">
          <a:off x="1666606" y="496374"/>
          <a:ext cx="1307528" cy="1307528"/>
        </a:xfrm>
        <a:prstGeom prst="teardrop">
          <a:avLst>
            <a:gd name="adj" fmla="val 100000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65CB2-25C3-4641-8D3C-7CE7328BE82A}">
      <dsp:nvSpPr>
        <dsp:cNvPr id="0" name=""/>
        <dsp:cNvSpPr/>
      </dsp:nvSpPr>
      <dsp:spPr>
        <a:xfrm>
          <a:off x="1708547" y="538495"/>
          <a:ext cx="1223648" cy="122351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Established in 2006 as an independent entity under Egyptian law.</a:t>
          </a:r>
        </a:p>
      </dsp:txBody>
      <dsp:txXfrm>
        <a:off x="1883476" y="713316"/>
        <a:ext cx="873790" cy="873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9DBAA-395B-4962-99C0-018F28A383C2}">
      <dsp:nvSpPr>
        <dsp:cNvPr id="0" name=""/>
        <dsp:cNvSpPr/>
      </dsp:nvSpPr>
      <dsp:spPr>
        <a:xfrm rot="3481734">
          <a:off x="1967325" y="4076104"/>
          <a:ext cx="1443101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443101" y="184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3C222-E966-409E-9FB0-A2CBCC100935}">
      <dsp:nvSpPr>
        <dsp:cNvPr id="0" name=""/>
        <dsp:cNvSpPr/>
      </dsp:nvSpPr>
      <dsp:spPr>
        <a:xfrm rot="1764827">
          <a:off x="2437703" y="3536500"/>
          <a:ext cx="1314250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314250" y="184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23C4F-1177-4348-9515-AA0B115C9E57}">
      <dsp:nvSpPr>
        <dsp:cNvPr id="0" name=""/>
        <dsp:cNvSpPr/>
      </dsp:nvSpPr>
      <dsp:spPr>
        <a:xfrm>
          <a:off x="2522409" y="2890372"/>
          <a:ext cx="1240373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240373" y="184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E75FE-9C1C-4788-AFF7-CB7867ACD1E0}">
      <dsp:nvSpPr>
        <dsp:cNvPr id="0" name=""/>
        <dsp:cNvSpPr/>
      </dsp:nvSpPr>
      <dsp:spPr>
        <a:xfrm rot="20174749">
          <a:off x="2451487" y="2300702"/>
          <a:ext cx="1674309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674309" y="184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92515-58BD-4BD1-B7FD-3BC8DEAB5709}">
      <dsp:nvSpPr>
        <dsp:cNvPr id="0" name=""/>
        <dsp:cNvSpPr/>
      </dsp:nvSpPr>
      <dsp:spPr>
        <a:xfrm rot="18721218">
          <a:off x="2197880" y="1715044"/>
          <a:ext cx="1619848" cy="36826"/>
        </a:xfrm>
        <a:custGeom>
          <a:avLst/>
          <a:gdLst/>
          <a:ahLst/>
          <a:cxnLst/>
          <a:rect l="0" t="0" r="0" b="0"/>
          <a:pathLst>
            <a:path>
              <a:moveTo>
                <a:pt x="0" y="18413"/>
              </a:moveTo>
              <a:lnTo>
                <a:pt x="1619848" y="184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7905B-67F7-43B1-9B52-B6F7E0FE89C4}">
      <dsp:nvSpPr>
        <dsp:cNvPr id="0" name=""/>
        <dsp:cNvSpPr/>
      </dsp:nvSpPr>
      <dsp:spPr>
        <a:xfrm>
          <a:off x="832875" y="2030248"/>
          <a:ext cx="1638939" cy="1638939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05986C-F88D-4BE8-904A-F12B810E63FD}">
      <dsp:nvSpPr>
        <dsp:cNvPr id="0" name=""/>
        <dsp:cNvSpPr/>
      </dsp:nvSpPr>
      <dsp:spPr>
        <a:xfrm>
          <a:off x="3225026" y="-119338"/>
          <a:ext cx="1648826" cy="1393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Setting and Maintaining  Academic Standards  </a:t>
          </a:r>
        </a:p>
      </dsp:txBody>
      <dsp:txXfrm>
        <a:off x="3466491" y="84740"/>
        <a:ext cx="1165896" cy="985378"/>
      </dsp:txXfrm>
    </dsp:sp>
    <dsp:sp modelId="{6FC585EF-EF4D-491F-AF27-DBF7BA101F26}">
      <dsp:nvSpPr>
        <dsp:cNvPr id="0" name=""/>
        <dsp:cNvSpPr/>
      </dsp:nvSpPr>
      <dsp:spPr>
        <a:xfrm>
          <a:off x="3966252" y="1049290"/>
          <a:ext cx="1527508" cy="12709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Review of Educational Institutions</a:t>
          </a:r>
        </a:p>
      </dsp:txBody>
      <dsp:txXfrm>
        <a:off x="4189950" y="1235419"/>
        <a:ext cx="1080112" cy="898710"/>
      </dsp:txXfrm>
    </dsp:sp>
    <dsp:sp modelId="{D5FE7B46-7854-4567-B323-028C768A7B4E}">
      <dsp:nvSpPr>
        <dsp:cNvPr id="0" name=""/>
        <dsp:cNvSpPr/>
      </dsp:nvSpPr>
      <dsp:spPr>
        <a:xfrm>
          <a:off x="3762783" y="2353376"/>
          <a:ext cx="1432977" cy="11108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Reporting </a:t>
          </a:r>
        </a:p>
      </dsp:txBody>
      <dsp:txXfrm>
        <a:off x="3972638" y="2516051"/>
        <a:ext cx="1013267" cy="785467"/>
      </dsp:txXfrm>
    </dsp:sp>
    <dsp:sp modelId="{F1236F00-530A-4CD8-9236-A0A5F6D79850}">
      <dsp:nvSpPr>
        <dsp:cNvPr id="0" name=""/>
        <dsp:cNvSpPr/>
      </dsp:nvSpPr>
      <dsp:spPr>
        <a:xfrm>
          <a:off x="3586254" y="3532344"/>
          <a:ext cx="1304570" cy="1334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Capacity Building </a:t>
          </a:r>
        </a:p>
      </dsp:txBody>
      <dsp:txXfrm>
        <a:off x="3777304" y="3727815"/>
        <a:ext cx="922470" cy="943817"/>
      </dsp:txXfrm>
    </dsp:sp>
    <dsp:sp modelId="{E92C38FD-378B-4D9C-8BD7-2B550E7B9B95}">
      <dsp:nvSpPr>
        <dsp:cNvPr id="0" name=""/>
        <dsp:cNvSpPr/>
      </dsp:nvSpPr>
      <dsp:spPr>
        <a:xfrm>
          <a:off x="2506768" y="4654932"/>
          <a:ext cx="1861734" cy="1278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Dissemination of the culture of Quality</a:t>
          </a:r>
        </a:p>
      </dsp:txBody>
      <dsp:txXfrm>
        <a:off x="2779413" y="4842148"/>
        <a:ext cx="1316444" cy="903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928" userDrawn="1">
          <p15:clr>
            <a:srgbClr val="F26B43"/>
          </p15:clr>
        </p15:guide>
        <p15:guide id="2" pos="2208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8E534-856B-402F-A0AE-E943E9FC23F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07C8-3C57-4D63-BF1D-C57A1DA67B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8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Established in 2006 as an independent entity under Egyptian law.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Operates under the Prime Minister’s authority.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en-US" dirty="0"/>
              <a:t>An Independent</a:t>
            </a:r>
            <a:r>
              <a:rPr lang="en-US" baseline="0" dirty="0"/>
              <a:t> Authority </a:t>
            </a:r>
            <a:r>
              <a:rPr lang="en-US" dirty="0"/>
              <a:t>responsible for maintaining and enhancing the quality assurance of education in Egypt. It’s Functions are divided into three distinct sectors, and </a:t>
            </a:r>
            <a:r>
              <a:rPr lang="en-GB" dirty="0"/>
              <a:t>served by different departments and units.</a:t>
            </a:r>
            <a:endParaRPr lang="en-US" dirty="0"/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12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  <a:defRPr/>
            </a:pPr>
            <a:r>
              <a:rPr lang="en-GB" sz="1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Structure: </a:t>
            </a:r>
            <a:r>
              <a:rPr lang="en-GB" dirty="0"/>
              <a:t>NAQAAE has three main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C07C8-3C57-4D63-BF1D-C57A1DA67B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2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Mission of NAQAAE: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Ensure Quality Education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 and implement quality assurance standards for all educational levels.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Promote a culture of quality and continuous improvement in educational institutions.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Accreditation of Institutions and Programs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Evaluate and accredit academic institutions and programs based on established criteria.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Certify institutions that meet national and international quality benchmarks.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Enhance Competitiveness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Align educational outcomes with global standards to enhance competitiveness locally and internationally.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Support institutions in achieving excellence to meet labor market needs.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Capacity Building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Provide training and support to develop the capacities of faculty, staff, and quality assurance professionals.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Promote best practices in quality assurance and accreditation.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Foster Collaboration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Collaborate with national and international organizations to develop shared quality assurance frameworks.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Engage with stakeholders to ensure education quality aligns with societal and economic needs.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 Ensure Transparency and Accountability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Promote transparency in the evaluation and accreditation processes.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Hold educational institutions accountable for maintaining quality standards.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 Research and Development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Conduct research to improve accreditation standards, tools, and methodologies.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Integrate innovative practices to adapt to advancements in education and technology.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latin typeface="+mn-lt"/>
              </a:rPr>
              <a:t>Key Objectives:</a:t>
            </a:r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Policy Development: </a:t>
            </a:r>
            <a:r>
              <a:rPr lang="en-US" sz="1200" dirty="0">
                <a:latin typeface="+mn-lt"/>
              </a:rPr>
              <a:t>Establishing frameworks for quality assurance.</a:t>
            </a:r>
          </a:p>
          <a:p>
            <a:r>
              <a:rPr lang="en-US" sz="1200" b="1" dirty="0">
                <a:latin typeface="+mn-lt"/>
              </a:rPr>
              <a:t>Standards and Guidelines Development:  </a:t>
            </a:r>
            <a:r>
              <a:rPr lang="en-US" sz="1200" dirty="0">
                <a:latin typeface="+mn-lt"/>
              </a:rPr>
              <a:t>develop and harmonize National Accreditation Standards to ensure regional and international relevance.</a:t>
            </a:r>
          </a:p>
          <a:p>
            <a:r>
              <a:rPr lang="en-US" sz="1200" b="1" dirty="0">
                <a:latin typeface="+mn-lt"/>
              </a:rPr>
              <a:t>Accreditation &amp; Evaluation</a:t>
            </a:r>
            <a:r>
              <a:rPr lang="en-US" sz="1200" dirty="0">
                <a:latin typeface="+mn-lt"/>
              </a:rPr>
              <a:t>: Ensuring institutions meet high standards of education through accreditation and continuous evaluations.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+mn-lt"/>
              </a:rPr>
              <a:t>Promote Transparency &amp; Accountability</a:t>
            </a:r>
            <a:r>
              <a:rPr lang="en-US" sz="1200" dirty="0">
                <a:latin typeface="+mn-lt"/>
              </a:rPr>
              <a:t>: Foster public and job market confidence in the quality of higher education.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+mn-lt"/>
              </a:rPr>
              <a:t>Capacity Building</a:t>
            </a:r>
            <a:r>
              <a:rPr lang="en-US" sz="1200" dirty="0">
                <a:latin typeface="+mn-lt"/>
              </a:rPr>
              <a:t>: Support institutions in developing quality assurance practices.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b="1" dirty="0">
                <a:latin typeface="+mn-lt"/>
              </a:rPr>
              <a:t>Collaboration</a:t>
            </a:r>
            <a:r>
              <a:rPr lang="en-US" sz="1200" dirty="0">
                <a:latin typeface="+mn-lt"/>
              </a:rPr>
              <a:t>: Strengthening regional/international partnerships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C07C8-3C57-4D63-BF1D-C57A1DA67B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4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These Goals Matter on a Global Scale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goals ensure that NAQAAE’s efforts align with global educational quality frameworks like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UNESCO’s quality education goals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accreditation practices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adhering to these goals, Egypt contributes to the development of a highly skilled workforce ready to compete globally.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C07C8-3C57-4D63-BF1D-C57A1DA67B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4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yousra.shehata@naqaae.edu.e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5" Type="http://schemas.openxmlformats.org/officeDocument/2006/relationships/hyperlink" Target="http://www.naqaae.eg/" TargetMode="External"/><Relationship Id="rId4" Type="http://schemas.openxmlformats.org/officeDocument/2006/relationships/hyperlink" Target="mailto:nermine.diab@naqaae.edu.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PEER LEARNING SESSION 1: MISSION OF PARTICIPATING AGENCIES/AUTHORITIES AND OF THEIR EQA ACTIVITIES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Monday, 27 January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40"/>
            <a:ext cx="10515600" cy="907494"/>
          </a:xfrm>
        </p:spPr>
        <p:txBody>
          <a:bodyPr/>
          <a:lstStyle/>
          <a:p>
            <a:pPr algn="ctr"/>
            <a:r>
              <a:rPr lang="en-GB" dirty="0"/>
              <a:t>GENERAL INTRODUCTION TO NAQAAE</a:t>
            </a:r>
            <a:br>
              <a:rPr lang="en-GB" dirty="0"/>
            </a:br>
            <a:r>
              <a:rPr lang="en-GB" dirty="0" err="1"/>
              <a:t>NAQAAE</a:t>
            </a:r>
            <a:r>
              <a:rPr lang="en-GB" dirty="0"/>
              <a:t> Overview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D433F3-B5BC-3272-23CE-CD8B37131FF8}"/>
              </a:ext>
            </a:extLst>
          </p:cNvPr>
          <p:cNvSpPr/>
          <p:nvPr/>
        </p:nvSpPr>
        <p:spPr>
          <a:xfrm>
            <a:off x="2032000" y="3154017"/>
            <a:ext cx="7231270" cy="2984316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en-US"/>
          </a:p>
          <a:p>
            <a:pPr lvl="0">
              <a:buChar char="•"/>
            </a:pPr>
            <a:endParaRPr lang="en-US"/>
          </a:p>
          <a:p>
            <a:pPr lvl="0">
              <a:buChar char="•"/>
            </a:pPr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F8A8FB5-E9E3-01BF-E338-183D18DEF8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4791447"/>
              </p:ext>
            </p:extLst>
          </p:nvPr>
        </p:nvGraphicFramePr>
        <p:xfrm>
          <a:off x="323851" y="857454"/>
          <a:ext cx="7080786" cy="230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32028F8-EEEC-79DD-F39A-0C961ACBB9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7569200" y="1048274"/>
            <a:ext cx="4221160" cy="1981491"/>
          </a:xfrm>
          <a:prstGeom prst="roundRect">
            <a:avLst>
              <a:gd name="adj" fmla="val 6353"/>
            </a:avLst>
          </a:prstGeom>
          <a:ln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91440" rIns="13716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Employees</a:t>
            </a:r>
            <a:r>
              <a:rPr lang="en-US" sz="16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Internal Staff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(about </a:t>
            </a:r>
            <a:r>
              <a:rPr lang="en-US" b="1" dirty="0">
                <a:solidFill>
                  <a:srgbClr val="C00000"/>
                </a:solidFill>
                <a:latin typeface="Cairo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within the head Quarter).</a:t>
            </a:r>
          </a:p>
          <a:p>
            <a:r>
              <a:rPr lang="en-US" sz="16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Staff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GB members representing all Education stockholders, </a:t>
            </a:r>
            <a:r>
              <a:rPr lang="en-US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Reviewers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Trainees, </a:t>
            </a:r>
            <a:r>
              <a:rPr lang="en-US" sz="1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 Consultants and Advisors).</a:t>
            </a:r>
          </a:p>
        </p:txBody>
      </p:sp>
      <p:pic>
        <p:nvPicPr>
          <p:cNvPr id="8" name="Graphic 7" descr="Group of people outline">
            <a:extLst>
              <a:ext uri="{FF2B5EF4-FFF2-40B4-BE49-F238E27FC236}">
                <a16:creationId xmlns:a16="http://schemas.microsoft.com/office/drawing/2014/main" id="{43814739-0058-7600-23EA-6E5261DC656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32592" y="3016105"/>
            <a:ext cx="854568" cy="854568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003464F0-919C-C674-3201-936FC274E741}"/>
              </a:ext>
            </a:extLst>
          </p:cNvPr>
          <p:cNvSpPr txBox="1"/>
          <p:nvPr/>
        </p:nvSpPr>
        <p:spPr>
          <a:xfrm>
            <a:off x="8444176" y="4335680"/>
            <a:ext cx="36960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NAQAAE has many strategic partners include: 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INQAHE, ANQAHE  and others….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CFE3C8CA-AA7E-4C8E-508E-B118D08AB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577" y="3833986"/>
            <a:ext cx="1567591" cy="6429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Financial Dept.</a:t>
            </a:r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61C203D9-976D-07F7-4FBF-9C50D5F86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53" y="3870673"/>
            <a:ext cx="1677782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Training</a:t>
            </a:r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68E5AC70-0657-75B6-7AF3-65478A60A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596" y="2471466"/>
            <a:ext cx="2982031" cy="6429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President/Chairman of the Board</a:t>
            </a: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F357B75D-46EE-48FD-8D2A-A164DE27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839" y="4634552"/>
            <a:ext cx="1691096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IR</a:t>
            </a:r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8D16A4B2-E63D-4E05-4962-FA779524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8" y="3124240"/>
            <a:ext cx="1673124" cy="4920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Technical Office</a:t>
            </a:r>
          </a:p>
        </p:txBody>
      </p:sp>
      <p:cxnSp>
        <p:nvCxnSpPr>
          <p:cNvPr id="13" name="Straight Arrow Connector 43">
            <a:extLst>
              <a:ext uri="{FF2B5EF4-FFF2-40B4-BE49-F238E27FC236}">
                <a16:creationId xmlns:a16="http://schemas.microsoft.com/office/drawing/2014/main" id="{6BDB2D42-2153-AF5E-8BA6-D908F55086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04637" y="2725547"/>
            <a:ext cx="0" cy="64623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24">
            <a:extLst>
              <a:ext uri="{FF2B5EF4-FFF2-40B4-BE49-F238E27FC236}">
                <a16:creationId xmlns:a16="http://schemas.microsoft.com/office/drawing/2014/main" id="{DCA45DAF-7C9D-A16A-5299-3AA32966B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548" y="3417356"/>
            <a:ext cx="1362872" cy="854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Vice President  for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Higher Education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A0BF90DE-00B8-F1C2-4B0B-96256C9DB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538" y="3371779"/>
            <a:ext cx="1424638" cy="855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Vice President</a:t>
            </a:r>
          </a:p>
          <a:p>
            <a:pPr algn="ctr">
              <a:defRPr/>
            </a:pPr>
            <a:r>
              <a:rPr lang="en-US" sz="1400" b="1" dirty="0" err="1">
                <a:solidFill>
                  <a:srgbClr val="000000"/>
                </a:solidFill>
                <a:latin typeface="Calibri" pitchFamily="34" charset="0"/>
              </a:rPr>
              <a:t>Azhar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 Education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7CE540-FBC5-131D-3C8C-CE87753DDFFA}"/>
              </a:ext>
            </a:extLst>
          </p:cNvPr>
          <p:cNvCxnSpPr>
            <a:cxnSpLocks/>
          </p:cNvCxnSpPr>
          <p:nvPr/>
        </p:nvCxnSpPr>
        <p:spPr>
          <a:xfrm>
            <a:off x="6298334" y="3029765"/>
            <a:ext cx="0" cy="3042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485C4E4-36F9-C2FB-DD2B-34BBF794AE4A}"/>
              </a:ext>
            </a:extLst>
          </p:cNvPr>
          <p:cNvCxnSpPr>
            <a:cxnSpLocks/>
          </p:cNvCxnSpPr>
          <p:nvPr/>
        </p:nvCxnSpPr>
        <p:spPr>
          <a:xfrm>
            <a:off x="5149270" y="3048663"/>
            <a:ext cx="0" cy="3042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0">
            <a:extLst>
              <a:ext uri="{FF2B5EF4-FFF2-40B4-BE49-F238E27FC236}">
                <a16:creationId xmlns:a16="http://schemas.microsoft.com/office/drawing/2014/main" id="{E0303179-5EE7-7AB3-9158-5A8C516B6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5901" y="3141467"/>
            <a:ext cx="1571959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Human Resources </a:t>
            </a: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id="{D5D1E8CB-9129-B123-9190-F676131F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5900" y="4650095"/>
            <a:ext cx="157196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1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IT</a:t>
            </a:r>
          </a:p>
        </p:txBody>
      </p:sp>
      <p:sp>
        <p:nvSpPr>
          <p:cNvPr id="20" name="Rectangle 31">
            <a:extLst>
              <a:ext uri="{FF2B5EF4-FFF2-40B4-BE49-F238E27FC236}">
                <a16:creationId xmlns:a16="http://schemas.microsoft.com/office/drawing/2014/main" id="{615DF3DB-FE82-5784-30C4-81EDF35B2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510" y="5394384"/>
            <a:ext cx="157196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1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PR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7F4F3B-94F5-55DB-AA4B-A4A683F4929E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1451408" y="2756383"/>
            <a:ext cx="2501188" cy="365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81CF31-97AE-2A76-1070-AB7350829629}"/>
              </a:ext>
            </a:extLst>
          </p:cNvPr>
          <p:cNvCxnSpPr>
            <a:cxnSpLocks/>
          </p:cNvCxnSpPr>
          <p:nvPr/>
        </p:nvCxnSpPr>
        <p:spPr>
          <a:xfrm>
            <a:off x="3644585" y="2792934"/>
            <a:ext cx="0" cy="32518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044BD31-AF58-7138-026A-B1DD7789CE89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6934627" y="2792934"/>
            <a:ext cx="5234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1">
            <a:extLst>
              <a:ext uri="{FF2B5EF4-FFF2-40B4-BE49-F238E27FC236}">
                <a16:creationId xmlns:a16="http://schemas.microsoft.com/office/drawing/2014/main" id="{1E30F71F-ACBF-D84C-18F6-ED5B0BED5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5900" y="6090937"/>
            <a:ext cx="157196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EG" sz="14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Branches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7C20FE-0910-E7E5-4B6C-0D0114F499D6}"/>
              </a:ext>
            </a:extLst>
          </p:cNvPr>
          <p:cNvCxnSpPr/>
          <p:nvPr/>
        </p:nvCxnSpPr>
        <p:spPr>
          <a:xfrm>
            <a:off x="1451408" y="2706649"/>
            <a:ext cx="0" cy="3617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4">
            <a:extLst>
              <a:ext uri="{FF2B5EF4-FFF2-40B4-BE49-F238E27FC236}">
                <a16:creationId xmlns:a16="http://schemas.microsoft.com/office/drawing/2014/main" id="{D7D592F1-EBBE-BFAD-88FB-6C5137E37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1111" y="3420723"/>
            <a:ext cx="1281655" cy="8547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Vice President 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Pre University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5169F158-2E51-2A61-A279-E2E3732755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9418" y="4820890"/>
            <a:ext cx="1219306" cy="295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593799"/>
          </a:xfrm>
        </p:spPr>
        <p:txBody>
          <a:bodyPr/>
          <a:lstStyle/>
          <a:p>
            <a:r>
              <a:rPr lang="en-GB" dirty="0"/>
              <a:t>MISSION OF NAQAAE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869"/>
            <a:ext cx="10515600" cy="4895094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NAQAAE Aims to ensure the quality and efficiency of educational systems in Egypt through the establishment of national standards, promoting quality assurance mechanisms, and fostering a culture of continuous improvement of education institutions.</a:t>
            </a:r>
          </a:p>
          <a:p>
            <a:pPr marL="0" indent="0">
              <a:buNone/>
            </a:pPr>
            <a:r>
              <a:rPr lang="en-US" sz="2000" b="1" dirty="0">
                <a:latin typeface="+mn-lt"/>
              </a:rPr>
              <a:t> </a:t>
            </a:r>
            <a:endParaRPr lang="en-US" sz="2000" dirty="0">
              <a:latin typeface="+mn-lt"/>
            </a:endParaRPr>
          </a:p>
        </p:txBody>
      </p:sp>
      <p:sp>
        <p:nvSpPr>
          <p:cNvPr id="5" name="Chevron 17">
            <a:extLst>
              <a:ext uri="{FF2B5EF4-FFF2-40B4-BE49-F238E27FC236}">
                <a16:creationId xmlns:a16="http://schemas.microsoft.com/office/drawing/2014/main" id="{D0600E7F-601B-61BF-98B9-5917ADF952D9}"/>
              </a:ext>
            </a:extLst>
          </p:cNvPr>
          <p:cNvSpPr/>
          <p:nvPr/>
        </p:nvSpPr>
        <p:spPr>
          <a:xfrm flipH="1">
            <a:off x="5202628" y="5474263"/>
            <a:ext cx="1800983" cy="639882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hevron 11">
            <a:extLst>
              <a:ext uri="{FF2B5EF4-FFF2-40B4-BE49-F238E27FC236}">
                <a16:creationId xmlns:a16="http://schemas.microsoft.com/office/drawing/2014/main" id="{223D1F07-1973-AC08-3162-246B49D7C8B5}"/>
              </a:ext>
            </a:extLst>
          </p:cNvPr>
          <p:cNvSpPr/>
          <p:nvPr/>
        </p:nvSpPr>
        <p:spPr>
          <a:xfrm flipH="1">
            <a:off x="8333305" y="3019464"/>
            <a:ext cx="1901558" cy="665488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hevron 13">
            <a:extLst>
              <a:ext uri="{FF2B5EF4-FFF2-40B4-BE49-F238E27FC236}">
                <a16:creationId xmlns:a16="http://schemas.microsoft.com/office/drawing/2014/main" id="{DA2307A1-B4FA-7985-16DE-30B4D16584E7}"/>
              </a:ext>
            </a:extLst>
          </p:cNvPr>
          <p:cNvSpPr/>
          <p:nvPr/>
        </p:nvSpPr>
        <p:spPr>
          <a:xfrm flipH="1">
            <a:off x="5309295" y="3612983"/>
            <a:ext cx="1800983" cy="639882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 12">
            <a:extLst>
              <a:ext uri="{FF2B5EF4-FFF2-40B4-BE49-F238E27FC236}">
                <a16:creationId xmlns:a16="http://schemas.microsoft.com/office/drawing/2014/main" id="{05F0E94B-D175-FA0F-7181-BC395DBE224F}"/>
              </a:ext>
            </a:extLst>
          </p:cNvPr>
          <p:cNvSpPr/>
          <p:nvPr/>
        </p:nvSpPr>
        <p:spPr>
          <a:xfrm>
            <a:off x="7131608" y="2316054"/>
            <a:ext cx="2164289" cy="2122663"/>
          </a:xfrm>
          <a:custGeom>
            <a:avLst/>
            <a:gdLst>
              <a:gd name="connsiteX0" fmla="*/ 0 w 1673013"/>
              <a:gd name="connsiteY0" fmla="*/ 167301 h 2664296"/>
              <a:gd name="connsiteX1" fmla="*/ 167301 w 1673013"/>
              <a:gd name="connsiteY1" fmla="*/ 0 h 2664296"/>
              <a:gd name="connsiteX2" fmla="*/ 1505712 w 1673013"/>
              <a:gd name="connsiteY2" fmla="*/ 0 h 2664296"/>
              <a:gd name="connsiteX3" fmla="*/ 1673013 w 1673013"/>
              <a:gd name="connsiteY3" fmla="*/ 167301 h 2664296"/>
              <a:gd name="connsiteX4" fmla="*/ 1673013 w 1673013"/>
              <a:gd name="connsiteY4" fmla="*/ 2496995 h 2664296"/>
              <a:gd name="connsiteX5" fmla="*/ 1505712 w 1673013"/>
              <a:gd name="connsiteY5" fmla="*/ 2664296 h 2664296"/>
              <a:gd name="connsiteX6" fmla="*/ 167301 w 1673013"/>
              <a:gd name="connsiteY6" fmla="*/ 2664296 h 2664296"/>
              <a:gd name="connsiteX7" fmla="*/ 0 w 1673013"/>
              <a:gd name="connsiteY7" fmla="*/ 2496995 h 2664296"/>
              <a:gd name="connsiteX8" fmla="*/ 0 w 1673013"/>
              <a:gd name="connsiteY8" fmla="*/ 167301 h 26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3013" h="2664296">
                <a:moveTo>
                  <a:pt x="0" y="167301"/>
                </a:moveTo>
                <a:cubicBezTo>
                  <a:pt x="0" y="74903"/>
                  <a:pt x="74903" y="0"/>
                  <a:pt x="167301" y="0"/>
                </a:cubicBezTo>
                <a:lnTo>
                  <a:pt x="1505712" y="0"/>
                </a:lnTo>
                <a:cubicBezTo>
                  <a:pt x="1598110" y="0"/>
                  <a:pt x="1673013" y="74903"/>
                  <a:pt x="1673013" y="167301"/>
                </a:cubicBezTo>
                <a:lnTo>
                  <a:pt x="1673013" y="2496995"/>
                </a:lnTo>
                <a:cubicBezTo>
                  <a:pt x="1673013" y="2589393"/>
                  <a:pt x="1598110" y="2664296"/>
                  <a:pt x="1505712" y="2664296"/>
                </a:cubicBezTo>
                <a:lnTo>
                  <a:pt x="167301" y="2664296"/>
                </a:lnTo>
                <a:cubicBezTo>
                  <a:pt x="74903" y="2664296"/>
                  <a:pt x="0" y="2589393"/>
                  <a:pt x="0" y="2496995"/>
                </a:cubicBezTo>
                <a:lnTo>
                  <a:pt x="0" y="16730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spcFirstLastPara="0" vert="horz" wrap="square" lIns="127429" tIns="127429" rIns="127429" bIns="127429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b="1" dirty="0"/>
              <a:t>Enhance Competitiveness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sz="1400" dirty="0">
                <a:solidFill>
                  <a:prstClr val="black"/>
                </a:solidFill>
              </a:rPr>
              <a:t>Align outcomes with global standards and labor market needs.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Chevron 15">
            <a:extLst>
              <a:ext uri="{FF2B5EF4-FFF2-40B4-BE49-F238E27FC236}">
                <a16:creationId xmlns:a16="http://schemas.microsoft.com/office/drawing/2014/main" id="{FFE3523A-8CF0-7562-6B7F-74FBF38A117F}"/>
              </a:ext>
            </a:extLst>
          </p:cNvPr>
          <p:cNvSpPr/>
          <p:nvPr/>
        </p:nvSpPr>
        <p:spPr>
          <a:xfrm flipH="1">
            <a:off x="2621328" y="2954338"/>
            <a:ext cx="1704749" cy="725725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 Diagonal Corner Rectangle 14">
            <a:extLst>
              <a:ext uri="{FF2B5EF4-FFF2-40B4-BE49-F238E27FC236}">
                <a16:creationId xmlns:a16="http://schemas.microsoft.com/office/drawing/2014/main" id="{7E05855F-763D-581C-B3A8-2E85054F310F}"/>
              </a:ext>
            </a:extLst>
          </p:cNvPr>
          <p:cNvSpPr/>
          <p:nvPr/>
        </p:nvSpPr>
        <p:spPr>
          <a:xfrm>
            <a:off x="984937" y="2400551"/>
            <a:ext cx="2740293" cy="1820092"/>
          </a:xfrm>
          <a:prstGeom prst="round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2763" tIns="132763" rIns="132763" bIns="132763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b="1" dirty="0"/>
              <a:t>Ensure Quality Education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and implement standards to promote continuous improvement</a:t>
            </a:r>
            <a:r>
              <a:rPr lang="en-US" sz="21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685FB4A7-D7DE-2BB2-E5B9-B0889EF37883}"/>
              </a:ext>
            </a:extLst>
          </p:cNvPr>
          <p:cNvSpPr/>
          <p:nvPr/>
        </p:nvSpPr>
        <p:spPr>
          <a:xfrm>
            <a:off x="4326079" y="2443940"/>
            <a:ext cx="2233860" cy="2122663"/>
          </a:xfrm>
          <a:custGeom>
            <a:avLst/>
            <a:gdLst>
              <a:gd name="connsiteX0" fmla="*/ 0 w 1673013"/>
              <a:gd name="connsiteY0" fmla="*/ 167301 h 2808311"/>
              <a:gd name="connsiteX1" fmla="*/ 167301 w 1673013"/>
              <a:gd name="connsiteY1" fmla="*/ 0 h 2808311"/>
              <a:gd name="connsiteX2" fmla="*/ 1505712 w 1673013"/>
              <a:gd name="connsiteY2" fmla="*/ 0 h 2808311"/>
              <a:gd name="connsiteX3" fmla="*/ 1673013 w 1673013"/>
              <a:gd name="connsiteY3" fmla="*/ 167301 h 2808311"/>
              <a:gd name="connsiteX4" fmla="*/ 1673013 w 1673013"/>
              <a:gd name="connsiteY4" fmla="*/ 2641010 h 2808311"/>
              <a:gd name="connsiteX5" fmla="*/ 1505712 w 1673013"/>
              <a:gd name="connsiteY5" fmla="*/ 2808311 h 2808311"/>
              <a:gd name="connsiteX6" fmla="*/ 167301 w 1673013"/>
              <a:gd name="connsiteY6" fmla="*/ 2808311 h 2808311"/>
              <a:gd name="connsiteX7" fmla="*/ 0 w 1673013"/>
              <a:gd name="connsiteY7" fmla="*/ 2641010 h 2808311"/>
              <a:gd name="connsiteX8" fmla="*/ 0 w 1673013"/>
              <a:gd name="connsiteY8" fmla="*/ 167301 h 280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3013" h="2808311">
                <a:moveTo>
                  <a:pt x="0" y="167301"/>
                </a:moveTo>
                <a:cubicBezTo>
                  <a:pt x="0" y="74903"/>
                  <a:pt x="74903" y="0"/>
                  <a:pt x="167301" y="0"/>
                </a:cubicBezTo>
                <a:lnTo>
                  <a:pt x="1505712" y="0"/>
                </a:lnTo>
                <a:cubicBezTo>
                  <a:pt x="1598110" y="0"/>
                  <a:pt x="1673013" y="74903"/>
                  <a:pt x="1673013" y="167301"/>
                </a:cubicBezTo>
                <a:lnTo>
                  <a:pt x="1673013" y="2641010"/>
                </a:lnTo>
                <a:cubicBezTo>
                  <a:pt x="1673013" y="2733408"/>
                  <a:pt x="1598110" y="2808311"/>
                  <a:pt x="1505712" y="2808311"/>
                </a:cubicBezTo>
                <a:lnTo>
                  <a:pt x="167301" y="2808311"/>
                </a:lnTo>
                <a:cubicBezTo>
                  <a:pt x="74903" y="2808311"/>
                  <a:pt x="0" y="2733408"/>
                  <a:pt x="0" y="2641010"/>
                </a:cubicBezTo>
                <a:lnTo>
                  <a:pt x="0" y="167301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spcFirstLastPara="0" vert="horz" wrap="square" lIns="132763" tIns="132763" rIns="132763" bIns="132763" numCol="1" spcCol="1270" anchor="ctr" anchorCtr="0">
            <a:noAutofit/>
          </a:bodyPr>
          <a:lstStyle/>
          <a:p>
            <a:pPr marL="0" marR="0" lvl="0" indent="0" algn="ctr" defTabSz="600075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ctr" defTabSz="600075">
              <a:lnSpc>
                <a:spcPct val="90000"/>
              </a:lnSpc>
              <a:spcAft>
                <a:spcPct val="35000"/>
              </a:spcAft>
            </a:pPr>
            <a:r>
              <a:rPr lang="en-US" b="1" dirty="0"/>
              <a:t>Accreditation of Institutions and Programs</a:t>
            </a:r>
          </a:p>
          <a:p>
            <a:pPr lvl="0" defTabSz="600075">
              <a:lnSpc>
                <a:spcPct val="90000"/>
              </a:lnSpc>
              <a:spcAft>
                <a:spcPct val="35000"/>
              </a:spcAft>
            </a:pP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and certify quality in education against national and international benchmarks</a:t>
            </a:r>
            <a:r>
              <a:rPr lang="en-US" sz="21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ar-EG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Chevron 19">
            <a:extLst>
              <a:ext uri="{FF2B5EF4-FFF2-40B4-BE49-F238E27FC236}">
                <a16:creationId xmlns:a16="http://schemas.microsoft.com/office/drawing/2014/main" id="{84E67DB4-2A14-5D6A-0FCC-89441864C9E2}"/>
              </a:ext>
            </a:extLst>
          </p:cNvPr>
          <p:cNvSpPr/>
          <p:nvPr/>
        </p:nvSpPr>
        <p:spPr>
          <a:xfrm flipH="1">
            <a:off x="8808889" y="5323406"/>
            <a:ext cx="1704749" cy="725725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 Diagonal Corner Rectangle 18">
            <a:extLst>
              <a:ext uri="{FF2B5EF4-FFF2-40B4-BE49-F238E27FC236}">
                <a16:creationId xmlns:a16="http://schemas.microsoft.com/office/drawing/2014/main" id="{DFA43550-C2BF-A796-3A8E-06C5E1A9AA77}"/>
              </a:ext>
            </a:extLst>
          </p:cNvPr>
          <p:cNvSpPr/>
          <p:nvPr/>
        </p:nvSpPr>
        <p:spPr>
          <a:xfrm>
            <a:off x="7203815" y="4885054"/>
            <a:ext cx="2164289" cy="1714331"/>
          </a:xfrm>
          <a:prstGeom prst="round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2763" tIns="132763" rIns="132763" bIns="132763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b="1" dirty="0"/>
              <a:t>Ensure Transparency and Accountability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fair evaluation and institutional responsibility</a:t>
            </a:r>
            <a:r>
              <a:rPr lang="en-US" sz="21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Chevron 21">
            <a:extLst>
              <a:ext uri="{FF2B5EF4-FFF2-40B4-BE49-F238E27FC236}">
                <a16:creationId xmlns:a16="http://schemas.microsoft.com/office/drawing/2014/main" id="{B6B52377-5A7F-F1B7-7E0C-93BE03130E88}"/>
              </a:ext>
            </a:extLst>
          </p:cNvPr>
          <p:cNvSpPr/>
          <p:nvPr/>
        </p:nvSpPr>
        <p:spPr>
          <a:xfrm flipH="1">
            <a:off x="2189662" y="5229005"/>
            <a:ext cx="2118226" cy="687518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A66BAEA6-DB68-F84F-1FAA-093FA83D14EE}"/>
              </a:ext>
            </a:extLst>
          </p:cNvPr>
          <p:cNvSpPr/>
          <p:nvPr/>
        </p:nvSpPr>
        <p:spPr>
          <a:xfrm>
            <a:off x="1014115" y="4545164"/>
            <a:ext cx="2740293" cy="1738246"/>
          </a:xfrm>
          <a:custGeom>
            <a:avLst/>
            <a:gdLst>
              <a:gd name="connsiteX0" fmla="*/ 0 w 1673013"/>
              <a:gd name="connsiteY0" fmla="*/ 167301 h 2664296"/>
              <a:gd name="connsiteX1" fmla="*/ 167301 w 1673013"/>
              <a:gd name="connsiteY1" fmla="*/ 0 h 2664296"/>
              <a:gd name="connsiteX2" fmla="*/ 1505712 w 1673013"/>
              <a:gd name="connsiteY2" fmla="*/ 0 h 2664296"/>
              <a:gd name="connsiteX3" fmla="*/ 1673013 w 1673013"/>
              <a:gd name="connsiteY3" fmla="*/ 167301 h 2664296"/>
              <a:gd name="connsiteX4" fmla="*/ 1673013 w 1673013"/>
              <a:gd name="connsiteY4" fmla="*/ 2496995 h 2664296"/>
              <a:gd name="connsiteX5" fmla="*/ 1505712 w 1673013"/>
              <a:gd name="connsiteY5" fmla="*/ 2664296 h 2664296"/>
              <a:gd name="connsiteX6" fmla="*/ 167301 w 1673013"/>
              <a:gd name="connsiteY6" fmla="*/ 2664296 h 2664296"/>
              <a:gd name="connsiteX7" fmla="*/ 0 w 1673013"/>
              <a:gd name="connsiteY7" fmla="*/ 2496995 h 2664296"/>
              <a:gd name="connsiteX8" fmla="*/ 0 w 1673013"/>
              <a:gd name="connsiteY8" fmla="*/ 167301 h 26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3013" h="2664296">
                <a:moveTo>
                  <a:pt x="0" y="167301"/>
                </a:moveTo>
                <a:cubicBezTo>
                  <a:pt x="0" y="74903"/>
                  <a:pt x="74903" y="0"/>
                  <a:pt x="167301" y="0"/>
                </a:cubicBezTo>
                <a:lnTo>
                  <a:pt x="1505712" y="0"/>
                </a:lnTo>
                <a:cubicBezTo>
                  <a:pt x="1598110" y="0"/>
                  <a:pt x="1673013" y="74903"/>
                  <a:pt x="1673013" y="167301"/>
                </a:cubicBezTo>
                <a:lnTo>
                  <a:pt x="1673013" y="2496995"/>
                </a:lnTo>
                <a:cubicBezTo>
                  <a:pt x="1673013" y="2589393"/>
                  <a:pt x="1598110" y="2664296"/>
                  <a:pt x="1505712" y="2664296"/>
                </a:cubicBezTo>
                <a:lnTo>
                  <a:pt x="167301" y="2664296"/>
                </a:lnTo>
                <a:cubicBezTo>
                  <a:pt x="74903" y="2664296"/>
                  <a:pt x="0" y="2589393"/>
                  <a:pt x="0" y="2496995"/>
                </a:cubicBezTo>
                <a:lnTo>
                  <a:pt x="0" y="16730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spcFirstLastPara="0" vert="horz" wrap="square" lIns="127429" tIns="127429" rIns="127429" bIns="127429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b="1" dirty="0"/>
              <a:t>Capacity Building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sz="1400" dirty="0">
                <a:solidFill>
                  <a:prstClr val="black"/>
                </a:solidFill>
              </a:rPr>
              <a:t>Train and support faculty and staff in quality assurance practices.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Freeform 23">
            <a:extLst>
              <a:ext uri="{FF2B5EF4-FFF2-40B4-BE49-F238E27FC236}">
                <a16:creationId xmlns:a16="http://schemas.microsoft.com/office/drawing/2014/main" id="{36A43944-6BD9-7668-BEBA-615BF7B14A05}"/>
              </a:ext>
            </a:extLst>
          </p:cNvPr>
          <p:cNvSpPr/>
          <p:nvPr/>
        </p:nvSpPr>
        <p:spPr>
          <a:xfrm>
            <a:off x="4409671" y="4989024"/>
            <a:ext cx="2057903" cy="1610361"/>
          </a:xfrm>
          <a:custGeom>
            <a:avLst/>
            <a:gdLst>
              <a:gd name="connsiteX0" fmla="*/ 0 w 1673013"/>
              <a:gd name="connsiteY0" fmla="*/ 167301 h 2808311"/>
              <a:gd name="connsiteX1" fmla="*/ 167301 w 1673013"/>
              <a:gd name="connsiteY1" fmla="*/ 0 h 2808311"/>
              <a:gd name="connsiteX2" fmla="*/ 1505712 w 1673013"/>
              <a:gd name="connsiteY2" fmla="*/ 0 h 2808311"/>
              <a:gd name="connsiteX3" fmla="*/ 1673013 w 1673013"/>
              <a:gd name="connsiteY3" fmla="*/ 167301 h 2808311"/>
              <a:gd name="connsiteX4" fmla="*/ 1673013 w 1673013"/>
              <a:gd name="connsiteY4" fmla="*/ 2641010 h 2808311"/>
              <a:gd name="connsiteX5" fmla="*/ 1505712 w 1673013"/>
              <a:gd name="connsiteY5" fmla="*/ 2808311 h 2808311"/>
              <a:gd name="connsiteX6" fmla="*/ 167301 w 1673013"/>
              <a:gd name="connsiteY6" fmla="*/ 2808311 h 2808311"/>
              <a:gd name="connsiteX7" fmla="*/ 0 w 1673013"/>
              <a:gd name="connsiteY7" fmla="*/ 2641010 h 2808311"/>
              <a:gd name="connsiteX8" fmla="*/ 0 w 1673013"/>
              <a:gd name="connsiteY8" fmla="*/ 167301 h 280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3013" h="2808311">
                <a:moveTo>
                  <a:pt x="0" y="167301"/>
                </a:moveTo>
                <a:cubicBezTo>
                  <a:pt x="0" y="74903"/>
                  <a:pt x="74903" y="0"/>
                  <a:pt x="167301" y="0"/>
                </a:cubicBezTo>
                <a:lnTo>
                  <a:pt x="1505712" y="0"/>
                </a:lnTo>
                <a:cubicBezTo>
                  <a:pt x="1598110" y="0"/>
                  <a:pt x="1673013" y="74903"/>
                  <a:pt x="1673013" y="167301"/>
                </a:cubicBezTo>
                <a:lnTo>
                  <a:pt x="1673013" y="2641010"/>
                </a:lnTo>
                <a:cubicBezTo>
                  <a:pt x="1673013" y="2733408"/>
                  <a:pt x="1598110" y="2808311"/>
                  <a:pt x="1505712" y="2808311"/>
                </a:cubicBezTo>
                <a:lnTo>
                  <a:pt x="167301" y="2808311"/>
                </a:lnTo>
                <a:cubicBezTo>
                  <a:pt x="74903" y="2808311"/>
                  <a:pt x="0" y="2733408"/>
                  <a:pt x="0" y="2641010"/>
                </a:cubicBezTo>
                <a:lnTo>
                  <a:pt x="0" y="167301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spcFirstLastPara="0" vert="horz" wrap="square" lIns="132763" tIns="132763" rIns="132763" bIns="132763" numCol="1" spcCol="1270" anchor="ctr" anchorCtr="0">
            <a:noAutofit/>
          </a:bodyPr>
          <a:lstStyle/>
          <a:p>
            <a:pPr lvl="0" algn="ctr" defTabSz="600075" rtl="1">
              <a:lnSpc>
                <a:spcPct val="90000"/>
              </a:lnSpc>
              <a:spcAft>
                <a:spcPct val="35000"/>
              </a:spcAft>
            </a:pPr>
            <a:r>
              <a:rPr lang="en-US" b="1" dirty="0"/>
              <a:t>Foster Collaboration</a:t>
            </a:r>
          </a:p>
          <a:p>
            <a:pPr lvl="0" defTabSz="600075" rtl="1">
              <a:lnSpc>
                <a:spcPct val="90000"/>
              </a:lnSpc>
              <a:spcAft>
                <a:spcPct val="35000"/>
              </a:spcAft>
            </a:pP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 with national and international bodies to advance quality frameworks.</a:t>
            </a:r>
            <a:endParaRPr kumimoji="0" lang="ar-EG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FCD6A3-3573-973A-0E9C-508A743EC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120" y="142962"/>
            <a:ext cx="1219306" cy="2952132"/>
          </a:xfrm>
          <a:prstGeom prst="rect">
            <a:avLst/>
          </a:prstGeom>
        </p:spPr>
      </p:pic>
      <p:sp>
        <p:nvSpPr>
          <p:cNvPr id="19" name="Chevron 11">
            <a:extLst>
              <a:ext uri="{FF2B5EF4-FFF2-40B4-BE49-F238E27FC236}">
                <a16:creationId xmlns:a16="http://schemas.microsoft.com/office/drawing/2014/main" id="{122E82B2-416B-147F-1C74-27E1F348B15D}"/>
              </a:ext>
            </a:extLst>
          </p:cNvPr>
          <p:cNvSpPr/>
          <p:nvPr/>
        </p:nvSpPr>
        <p:spPr>
          <a:xfrm flipH="1">
            <a:off x="10314848" y="3680063"/>
            <a:ext cx="1901558" cy="665488"/>
          </a:xfrm>
          <a:prstGeom prst="chevron">
            <a:avLst>
              <a:gd name="adj" fmla="val 40000"/>
            </a:avLst>
          </a:prstGeom>
          <a:solidFill>
            <a:schemeClr val="bg2">
              <a:lumMod val="90000"/>
            </a:scheme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ound Diagonal Corner Rectangle 18">
            <a:extLst>
              <a:ext uri="{FF2B5EF4-FFF2-40B4-BE49-F238E27FC236}">
                <a16:creationId xmlns:a16="http://schemas.microsoft.com/office/drawing/2014/main" id="{10FF8AC9-5BD4-F4A0-D75C-71BFAE9B1740}"/>
              </a:ext>
            </a:extLst>
          </p:cNvPr>
          <p:cNvSpPr/>
          <p:nvPr/>
        </p:nvSpPr>
        <p:spPr>
          <a:xfrm>
            <a:off x="9564297" y="3346677"/>
            <a:ext cx="2057903" cy="1714331"/>
          </a:xfrm>
          <a:prstGeom prst="round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32763" tIns="132763" rIns="132763" bIns="132763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b="1" dirty="0"/>
              <a:t>Research and Development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F9B233"/>
              </a:buClr>
              <a:defRPr/>
            </a:pPr>
            <a:r>
              <a:rPr lang="en-US" sz="14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Continuously improve accreditation standards and integrate modern approaches</a:t>
            </a:r>
            <a:r>
              <a:rPr lang="en-US" sz="21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331562" y="872263"/>
          <a:ext cx="8010857" cy="57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79565" y="3013501"/>
            <a:ext cx="1537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sysClr val="windowText" lastClr="000000"/>
                </a:solidFill>
              </a:rPr>
              <a:t>Quality Assurance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01068" y="1731299"/>
            <a:ext cx="2526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Objectivity –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Evaluating and  monitoring standards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2937" y="3119158"/>
            <a:ext cx="2626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Public disclosure Transparency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Trust building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14304" y="1962131"/>
            <a:ext cx="1635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NAQAAE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86368" y="4507019"/>
            <a:ext cx="2438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Training </a:t>
            </a: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Technical Support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187A52-069E-4E87-BE49-A90640AC58A3}"/>
              </a:ext>
            </a:extLst>
          </p:cNvPr>
          <p:cNvSpPr txBox="1"/>
          <p:nvPr/>
        </p:nvSpPr>
        <p:spPr>
          <a:xfrm>
            <a:off x="7250496" y="748521"/>
            <a:ext cx="2526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With HEI- Sectors -Stakeholders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1D183-F3CD-4749-91C4-052DE60F5007}"/>
              </a:ext>
            </a:extLst>
          </p:cNvPr>
          <p:cNvSpPr txBox="1"/>
          <p:nvPr/>
        </p:nvSpPr>
        <p:spPr>
          <a:xfrm>
            <a:off x="6877287" y="5668405"/>
            <a:ext cx="2438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</a:rPr>
              <a:t>Conferences – Seminars  Publications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CF7B60-B454-812B-9EAC-A607199DFA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6513" y="225737"/>
            <a:ext cx="10516511" cy="4633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04772D-E50E-9C14-A653-7C1F1D9970B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613" y="5044689"/>
            <a:ext cx="1219306" cy="254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2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9" grpId="0"/>
      <p:bldP spid="10" grpId="0"/>
      <p:bldP spid="6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 err="1"/>
              <a:t>Yousra</a:t>
            </a:r>
            <a:r>
              <a:rPr lang="es-ES" sz="2000" b="0" dirty="0"/>
              <a:t> Mohamed</a:t>
            </a:r>
          </a:p>
          <a:p>
            <a:r>
              <a:rPr lang="es-ES" sz="2000" b="0" dirty="0" err="1"/>
              <a:t>Deputy</a:t>
            </a:r>
            <a:r>
              <a:rPr lang="es-ES" sz="2000" b="0" dirty="0"/>
              <a:t> manager </a:t>
            </a:r>
            <a:r>
              <a:rPr lang="es-ES" sz="2000" b="0" dirty="0" err="1"/>
              <a:t>officer</a:t>
            </a:r>
            <a:endParaRPr lang="es-ES" sz="2000" b="0" dirty="0"/>
          </a:p>
          <a:p>
            <a:r>
              <a:rPr lang="es-ES" sz="2000" b="0" dirty="0">
                <a:hlinkClick r:id="rId3"/>
              </a:rPr>
              <a:t>yousra.shehata@naqaae.edu.eg</a:t>
            </a:r>
            <a:endParaRPr lang="es-ES" sz="2000" b="0" dirty="0"/>
          </a:p>
          <a:p>
            <a:endParaRPr lang="es-ES" sz="2000" b="0" dirty="0"/>
          </a:p>
          <a:p>
            <a:r>
              <a:rPr lang="es-ES" sz="2000" b="0" dirty="0" err="1"/>
              <a:t>Nermine</a:t>
            </a:r>
            <a:r>
              <a:rPr lang="es-ES" sz="2000" b="0" dirty="0"/>
              <a:t> </a:t>
            </a:r>
            <a:r>
              <a:rPr lang="es-ES" sz="2000" b="0" dirty="0" err="1"/>
              <a:t>Diab</a:t>
            </a:r>
            <a:endParaRPr lang="es-ES" sz="2000" b="0" dirty="0"/>
          </a:p>
          <a:p>
            <a:r>
              <a:rPr lang="es-ES" sz="2000" b="0" dirty="0"/>
              <a:t>International </a:t>
            </a:r>
            <a:r>
              <a:rPr lang="es-ES" sz="2000" b="0" dirty="0" err="1"/>
              <a:t>cooperation</a:t>
            </a:r>
            <a:r>
              <a:rPr lang="es-ES" sz="2000" b="0" dirty="0"/>
              <a:t> </a:t>
            </a:r>
            <a:r>
              <a:rPr lang="es-ES" sz="2000" b="0" dirty="0" err="1"/>
              <a:t>officer</a:t>
            </a:r>
            <a:endParaRPr lang="es-ES" sz="2000" b="0" dirty="0"/>
          </a:p>
          <a:p>
            <a:r>
              <a:rPr lang="es-ES" sz="2000" b="0" dirty="0">
                <a:hlinkClick r:id="rId4"/>
              </a:rPr>
              <a:t>nermine.diab@naqaae.edu.eg</a:t>
            </a:r>
            <a:endParaRPr lang="es-ES" sz="2000" b="0" dirty="0"/>
          </a:p>
          <a:p>
            <a:endParaRPr lang="es-ES" sz="2000" b="0" dirty="0"/>
          </a:p>
          <a:p>
            <a:r>
              <a:rPr lang="en-US" sz="2000" dirty="0">
                <a:hlinkClick r:id="rId5"/>
              </a:rPr>
              <a:t>www.naqaae.eg</a:t>
            </a:r>
            <a:endParaRPr lang="en-US" sz="2000" dirty="0"/>
          </a:p>
          <a:p>
            <a:endParaRPr lang="es-ES" sz="20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A360EA-CCBD-CF45-5EC9-230F7566EA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613" y="5044689"/>
            <a:ext cx="1219306" cy="254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9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Breitbild</PresentationFormat>
  <Paragraphs>110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Aptos</vt:lpstr>
      <vt:lpstr>Arial</vt:lpstr>
      <vt:lpstr>Cairo</vt:lpstr>
      <vt:lpstr>Calibri</vt:lpstr>
      <vt:lpstr>Courier New</vt:lpstr>
      <vt:lpstr>Montserrat</vt:lpstr>
      <vt:lpstr>Symbol</vt:lpstr>
      <vt:lpstr>Times New Roman</vt:lpstr>
      <vt:lpstr>Tema de Office</vt:lpstr>
      <vt:lpstr>PowerPoint-Präsentation</vt:lpstr>
      <vt:lpstr>GENERAL INTRODUCTION TO NAQAAE NAQAAE Overview</vt:lpstr>
      <vt:lpstr>MISSION OF NAQAAE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67</cp:revision>
  <cp:lastPrinted>2025-01-22T11:32:43Z</cp:lastPrinted>
  <dcterms:created xsi:type="dcterms:W3CDTF">2023-06-29T15:28:25Z</dcterms:created>
  <dcterms:modified xsi:type="dcterms:W3CDTF">2025-01-24T09:48:41Z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