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7" r:id="rId3"/>
    <p:sldId id="287" r:id="rId4"/>
    <p:sldId id="286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BC8"/>
    <a:srgbClr val="70AD47"/>
    <a:srgbClr val="AACE91"/>
    <a:srgbClr val="5B84CB"/>
    <a:srgbClr val="E94E1B"/>
    <a:srgbClr val="F9B233"/>
    <a:srgbClr val="8F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271181" y="3295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HAQAA3 EQA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PEER-LEARNING SESSION 2: EXPERT RECRUITMENT AND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Wednesday 29 January 2025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pPr algn="ctr"/>
            <a:r>
              <a:rPr lang="en-GB" sz="1800" dirty="0"/>
              <a:t>NATIONAL COUNCIL FOR HIGHER EDUCATION (NCHE)</a:t>
            </a:r>
          </a:p>
          <a:p>
            <a:pPr algn="ctr"/>
            <a:r>
              <a:rPr lang="en-GB" sz="1800" dirty="0"/>
              <a:t>NAMIBIA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dirty="0"/>
              <a:t>BY: MS LUCIA OARUM</a:t>
            </a:r>
          </a:p>
          <a:p>
            <a:r>
              <a:rPr lang="en-GB" sz="1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3" name="Picture 2" descr="National Council for Higher Education">
            <a:extLst>
              <a:ext uri="{FF2B5EF4-FFF2-40B4-BE49-F238E27FC236}">
                <a16:creationId xmlns:a16="http://schemas.microsoft.com/office/drawing/2014/main" id="{38001473-CEF9-BB0F-B8C7-3558996CC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847" y="5670116"/>
            <a:ext cx="1064978" cy="632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5A09-8AE6-63FB-B55B-DCCBF5E4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INVOLVEMENT OF EXTERNAL EXPERTS: ACTIVITIES, PROFILES, ETC.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EA9C67-CBA7-DE6C-C05D-28BE0A148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794020"/>
              </p:ext>
            </p:extLst>
          </p:nvPr>
        </p:nvGraphicFramePr>
        <p:xfrm>
          <a:off x="596900" y="1689100"/>
          <a:ext cx="10902950" cy="489035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81150">
                  <a:extLst>
                    <a:ext uri="{9D8B030D-6E8A-4147-A177-3AD203B41FA5}">
                      <a16:colId xmlns:a16="http://schemas.microsoft.com/office/drawing/2014/main" val="3522705046"/>
                    </a:ext>
                  </a:extLst>
                </a:gridCol>
                <a:gridCol w="5994400">
                  <a:extLst>
                    <a:ext uri="{9D8B030D-6E8A-4147-A177-3AD203B41FA5}">
                      <a16:colId xmlns:a16="http://schemas.microsoft.com/office/drawing/2014/main" val="2996468858"/>
                    </a:ext>
                  </a:extLst>
                </a:gridCol>
                <a:gridCol w="3327400">
                  <a:extLst>
                    <a:ext uri="{9D8B030D-6E8A-4147-A177-3AD203B41FA5}">
                      <a16:colId xmlns:a16="http://schemas.microsoft.com/office/drawing/2014/main" val="3418938675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kern="100" dirty="0">
                          <a:effectLst/>
                        </a:rPr>
                        <a:t> Process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 err="1">
                          <a:effectLst/>
                        </a:rPr>
                        <a:t>Prgramme</a:t>
                      </a:r>
                      <a:r>
                        <a:rPr lang="en-US" sz="2000" kern="100" dirty="0">
                          <a:effectLst/>
                        </a:rPr>
                        <a:t> Accreditation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</a:rPr>
                        <a:t>Institutional Audit</a:t>
                      </a:r>
                      <a:endParaRPr lang="en-GB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extLst>
                  <a:ext uri="{0D108BD9-81ED-4DB2-BD59-A6C34878D82A}">
                    <a16:rowId xmlns:a16="http://schemas.microsoft.com/office/drawing/2014/main" val="30892003"/>
                  </a:ext>
                </a:extLst>
              </a:tr>
              <a:tr h="954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Constitution of panel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kern="100" dirty="0">
                          <a:effectLst/>
                        </a:rPr>
                        <a:t>Subject experts, QA experts, Industry representative, a student (only for ongoing </a:t>
                      </a:r>
                      <a:r>
                        <a:rPr lang="en-US" sz="1800" kern="100" dirty="0" err="1">
                          <a:effectLst/>
                        </a:rPr>
                        <a:t>programmes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en-GB" sz="1800" kern="100" dirty="0">
                        <a:effectLst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kern="100" dirty="0">
                          <a:effectLst/>
                        </a:rPr>
                        <a:t>HE management, Finance, QA, Member of NCHE Secretariat and a student</a:t>
                      </a:r>
                      <a:endParaRPr lang="en-GB" sz="1800" kern="100" dirty="0">
                        <a:effectLst/>
                      </a:endParaRPr>
                    </a:p>
                  </a:txBody>
                  <a:tcPr marL="52941" marR="52941" marT="0" marB="0"/>
                </a:tc>
                <a:extLst>
                  <a:ext uri="{0D108BD9-81ED-4DB2-BD59-A6C34878D82A}">
                    <a16:rowId xmlns:a16="http://schemas.microsoft.com/office/drawing/2014/main" val="2641559347"/>
                  </a:ext>
                </a:extLst>
              </a:tr>
              <a:tr h="632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Sourced from: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Local and international HEIs, QA agencies, professional bodies, and Industry (Database)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</a:rPr>
                        <a:t>Local and international HEIs and QA agencies (Database)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extLst>
                  <a:ext uri="{0D108BD9-81ED-4DB2-BD59-A6C34878D82A}">
                    <a16:rowId xmlns:a16="http://schemas.microsoft.com/office/drawing/2014/main" val="3087912748"/>
                  </a:ext>
                </a:extLst>
              </a:tr>
              <a:tr h="2255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</a:rPr>
                        <a:t>Considerations in selection</a:t>
                      </a:r>
                      <a:endParaRPr lang="en-GB" sz="18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00" dirty="0">
                          <a:effectLst/>
                        </a:rPr>
                        <a:t>Academic experts: </a:t>
                      </a:r>
                      <a:r>
                        <a:rPr lang="en-US" sz="1800" kern="100" dirty="0">
                          <a:effectLst/>
                        </a:rPr>
                        <a:t>subject expertise; experience in the subject area and curriculum development; qualification of one level higher than the </a:t>
                      </a:r>
                      <a:r>
                        <a:rPr lang="en-US" sz="1800" kern="100" dirty="0" err="1">
                          <a:effectLst/>
                        </a:rPr>
                        <a:t>programme</a:t>
                      </a:r>
                      <a:r>
                        <a:rPr lang="en-US" sz="1800" kern="100" dirty="0">
                          <a:effectLst/>
                        </a:rPr>
                        <a:t> reviewed</a:t>
                      </a:r>
                      <a:endParaRPr lang="en-GB" sz="1800" kern="100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00" dirty="0">
                          <a:effectLst/>
                        </a:rPr>
                        <a:t>QA experts:</a:t>
                      </a:r>
                      <a:r>
                        <a:rPr lang="en-US" sz="1800" kern="100" dirty="0">
                          <a:effectLst/>
                        </a:rPr>
                        <a:t> Experience in EQA or IQA</a:t>
                      </a:r>
                      <a:endParaRPr lang="en-GB" sz="1800" kern="100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00" dirty="0">
                          <a:effectLst/>
                        </a:rPr>
                        <a:t>Industry/ professional representatives:</a:t>
                      </a:r>
                      <a:r>
                        <a:rPr lang="en-US" sz="1800" kern="100" dirty="0">
                          <a:effectLst/>
                        </a:rPr>
                        <a:t> Experience in the industry related to the </a:t>
                      </a:r>
                      <a:r>
                        <a:rPr lang="en-US" sz="1800" kern="100" dirty="0" err="1">
                          <a:effectLst/>
                        </a:rPr>
                        <a:t>programme</a:t>
                      </a:r>
                      <a:r>
                        <a:rPr lang="en-US" sz="1800" kern="100" dirty="0">
                          <a:effectLst/>
                        </a:rPr>
                        <a:t> field of learning/ profession </a:t>
                      </a:r>
                      <a:endParaRPr lang="en-GB" sz="1800" kern="100" dirty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00" dirty="0">
                          <a:effectLst/>
                        </a:rPr>
                        <a:t>Student: </a:t>
                      </a:r>
                      <a:r>
                        <a:rPr lang="en-US" sz="1800" kern="100" dirty="0">
                          <a:effectLst/>
                        </a:rPr>
                        <a:t>Final year student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GB" sz="1800" b="1" kern="100" dirty="0">
                          <a:effectLst/>
                        </a:rPr>
                        <a:t>Experts:</a:t>
                      </a:r>
                      <a:r>
                        <a:rPr lang="en-GB" sz="1800" kern="100" dirty="0">
                          <a:effectLst/>
                        </a:rPr>
                        <a:t> Experience and expertise in the respective areas of operation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en-US" sz="1800" b="1" kern="100" dirty="0">
                          <a:effectLst/>
                        </a:rPr>
                        <a:t>Student:</a:t>
                      </a:r>
                      <a:r>
                        <a:rPr lang="en-US" sz="1800" kern="100" dirty="0">
                          <a:effectLst/>
                        </a:rPr>
                        <a:t> Final year student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extLst>
                  <a:ext uri="{0D108BD9-81ED-4DB2-BD59-A6C34878D82A}">
                    <a16:rowId xmlns:a16="http://schemas.microsoft.com/office/drawing/2014/main" val="2617716475"/>
                  </a:ext>
                </a:extLst>
              </a:tr>
              <a:tr h="654698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dirty="0"/>
                        <a:t>‘No objection’ requested from the HEIs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dirty="0"/>
                        <a:t>Panel members sign a Confidentiality Agreement</a:t>
                      </a:r>
                    </a:p>
                  </a:txBody>
                  <a:tcPr marL="52941" marR="52941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tc hMerge="1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  <a:tabLst>
                          <a:tab pos="228600" algn="l"/>
                        </a:tabLst>
                      </a:pPr>
                      <a:endParaRPr lang="en-GB" sz="18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41" marR="52941" marT="0" marB="0"/>
                </a:tc>
                <a:extLst>
                  <a:ext uri="{0D108BD9-81ED-4DB2-BD59-A6C34878D82A}">
                    <a16:rowId xmlns:a16="http://schemas.microsoft.com/office/drawing/2014/main" val="1256334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69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ED1D92-7FD9-ACEF-A3AC-87BF58671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36B2F-0A1B-FA10-E22C-E7716B679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EXPERT TRAINING OFFERED BY THE AGENCY/MINISTRY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B7521B-D021-BB80-DFA0-BB121A04D2F2}"/>
              </a:ext>
            </a:extLst>
          </p:cNvPr>
          <p:cNvSpPr txBox="1"/>
          <p:nvPr/>
        </p:nvSpPr>
        <p:spPr>
          <a:xfrm flipH="1">
            <a:off x="1316862" y="3282441"/>
            <a:ext cx="28545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2"/>
                </a:solidFill>
              </a:rPr>
              <a:t>Induction of appointed panel members</a:t>
            </a:r>
          </a:p>
        </p:txBody>
      </p:sp>
      <p:sp>
        <p:nvSpPr>
          <p:cNvPr id="58" name="Block Arc 57">
            <a:extLst>
              <a:ext uri="{FF2B5EF4-FFF2-40B4-BE49-F238E27FC236}">
                <a16:creationId xmlns:a16="http://schemas.microsoft.com/office/drawing/2014/main" id="{F934BE9C-5F09-2FED-4844-020D7D83748C}"/>
              </a:ext>
            </a:extLst>
          </p:cNvPr>
          <p:cNvSpPr/>
          <p:nvPr/>
        </p:nvSpPr>
        <p:spPr>
          <a:xfrm>
            <a:off x="-2222471" y="649718"/>
            <a:ext cx="7315805" cy="6969263"/>
          </a:xfrm>
          <a:prstGeom prst="blockArc">
            <a:avLst>
              <a:gd name="adj1" fmla="val 18900000"/>
              <a:gd name="adj2" fmla="val 2700000"/>
              <a:gd name="adj3" fmla="val 31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A1353D22-1E7E-B960-8438-C498E23DC465}"/>
              </a:ext>
            </a:extLst>
          </p:cNvPr>
          <p:cNvSpPr/>
          <p:nvPr/>
        </p:nvSpPr>
        <p:spPr>
          <a:xfrm>
            <a:off x="4434326" y="1869120"/>
            <a:ext cx="6665474" cy="647385"/>
          </a:xfrm>
          <a:custGeom>
            <a:avLst/>
            <a:gdLst>
              <a:gd name="connsiteX0" fmla="*/ 0 w 5447579"/>
              <a:gd name="connsiteY0" fmla="*/ 107900 h 647385"/>
              <a:gd name="connsiteX1" fmla="*/ 107900 w 5447579"/>
              <a:gd name="connsiteY1" fmla="*/ 0 h 647385"/>
              <a:gd name="connsiteX2" fmla="*/ 5339679 w 5447579"/>
              <a:gd name="connsiteY2" fmla="*/ 0 h 647385"/>
              <a:gd name="connsiteX3" fmla="*/ 5447579 w 5447579"/>
              <a:gd name="connsiteY3" fmla="*/ 107900 h 647385"/>
              <a:gd name="connsiteX4" fmla="*/ 5447579 w 5447579"/>
              <a:gd name="connsiteY4" fmla="*/ 539485 h 647385"/>
              <a:gd name="connsiteX5" fmla="*/ 5339679 w 5447579"/>
              <a:gd name="connsiteY5" fmla="*/ 647385 h 647385"/>
              <a:gd name="connsiteX6" fmla="*/ 107900 w 5447579"/>
              <a:gd name="connsiteY6" fmla="*/ 647385 h 647385"/>
              <a:gd name="connsiteX7" fmla="*/ 0 w 5447579"/>
              <a:gd name="connsiteY7" fmla="*/ 539485 h 647385"/>
              <a:gd name="connsiteX8" fmla="*/ 0 w 5447579"/>
              <a:gd name="connsiteY8" fmla="*/ 107900 h 647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7579" h="647385">
                <a:moveTo>
                  <a:pt x="0" y="107900"/>
                </a:moveTo>
                <a:cubicBezTo>
                  <a:pt x="0" y="48308"/>
                  <a:pt x="48308" y="0"/>
                  <a:pt x="107900" y="0"/>
                </a:cubicBezTo>
                <a:lnTo>
                  <a:pt x="5339679" y="0"/>
                </a:lnTo>
                <a:cubicBezTo>
                  <a:pt x="5399271" y="0"/>
                  <a:pt x="5447579" y="48308"/>
                  <a:pt x="5447579" y="107900"/>
                </a:cubicBezTo>
                <a:lnTo>
                  <a:pt x="5447579" y="539485"/>
                </a:lnTo>
                <a:cubicBezTo>
                  <a:pt x="5447579" y="599077"/>
                  <a:pt x="5399271" y="647385"/>
                  <a:pt x="5339679" y="647385"/>
                </a:cubicBezTo>
                <a:lnTo>
                  <a:pt x="107900" y="647385"/>
                </a:lnTo>
                <a:cubicBezTo>
                  <a:pt x="48308" y="647385"/>
                  <a:pt x="0" y="599077"/>
                  <a:pt x="0" y="539485"/>
                </a:cubicBezTo>
                <a:lnTo>
                  <a:pt x="0" y="107900"/>
                </a:lnTo>
                <a:close/>
              </a:path>
            </a:pathLst>
          </a:custGeom>
          <a:solidFill>
            <a:srgbClr val="70AD47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5465" tIns="92563" rIns="92563" bIns="92563" numCol="1" spcCol="1270" anchor="ctr" anchorCtr="0">
            <a:noAutofit/>
          </a:bodyPr>
          <a:lstStyle/>
          <a:p>
            <a:pPr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Overview of Namibia’s HE and QA Systems</a:t>
            </a:r>
            <a:endParaRPr lang="en-US" sz="2400" kern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97C9A0E4-9AEB-A184-21D5-6AF219EFF510}"/>
              </a:ext>
            </a:extLst>
          </p:cNvPr>
          <p:cNvSpPr/>
          <p:nvPr/>
        </p:nvSpPr>
        <p:spPr>
          <a:xfrm>
            <a:off x="4921291" y="2839888"/>
            <a:ext cx="6178509" cy="647385"/>
          </a:xfrm>
          <a:custGeom>
            <a:avLst/>
            <a:gdLst>
              <a:gd name="connsiteX0" fmla="*/ 0 w 4983681"/>
              <a:gd name="connsiteY0" fmla="*/ 107900 h 647385"/>
              <a:gd name="connsiteX1" fmla="*/ 107900 w 4983681"/>
              <a:gd name="connsiteY1" fmla="*/ 0 h 647385"/>
              <a:gd name="connsiteX2" fmla="*/ 4875781 w 4983681"/>
              <a:gd name="connsiteY2" fmla="*/ 0 h 647385"/>
              <a:gd name="connsiteX3" fmla="*/ 4983681 w 4983681"/>
              <a:gd name="connsiteY3" fmla="*/ 107900 h 647385"/>
              <a:gd name="connsiteX4" fmla="*/ 4983681 w 4983681"/>
              <a:gd name="connsiteY4" fmla="*/ 539485 h 647385"/>
              <a:gd name="connsiteX5" fmla="*/ 4875781 w 4983681"/>
              <a:gd name="connsiteY5" fmla="*/ 647385 h 647385"/>
              <a:gd name="connsiteX6" fmla="*/ 107900 w 4983681"/>
              <a:gd name="connsiteY6" fmla="*/ 647385 h 647385"/>
              <a:gd name="connsiteX7" fmla="*/ 0 w 4983681"/>
              <a:gd name="connsiteY7" fmla="*/ 539485 h 647385"/>
              <a:gd name="connsiteX8" fmla="*/ 0 w 4983681"/>
              <a:gd name="connsiteY8" fmla="*/ 107900 h 647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83681" h="647385">
                <a:moveTo>
                  <a:pt x="0" y="107900"/>
                </a:moveTo>
                <a:cubicBezTo>
                  <a:pt x="0" y="48308"/>
                  <a:pt x="48308" y="0"/>
                  <a:pt x="107900" y="0"/>
                </a:cubicBezTo>
                <a:lnTo>
                  <a:pt x="4875781" y="0"/>
                </a:lnTo>
                <a:cubicBezTo>
                  <a:pt x="4935373" y="0"/>
                  <a:pt x="4983681" y="48308"/>
                  <a:pt x="4983681" y="107900"/>
                </a:cubicBezTo>
                <a:lnTo>
                  <a:pt x="4983681" y="539485"/>
                </a:lnTo>
                <a:cubicBezTo>
                  <a:pt x="4983681" y="599077"/>
                  <a:pt x="4935373" y="647385"/>
                  <a:pt x="4875781" y="647385"/>
                </a:cubicBezTo>
                <a:lnTo>
                  <a:pt x="107900" y="647385"/>
                </a:lnTo>
                <a:cubicBezTo>
                  <a:pt x="48308" y="647385"/>
                  <a:pt x="0" y="599077"/>
                  <a:pt x="0" y="539485"/>
                </a:cubicBezTo>
                <a:lnTo>
                  <a:pt x="0" y="107900"/>
                </a:lnTo>
                <a:close/>
              </a:path>
            </a:pathLst>
          </a:cu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5465" tIns="92563" rIns="92563" bIns="92563" numCol="1" spcCol="1270" anchor="ctr" anchorCtr="0">
            <a:noAutofit/>
          </a:bodyPr>
          <a:lstStyle/>
          <a:p>
            <a:pPr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kern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Conducting the site visit</a:t>
            </a:r>
            <a:endParaRPr lang="en-US" sz="2400" kern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643AF48C-711D-B764-A8B7-0B5CF21046C7}"/>
              </a:ext>
            </a:extLst>
          </p:cNvPr>
          <p:cNvSpPr/>
          <p:nvPr/>
        </p:nvSpPr>
        <p:spPr>
          <a:xfrm>
            <a:off x="5070750" y="3810656"/>
            <a:ext cx="6001994" cy="647385"/>
          </a:xfrm>
          <a:custGeom>
            <a:avLst/>
            <a:gdLst>
              <a:gd name="connsiteX0" fmla="*/ 0 w 4841302"/>
              <a:gd name="connsiteY0" fmla="*/ 107900 h 647385"/>
              <a:gd name="connsiteX1" fmla="*/ 107900 w 4841302"/>
              <a:gd name="connsiteY1" fmla="*/ 0 h 647385"/>
              <a:gd name="connsiteX2" fmla="*/ 4733402 w 4841302"/>
              <a:gd name="connsiteY2" fmla="*/ 0 h 647385"/>
              <a:gd name="connsiteX3" fmla="*/ 4841302 w 4841302"/>
              <a:gd name="connsiteY3" fmla="*/ 107900 h 647385"/>
              <a:gd name="connsiteX4" fmla="*/ 4841302 w 4841302"/>
              <a:gd name="connsiteY4" fmla="*/ 539485 h 647385"/>
              <a:gd name="connsiteX5" fmla="*/ 4733402 w 4841302"/>
              <a:gd name="connsiteY5" fmla="*/ 647385 h 647385"/>
              <a:gd name="connsiteX6" fmla="*/ 107900 w 4841302"/>
              <a:gd name="connsiteY6" fmla="*/ 647385 h 647385"/>
              <a:gd name="connsiteX7" fmla="*/ 0 w 4841302"/>
              <a:gd name="connsiteY7" fmla="*/ 539485 h 647385"/>
              <a:gd name="connsiteX8" fmla="*/ 0 w 4841302"/>
              <a:gd name="connsiteY8" fmla="*/ 107900 h 647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41302" h="647385">
                <a:moveTo>
                  <a:pt x="0" y="107900"/>
                </a:moveTo>
                <a:cubicBezTo>
                  <a:pt x="0" y="48308"/>
                  <a:pt x="48308" y="0"/>
                  <a:pt x="107900" y="0"/>
                </a:cubicBezTo>
                <a:lnTo>
                  <a:pt x="4733402" y="0"/>
                </a:lnTo>
                <a:cubicBezTo>
                  <a:pt x="4792994" y="0"/>
                  <a:pt x="4841302" y="48308"/>
                  <a:pt x="4841302" y="107900"/>
                </a:cubicBezTo>
                <a:lnTo>
                  <a:pt x="4841302" y="539485"/>
                </a:lnTo>
                <a:cubicBezTo>
                  <a:pt x="4841302" y="599077"/>
                  <a:pt x="4792994" y="647385"/>
                  <a:pt x="4733402" y="647385"/>
                </a:cubicBezTo>
                <a:lnTo>
                  <a:pt x="107900" y="647385"/>
                </a:lnTo>
                <a:cubicBezTo>
                  <a:pt x="48308" y="647385"/>
                  <a:pt x="0" y="599077"/>
                  <a:pt x="0" y="539485"/>
                </a:cubicBezTo>
                <a:lnTo>
                  <a:pt x="0" y="107900"/>
                </a:lnTo>
                <a:close/>
              </a:path>
            </a:pathLst>
          </a:cu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5465" tIns="92563" rIns="92563" bIns="92563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kern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Conducting interviews</a:t>
            </a:r>
            <a:endParaRPr lang="en-US" sz="2400" kern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" name="Oval 2047">
            <a:extLst>
              <a:ext uri="{FF2B5EF4-FFF2-40B4-BE49-F238E27FC236}">
                <a16:creationId xmlns:a16="http://schemas.microsoft.com/office/drawing/2014/main" id="{2B1978C5-1FCD-4701-F6B6-726BE0E02817}"/>
              </a:ext>
            </a:extLst>
          </p:cNvPr>
          <p:cNvSpPr/>
          <p:nvPr/>
        </p:nvSpPr>
        <p:spPr>
          <a:xfrm>
            <a:off x="4579111" y="3750287"/>
            <a:ext cx="849469" cy="809231"/>
          </a:xfrm>
          <a:prstGeom prst="ellipse">
            <a:avLst/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2049" name="Freeform: Shape 2048">
            <a:extLst>
              <a:ext uri="{FF2B5EF4-FFF2-40B4-BE49-F238E27FC236}">
                <a16:creationId xmlns:a16="http://schemas.microsoft.com/office/drawing/2014/main" id="{9B83D136-996F-C7AC-2B73-A4852495D033}"/>
              </a:ext>
            </a:extLst>
          </p:cNvPr>
          <p:cNvSpPr/>
          <p:nvPr/>
        </p:nvSpPr>
        <p:spPr>
          <a:xfrm>
            <a:off x="4921291" y="4781423"/>
            <a:ext cx="6178509" cy="647385"/>
          </a:xfrm>
          <a:custGeom>
            <a:avLst/>
            <a:gdLst>
              <a:gd name="connsiteX0" fmla="*/ 0 w 4983681"/>
              <a:gd name="connsiteY0" fmla="*/ 107900 h 647385"/>
              <a:gd name="connsiteX1" fmla="*/ 107900 w 4983681"/>
              <a:gd name="connsiteY1" fmla="*/ 0 h 647385"/>
              <a:gd name="connsiteX2" fmla="*/ 4875781 w 4983681"/>
              <a:gd name="connsiteY2" fmla="*/ 0 h 647385"/>
              <a:gd name="connsiteX3" fmla="*/ 4983681 w 4983681"/>
              <a:gd name="connsiteY3" fmla="*/ 107900 h 647385"/>
              <a:gd name="connsiteX4" fmla="*/ 4983681 w 4983681"/>
              <a:gd name="connsiteY4" fmla="*/ 539485 h 647385"/>
              <a:gd name="connsiteX5" fmla="*/ 4875781 w 4983681"/>
              <a:gd name="connsiteY5" fmla="*/ 647385 h 647385"/>
              <a:gd name="connsiteX6" fmla="*/ 107900 w 4983681"/>
              <a:gd name="connsiteY6" fmla="*/ 647385 h 647385"/>
              <a:gd name="connsiteX7" fmla="*/ 0 w 4983681"/>
              <a:gd name="connsiteY7" fmla="*/ 539485 h 647385"/>
              <a:gd name="connsiteX8" fmla="*/ 0 w 4983681"/>
              <a:gd name="connsiteY8" fmla="*/ 107900 h 647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983681" h="647385">
                <a:moveTo>
                  <a:pt x="0" y="107900"/>
                </a:moveTo>
                <a:cubicBezTo>
                  <a:pt x="0" y="48308"/>
                  <a:pt x="48308" y="0"/>
                  <a:pt x="107900" y="0"/>
                </a:cubicBezTo>
                <a:lnTo>
                  <a:pt x="4875781" y="0"/>
                </a:lnTo>
                <a:cubicBezTo>
                  <a:pt x="4935373" y="0"/>
                  <a:pt x="4983681" y="48308"/>
                  <a:pt x="4983681" y="107900"/>
                </a:cubicBezTo>
                <a:lnTo>
                  <a:pt x="4983681" y="539485"/>
                </a:lnTo>
                <a:cubicBezTo>
                  <a:pt x="4983681" y="599077"/>
                  <a:pt x="4935373" y="647385"/>
                  <a:pt x="4875781" y="647385"/>
                </a:cubicBezTo>
                <a:lnTo>
                  <a:pt x="107900" y="647385"/>
                </a:lnTo>
                <a:cubicBezTo>
                  <a:pt x="48308" y="647385"/>
                  <a:pt x="0" y="599077"/>
                  <a:pt x="0" y="539485"/>
                </a:cubicBezTo>
                <a:lnTo>
                  <a:pt x="0" y="107900"/>
                </a:lnTo>
                <a:close/>
              </a:path>
            </a:pathLst>
          </a:custGeom>
          <a:solidFill>
            <a:schemeClr val="accent4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5465" tIns="92563" rIns="92563" bIns="92563" numCol="1" spcCol="1270" anchor="ctr" anchorCtr="0">
            <a:noAutofit/>
          </a:bodyPr>
          <a:lstStyle/>
          <a:p>
            <a:pPr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>
                <a:solidFill>
                  <a:schemeClr val="bg1"/>
                </a:solidFill>
                <a:latin typeface="+mn-lt"/>
              </a:rPr>
              <a:t>Format and structure of the review report</a:t>
            </a:r>
          </a:p>
        </p:txBody>
      </p:sp>
      <p:sp>
        <p:nvSpPr>
          <p:cNvPr id="2053" name="Freeform: Shape 2052">
            <a:extLst>
              <a:ext uri="{FF2B5EF4-FFF2-40B4-BE49-F238E27FC236}">
                <a16:creationId xmlns:a16="http://schemas.microsoft.com/office/drawing/2014/main" id="{6BA32F6C-F899-7E55-9B2D-B212BAE7C9C5}"/>
              </a:ext>
            </a:extLst>
          </p:cNvPr>
          <p:cNvSpPr/>
          <p:nvPr/>
        </p:nvSpPr>
        <p:spPr>
          <a:xfrm>
            <a:off x="4434326" y="5752191"/>
            <a:ext cx="6665474" cy="647385"/>
          </a:xfrm>
          <a:custGeom>
            <a:avLst/>
            <a:gdLst>
              <a:gd name="connsiteX0" fmla="*/ 0 w 5447579"/>
              <a:gd name="connsiteY0" fmla="*/ 107900 h 647385"/>
              <a:gd name="connsiteX1" fmla="*/ 107900 w 5447579"/>
              <a:gd name="connsiteY1" fmla="*/ 0 h 647385"/>
              <a:gd name="connsiteX2" fmla="*/ 5339679 w 5447579"/>
              <a:gd name="connsiteY2" fmla="*/ 0 h 647385"/>
              <a:gd name="connsiteX3" fmla="*/ 5447579 w 5447579"/>
              <a:gd name="connsiteY3" fmla="*/ 107900 h 647385"/>
              <a:gd name="connsiteX4" fmla="*/ 5447579 w 5447579"/>
              <a:gd name="connsiteY4" fmla="*/ 539485 h 647385"/>
              <a:gd name="connsiteX5" fmla="*/ 5339679 w 5447579"/>
              <a:gd name="connsiteY5" fmla="*/ 647385 h 647385"/>
              <a:gd name="connsiteX6" fmla="*/ 107900 w 5447579"/>
              <a:gd name="connsiteY6" fmla="*/ 647385 h 647385"/>
              <a:gd name="connsiteX7" fmla="*/ 0 w 5447579"/>
              <a:gd name="connsiteY7" fmla="*/ 539485 h 647385"/>
              <a:gd name="connsiteX8" fmla="*/ 0 w 5447579"/>
              <a:gd name="connsiteY8" fmla="*/ 107900 h 647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7579" h="647385">
                <a:moveTo>
                  <a:pt x="0" y="107900"/>
                </a:moveTo>
                <a:cubicBezTo>
                  <a:pt x="0" y="48308"/>
                  <a:pt x="48308" y="0"/>
                  <a:pt x="107900" y="0"/>
                </a:cubicBezTo>
                <a:lnTo>
                  <a:pt x="5339679" y="0"/>
                </a:lnTo>
                <a:cubicBezTo>
                  <a:pt x="5399271" y="0"/>
                  <a:pt x="5447579" y="48308"/>
                  <a:pt x="5447579" y="107900"/>
                </a:cubicBezTo>
                <a:lnTo>
                  <a:pt x="5447579" y="539485"/>
                </a:lnTo>
                <a:cubicBezTo>
                  <a:pt x="5447579" y="599077"/>
                  <a:pt x="5399271" y="647385"/>
                  <a:pt x="5339679" y="647385"/>
                </a:cubicBezTo>
                <a:lnTo>
                  <a:pt x="107900" y="647385"/>
                </a:lnTo>
                <a:cubicBezTo>
                  <a:pt x="48308" y="647385"/>
                  <a:pt x="0" y="599077"/>
                  <a:pt x="0" y="539485"/>
                </a:cubicBezTo>
                <a:lnTo>
                  <a:pt x="0" y="107900"/>
                </a:lnTo>
                <a:close/>
              </a:path>
            </a:pathLst>
          </a:custGeom>
          <a:solidFill>
            <a:srgbClr val="507BC8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5465" tIns="92563" rIns="92563" bIns="92563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400" kern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Making the recommendations</a:t>
            </a:r>
            <a:endParaRPr lang="en-US" sz="2400" kern="1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82D5957-7160-6E20-2442-EA4037BFFA16}"/>
              </a:ext>
            </a:extLst>
          </p:cNvPr>
          <p:cNvGrpSpPr/>
          <p:nvPr/>
        </p:nvGrpSpPr>
        <p:grpSpPr>
          <a:xfrm>
            <a:off x="3859723" y="5693975"/>
            <a:ext cx="849469" cy="809231"/>
            <a:chOff x="4009591" y="1788197"/>
            <a:chExt cx="849469" cy="809231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B1A389A-A490-D121-E25C-E21E479FFC5D}"/>
                </a:ext>
              </a:extLst>
            </p:cNvPr>
            <p:cNvSpPr/>
            <p:nvPr/>
          </p:nvSpPr>
          <p:spPr>
            <a:xfrm>
              <a:off x="4009591" y="1788197"/>
              <a:ext cx="849469" cy="809231"/>
            </a:xfrm>
            <a:prstGeom prst="ellipse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E7C59FF-9FB1-78B5-D8BA-DC825E383BE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34109" y="1996970"/>
              <a:ext cx="463150" cy="419545"/>
              <a:chOff x="-278" y="129"/>
              <a:chExt cx="791" cy="787"/>
            </a:xfrm>
            <a:solidFill>
              <a:schemeClr val="accent1"/>
            </a:solidFill>
          </p:grpSpPr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C3A07662-FD86-9C90-3FC2-A03BD10BFC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78" y="135"/>
                <a:ext cx="397" cy="633"/>
              </a:xfrm>
              <a:custGeom>
                <a:avLst/>
                <a:gdLst>
                  <a:gd name="T0" fmla="*/ 1753 w 1983"/>
                  <a:gd name="T1" fmla="*/ 0 h 3164"/>
                  <a:gd name="T2" fmla="*/ 1833 w 1983"/>
                  <a:gd name="T3" fmla="*/ 13 h 3164"/>
                  <a:gd name="T4" fmla="*/ 1901 w 1983"/>
                  <a:gd name="T5" fmla="*/ 53 h 3164"/>
                  <a:gd name="T6" fmla="*/ 1951 w 1983"/>
                  <a:gd name="T7" fmla="*/ 113 h 3164"/>
                  <a:gd name="T8" fmla="*/ 1979 w 1983"/>
                  <a:gd name="T9" fmla="*/ 188 h 3164"/>
                  <a:gd name="T10" fmla="*/ 1983 w 1983"/>
                  <a:gd name="T11" fmla="*/ 1151 h 3164"/>
                  <a:gd name="T12" fmla="*/ 1810 w 1983"/>
                  <a:gd name="T13" fmla="*/ 229 h 3164"/>
                  <a:gd name="T14" fmla="*/ 1799 w 1983"/>
                  <a:gd name="T15" fmla="*/ 195 h 3164"/>
                  <a:gd name="T16" fmla="*/ 1771 w 1983"/>
                  <a:gd name="T17" fmla="*/ 175 h 3164"/>
                  <a:gd name="T18" fmla="*/ 230 w 1983"/>
                  <a:gd name="T19" fmla="*/ 171 h 3164"/>
                  <a:gd name="T20" fmla="*/ 196 w 1983"/>
                  <a:gd name="T21" fmla="*/ 182 h 3164"/>
                  <a:gd name="T22" fmla="*/ 175 w 1983"/>
                  <a:gd name="T23" fmla="*/ 211 h 3164"/>
                  <a:gd name="T24" fmla="*/ 173 w 1983"/>
                  <a:gd name="T25" fmla="*/ 1594 h 3164"/>
                  <a:gd name="T26" fmla="*/ 184 w 1983"/>
                  <a:gd name="T27" fmla="*/ 1628 h 3164"/>
                  <a:gd name="T28" fmla="*/ 212 w 1983"/>
                  <a:gd name="T29" fmla="*/ 1649 h 3164"/>
                  <a:gd name="T30" fmla="*/ 1753 w 1983"/>
                  <a:gd name="T31" fmla="*/ 1651 h 3164"/>
                  <a:gd name="T32" fmla="*/ 1787 w 1983"/>
                  <a:gd name="T33" fmla="*/ 1640 h 3164"/>
                  <a:gd name="T34" fmla="*/ 1808 w 1983"/>
                  <a:gd name="T35" fmla="*/ 1612 h 3164"/>
                  <a:gd name="T36" fmla="*/ 1810 w 1983"/>
                  <a:gd name="T37" fmla="*/ 1205 h 3164"/>
                  <a:gd name="T38" fmla="*/ 1955 w 1983"/>
                  <a:gd name="T39" fmla="*/ 1344 h 3164"/>
                  <a:gd name="T40" fmla="*/ 1968 w 1983"/>
                  <a:gd name="T41" fmla="*/ 1413 h 3164"/>
                  <a:gd name="T42" fmla="*/ 1983 w 1983"/>
                  <a:gd name="T43" fmla="*/ 1594 h 3164"/>
                  <a:gd name="T44" fmla="*/ 1968 w 1983"/>
                  <a:gd name="T45" fmla="*/ 1674 h 3164"/>
                  <a:gd name="T46" fmla="*/ 1929 w 1983"/>
                  <a:gd name="T47" fmla="*/ 1742 h 3164"/>
                  <a:gd name="T48" fmla="*/ 1869 w 1983"/>
                  <a:gd name="T49" fmla="*/ 1793 h 3164"/>
                  <a:gd name="T50" fmla="*/ 1794 w 1983"/>
                  <a:gd name="T51" fmla="*/ 1820 h 3164"/>
                  <a:gd name="T52" fmla="*/ 1068 w 1983"/>
                  <a:gd name="T53" fmla="*/ 1824 h 3164"/>
                  <a:gd name="T54" fmla="*/ 1583 w 1983"/>
                  <a:gd name="T55" fmla="*/ 3049 h 3164"/>
                  <a:gd name="T56" fmla="*/ 1580 w 1983"/>
                  <a:gd name="T57" fmla="*/ 3092 h 3164"/>
                  <a:gd name="T58" fmla="*/ 1561 w 1983"/>
                  <a:gd name="T59" fmla="*/ 3130 h 3164"/>
                  <a:gd name="T60" fmla="*/ 1525 w 1983"/>
                  <a:gd name="T61" fmla="*/ 3156 h 3164"/>
                  <a:gd name="T62" fmla="*/ 1481 w 1983"/>
                  <a:gd name="T63" fmla="*/ 3164 h 3164"/>
                  <a:gd name="T64" fmla="*/ 1440 w 1983"/>
                  <a:gd name="T65" fmla="*/ 3152 h 3164"/>
                  <a:gd name="T66" fmla="*/ 1407 w 1983"/>
                  <a:gd name="T67" fmla="*/ 3124 h 3164"/>
                  <a:gd name="T68" fmla="*/ 954 w 1983"/>
                  <a:gd name="T69" fmla="*/ 2060 h 3164"/>
                  <a:gd name="T70" fmla="*/ 501 w 1983"/>
                  <a:gd name="T71" fmla="*/ 3125 h 3164"/>
                  <a:gd name="T72" fmla="*/ 466 w 1983"/>
                  <a:gd name="T73" fmla="*/ 3153 h 3164"/>
                  <a:gd name="T74" fmla="*/ 422 w 1983"/>
                  <a:gd name="T75" fmla="*/ 3164 h 3164"/>
                  <a:gd name="T76" fmla="*/ 384 w 1983"/>
                  <a:gd name="T77" fmla="*/ 3156 h 3164"/>
                  <a:gd name="T78" fmla="*/ 348 w 1983"/>
                  <a:gd name="T79" fmla="*/ 3130 h 3164"/>
                  <a:gd name="T80" fmla="*/ 328 w 1983"/>
                  <a:gd name="T81" fmla="*/ 3092 h 3164"/>
                  <a:gd name="T82" fmla="*/ 325 w 1983"/>
                  <a:gd name="T83" fmla="*/ 3049 h 3164"/>
                  <a:gd name="T84" fmla="*/ 842 w 1983"/>
                  <a:gd name="T85" fmla="*/ 1824 h 3164"/>
                  <a:gd name="T86" fmla="*/ 189 w 1983"/>
                  <a:gd name="T87" fmla="*/ 1820 h 3164"/>
                  <a:gd name="T88" fmla="*/ 114 w 1983"/>
                  <a:gd name="T89" fmla="*/ 1793 h 3164"/>
                  <a:gd name="T90" fmla="*/ 54 w 1983"/>
                  <a:gd name="T91" fmla="*/ 1742 h 3164"/>
                  <a:gd name="T92" fmla="*/ 15 w 1983"/>
                  <a:gd name="T93" fmla="*/ 1674 h 3164"/>
                  <a:gd name="T94" fmla="*/ 0 w 1983"/>
                  <a:gd name="T95" fmla="*/ 1594 h 3164"/>
                  <a:gd name="T96" fmla="*/ 4 w 1983"/>
                  <a:gd name="T97" fmla="*/ 188 h 3164"/>
                  <a:gd name="T98" fmla="*/ 31 w 1983"/>
                  <a:gd name="T99" fmla="*/ 113 h 3164"/>
                  <a:gd name="T100" fmla="*/ 82 w 1983"/>
                  <a:gd name="T101" fmla="*/ 53 h 3164"/>
                  <a:gd name="T102" fmla="*/ 150 w 1983"/>
                  <a:gd name="T103" fmla="*/ 13 h 3164"/>
                  <a:gd name="T104" fmla="*/ 230 w 1983"/>
                  <a:gd name="T105" fmla="*/ 0 h 3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983" h="3164">
                    <a:moveTo>
                      <a:pt x="230" y="0"/>
                    </a:moveTo>
                    <a:lnTo>
                      <a:pt x="1753" y="0"/>
                    </a:lnTo>
                    <a:lnTo>
                      <a:pt x="1794" y="3"/>
                    </a:lnTo>
                    <a:lnTo>
                      <a:pt x="1833" y="13"/>
                    </a:lnTo>
                    <a:lnTo>
                      <a:pt x="1869" y="31"/>
                    </a:lnTo>
                    <a:lnTo>
                      <a:pt x="1901" y="53"/>
                    </a:lnTo>
                    <a:lnTo>
                      <a:pt x="1929" y="81"/>
                    </a:lnTo>
                    <a:lnTo>
                      <a:pt x="1951" y="113"/>
                    </a:lnTo>
                    <a:lnTo>
                      <a:pt x="1968" y="148"/>
                    </a:lnTo>
                    <a:lnTo>
                      <a:pt x="1979" y="188"/>
                    </a:lnTo>
                    <a:lnTo>
                      <a:pt x="1983" y="229"/>
                    </a:lnTo>
                    <a:lnTo>
                      <a:pt x="1983" y="1151"/>
                    </a:lnTo>
                    <a:lnTo>
                      <a:pt x="1810" y="1030"/>
                    </a:lnTo>
                    <a:lnTo>
                      <a:pt x="1810" y="229"/>
                    </a:lnTo>
                    <a:lnTo>
                      <a:pt x="1808" y="211"/>
                    </a:lnTo>
                    <a:lnTo>
                      <a:pt x="1799" y="195"/>
                    </a:lnTo>
                    <a:lnTo>
                      <a:pt x="1787" y="182"/>
                    </a:lnTo>
                    <a:lnTo>
                      <a:pt x="1771" y="175"/>
                    </a:lnTo>
                    <a:lnTo>
                      <a:pt x="1753" y="171"/>
                    </a:lnTo>
                    <a:lnTo>
                      <a:pt x="230" y="171"/>
                    </a:lnTo>
                    <a:lnTo>
                      <a:pt x="212" y="175"/>
                    </a:lnTo>
                    <a:lnTo>
                      <a:pt x="196" y="182"/>
                    </a:lnTo>
                    <a:lnTo>
                      <a:pt x="184" y="195"/>
                    </a:lnTo>
                    <a:lnTo>
                      <a:pt x="175" y="211"/>
                    </a:lnTo>
                    <a:lnTo>
                      <a:pt x="173" y="229"/>
                    </a:lnTo>
                    <a:lnTo>
                      <a:pt x="173" y="1594"/>
                    </a:lnTo>
                    <a:lnTo>
                      <a:pt x="175" y="1612"/>
                    </a:lnTo>
                    <a:lnTo>
                      <a:pt x="184" y="1628"/>
                    </a:lnTo>
                    <a:lnTo>
                      <a:pt x="196" y="1640"/>
                    </a:lnTo>
                    <a:lnTo>
                      <a:pt x="212" y="1649"/>
                    </a:lnTo>
                    <a:lnTo>
                      <a:pt x="230" y="1651"/>
                    </a:lnTo>
                    <a:lnTo>
                      <a:pt x="1753" y="1651"/>
                    </a:lnTo>
                    <a:lnTo>
                      <a:pt x="1771" y="1649"/>
                    </a:lnTo>
                    <a:lnTo>
                      <a:pt x="1787" y="1640"/>
                    </a:lnTo>
                    <a:lnTo>
                      <a:pt x="1799" y="1628"/>
                    </a:lnTo>
                    <a:lnTo>
                      <a:pt x="1808" y="1612"/>
                    </a:lnTo>
                    <a:lnTo>
                      <a:pt x="1810" y="1594"/>
                    </a:lnTo>
                    <a:lnTo>
                      <a:pt x="1810" y="1205"/>
                    </a:lnTo>
                    <a:lnTo>
                      <a:pt x="1959" y="1309"/>
                    </a:lnTo>
                    <a:lnTo>
                      <a:pt x="1955" y="1344"/>
                    </a:lnTo>
                    <a:lnTo>
                      <a:pt x="1959" y="1379"/>
                    </a:lnTo>
                    <a:lnTo>
                      <a:pt x="1968" y="1413"/>
                    </a:lnTo>
                    <a:lnTo>
                      <a:pt x="1983" y="1444"/>
                    </a:lnTo>
                    <a:lnTo>
                      <a:pt x="1983" y="1594"/>
                    </a:lnTo>
                    <a:lnTo>
                      <a:pt x="1979" y="1635"/>
                    </a:lnTo>
                    <a:lnTo>
                      <a:pt x="1968" y="1674"/>
                    </a:lnTo>
                    <a:lnTo>
                      <a:pt x="1951" y="1710"/>
                    </a:lnTo>
                    <a:lnTo>
                      <a:pt x="1929" y="1742"/>
                    </a:lnTo>
                    <a:lnTo>
                      <a:pt x="1901" y="1770"/>
                    </a:lnTo>
                    <a:lnTo>
                      <a:pt x="1869" y="1793"/>
                    </a:lnTo>
                    <a:lnTo>
                      <a:pt x="1833" y="1810"/>
                    </a:lnTo>
                    <a:lnTo>
                      <a:pt x="1794" y="1820"/>
                    </a:lnTo>
                    <a:lnTo>
                      <a:pt x="1753" y="1824"/>
                    </a:lnTo>
                    <a:lnTo>
                      <a:pt x="1068" y="1824"/>
                    </a:lnTo>
                    <a:lnTo>
                      <a:pt x="1577" y="3027"/>
                    </a:lnTo>
                    <a:lnTo>
                      <a:pt x="1583" y="3049"/>
                    </a:lnTo>
                    <a:lnTo>
                      <a:pt x="1584" y="3071"/>
                    </a:lnTo>
                    <a:lnTo>
                      <a:pt x="1580" y="3092"/>
                    </a:lnTo>
                    <a:lnTo>
                      <a:pt x="1573" y="3112"/>
                    </a:lnTo>
                    <a:lnTo>
                      <a:pt x="1561" y="3130"/>
                    </a:lnTo>
                    <a:lnTo>
                      <a:pt x="1544" y="3144"/>
                    </a:lnTo>
                    <a:lnTo>
                      <a:pt x="1525" y="3156"/>
                    </a:lnTo>
                    <a:lnTo>
                      <a:pt x="1503" y="3163"/>
                    </a:lnTo>
                    <a:lnTo>
                      <a:pt x="1481" y="3164"/>
                    </a:lnTo>
                    <a:lnTo>
                      <a:pt x="1459" y="3160"/>
                    </a:lnTo>
                    <a:lnTo>
                      <a:pt x="1440" y="3152"/>
                    </a:lnTo>
                    <a:lnTo>
                      <a:pt x="1422" y="3140"/>
                    </a:lnTo>
                    <a:lnTo>
                      <a:pt x="1407" y="3124"/>
                    </a:lnTo>
                    <a:lnTo>
                      <a:pt x="1395" y="3104"/>
                    </a:lnTo>
                    <a:lnTo>
                      <a:pt x="954" y="2060"/>
                    </a:lnTo>
                    <a:lnTo>
                      <a:pt x="513" y="3104"/>
                    </a:lnTo>
                    <a:lnTo>
                      <a:pt x="501" y="3125"/>
                    </a:lnTo>
                    <a:lnTo>
                      <a:pt x="485" y="3141"/>
                    </a:lnTo>
                    <a:lnTo>
                      <a:pt x="466" y="3153"/>
                    </a:lnTo>
                    <a:lnTo>
                      <a:pt x="445" y="3161"/>
                    </a:lnTo>
                    <a:lnTo>
                      <a:pt x="422" y="3164"/>
                    </a:lnTo>
                    <a:lnTo>
                      <a:pt x="403" y="3161"/>
                    </a:lnTo>
                    <a:lnTo>
                      <a:pt x="384" y="3156"/>
                    </a:lnTo>
                    <a:lnTo>
                      <a:pt x="364" y="3144"/>
                    </a:lnTo>
                    <a:lnTo>
                      <a:pt x="348" y="3130"/>
                    </a:lnTo>
                    <a:lnTo>
                      <a:pt x="336" y="3112"/>
                    </a:lnTo>
                    <a:lnTo>
                      <a:pt x="328" y="3092"/>
                    </a:lnTo>
                    <a:lnTo>
                      <a:pt x="324" y="3071"/>
                    </a:lnTo>
                    <a:lnTo>
                      <a:pt x="325" y="3049"/>
                    </a:lnTo>
                    <a:lnTo>
                      <a:pt x="331" y="3027"/>
                    </a:lnTo>
                    <a:lnTo>
                      <a:pt x="842" y="1824"/>
                    </a:lnTo>
                    <a:lnTo>
                      <a:pt x="230" y="1824"/>
                    </a:lnTo>
                    <a:lnTo>
                      <a:pt x="189" y="1820"/>
                    </a:lnTo>
                    <a:lnTo>
                      <a:pt x="150" y="1810"/>
                    </a:lnTo>
                    <a:lnTo>
                      <a:pt x="114" y="1793"/>
                    </a:lnTo>
                    <a:lnTo>
                      <a:pt x="82" y="1770"/>
                    </a:lnTo>
                    <a:lnTo>
                      <a:pt x="54" y="1742"/>
                    </a:lnTo>
                    <a:lnTo>
                      <a:pt x="31" y="1710"/>
                    </a:lnTo>
                    <a:lnTo>
                      <a:pt x="15" y="1674"/>
                    </a:lnTo>
                    <a:lnTo>
                      <a:pt x="4" y="1635"/>
                    </a:lnTo>
                    <a:lnTo>
                      <a:pt x="0" y="1594"/>
                    </a:lnTo>
                    <a:lnTo>
                      <a:pt x="0" y="229"/>
                    </a:lnTo>
                    <a:lnTo>
                      <a:pt x="4" y="188"/>
                    </a:lnTo>
                    <a:lnTo>
                      <a:pt x="15" y="148"/>
                    </a:lnTo>
                    <a:lnTo>
                      <a:pt x="31" y="113"/>
                    </a:lnTo>
                    <a:lnTo>
                      <a:pt x="54" y="81"/>
                    </a:lnTo>
                    <a:lnTo>
                      <a:pt x="82" y="53"/>
                    </a:lnTo>
                    <a:lnTo>
                      <a:pt x="114" y="31"/>
                    </a:lnTo>
                    <a:lnTo>
                      <a:pt x="150" y="13"/>
                    </a:lnTo>
                    <a:lnTo>
                      <a:pt x="189" y="3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E4B1E063-E266-6335-A72D-78D067D3C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90" y="232"/>
                <a:ext cx="60" cy="18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684F96C6-5175-43E6-B10B-3356C300B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10" y="282"/>
                <a:ext cx="61" cy="136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5FDE0FE0-77CA-796B-D77D-94D37B195D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9" y="216"/>
                <a:ext cx="60" cy="202"/>
              </a:xfrm>
              <a:custGeom>
                <a:avLst/>
                <a:gdLst>
                  <a:gd name="T0" fmla="*/ 0 w 302"/>
                  <a:gd name="T1" fmla="*/ 0 h 1013"/>
                  <a:gd name="T2" fmla="*/ 302 w 302"/>
                  <a:gd name="T3" fmla="*/ 0 h 1013"/>
                  <a:gd name="T4" fmla="*/ 302 w 302"/>
                  <a:gd name="T5" fmla="*/ 438 h 1013"/>
                  <a:gd name="T6" fmla="*/ 105 w 302"/>
                  <a:gd name="T7" fmla="*/ 299 h 1013"/>
                  <a:gd name="T8" fmla="*/ 22 w 302"/>
                  <a:gd name="T9" fmla="*/ 417 h 1013"/>
                  <a:gd name="T10" fmla="*/ 302 w 302"/>
                  <a:gd name="T11" fmla="*/ 614 h 1013"/>
                  <a:gd name="T12" fmla="*/ 302 w 302"/>
                  <a:gd name="T13" fmla="*/ 1013 h 1013"/>
                  <a:gd name="T14" fmla="*/ 0 w 302"/>
                  <a:gd name="T15" fmla="*/ 1013 h 1013"/>
                  <a:gd name="T16" fmla="*/ 0 w 302"/>
                  <a:gd name="T17" fmla="*/ 0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2" h="1013">
                    <a:moveTo>
                      <a:pt x="0" y="0"/>
                    </a:moveTo>
                    <a:lnTo>
                      <a:pt x="302" y="0"/>
                    </a:lnTo>
                    <a:lnTo>
                      <a:pt x="302" y="438"/>
                    </a:lnTo>
                    <a:lnTo>
                      <a:pt x="105" y="299"/>
                    </a:lnTo>
                    <a:lnTo>
                      <a:pt x="22" y="417"/>
                    </a:lnTo>
                    <a:lnTo>
                      <a:pt x="302" y="614"/>
                    </a:lnTo>
                    <a:lnTo>
                      <a:pt x="302" y="1013"/>
                    </a:lnTo>
                    <a:lnTo>
                      <a:pt x="0" y="101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EFEEFF8C-217D-4CA8-4B74-2F2E49B71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" y="129"/>
                <a:ext cx="163" cy="163"/>
              </a:xfrm>
              <a:custGeom>
                <a:avLst/>
                <a:gdLst>
                  <a:gd name="T0" fmla="*/ 406 w 814"/>
                  <a:gd name="T1" fmla="*/ 0 h 813"/>
                  <a:gd name="T2" fmla="*/ 462 w 814"/>
                  <a:gd name="T3" fmla="*/ 3 h 813"/>
                  <a:gd name="T4" fmla="*/ 515 w 814"/>
                  <a:gd name="T5" fmla="*/ 14 h 813"/>
                  <a:gd name="T6" fmla="*/ 565 w 814"/>
                  <a:gd name="T7" fmla="*/ 31 h 813"/>
                  <a:gd name="T8" fmla="*/ 612 w 814"/>
                  <a:gd name="T9" fmla="*/ 55 h 813"/>
                  <a:gd name="T10" fmla="*/ 655 w 814"/>
                  <a:gd name="T11" fmla="*/ 84 h 813"/>
                  <a:gd name="T12" fmla="*/ 694 w 814"/>
                  <a:gd name="T13" fmla="*/ 119 h 813"/>
                  <a:gd name="T14" fmla="*/ 729 w 814"/>
                  <a:gd name="T15" fmla="*/ 158 h 813"/>
                  <a:gd name="T16" fmla="*/ 758 w 814"/>
                  <a:gd name="T17" fmla="*/ 202 h 813"/>
                  <a:gd name="T18" fmla="*/ 782 w 814"/>
                  <a:gd name="T19" fmla="*/ 249 h 813"/>
                  <a:gd name="T20" fmla="*/ 799 w 814"/>
                  <a:gd name="T21" fmla="*/ 298 h 813"/>
                  <a:gd name="T22" fmla="*/ 810 w 814"/>
                  <a:gd name="T23" fmla="*/ 352 h 813"/>
                  <a:gd name="T24" fmla="*/ 814 w 814"/>
                  <a:gd name="T25" fmla="*/ 407 h 813"/>
                  <a:gd name="T26" fmla="*/ 810 w 814"/>
                  <a:gd name="T27" fmla="*/ 462 h 813"/>
                  <a:gd name="T28" fmla="*/ 799 w 814"/>
                  <a:gd name="T29" fmla="*/ 515 h 813"/>
                  <a:gd name="T30" fmla="*/ 782 w 814"/>
                  <a:gd name="T31" fmla="*/ 566 h 813"/>
                  <a:gd name="T32" fmla="*/ 758 w 814"/>
                  <a:gd name="T33" fmla="*/ 613 h 813"/>
                  <a:gd name="T34" fmla="*/ 729 w 814"/>
                  <a:gd name="T35" fmla="*/ 655 h 813"/>
                  <a:gd name="T36" fmla="*/ 694 w 814"/>
                  <a:gd name="T37" fmla="*/ 695 h 813"/>
                  <a:gd name="T38" fmla="*/ 655 w 814"/>
                  <a:gd name="T39" fmla="*/ 729 h 813"/>
                  <a:gd name="T40" fmla="*/ 612 w 814"/>
                  <a:gd name="T41" fmla="*/ 758 h 813"/>
                  <a:gd name="T42" fmla="*/ 565 w 814"/>
                  <a:gd name="T43" fmla="*/ 782 h 813"/>
                  <a:gd name="T44" fmla="*/ 515 w 814"/>
                  <a:gd name="T45" fmla="*/ 799 h 813"/>
                  <a:gd name="T46" fmla="*/ 462 w 814"/>
                  <a:gd name="T47" fmla="*/ 810 h 813"/>
                  <a:gd name="T48" fmla="*/ 406 w 814"/>
                  <a:gd name="T49" fmla="*/ 813 h 813"/>
                  <a:gd name="T50" fmla="*/ 352 w 814"/>
                  <a:gd name="T51" fmla="*/ 810 h 813"/>
                  <a:gd name="T52" fmla="*/ 299 w 814"/>
                  <a:gd name="T53" fmla="*/ 799 h 813"/>
                  <a:gd name="T54" fmla="*/ 248 w 814"/>
                  <a:gd name="T55" fmla="*/ 782 h 813"/>
                  <a:gd name="T56" fmla="*/ 201 w 814"/>
                  <a:gd name="T57" fmla="*/ 758 h 813"/>
                  <a:gd name="T58" fmla="*/ 157 w 814"/>
                  <a:gd name="T59" fmla="*/ 729 h 813"/>
                  <a:gd name="T60" fmla="*/ 119 w 814"/>
                  <a:gd name="T61" fmla="*/ 695 h 813"/>
                  <a:gd name="T62" fmla="*/ 85 w 814"/>
                  <a:gd name="T63" fmla="*/ 655 h 813"/>
                  <a:gd name="T64" fmla="*/ 56 w 814"/>
                  <a:gd name="T65" fmla="*/ 613 h 813"/>
                  <a:gd name="T66" fmla="*/ 32 w 814"/>
                  <a:gd name="T67" fmla="*/ 566 h 813"/>
                  <a:gd name="T68" fmla="*/ 15 w 814"/>
                  <a:gd name="T69" fmla="*/ 515 h 813"/>
                  <a:gd name="T70" fmla="*/ 4 w 814"/>
                  <a:gd name="T71" fmla="*/ 462 h 813"/>
                  <a:gd name="T72" fmla="*/ 0 w 814"/>
                  <a:gd name="T73" fmla="*/ 407 h 813"/>
                  <a:gd name="T74" fmla="*/ 4 w 814"/>
                  <a:gd name="T75" fmla="*/ 352 h 813"/>
                  <a:gd name="T76" fmla="*/ 15 w 814"/>
                  <a:gd name="T77" fmla="*/ 298 h 813"/>
                  <a:gd name="T78" fmla="*/ 32 w 814"/>
                  <a:gd name="T79" fmla="*/ 249 h 813"/>
                  <a:gd name="T80" fmla="*/ 56 w 814"/>
                  <a:gd name="T81" fmla="*/ 202 h 813"/>
                  <a:gd name="T82" fmla="*/ 85 w 814"/>
                  <a:gd name="T83" fmla="*/ 158 h 813"/>
                  <a:gd name="T84" fmla="*/ 119 w 814"/>
                  <a:gd name="T85" fmla="*/ 119 h 813"/>
                  <a:gd name="T86" fmla="*/ 157 w 814"/>
                  <a:gd name="T87" fmla="*/ 84 h 813"/>
                  <a:gd name="T88" fmla="*/ 201 w 814"/>
                  <a:gd name="T89" fmla="*/ 55 h 813"/>
                  <a:gd name="T90" fmla="*/ 248 w 814"/>
                  <a:gd name="T91" fmla="*/ 31 h 813"/>
                  <a:gd name="T92" fmla="*/ 299 w 814"/>
                  <a:gd name="T93" fmla="*/ 14 h 813"/>
                  <a:gd name="T94" fmla="*/ 352 w 814"/>
                  <a:gd name="T95" fmla="*/ 3 h 813"/>
                  <a:gd name="T96" fmla="*/ 406 w 814"/>
                  <a:gd name="T97" fmla="*/ 0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814" h="813">
                    <a:moveTo>
                      <a:pt x="406" y="0"/>
                    </a:moveTo>
                    <a:lnTo>
                      <a:pt x="462" y="3"/>
                    </a:lnTo>
                    <a:lnTo>
                      <a:pt x="515" y="14"/>
                    </a:lnTo>
                    <a:lnTo>
                      <a:pt x="565" y="31"/>
                    </a:lnTo>
                    <a:lnTo>
                      <a:pt x="612" y="55"/>
                    </a:lnTo>
                    <a:lnTo>
                      <a:pt x="655" y="84"/>
                    </a:lnTo>
                    <a:lnTo>
                      <a:pt x="694" y="119"/>
                    </a:lnTo>
                    <a:lnTo>
                      <a:pt x="729" y="158"/>
                    </a:lnTo>
                    <a:lnTo>
                      <a:pt x="758" y="202"/>
                    </a:lnTo>
                    <a:lnTo>
                      <a:pt x="782" y="249"/>
                    </a:lnTo>
                    <a:lnTo>
                      <a:pt x="799" y="298"/>
                    </a:lnTo>
                    <a:lnTo>
                      <a:pt x="810" y="352"/>
                    </a:lnTo>
                    <a:lnTo>
                      <a:pt x="814" y="407"/>
                    </a:lnTo>
                    <a:lnTo>
                      <a:pt x="810" y="462"/>
                    </a:lnTo>
                    <a:lnTo>
                      <a:pt x="799" y="515"/>
                    </a:lnTo>
                    <a:lnTo>
                      <a:pt x="782" y="566"/>
                    </a:lnTo>
                    <a:lnTo>
                      <a:pt x="758" y="613"/>
                    </a:lnTo>
                    <a:lnTo>
                      <a:pt x="729" y="655"/>
                    </a:lnTo>
                    <a:lnTo>
                      <a:pt x="694" y="695"/>
                    </a:lnTo>
                    <a:lnTo>
                      <a:pt x="655" y="729"/>
                    </a:lnTo>
                    <a:lnTo>
                      <a:pt x="612" y="758"/>
                    </a:lnTo>
                    <a:lnTo>
                      <a:pt x="565" y="782"/>
                    </a:lnTo>
                    <a:lnTo>
                      <a:pt x="515" y="799"/>
                    </a:lnTo>
                    <a:lnTo>
                      <a:pt x="462" y="810"/>
                    </a:lnTo>
                    <a:lnTo>
                      <a:pt x="406" y="813"/>
                    </a:lnTo>
                    <a:lnTo>
                      <a:pt x="352" y="810"/>
                    </a:lnTo>
                    <a:lnTo>
                      <a:pt x="299" y="799"/>
                    </a:lnTo>
                    <a:lnTo>
                      <a:pt x="248" y="782"/>
                    </a:lnTo>
                    <a:lnTo>
                      <a:pt x="201" y="758"/>
                    </a:lnTo>
                    <a:lnTo>
                      <a:pt x="157" y="729"/>
                    </a:lnTo>
                    <a:lnTo>
                      <a:pt x="119" y="695"/>
                    </a:lnTo>
                    <a:lnTo>
                      <a:pt x="85" y="655"/>
                    </a:lnTo>
                    <a:lnTo>
                      <a:pt x="56" y="613"/>
                    </a:lnTo>
                    <a:lnTo>
                      <a:pt x="32" y="566"/>
                    </a:lnTo>
                    <a:lnTo>
                      <a:pt x="15" y="515"/>
                    </a:lnTo>
                    <a:lnTo>
                      <a:pt x="4" y="462"/>
                    </a:lnTo>
                    <a:lnTo>
                      <a:pt x="0" y="407"/>
                    </a:lnTo>
                    <a:lnTo>
                      <a:pt x="4" y="352"/>
                    </a:lnTo>
                    <a:lnTo>
                      <a:pt x="15" y="298"/>
                    </a:lnTo>
                    <a:lnTo>
                      <a:pt x="32" y="249"/>
                    </a:lnTo>
                    <a:lnTo>
                      <a:pt x="56" y="202"/>
                    </a:lnTo>
                    <a:lnTo>
                      <a:pt x="85" y="158"/>
                    </a:lnTo>
                    <a:lnTo>
                      <a:pt x="119" y="119"/>
                    </a:lnTo>
                    <a:lnTo>
                      <a:pt x="157" y="84"/>
                    </a:lnTo>
                    <a:lnTo>
                      <a:pt x="201" y="55"/>
                    </a:lnTo>
                    <a:lnTo>
                      <a:pt x="248" y="31"/>
                    </a:lnTo>
                    <a:lnTo>
                      <a:pt x="299" y="14"/>
                    </a:lnTo>
                    <a:lnTo>
                      <a:pt x="352" y="3"/>
                    </a:lnTo>
                    <a:lnTo>
                      <a:pt x="40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6216B151-11AA-3123-A88E-12A7F057EF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3" y="287"/>
                <a:ext cx="526" cy="629"/>
              </a:xfrm>
              <a:custGeom>
                <a:avLst/>
                <a:gdLst>
                  <a:gd name="T0" fmla="*/ 1858 w 2633"/>
                  <a:gd name="T1" fmla="*/ 956 h 3144"/>
                  <a:gd name="T2" fmla="*/ 1861 w 2633"/>
                  <a:gd name="T3" fmla="*/ 165 h 3144"/>
                  <a:gd name="T4" fmla="*/ 711 w 2633"/>
                  <a:gd name="T5" fmla="*/ 477 h 3144"/>
                  <a:gd name="T6" fmla="*/ 782 w 2633"/>
                  <a:gd name="T7" fmla="*/ 428 h 3144"/>
                  <a:gd name="T8" fmla="*/ 869 w 2633"/>
                  <a:gd name="T9" fmla="*/ 426 h 3144"/>
                  <a:gd name="T10" fmla="*/ 985 w 2633"/>
                  <a:gd name="T11" fmla="*/ 470 h 3144"/>
                  <a:gd name="T12" fmla="*/ 1095 w 2633"/>
                  <a:gd name="T13" fmla="*/ 483 h 3144"/>
                  <a:gd name="T14" fmla="*/ 1198 w 2633"/>
                  <a:gd name="T15" fmla="*/ 449 h 3144"/>
                  <a:gd name="T16" fmla="*/ 1308 w 2633"/>
                  <a:gd name="T17" fmla="*/ 373 h 3144"/>
                  <a:gd name="T18" fmla="*/ 1443 w 2633"/>
                  <a:gd name="T19" fmla="*/ 251 h 3144"/>
                  <a:gd name="T20" fmla="*/ 1587 w 2633"/>
                  <a:gd name="T21" fmla="*/ 124 h 3144"/>
                  <a:gd name="T22" fmla="*/ 1708 w 2633"/>
                  <a:gd name="T23" fmla="*/ 62 h 3144"/>
                  <a:gd name="T24" fmla="*/ 1859 w 2633"/>
                  <a:gd name="T25" fmla="*/ 149 h 3144"/>
                  <a:gd name="T26" fmla="*/ 2062 w 2633"/>
                  <a:gd name="T27" fmla="*/ 85 h 3144"/>
                  <a:gd name="T28" fmla="*/ 2169 w 2633"/>
                  <a:gd name="T29" fmla="*/ 147 h 3144"/>
                  <a:gd name="T30" fmla="*/ 2279 w 2633"/>
                  <a:gd name="T31" fmla="*/ 228 h 3144"/>
                  <a:gd name="T32" fmla="*/ 2382 w 2633"/>
                  <a:gd name="T33" fmla="*/ 326 h 3144"/>
                  <a:gd name="T34" fmla="*/ 2471 w 2633"/>
                  <a:gd name="T35" fmla="*/ 447 h 3144"/>
                  <a:gd name="T36" fmla="*/ 2545 w 2633"/>
                  <a:gd name="T37" fmla="*/ 597 h 3144"/>
                  <a:gd name="T38" fmla="*/ 2599 w 2633"/>
                  <a:gd name="T39" fmla="*/ 780 h 3144"/>
                  <a:gd name="T40" fmla="*/ 2628 w 2633"/>
                  <a:gd name="T41" fmla="*/ 1005 h 3144"/>
                  <a:gd name="T42" fmla="*/ 2631 w 2633"/>
                  <a:gd name="T43" fmla="*/ 1274 h 3144"/>
                  <a:gd name="T44" fmla="*/ 2608 w 2633"/>
                  <a:gd name="T45" fmla="*/ 1433 h 3144"/>
                  <a:gd name="T46" fmla="*/ 2551 w 2633"/>
                  <a:gd name="T47" fmla="*/ 1496 h 3144"/>
                  <a:gd name="T48" fmla="*/ 2466 w 2633"/>
                  <a:gd name="T49" fmla="*/ 1522 h 3144"/>
                  <a:gd name="T50" fmla="*/ 2394 w 2633"/>
                  <a:gd name="T51" fmla="*/ 1503 h 3144"/>
                  <a:gd name="T52" fmla="*/ 2328 w 2633"/>
                  <a:gd name="T53" fmla="*/ 1440 h 3144"/>
                  <a:gd name="T54" fmla="*/ 2309 w 2633"/>
                  <a:gd name="T55" fmla="*/ 1351 h 3144"/>
                  <a:gd name="T56" fmla="*/ 2316 w 2633"/>
                  <a:gd name="T57" fmla="*/ 1101 h 3144"/>
                  <a:gd name="T58" fmla="*/ 2299 w 2633"/>
                  <a:gd name="T59" fmla="*/ 901 h 3144"/>
                  <a:gd name="T60" fmla="*/ 2276 w 2633"/>
                  <a:gd name="T61" fmla="*/ 1300 h 3144"/>
                  <a:gd name="T62" fmla="*/ 2253 w 2633"/>
                  <a:gd name="T63" fmla="*/ 1418 h 3144"/>
                  <a:gd name="T64" fmla="*/ 2234 w 2633"/>
                  <a:gd name="T65" fmla="*/ 2991 h 3144"/>
                  <a:gd name="T66" fmla="*/ 2194 w 2633"/>
                  <a:gd name="T67" fmla="*/ 3078 h 3144"/>
                  <a:gd name="T68" fmla="*/ 2116 w 2633"/>
                  <a:gd name="T69" fmla="*/ 3132 h 3144"/>
                  <a:gd name="T70" fmla="*/ 2018 w 2633"/>
                  <a:gd name="T71" fmla="*/ 3140 h 3144"/>
                  <a:gd name="T72" fmla="*/ 1931 w 2633"/>
                  <a:gd name="T73" fmla="*/ 3101 h 3144"/>
                  <a:gd name="T74" fmla="*/ 1876 w 2633"/>
                  <a:gd name="T75" fmla="*/ 3022 h 3144"/>
                  <a:gd name="T76" fmla="*/ 1864 w 2633"/>
                  <a:gd name="T77" fmla="*/ 1659 h 3144"/>
                  <a:gd name="T78" fmla="*/ 1838 w 2633"/>
                  <a:gd name="T79" fmla="*/ 2958 h 3144"/>
                  <a:gd name="T80" fmla="*/ 1812 w 2633"/>
                  <a:gd name="T81" fmla="*/ 3051 h 3144"/>
                  <a:gd name="T82" fmla="*/ 1744 w 2633"/>
                  <a:gd name="T83" fmla="*/ 3119 h 3144"/>
                  <a:gd name="T84" fmla="*/ 1650 w 2633"/>
                  <a:gd name="T85" fmla="*/ 3144 h 3144"/>
                  <a:gd name="T86" fmla="*/ 1556 w 2633"/>
                  <a:gd name="T87" fmla="*/ 3119 h 3144"/>
                  <a:gd name="T88" fmla="*/ 1489 w 2633"/>
                  <a:gd name="T89" fmla="*/ 3051 h 3144"/>
                  <a:gd name="T90" fmla="*/ 1464 w 2633"/>
                  <a:gd name="T91" fmla="*/ 2958 h 3144"/>
                  <a:gd name="T92" fmla="*/ 1453 w 2633"/>
                  <a:gd name="T93" fmla="*/ 1381 h 3144"/>
                  <a:gd name="T94" fmla="*/ 1443 w 2633"/>
                  <a:gd name="T95" fmla="*/ 667 h 3144"/>
                  <a:gd name="T96" fmla="*/ 1316 w 2633"/>
                  <a:gd name="T97" fmla="*/ 743 h 3144"/>
                  <a:gd name="T98" fmla="*/ 1176 w 2633"/>
                  <a:gd name="T99" fmla="*/ 789 h 3144"/>
                  <a:gd name="T100" fmla="*/ 1027 w 2633"/>
                  <a:gd name="T101" fmla="*/ 797 h 3144"/>
                  <a:gd name="T102" fmla="*/ 875 w 2633"/>
                  <a:gd name="T103" fmla="*/ 766 h 3144"/>
                  <a:gd name="T104" fmla="*/ 739 w 2633"/>
                  <a:gd name="T105" fmla="*/ 707 h 3144"/>
                  <a:gd name="T106" fmla="*/ 685 w 2633"/>
                  <a:gd name="T107" fmla="*/ 640 h 3144"/>
                  <a:gd name="T108" fmla="*/ 674 w 2633"/>
                  <a:gd name="T109" fmla="*/ 555 h 3144"/>
                  <a:gd name="T110" fmla="*/ 32 w 2633"/>
                  <a:gd name="T111" fmla="*/ 0 h 3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633" h="3144">
                    <a:moveTo>
                      <a:pt x="1858" y="165"/>
                    </a:moveTo>
                    <a:lnTo>
                      <a:pt x="1760" y="821"/>
                    </a:lnTo>
                    <a:lnTo>
                      <a:pt x="1858" y="956"/>
                    </a:lnTo>
                    <a:lnTo>
                      <a:pt x="1861" y="956"/>
                    </a:lnTo>
                    <a:lnTo>
                      <a:pt x="1958" y="821"/>
                    </a:lnTo>
                    <a:lnTo>
                      <a:pt x="1861" y="165"/>
                    </a:lnTo>
                    <a:lnTo>
                      <a:pt x="1858" y="165"/>
                    </a:lnTo>
                    <a:close/>
                    <a:moveTo>
                      <a:pt x="32" y="0"/>
                    </a:moveTo>
                    <a:lnTo>
                      <a:pt x="711" y="477"/>
                    </a:lnTo>
                    <a:lnTo>
                      <a:pt x="732" y="456"/>
                    </a:lnTo>
                    <a:lnTo>
                      <a:pt x="757" y="441"/>
                    </a:lnTo>
                    <a:lnTo>
                      <a:pt x="782" y="428"/>
                    </a:lnTo>
                    <a:lnTo>
                      <a:pt x="811" y="422"/>
                    </a:lnTo>
                    <a:lnTo>
                      <a:pt x="840" y="421"/>
                    </a:lnTo>
                    <a:lnTo>
                      <a:pt x="869" y="426"/>
                    </a:lnTo>
                    <a:lnTo>
                      <a:pt x="898" y="436"/>
                    </a:lnTo>
                    <a:lnTo>
                      <a:pt x="943" y="455"/>
                    </a:lnTo>
                    <a:lnTo>
                      <a:pt x="985" y="470"/>
                    </a:lnTo>
                    <a:lnTo>
                      <a:pt x="1024" y="479"/>
                    </a:lnTo>
                    <a:lnTo>
                      <a:pt x="1060" y="483"/>
                    </a:lnTo>
                    <a:lnTo>
                      <a:pt x="1095" y="483"/>
                    </a:lnTo>
                    <a:lnTo>
                      <a:pt x="1130" y="477"/>
                    </a:lnTo>
                    <a:lnTo>
                      <a:pt x="1164" y="466"/>
                    </a:lnTo>
                    <a:lnTo>
                      <a:pt x="1198" y="449"/>
                    </a:lnTo>
                    <a:lnTo>
                      <a:pt x="1233" y="428"/>
                    </a:lnTo>
                    <a:lnTo>
                      <a:pt x="1269" y="403"/>
                    </a:lnTo>
                    <a:lnTo>
                      <a:pt x="1308" y="373"/>
                    </a:lnTo>
                    <a:lnTo>
                      <a:pt x="1349" y="337"/>
                    </a:lnTo>
                    <a:lnTo>
                      <a:pt x="1395" y="297"/>
                    </a:lnTo>
                    <a:lnTo>
                      <a:pt x="1443" y="251"/>
                    </a:lnTo>
                    <a:lnTo>
                      <a:pt x="1503" y="196"/>
                    </a:lnTo>
                    <a:lnTo>
                      <a:pt x="1567" y="140"/>
                    </a:lnTo>
                    <a:lnTo>
                      <a:pt x="1587" y="124"/>
                    </a:lnTo>
                    <a:lnTo>
                      <a:pt x="1609" y="113"/>
                    </a:lnTo>
                    <a:lnTo>
                      <a:pt x="1657" y="85"/>
                    </a:lnTo>
                    <a:lnTo>
                      <a:pt x="1708" y="62"/>
                    </a:lnTo>
                    <a:lnTo>
                      <a:pt x="1760" y="46"/>
                    </a:lnTo>
                    <a:lnTo>
                      <a:pt x="1761" y="46"/>
                    </a:lnTo>
                    <a:lnTo>
                      <a:pt x="1859" y="149"/>
                    </a:lnTo>
                    <a:lnTo>
                      <a:pt x="1961" y="48"/>
                    </a:lnTo>
                    <a:lnTo>
                      <a:pt x="2013" y="63"/>
                    </a:lnTo>
                    <a:lnTo>
                      <a:pt x="2062" y="85"/>
                    </a:lnTo>
                    <a:lnTo>
                      <a:pt x="2110" y="113"/>
                    </a:lnTo>
                    <a:lnTo>
                      <a:pt x="2130" y="123"/>
                    </a:lnTo>
                    <a:lnTo>
                      <a:pt x="2169" y="147"/>
                    </a:lnTo>
                    <a:lnTo>
                      <a:pt x="2206" y="172"/>
                    </a:lnTo>
                    <a:lnTo>
                      <a:pt x="2243" y="199"/>
                    </a:lnTo>
                    <a:lnTo>
                      <a:pt x="2279" y="228"/>
                    </a:lnTo>
                    <a:lnTo>
                      <a:pt x="2314" y="258"/>
                    </a:lnTo>
                    <a:lnTo>
                      <a:pt x="2349" y="291"/>
                    </a:lnTo>
                    <a:lnTo>
                      <a:pt x="2382" y="326"/>
                    </a:lnTo>
                    <a:lnTo>
                      <a:pt x="2413" y="363"/>
                    </a:lnTo>
                    <a:lnTo>
                      <a:pt x="2443" y="404"/>
                    </a:lnTo>
                    <a:lnTo>
                      <a:pt x="2471" y="447"/>
                    </a:lnTo>
                    <a:lnTo>
                      <a:pt x="2498" y="494"/>
                    </a:lnTo>
                    <a:lnTo>
                      <a:pt x="2523" y="543"/>
                    </a:lnTo>
                    <a:lnTo>
                      <a:pt x="2545" y="597"/>
                    </a:lnTo>
                    <a:lnTo>
                      <a:pt x="2565" y="655"/>
                    </a:lnTo>
                    <a:lnTo>
                      <a:pt x="2584" y="715"/>
                    </a:lnTo>
                    <a:lnTo>
                      <a:pt x="2599" y="780"/>
                    </a:lnTo>
                    <a:lnTo>
                      <a:pt x="2611" y="850"/>
                    </a:lnTo>
                    <a:lnTo>
                      <a:pt x="2621" y="925"/>
                    </a:lnTo>
                    <a:lnTo>
                      <a:pt x="2628" y="1005"/>
                    </a:lnTo>
                    <a:lnTo>
                      <a:pt x="2632" y="1089"/>
                    </a:lnTo>
                    <a:lnTo>
                      <a:pt x="2633" y="1179"/>
                    </a:lnTo>
                    <a:lnTo>
                      <a:pt x="2631" y="1274"/>
                    </a:lnTo>
                    <a:lnTo>
                      <a:pt x="2623" y="1375"/>
                    </a:lnTo>
                    <a:lnTo>
                      <a:pt x="2619" y="1405"/>
                    </a:lnTo>
                    <a:lnTo>
                      <a:pt x="2608" y="1433"/>
                    </a:lnTo>
                    <a:lnTo>
                      <a:pt x="2593" y="1457"/>
                    </a:lnTo>
                    <a:lnTo>
                      <a:pt x="2574" y="1479"/>
                    </a:lnTo>
                    <a:lnTo>
                      <a:pt x="2551" y="1496"/>
                    </a:lnTo>
                    <a:lnTo>
                      <a:pt x="2524" y="1509"/>
                    </a:lnTo>
                    <a:lnTo>
                      <a:pt x="2497" y="1518"/>
                    </a:lnTo>
                    <a:lnTo>
                      <a:pt x="2466" y="1522"/>
                    </a:lnTo>
                    <a:lnTo>
                      <a:pt x="2454" y="1520"/>
                    </a:lnTo>
                    <a:lnTo>
                      <a:pt x="2423" y="1514"/>
                    </a:lnTo>
                    <a:lnTo>
                      <a:pt x="2394" y="1503"/>
                    </a:lnTo>
                    <a:lnTo>
                      <a:pt x="2368" y="1486"/>
                    </a:lnTo>
                    <a:lnTo>
                      <a:pt x="2347" y="1466"/>
                    </a:lnTo>
                    <a:lnTo>
                      <a:pt x="2328" y="1440"/>
                    </a:lnTo>
                    <a:lnTo>
                      <a:pt x="2316" y="1413"/>
                    </a:lnTo>
                    <a:lnTo>
                      <a:pt x="2309" y="1382"/>
                    </a:lnTo>
                    <a:lnTo>
                      <a:pt x="2309" y="1351"/>
                    </a:lnTo>
                    <a:lnTo>
                      <a:pt x="2314" y="1262"/>
                    </a:lnTo>
                    <a:lnTo>
                      <a:pt x="2318" y="1178"/>
                    </a:lnTo>
                    <a:lnTo>
                      <a:pt x="2316" y="1101"/>
                    </a:lnTo>
                    <a:lnTo>
                      <a:pt x="2314" y="1029"/>
                    </a:lnTo>
                    <a:lnTo>
                      <a:pt x="2308" y="963"/>
                    </a:lnTo>
                    <a:lnTo>
                      <a:pt x="2299" y="901"/>
                    </a:lnTo>
                    <a:lnTo>
                      <a:pt x="2290" y="844"/>
                    </a:lnTo>
                    <a:lnTo>
                      <a:pt x="2276" y="792"/>
                    </a:lnTo>
                    <a:lnTo>
                      <a:pt x="2276" y="1300"/>
                    </a:lnTo>
                    <a:lnTo>
                      <a:pt x="2274" y="1341"/>
                    </a:lnTo>
                    <a:lnTo>
                      <a:pt x="2267" y="1380"/>
                    </a:lnTo>
                    <a:lnTo>
                      <a:pt x="2253" y="1418"/>
                    </a:lnTo>
                    <a:lnTo>
                      <a:pt x="2238" y="1453"/>
                    </a:lnTo>
                    <a:lnTo>
                      <a:pt x="2238" y="2958"/>
                    </a:lnTo>
                    <a:lnTo>
                      <a:pt x="2234" y="2991"/>
                    </a:lnTo>
                    <a:lnTo>
                      <a:pt x="2226" y="3022"/>
                    </a:lnTo>
                    <a:lnTo>
                      <a:pt x="2212" y="3051"/>
                    </a:lnTo>
                    <a:lnTo>
                      <a:pt x="2194" y="3078"/>
                    </a:lnTo>
                    <a:lnTo>
                      <a:pt x="2171" y="3101"/>
                    </a:lnTo>
                    <a:lnTo>
                      <a:pt x="2145" y="3119"/>
                    </a:lnTo>
                    <a:lnTo>
                      <a:pt x="2116" y="3132"/>
                    </a:lnTo>
                    <a:lnTo>
                      <a:pt x="2084" y="3140"/>
                    </a:lnTo>
                    <a:lnTo>
                      <a:pt x="2050" y="3144"/>
                    </a:lnTo>
                    <a:lnTo>
                      <a:pt x="2018" y="3140"/>
                    </a:lnTo>
                    <a:lnTo>
                      <a:pt x="1985" y="3132"/>
                    </a:lnTo>
                    <a:lnTo>
                      <a:pt x="1956" y="3119"/>
                    </a:lnTo>
                    <a:lnTo>
                      <a:pt x="1931" y="3101"/>
                    </a:lnTo>
                    <a:lnTo>
                      <a:pt x="1908" y="3078"/>
                    </a:lnTo>
                    <a:lnTo>
                      <a:pt x="1890" y="3051"/>
                    </a:lnTo>
                    <a:lnTo>
                      <a:pt x="1876" y="3022"/>
                    </a:lnTo>
                    <a:lnTo>
                      <a:pt x="1867" y="2991"/>
                    </a:lnTo>
                    <a:lnTo>
                      <a:pt x="1864" y="2958"/>
                    </a:lnTo>
                    <a:lnTo>
                      <a:pt x="1864" y="1659"/>
                    </a:lnTo>
                    <a:lnTo>
                      <a:pt x="1859" y="1659"/>
                    </a:lnTo>
                    <a:lnTo>
                      <a:pt x="1838" y="1658"/>
                    </a:lnTo>
                    <a:lnTo>
                      <a:pt x="1838" y="2958"/>
                    </a:lnTo>
                    <a:lnTo>
                      <a:pt x="1834" y="2991"/>
                    </a:lnTo>
                    <a:lnTo>
                      <a:pt x="1825" y="3022"/>
                    </a:lnTo>
                    <a:lnTo>
                      <a:pt x="1812" y="3051"/>
                    </a:lnTo>
                    <a:lnTo>
                      <a:pt x="1794" y="3078"/>
                    </a:lnTo>
                    <a:lnTo>
                      <a:pt x="1771" y="3101"/>
                    </a:lnTo>
                    <a:lnTo>
                      <a:pt x="1744" y="3119"/>
                    </a:lnTo>
                    <a:lnTo>
                      <a:pt x="1715" y="3132"/>
                    </a:lnTo>
                    <a:lnTo>
                      <a:pt x="1684" y="3140"/>
                    </a:lnTo>
                    <a:lnTo>
                      <a:pt x="1650" y="3144"/>
                    </a:lnTo>
                    <a:lnTo>
                      <a:pt x="1618" y="3140"/>
                    </a:lnTo>
                    <a:lnTo>
                      <a:pt x="1585" y="3132"/>
                    </a:lnTo>
                    <a:lnTo>
                      <a:pt x="1556" y="3119"/>
                    </a:lnTo>
                    <a:lnTo>
                      <a:pt x="1530" y="3101"/>
                    </a:lnTo>
                    <a:lnTo>
                      <a:pt x="1507" y="3078"/>
                    </a:lnTo>
                    <a:lnTo>
                      <a:pt x="1489" y="3051"/>
                    </a:lnTo>
                    <a:lnTo>
                      <a:pt x="1476" y="3022"/>
                    </a:lnTo>
                    <a:lnTo>
                      <a:pt x="1466" y="2991"/>
                    </a:lnTo>
                    <a:lnTo>
                      <a:pt x="1464" y="2958"/>
                    </a:lnTo>
                    <a:lnTo>
                      <a:pt x="1464" y="1444"/>
                    </a:lnTo>
                    <a:lnTo>
                      <a:pt x="1465" y="1419"/>
                    </a:lnTo>
                    <a:lnTo>
                      <a:pt x="1453" y="1381"/>
                    </a:lnTo>
                    <a:lnTo>
                      <a:pt x="1446" y="1341"/>
                    </a:lnTo>
                    <a:lnTo>
                      <a:pt x="1443" y="1300"/>
                    </a:lnTo>
                    <a:lnTo>
                      <a:pt x="1443" y="667"/>
                    </a:lnTo>
                    <a:lnTo>
                      <a:pt x="1402" y="694"/>
                    </a:lnTo>
                    <a:lnTo>
                      <a:pt x="1360" y="720"/>
                    </a:lnTo>
                    <a:lnTo>
                      <a:pt x="1316" y="743"/>
                    </a:lnTo>
                    <a:lnTo>
                      <a:pt x="1272" y="762"/>
                    </a:lnTo>
                    <a:lnTo>
                      <a:pt x="1226" y="778"/>
                    </a:lnTo>
                    <a:lnTo>
                      <a:pt x="1176" y="789"/>
                    </a:lnTo>
                    <a:lnTo>
                      <a:pt x="1127" y="797"/>
                    </a:lnTo>
                    <a:lnTo>
                      <a:pt x="1073" y="800"/>
                    </a:lnTo>
                    <a:lnTo>
                      <a:pt x="1027" y="797"/>
                    </a:lnTo>
                    <a:lnTo>
                      <a:pt x="978" y="791"/>
                    </a:lnTo>
                    <a:lnTo>
                      <a:pt x="928" y="782"/>
                    </a:lnTo>
                    <a:lnTo>
                      <a:pt x="875" y="766"/>
                    </a:lnTo>
                    <a:lnTo>
                      <a:pt x="821" y="746"/>
                    </a:lnTo>
                    <a:lnTo>
                      <a:pt x="764" y="722"/>
                    </a:lnTo>
                    <a:lnTo>
                      <a:pt x="739" y="707"/>
                    </a:lnTo>
                    <a:lnTo>
                      <a:pt x="716" y="687"/>
                    </a:lnTo>
                    <a:lnTo>
                      <a:pt x="699" y="665"/>
                    </a:lnTo>
                    <a:lnTo>
                      <a:pt x="685" y="640"/>
                    </a:lnTo>
                    <a:lnTo>
                      <a:pt x="677" y="612"/>
                    </a:lnTo>
                    <a:lnTo>
                      <a:pt x="673" y="584"/>
                    </a:lnTo>
                    <a:lnTo>
                      <a:pt x="674" y="555"/>
                    </a:lnTo>
                    <a:lnTo>
                      <a:pt x="682" y="526"/>
                    </a:lnTo>
                    <a:lnTo>
                      <a:pt x="0" y="48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defTabSz="914126"/>
                <a:endParaRPr lang="en-US" sz="1799" b="1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27" name="Google Shape;6191;p79">
            <a:extLst>
              <a:ext uri="{FF2B5EF4-FFF2-40B4-BE49-F238E27FC236}">
                <a16:creationId xmlns:a16="http://schemas.microsoft.com/office/drawing/2014/main" id="{198EC642-C903-3B1F-D4F0-A85A7A3D3778}"/>
              </a:ext>
            </a:extLst>
          </p:cNvPr>
          <p:cNvGrpSpPr/>
          <p:nvPr/>
        </p:nvGrpSpPr>
        <p:grpSpPr>
          <a:xfrm>
            <a:off x="4808415" y="3955157"/>
            <a:ext cx="408057" cy="358383"/>
            <a:chOff x="7385600" y="4177035"/>
            <a:chExt cx="388728" cy="358383"/>
          </a:xfrm>
        </p:grpSpPr>
        <p:sp>
          <p:nvSpPr>
            <p:cNvPr id="28" name="Google Shape;6192;p79">
              <a:extLst>
                <a:ext uri="{FF2B5EF4-FFF2-40B4-BE49-F238E27FC236}">
                  <a16:creationId xmlns:a16="http://schemas.microsoft.com/office/drawing/2014/main" id="{26E83755-087C-5CDC-EC4C-893843AD78F1}"/>
                </a:ext>
              </a:extLst>
            </p:cNvPr>
            <p:cNvSpPr/>
            <p:nvPr/>
          </p:nvSpPr>
          <p:spPr>
            <a:xfrm>
              <a:off x="7385600" y="4314808"/>
              <a:ext cx="230541" cy="220610"/>
            </a:xfrm>
            <a:custGeom>
              <a:avLst/>
              <a:gdLst/>
              <a:ahLst/>
              <a:cxnLst/>
              <a:rect l="l" t="t" r="r" b="b"/>
              <a:pathLst>
                <a:path w="8775" h="8397" extrusionOk="0">
                  <a:moveTo>
                    <a:pt x="6790" y="0"/>
                  </a:moveTo>
                  <a:cubicBezTo>
                    <a:pt x="6786" y="0"/>
                    <a:pt x="6781" y="0"/>
                    <a:pt x="6777" y="0"/>
                  </a:cubicBezTo>
                  <a:lnTo>
                    <a:pt x="1942" y="35"/>
                  </a:lnTo>
                  <a:cubicBezTo>
                    <a:pt x="867" y="49"/>
                    <a:pt x="0" y="923"/>
                    <a:pt x="7" y="1998"/>
                  </a:cubicBezTo>
                  <a:lnTo>
                    <a:pt x="35" y="4939"/>
                  </a:lnTo>
                  <a:cubicBezTo>
                    <a:pt x="42" y="6017"/>
                    <a:pt x="916" y="6874"/>
                    <a:pt x="1985" y="6874"/>
                  </a:cubicBezTo>
                  <a:cubicBezTo>
                    <a:pt x="1989" y="6874"/>
                    <a:pt x="1994" y="6874"/>
                    <a:pt x="1998" y="6874"/>
                  </a:cubicBezTo>
                  <a:lnTo>
                    <a:pt x="4474" y="6860"/>
                  </a:lnTo>
                  <a:cubicBezTo>
                    <a:pt x="4478" y="6860"/>
                    <a:pt x="4481" y="6859"/>
                    <a:pt x="4485" y="6859"/>
                  </a:cubicBezTo>
                  <a:cubicBezTo>
                    <a:pt x="4522" y="6859"/>
                    <a:pt x="4551" y="6892"/>
                    <a:pt x="4557" y="6930"/>
                  </a:cubicBezTo>
                  <a:cubicBezTo>
                    <a:pt x="4613" y="7172"/>
                    <a:pt x="4738" y="8005"/>
                    <a:pt x="3982" y="8248"/>
                  </a:cubicBezTo>
                  <a:cubicBezTo>
                    <a:pt x="3919" y="8261"/>
                    <a:pt x="3919" y="8352"/>
                    <a:pt x="3989" y="8359"/>
                  </a:cubicBezTo>
                  <a:cubicBezTo>
                    <a:pt x="4102" y="8379"/>
                    <a:pt x="4244" y="8397"/>
                    <a:pt x="4399" y="8397"/>
                  </a:cubicBezTo>
                  <a:cubicBezTo>
                    <a:pt x="4974" y="8397"/>
                    <a:pt x="5715" y="8155"/>
                    <a:pt x="5737" y="6937"/>
                  </a:cubicBezTo>
                  <a:cubicBezTo>
                    <a:pt x="5737" y="6888"/>
                    <a:pt x="5771" y="6846"/>
                    <a:pt x="5820" y="6846"/>
                  </a:cubicBezTo>
                  <a:lnTo>
                    <a:pt x="6832" y="6839"/>
                  </a:lnTo>
                  <a:cubicBezTo>
                    <a:pt x="7908" y="6826"/>
                    <a:pt x="8775" y="5952"/>
                    <a:pt x="8768" y="4877"/>
                  </a:cubicBezTo>
                  <a:lnTo>
                    <a:pt x="8747" y="1936"/>
                  </a:lnTo>
                  <a:cubicBezTo>
                    <a:pt x="8733" y="858"/>
                    <a:pt x="7859" y="0"/>
                    <a:pt x="6790" y="0"/>
                  </a:cubicBezTo>
                  <a:close/>
                </a:path>
              </a:pathLst>
            </a:custGeom>
            <a:solidFill>
              <a:srgbClr val="9FA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193;p79">
              <a:extLst>
                <a:ext uri="{FF2B5EF4-FFF2-40B4-BE49-F238E27FC236}">
                  <a16:creationId xmlns:a16="http://schemas.microsoft.com/office/drawing/2014/main" id="{05278104-F019-A499-47E4-D5323CF70540}"/>
                </a:ext>
              </a:extLst>
            </p:cNvPr>
            <p:cNvSpPr/>
            <p:nvPr/>
          </p:nvSpPr>
          <p:spPr>
            <a:xfrm>
              <a:off x="7541212" y="4315176"/>
              <a:ext cx="74561" cy="179704"/>
            </a:xfrm>
            <a:custGeom>
              <a:avLst/>
              <a:gdLst/>
              <a:ahLst/>
              <a:cxnLst/>
              <a:rect l="l" t="t" r="r" b="b"/>
              <a:pathLst>
                <a:path w="2838" h="6840" extrusionOk="0">
                  <a:moveTo>
                    <a:pt x="1" y="0"/>
                  </a:moveTo>
                  <a:cubicBezTo>
                    <a:pt x="1076" y="7"/>
                    <a:pt x="1943" y="881"/>
                    <a:pt x="1950" y="1956"/>
                  </a:cubicBezTo>
                  <a:lnTo>
                    <a:pt x="1950" y="4890"/>
                  </a:lnTo>
                  <a:cubicBezTo>
                    <a:pt x="1943" y="5965"/>
                    <a:pt x="1076" y="6839"/>
                    <a:pt x="1" y="6839"/>
                  </a:cubicBezTo>
                  <a:lnTo>
                    <a:pt x="889" y="6839"/>
                  </a:lnTo>
                  <a:cubicBezTo>
                    <a:pt x="1964" y="6839"/>
                    <a:pt x="2838" y="5965"/>
                    <a:pt x="2838" y="4890"/>
                  </a:cubicBezTo>
                  <a:lnTo>
                    <a:pt x="2838" y="1956"/>
                  </a:lnTo>
                  <a:cubicBezTo>
                    <a:pt x="2838" y="881"/>
                    <a:pt x="1964" y="7"/>
                    <a:pt x="889" y="0"/>
                  </a:cubicBezTo>
                  <a:close/>
                </a:path>
              </a:pathLst>
            </a:custGeom>
            <a:solidFill>
              <a:srgbClr val="7F91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194;p79">
              <a:extLst>
                <a:ext uri="{FF2B5EF4-FFF2-40B4-BE49-F238E27FC236}">
                  <a16:creationId xmlns:a16="http://schemas.microsoft.com/office/drawing/2014/main" id="{BDF107F5-5385-ADB5-DB28-BEA24FFB25B8}"/>
                </a:ext>
              </a:extLst>
            </p:cNvPr>
            <p:cNvSpPr/>
            <p:nvPr/>
          </p:nvSpPr>
          <p:spPr>
            <a:xfrm>
              <a:off x="7435334" y="4177035"/>
              <a:ext cx="338994" cy="281011"/>
            </a:xfrm>
            <a:custGeom>
              <a:avLst/>
              <a:gdLst/>
              <a:ahLst/>
              <a:cxnLst/>
              <a:rect l="l" t="t" r="r" b="b"/>
              <a:pathLst>
                <a:path w="12903" h="10696" extrusionOk="0">
                  <a:moveTo>
                    <a:pt x="1908" y="1"/>
                  </a:moveTo>
                  <a:cubicBezTo>
                    <a:pt x="854" y="1"/>
                    <a:pt x="1" y="854"/>
                    <a:pt x="1" y="1908"/>
                  </a:cubicBezTo>
                  <a:lnTo>
                    <a:pt x="1" y="6285"/>
                  </a:lnTo>
                  <a:cubicBezTo>
                    <a:pt x="1" y="7339"/>
                    <a:pt x="854" y="8192"/>
                    <a:pt x="1908" y="8192"/>
                  </a:cubicBezTo>
                  <a:lnTo>
                    <a:pt x="7797" y="8192"/>
                  </a:lnTo>
                  <a:cubicBezTo>
                    <a:pt x="7922" y="8192"/>
                    <a:pt x="8019" y="8303"/>
                    <a:pt x="8005" y="8428"/>
                  </a:cubicBezTo>
                  <a:cubicBezTo>
                    <a:pt x="7926" y="9062"/>
                    <a:pt x="7891" y="10695"/>
                    <a:pt x="9647" y="10695"/>
                  </a:cubicBezTo>
                  <a:cubicBezTo>
                    <a:pt x="9735" y="10695"/>
                    <a:pt x="9829" y="10691"/>
                    <a:pt x="9927" y="10682"/>
                  </a:cubicBezTo>
                  <a:cubicBezTo>
                    <a:pt x="9996" y="10675"/>
                    <a:pt x="10017" y="10585"/>
                    <a:pt x="9961" y="10551"/>
                  </a:cubicBezTo>
                  <a:cubicBezTo>
                    <a:pt x="9559" y="10322"/>
                    <a:pt x="8796" y="9684"/>
                    <a:pt x="9344" y="8331"/>
                  </a:cubicBezTo>
                  <a:cubicBezTo>
                    <a:pt x="9379" y="8255"/>
                    <a:pt x="9455" y="8206"/>
                    <a:pt x="9538" y="8206"/>
                  </a:cubicBezTo>
                  <a:lnTo>
                    <a:pt x="10995" y="8206"/>
                  </a:lnTo>
                  <a:cubicBezTo>
                    <a:pt x="12049" y="8206"/>
                    <a:pt x="12902" y="7353"/>
                    <a:pt x="12902" y="6299"/>
                  </a:cubicBezTo>
                  <a:lnTo>
                    <a:pt x="12902" y="1908"/>
                  </a:lnTo>
                  <a:cubicBezTo>
                    <a:pt x="12902" y="854"/>
                    <a:pt x="12049" y="1"/>
                    <a:pt x="10995" y="1"/>
                  </a:cubicBezTo>
                  <a:close/>
                </a:path>
              </a:pathLst>
            </a:custGeom>
            <a:solidFill>
              <a:srgbClr val="F1F4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195;p79">
              <a:extLst>
                <a:ext uri="{FF2B5EF4-FFF2-40B4-BE49-F238E27FC236}">
                  <a16:creationId xmlns:a16="http://schemas.microsoft.com/office/drawing/2014/main" id="{FF613918-DF19-3567-3BF7-51BAD447632F}"/>
                </a:ext>
              </a:extLst>
            </p:cNvPr>
            <p:cNvSpPr/>
            <p:nvPr/>
          </p:nvSpPr>
          <p:spPr>
            <a:xfrm>
              <a:off x="7700843" y="4177035"/>
              <a:ext cx="73484" cy="215618"/>
            </a:xfrm>
            <a:custGeom>
              <a:avLst/>
              <a:gdLst/>
              <a:ahLst/>
              <a:cxnLst/>
              <a:rect l="l" t="t" r="r" b="b"/>
              <a:pathLst>
                <a:path w="2797" h="8207" extrusionOk="0">
                  <a:moveTo>
                    <a:pt x="889" y="1"/>
                  </a:moveTo>
                  <a:lnTo>
                    <a:pt x="889" y="8"/>
                  </a:lnTo>
                  <a:lnTo>
                    <a:pt x="1" y="8"/>
                  </a:lnTo>
                  <a:cubicBezTo>
                    <a:pt x="1048" y="8"/>
                    <a:pt x="1908" y="861"/>
                    <a:pt x="1908" y="1915"/>
                  </a:cubicBezTo>
                  <a:lnTo>
                    <a:pt x="1908" y="6299"/>
                  </a:lnTo>
                  <a:cubicBezTo>
                    <a:pt x="1908" y="7353"/>
                    <a:pt x="1048" y="8206"/>
                    <a:pt x="1" y="8206"/>
                  </a:cubicBezTo>
                  <a:lnTo>
                    <a:pt x="889" y="8206"/>
                  </a:lnTo>
                  <a:cubicBezTo>
                    <a:pt x="1943" y="8206"/>
                    <a:pt x="2796" y="7353"/>
                    <a:pt x="2796" y="6299"/>
                  </a:cubicBezTo>
                  <a:lnTo>
                    <a:pt x="2796" y="1908"/>
                  </a:lnTo>
                  <a:cubicBezTo>
                    <a:pt x="2796" y="854"/>
                    <a:pt x="1943" y="1"/>
                    <a:pt x="889" y="1"/>
                  </a:cubicBezTo>
                  <a:close/>
                </a:path>
              </a:pathLst>
            </a:custGeom>
            <a:solidFill>
              <a:srgbClr val="C0C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196;p79">
              <a:extLst>
                <a:ext uri="{FF2B5EF4-FFF2-40B4-BE49-F238E27FC236}">
                  <a16:creationId xmlns:a16="http://schemas.microsoft.com/office/drawing/2014/main" id="{C7B00D7E-FAB5-73FE-EC6B-DED8E204196B}"/>
                </a:ext>
              </a:extLst>
            </p:cNvPr>
            <p:cNvSpPr/>
            <p:nvPr/>
          </p:nvSpPr>
          <p:spPr>
            <a:xfrm>
              <a:off x="7516069" y="4261764"/>
              <a:ext cx="28085" cy="28112"/>
            </a:xfrm>
            <a:custGeom>
              <a:avLst/>
              <a:gdLst/>
              <a:ahLst/>
              <a:cxnLst/>
              <a:rect l="l" t="t" r="r" b="b"/>
              <a:pathLst>
                <a:path w="1069" h="1070" extrusionOk="0">
                  <a:moveTo>
                    <a:pt x="535" y="1"/>
                  </a:moveTo>
                  <a:cubicBezTo>
                    <a:pt x="236" y="1"/>
                    <a:pt x="1" y="244"/>
                    <a:pt x="1" y="535"/>
                  </a:cubicBezTo>
                  <a:cubicBezTo>
                    <a:pt x="1" y="833"/>
                    <a:pt x="236" y="1069"/>
                    <a:pt x="535" y="1069"/>
                  </a:cubicBezTo>
                  <a:cubicBezTo>
                    <a:pt x="826" y="1069"/>
                    <a:pt x="1069" y="833"/>
                    <a:pt x="1069" y="535"/>
                  </a:cubicBezTo>
                  <a:cubicBezTo>
                    <a:pt x="1069" y="244"/>
                    <a:pt x="826" y="1"/>
                    <a:pt x="535" y="1"/>
                  </a:cubicBezTo>
                  <a:close/>
                </a:path>
              </a:pathLst>
            </a:custGeom>
            <a:solidFill>
              <a:srgbClr val="576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197;p79">
              <a:extLst>
                <a:ext uri="{FF2B5EF4-FFF2-40B4-BE49-F238E27FC236}">
                  <a16:creationId xmlns:a16="http://schemas.microsoft.com/office/drawing/2014/main" id="{62467533-05BA-6217-C401-1F73ACE57328}"/>
                </a:ext>
              </a:extLst>
            </p:cNvPr>
            <p:cNvSpPr/>
            <p:nvPr/>
          </p:nvSpPr>
          <p:spPr>
            <a:xfrm>
              <a:off x="7586059" y="4261764"/>
              <a:ext cx="28085" cy="28112"/>
            </a:xfrm>
            <a:custGeom>
              <a:avLst/>
              <a:gdLst/>
              <a:ahLst/>
              <a:cxnLst/>
              <a:rect l="l" t="t" r="r" b="b"/>
              <a:pathLst>
                <a:path w="1069" h="1070" extrusionOk="0">
                  <a:moveTo>
                    <a:pt x="534" y="1"/>
                  </a:moveTo>
                  <a:cubicBezTo>
                    <a:pt x="236" y="1"/>
                    <a:pt x="0" y="244"/>
                    <a:pt x="0" y="535"/>
                  </a:cubicBezTo>
                  <a:cubicBezTo>
                    <a:pt x="0" y="833"/>
                    <a:pt x="236" y="1069"/>
                    <a:pt x="534" y="1069"/>
                  </a:cubicBezTo>
                  <a:cubicBezTo>
                    <a:pt x="826" y="1069"/>
                    <a:pt x="1068" y="833"/>
                    <a:pt x="1068" y="535"/>
                  </a:cubicBezTo>
                  <a:cubicBezTo>
                    <a:pt x="1068" y="244"/>
                    <a:pt x="826" y="1"/>
                    <a:pt x="534" y="1"/>
                  </a:cubicBezTo>
                  <a:close/>
                </a:path>
              </a:pathLst>
            </a:custGeom>
            <a:solidFill>
              <a:srgbClr val="576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198;p79">
              <a:extLst>
                <a:ext uri="{FF2B5EF4-FFF2-40B4-BE49-F238E27FC236}">
                  <a16:creationId xmlns:a16="http://schemas.microsoft.com/office/drawing/2014/main" id="{F079F606-0016-E03D-1431-61CDB5B9CFAB}"/>
                </a:ext>
              </a:extLst>
            </p:cNvPr>
            <p:cNvSpPr/>
            <p:nvPr/>
          </p:nvSpPr>
          <p:spPr>
            <a:xfrm>
              <a:off x="7655839" y="4261764"/>
              <a:ext cx="28269" cy="28112"/>
            </a:xfrm>
            <a:custGeom>
              <a:avLst/>
              <a:gdLst/>
              <a:ahLst/>
              <a:cxnLst/>
              <a:rect l="l" t="t" r="r" b="b"/>
              <a:pathLst>
                <a:path w="1076" h="1070" extrusionOk="0">
                  <a:moveTo>
                    <a:pt x="535" y="1"/>
                  </a:moveTo>
                  <a:cubicBezTo>
                    <a:pt x="243" y="1"/>
                    <a:pt x="1" y="244"/>
                    <a:pt x="1" y="535"/>
                  </a:cubicBezTo>
                  <a:cubicBezTo>
                    <a:pt x="1" y="833"/>
                    <a:pt x="243" y="1069"/>
                    <a:pt x="535" y="1069"/>
                  </a:cubicBezTo>
                  <a:cubicBezTo>
                    <a:pt x="833" y="1069"/>
                    <a:pt x="1076" y="833"/>
                    <a:pt x="1076" y="535"/>
                  </a:cubicBezTo>
                  <a:cubicBezTo>
                    <a:pt x="1076" y="244"/>
                    <a:pt x="833" y="1"/>
                    <a:pt x="535" y="1"/>
                  </a:cubicBezTo>
                  <a:close/>
                </a:path>
              </a:pathLst>
            </a:custGeom>
            <a:solidFill>
              <a:srgbClr val="576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4A72BB6-5BCE-97E0-9C7F-F15454A62296}"/>
              </a:ext>
            </a:extLst>
          </p:cNvPr>
          <p:cNvGrpSpPr/>
          <p:nvPr/>
        </p:nvGrpSpPr>
        <p:grpSpPr>
          <a:xfrm>
            <a:off x="4411488" y="4751043"/>
            <a:ext cx="849469" cy="809231"/>
            <a:chOff x="4272525" y="2756812"/>
            <a:chExt cx="849469" cy="809231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1004FFF-5227-B5FA-FB83-3DD782AE46FD}"/>
                </a:ext>
              </a:extLst>
            </p:cNvPr>
            <p:cNvSpPr/>
            <p:nvPr/>
          </p:nvSpPr>
          <p:spPr>
            <a:xfrm>
              <a:off x="4272525" y="2756812"/>
              <a:ext cx="849469" cy="809231"/>
            </a:xfrm>
            <a:prstGeom prst="ellipse">
              <a:avLst/>
            </a:prstGeom>
            <a:ln w="38100">
              <a:solidFill>
                <a:srgbClr val="FFC00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grpSp>
          <p:nvGrpSpPr>
            <p:cNvPr id="35" name="Google Shape;7313;p80">
              <a:extLst>
                <a:ext uri="{FF2B5EF4-FFF2-40B4-BE49-F238E27FC236}">
                  <a16:creationId xmlns:a16="http://schemas.microsoft.com/office/drawing/2014/main" id="{0E80F516-E4C4-7DE1-3102-1610D3CFD3A4}"/>
                </a:ext>
              </a:extLst>
            </p:cNvPr>
            <p:cNvGrpSpPr/>
            <p:nvPr/>
          </p:nvGrpSpPr>
          <p:grpSpPr>
            <a:xfrm>
              <a:off x="4557310" y="2933734"/>
              <a:ext cx="290208" cy="370525"/>
              <a:chOff x="1324550" y="3340055"/>
              <a:chExt cx="276461" cy="370525"/>
            </a:xfrm>
          </p:grpSpPr>
          <p:sp>
            <p:nvSpPr>
              <p:cNvPr id="36" name="Google Shape;7314;p80">
                <a:extLst>
                  <a:ext uri="{FF2B5EF4-FFF2-40B4-BE49-F238E27FC236}">
                    <a16:creationId xmlns:a16="http://schemas.microsoft.com/office/drawing/2014/main" id="{71A54279-1032-D3E8-53EB-31DA325582FE}"/>
                  </a:ext>
                </a:extLst>
              </p:cNvPr>
              <p:cNvSpPr/>
              <p:nvPr/>
            </p:nvSpPr>
            <p:spPr>
              <a:xfrm>
                <a:off x="1383954" y="3340055"/>
                <a:ext cx="43615" cy="35664"/>
              </a:xfrm>
              <a:custGeom>
                <a:avLst/>
                <a:gdLst/>
                <a:ahLst/>
                <a:cxnLst/>
                <a:rect l="l" t="t" r="r" b="b"/>
                <a:pathLst>
                  <a:path w="2913" h="2382" extrusionOk="0">
                    <a:moveTo>
                      <a:pt x="999" y="0"/>
                    </a:moveTo>
                    <a:cubicBezTo>
                      <a:pt x="452" y="0"/>
                      <a:pt x="11" y="442"/>
                      <a:pt x="11" y="989"/>
                    </a:cubicBezTo>
                    <a:lnTo>
                      <a:pt x="11" y="2019"/>
                    </a:lnTo>
                    <a:cubicBezTo>
                      <a:pt x="0" y="2260"/>
                      <a:pt x="179" y="2381"/>
                      <a:pt x="360" y="2381"/>
                    </a:cubicBezTo>
                    <a:cubicBezTo>
                      <a:pt x="542" y="2381"/>
                      <a:pt x="726" y="2260"/>
                      <a:pt x="726" y="2019"/>
                    </a:cubicBezTo>
                    <a:lnTo>
                      <a:pt x="726" y="989"/>
                    </a:lnTo>
                    <a:cubicBezTo>
                      <a:pt x="726" y="841"/>
                      <a:pt x="852" y="736"/>
                      <a:pt x="999" y="736"/>
                    </a:cubicBezTo>
                    <a:lnTo>
                      <a:pt x="1924" y="736"/>
                    </a:lnTo>
                    <a:cubicBezTo>
                      <a:pt x="2071" y="736"/>
                      <a:pt x="2197" y="841"/>
                      <a:pt x="2197" y="989"/>
                    </a:cubicBezTo>
                    <a:lnTo>
                      <a:pt x="2197" y="2019"/>
                    </a:lnTo>
                    <a:cubicBezTo>
                      <a:pt x="2197" y="2260"/>
                      <a:pt x="2376" y="2381"/>
                      <a:pt x="2555" y="2381"/>
                    </a:cubicBezTo>
                    <a:cubicBezTo>
                      <a:pt x="2733" y="2381"/>
                      <a:pt x="2912" y="2260"/>
                      <a:pt x="2912" y="2019"/>
                    </a:cubicBezTo>
                    <a:lnTo>
                      <a:pt x="2912" y="989"/>
                    </a:lnTo>
                    <a:cubicBezTo>
                      <a:pt x="2912" y="442"/>
                      <a:pt x="2471" y="0"/>
                      <a:pt x="1924" y="0"/>
                    </a:cubicBezTo>
                    <a:close/>
                  </a:path>
                </a:pathLst>
              </a:custGeom>
              <a:solidFill>
                <a:srgbClr val="344D65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315;p80">
                <a:extLst>
                  <a:ext uri="{FF2B5EF4-FFF2-40B4-BE49-F238E27FC236}">
                    <a16:creationId xmlns:a16="http://schemas.microsoft.com/office/drawing/2014/main" id="{32710CEC-7726-C547-ECFB-189F69D02F52}"/>
                  </a:ext>
                </a:extLst>
              </p:cNvPr>
              <p:cNvSpPr/>
              <p:nvPr/>
            </p:nvSpPr>
            <p:spPr>
              <a:xfrm>
                <a:off x="1363966" y="3403329"/>
                <a:ext cx="237045" cy="307251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20521" extrusionOk="0">
                    <a:moveTo>
                      <a:pt x="736" y="0"/>
                    </a:moveTo>
                    <a:cubicBezTo>
                      <a:pt x="337" y="0"/>
                      <a:pt x="0" y="337"/>
                      <a:pt x="0" y="757"/>
                    </a:cubicBezTo>
                    <a:lnTo>
                      <a:pt x="0" y="19763"/>
                    </a:lnTo>
                    <a:cubicBezTo>
                      <a:pt x="0" y="20184"/>
                      <a:pt x="337" y="20520"/>
                      <a:pt x="736" y="20520"/>
                    </a:cubicBezTo>
                    <a:lnTo>
                      <a:pt x="15075" y="20520"/>
                    </a:lnTo>
                    <a:cubicBezTo>
                      <a:pt x="15495" y="20520"/>
                      <a:pt x="15832" y="20184"/>
                      <a:pt x="15832" y="19763"/>
                    </a:cubicBezTo>
                    <a:lnTo>
                      <a:pt x="15832" y="757"/>
                    </a:lnTo>
                    <a:cubicBezTo>
                      <a:pt x="15832" y="337"/>
                      <a:pt x="15495" y="0"/>
                      <a:pt x="15075" y="0"/>
                    </a:cubicBezTo>
                    <a:close/>
                  </a:path>
                </a:pathLst>
              </a:custGeom>
              <a:solidFill>
                <a:srgbClr val="EEF1F4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316;p80">
                <a:extLst>
                  <a:ext uri="{FF2B5EF4-FFF2-40B4-BE49-F238E27FC236}">
                    <a16:creationId xmlns:a16="http://schemas.microsoft.com/office/drawing/2014/main" id="{CBB8D5F5-86D4-3AD3-9A03-252E8DDAC015}"/>
                  </a:ext>
                </a:extLst>
              </p:cNvPr>
              <p:cNvSpPr/>
              <p:nvPr/>
            </p:nvSpPr>
            <p:spPr>
              <a:xfrm>
                <a:off x="1341612" y="3371841"/>
                <a:ext cx="237045" cy="306936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20500" extrusionOk="0">
                    <a:moveTo>
                      <a:pt x="736" y="1"/>
                    </a:moveTo>
                    <a:cubicBezTo>
                      <a:pt x="337" y="1"/>
                      <a:pt x="1" y="337"/>
                      <a:pt x="1" y="737"/>
                    </a:cubicBezTo>
                    <a:lnTo>
                      <a:pt x="1" y="19764"/>
                    </a:lnTo>
                    <a:cubicBezTo>
                      <a:pt x="1" y="20163"/>
                      <a:pt x="337" y="20500"/>
                      <a:pt x="736" y="20500"/>
                    </a:cubicBezTo>
                    <a:lnTo>
                      <a:pt x="15075" y="20500"/>
                    </a:lnTo>
                    <a:cubicBezTo>
                      <a:pt x="15495" y="20500"/>
                      <a:pt x="15832" y="20163"/>
                      <a:pt x="15832" y="19743"/>
                    </a:cubicBezTo>
                    <a:lnTo>
                      <a:pt x="15832" y="737"/>
                    </a:lnTo>
                    <a:cubicBezTo>
                      <a:pt x="15832" y="337"/>
                      <a:pt x="15495" y="1"/>
                      <a:pt x="15075" y="1"/>
                    </a:cubicBezTo>
                    <a:close/>
                  </a:path>
                </a:pathLst>
              </a:custGeom>
              <a:solidFill>
                <a:srgbClr val="FBFCFD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317;p80">
                <a:extLst>
                  <a:ext uri="{FF2B5EF4-FFF2-40B4-BE49-F238E27FC236}">
                    <a16:creationId xmlns:a16="http://schemas.microsoft.com/office/drawing/2014/main" id="{F30A2C9E-773A-AFE1-69A9-C24942ED5B33}"/>
                  </a:ext>
                </a:extLst>
              </p:cNvPr>
              <p:cNvSpPr/>
              <p:nvPr/>
            </p:nvSpPr>
            <p:spPr>
              <a:xfrm>
                <a:off x="1556303" y="3371841"/>
                <a:ext cx="22354" cy="306936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20500" extrusionOk="0">
                    <a:moveTo>
                      <a:pt x="0" y="1"/>
                    </a:moveTo>
                    <a:lnTo>
                      <a:pt x="0" y="20500"/>
                    </a:lnTo>
                    <a:lnTo>
                      <a:pt x="736" y="20500"/>
                    </a:lnTo>
                    <a:cubicBezTo>
                      <a:pt x="1156" y="20500"/>
                      <a:pt x="1493" y="20163"/>
                      <a:pt x="1493" y="19743"/>
                    </a:cubicBezTo>
                    <a:lnTo>
                      <a:pt x="1493" y="737"/>
                    </a:lnTo>
                    <a:cubicBezTo>
                      <a:pt x="1493" y="337"/>
                      <a:pt x="1156" y="1"/>
                      <a:pt x="736" y="1"/>
                    </a:cubicBezTo>
                    <a:close/>
                  </a:path>
                </a:pathLst>
              </a:custGeom>
              <a:solidFill>
                <a:srgbClr val="F5F7F9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7318;p80">
                <a:extLst>
                  <a:ext uri="{FF2B5EF4-FFF2-40B4-BE49-F238E27FC236}">
                    <a16:creationId xmlns:a16="http://schemas.microsoft.com/office/drawing/2014/main" id="{C83B050C-FAC7-64BD-64D1-06936A174DD8}"/>
                  </a:ext>
                </a:extLst>
              </p:cNvPr>
              <p:cNvSpPr/>
              <p:nvPr/>
            </p:nvSpPr>
            <p:spPr>
              <a:xfrm>
                <a:off x="1379387" y="3455583"/>
                <a:ext cx="44708" cy="44708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986" extrusionOk="0">
                    <a:moveTo>
                      <a:pt x="190" y="0"/>
                    </a:moveTo>
                    <a:cubicBezTo>
                      <a:pt x="85" y="0"/>
                      <a:pt x="0" y="84"/>
                      <a:pt x="0" y="190"/>
                    </a:cubicBezTo>
                    <a:lnTo>
                      <a:pt x="0" y="2797"/>
                    </a:lnTo>
                    <a:cubicBezTo>
                      <a:pt x="0" y="2902"/>
                      <a:pt x="85" y="2986"/>
                      <a:pt x="190" y="2986"/>
                    </a:cubicBezTo>
                    <a:lnTo>
                      <a:pt x="2797" y="2986"/>
                    </a:lnTo>
                    <a:cubicBezTo>
                      <a:pt x="2902" y="2986"/>
                      <a:pt x="2986" y="2902"/>
                      <a:pt x="2986" y="2797"/>
                    </a:cubicBezTo>
                    <a:lnTo>
                      <a:pt x="2986" y="190"/>
                    </a:lnTo>
                    <a:cubicBezTo>
                      <a:pt x="2986" y="84"/>
                      <a:pt x="2902" y="0"/>
                      <a:pt x="2797" y="0"/>
                    </a:cubicBezTo>
                    <a:close/>
                  </a:path>
                </a:pathLst>
              </a:custGeom>
              <a:solidFill>
                <a:srgbClr val="D1DBE2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7319;p80">
                <a:extLst>
                  <a:ext uri="{FF2B5EF4-FFF2-40B4-BE49-F238E27FC236}">
                    <a16:creationId xmlns:a16="http://schemas.microsoft.com/office/drawing/2014/main" id="{03A1D473-9C1F-1C4A-B586-A0BEFCD3E81A}"/>
                  </a:ext>
                </a:extLst>
              </p:cNvPr>
              <p:cNvSpPr/>
              <p:nvPr/>
            </p:nvSpPr>
            <p:spPr>
              <a:xfrm>
                <a:off x="1379387" y="3527975"/>
                <a:ext cx="44708" cy="44723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987" extrusionOk="0">
                    <a:moveTo>
                      <a:pt x="190" y="1"/>
                    </a:moveTo>
                    <a:cubicBezTo>
                      <a:pt x="85" y="1"/>
                      <a:pt x="0" y="85"/>
                      <a:pt x="0" y="190"/>
                    </a:cubicBezTo>
                    <a:lnTo>
                      <a:pt x="0" y="2776"/>
                    </a:lnTo>
                    <a:cubicBezTo>
                      <a:pt x="0" y="2881"/>
                      <a:pt x="85" y="2986"/>
                      <a:pt x="190" y="2986"/>
                    </a:cubicBezTo>
                    <a:lnTo>
                      <a:pt x="2797" y="2986"/>
                    </a:lnTo>
                    <a:cubicBezTo>
                      <a:pt x="2902" y="2986"/>
                      <a:pt x="2986" y="2881"/>
                      <a:pt x="2986" y="2776"/>
                    </a:cubicBezTo>
                    <a:lnTo>
                      <a:pt x="2986" y="190"/>
                    </a:lnTo>
                    <a:cubicBezTo>
                      <a:pt x="2986" y="85"/>
                      <a:pt x="2902" y="1"/>
                      <a:pt x="2797" y="1"/>
                    </a:cubicBezTo>
                    <a:close/>
                  </a:path>
                </a:pathLst>
              </a:custGeom>
              <a:solidFill>
                <a:srgbClr val="B2C2CE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320;p80">
                <a:extLst>
                  <a:ext uri="{FF2B5EF4-FFF2-40B4-BE49-F238E27FC236}">
                    <a16:creationId xmlns:a16="http://schemas.microsoft.com/office/drawing/2014/main" id="{83D688D7-757A-3222-4661-941F1498D41B}"/>
                  </a:ext>
                </a:extLst>
              </p:cNvPr>
              <p:cNvSpPr/>
              <p:nvPr/>
            </p:nvSpPr>
            <p:spPr>
              <a:xfrm>
                <a:off x="1379387" y="3600067"/>
                <a:ext cx="44708" cy="44708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2986" extrusionOk="0">
                    <a:moveTo>
                      <a:pt x="190" y="1"/>
                    </a:moveTo>
                    <a:cubicBezTo>
                      <a:pt x="85" y="1"/>
                      <a:pt x="0" y="85"/>
                      <a:pt x="0" y="211"/>
                    </a:cubicBezTo>
                    <a:lnTo>
                      <a:pt x="0" y="2797"/>
                    </a:lnTo>
                    <a:cubicBezTo>
                      <a:pt x="0" y="2902"/>
                      <a:pt x="85" y="2986"/>
                      <a:pt x="190" y="2986"/>
                    </a:cubicBezTo>
                    <a:lnTo>
                      <a:pt x="2797" y="2986"/>
                    </a:lnTo>
                    <a:cubicBezTo>
                      <a:pt x="2902" y="2986"/>
                      <a:pt x="2986" y="2902"/>
                      <a:pt x="2986" y="2797"/>
                    </a:cubicBezTo>
                    <a:lnTo>
                      <a:pt x="2986" y="211"/>
                    </a:lnTo>
                    <a:cubicBezTo>
                      <a:pt x="2986" y="85"/>
                      <a:pt x="2902" y="1"/>
                      <a:pt x="2797" y="1"/>
                    </a:cubicBezTo>
                    <a:close/>
                  </a:path>
                </a:pathLst>
              </a:custGeom>
              <a:solidFill>
                <a:srgbClr val="BECBD5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321;p80">
                <a:extLst>
                  <a:ext uri="{FF2B5EF4-FFF2-40B4-BE49-F238E27FC236}">
                    <a16:creationId xmlns:a16="http://schemas.microsoft.com/office/drawing/2014/main" id="{2EA60F6D-A3A1-4E25-E4E6-078CE80C16FE}"/>
                  </a:ext>
                </a:extLst>
              </p:cNvPr>
              <p:cNvSpPr/>
              <p:nvPr/>
            </p:nvSpPr>
            <p:spPr>
              <a:xfrm>
                <a:off x="1444233" y="3459041"/>
                <a:ext cx="103894" cy="1103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37" extrusionOk="0">
                    <a:moveTo>
                      <a:pt x="484" y="1"/>
                    </a:moveTo>
                    <a:cubicBezTo>
                      <a:pt x="0" y="1"/>
                      <a:pt x="0" y="736"/>
                      <a:pt x="484" y="736"/>
                    </a:cubicBezTo>
                    <a:lnTo>
                      <a:pt x="6455" y="736"/>
                    </a:lnTo>
                    <a:cubicBezTo>
                      <a:pt x="6939" y="736"/>
                      <a:pt x="6939" y="1"/>
                      <a:pt x="6455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322;p80">
                <a:extLst>
                  <a:ext uri="{FF2B5EF4-FFF2-40B4-BE49-F238E27FC236}">
                    <a16:creationId xmlns:a16="http://schemas.microsoft.com/office/drawing/2014/main" id="{FBF3CB4F-8726-42B3-7B55-3CFD82F1A4C8}"/>
                  </a:ext>
                </a:extLst>
              </p:cNvPr>
              <p:cNvSpPr/>
              <p:nvPr/>
            </p:nvSpPr>
            <p:spPr>
              <a:xfrm>
                <a:off x="1444233" y="3482967"/>
                <a:ext cx="103894" cy="10720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16" extrusionOk="0">
                    <a:moveTo>
                      <a:pt x="484" y="0"/>
                    </a:moveTo>
                    <a:cubicBezTo>
                      <a:pt x="0" y="0"/>
                      <a:pt x="0" y="715"/>
                      <a:pt x="484" y="715"/>
                    </a:cubicBezTo>
                    <a:lnTo>
                      <a:pt x="6455" y="715"/>
                    </a:lnTo>
                    <a:cubicBezTo>
                      <a:pt x="6939" y="715"/>
                      <a:pt x="6939" y="0"/>
                      <a:pt x="6455" y="0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323;p80">
                <a:extLst>
                  <a:ext uri="{FF2B5EF4-FFF2-40B4-BE49-F238E27FC236}">
                    <a16:creationId xmlns:a16="http://schemas.microsoft.com/office/drawing/2014/main" id="{21C22650-2E74-AD3A-660D-980830D773B7}"/>
                  </a:ext>
                </a:extLst>
              </p:cNvPr>
              <p:cNvSpPr/>
              <p:nvPr/>
            </p:nvSpPr>
            <p:spPr>
              <a:xfrm>
                <a:off x="1444233" y="3531433"/>
                <a:ext cx="103894" cy="1073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17" extrusionOk="0">
                    <a:moveTo>
                      <a:pt x="464" y="1"/>
                    </a:moveTo>
                    <a:cubicBezTo>
                      <a:pt x="1" y="1"/>
                      <a:pt x="7" y="716"/>
                      <a:pt x="484" y="716"/>
                    </a:cubicBezTo>
                    <a:lnTo>
                      <a:pt x="6455" y="716"/>
                    </a:lnTo>
                    <a:cubicBezTo>
                      <a:pt x="6939" y="716"/>
                      <a:pt x="6939" y="1"/>
                      <a:pt x="6455" y="1"/>
                    </a:cubicBezTo>
                    <a:lnTo>
                      <a:pt x="484" y="1"/>
                    </a:lnTo>
                    <a:cubicBezTo>
                      <a:pt x="477" y="1"/>
                      <a:pt x="471" y="1"/>
                      <a:pt x="464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324;p80">
                <a:extLst>
                  <a:ext uri="{FF2B5EF4-FFF2-40B4-BE49-F238E27FC236}">
                    <a16:creationId xmlns:a16="http://schemas.microsoft.com/office/drawing/2014/main" id="{3517E569-7204-77BD-1E32-68546D3F16BF}"/>
                  </a:ext>
                </a:extLst>
              </p:cNvPr>
              <p:cNvSpPr/>
              <p:nvPr/>
            </p:nvSpPr>
            <p:spPr>
              <a:xfrm>
                <a:off x="1324550" y="3554702"/>
                <a:ext cx="103894" cy="10720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16" extrusionOk="0">
                    <a:moveTo>
                      <a:pt x="464" y="1"/>
                    </a:moveTo>
                    <a:cubicBezTo>
                      <a:pt x="1" y="1"/>
                      <a:pt x="7" y="716"/>
                      <a:pt x="484" y="716"/>
                    </a:cubicBezTo>
                    <a:lnTo>
                      <a:pt x="6455" y="716"/>
                    </a:lnTo>
                    <a:cubicBezTo>
                      <a:pt x="6939" y="716"/>
                      <a:pt x="6939" y="1"/>
                      <a:pt x="6455" y="1"/>
                    </a:cubicBezTo>
                    <a:lnTo>
                      <a:pt x="484" y="1"/>
                    </a:lnTo>
                    <a:cubicBezTo>
                      <a:pt x="477" y="1"/>
                      <a:pt x="471" y="1"/>
                      <a:pt x="464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325;p80">
                <a:extLst>
                  <a:ext uri="{FF2B5EF4-FFF2-40B4-BE49-F238E27FC236}">
                    <a16:creationId xmlns:a16="http://schemas.microsoft.com/office/drawing/2014/main" id="{9A38846E-5A2D-F4B9-6F56-6408305D3D87}"/>
                  </a:ext>
                </a:extLst>
              </p:cNvPr>
              <p:cNvSpPr/>
              <p:nvPr/>
            </p:nvSpPr>
            <p:spPr>
              <a:xfrm>
                <a:off x="1444233" y="3603526"/>
                <a:ext cx="103894" cy="1103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37" extrusionOk="0">
                    <a:moveTo>
                      <a:pt x="484" y="1"/>
                    </a:moveTo>
                    <a:cubicBezTo>
                      <a:pt x="0" y="1"/>
                      <a:pt x="0" y="737"/>
                      <a:pt x="484" y="737"/>
                    </a:cubicBezTo>
                    <a:lnTo>
                      <a:pt x="6455" y="737"/>
                    </a:lnTo>
                    <a:cubicBezTo>
                      <a:pt x="6939" y="737"/>
                      <a:pt x="6939" y="1"/>
                      <a:pt x="6455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326;p80">
                <a:extLst>
                  <a:ext uri="{FF2B5EF4-FFF2-40B4-BE49-F238E27FC236}">
                    <a16:creationId xmlns:a16="http://schemas.microsoft.com/office/drawing/2014/main" id="{B3F4DA74-D5D4-EEF6-74C8-B33D0C662C08}"/>
                  </a:ext>
                </a:extLst>
              </p:cNvPr>
              <p:cNvSpPr/>
              <p:nvPr/>
            </p:nvSpPr>
            <p:spPr>
              <a:xfrm>
                <a:off x="1444233" y="3627452"/>
                <a:ext cx="103894" cy="1103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737" extrusionOk="0">
                    <a:moveTo>
                      <a:pt x="484" y="1"/>
                    </a:moveTo>
                    <a:cubicBezTo>
                      <a:pt x="0" y="1"/>
                      <a:pt x="0" y="736"/>
                      <a:pt x="484" y="736"/>
                    </a:cubicBezTo>
                    <a:lnTo>
                      <a:pt x="6455" y="736"/>
                    </a:lnTo>
                    <a:cubicBezTo>
                      <a:pt x="6939" y="736"/>
                      <a:pt x="6939" y="1"/>
                      <a:pt x="6455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327;p80">
                <a:extLst>
                  <a:ext uri="{FF2B5EF4-FFF2-40B4-BE49-F238E27FC236}">
                    <a16:creationId xmlns:a16="http://schemas.microsoft.com/office/drawing/2014/main" id="{7EF92F69-0CF1-968D-9D2F-0CBCFBB1436B}"/>
                  </a:ext>
                </a:extLst>
              </p:cNvPr>
              <p:cNvSpPr/>
              <p:nvPr/>
            </p:nvSpPr>
            <p:spPr>
              <a:xfrm>
                <a:off x="1390183" y="3448845"/>
                <a:ext cx="55413" cy="37087"/>
              </a:xfrm>
              <a:custGeom>
                <a:avLst/>
                <a:gdLst/>
                <a:ahLst/>
                <a:cxnLst/>
                <a:rect l="l" t="t" r="r" b="b"/>
                <a:pathLst>
                  <a:path w="3701" h="2477" extrusionOk="0">
                    <a:moveTo>
                      <a:pt x="3156" y="0"/>
                    </a:moveTo>
                    <a:cubicBezTo>
                      <a:pt x="3077" y="0"/>
                      <a:pt x="2995" y="28"/>
                      <a:pt x="2917" y="93"/>
                    </a:cubicBezTo>
                    <a:lnTo>
                      <a:pt x="1130" y="1607"/>
                    </a:lnTo>
                    <a:lnTo>
                      <a:pt x="772" y="1228"/>
                    </a:lnTo>
                    <a:cubicBezTo>
                      <a:pt x="722" y="1155"/>
                      <a:pt x="653" y="1124"/>
                      <a:pt x="580" y="1124"/>
                    </a:cubicBezTo>
                    <a:cubicBezTo>
                      <a:pt x="319" y="1124"/>
                      <a:pt x="0" y="1515"/>
                      <a:pt x="247" y="1712"/>
                    </a:cubicBezTo>
                    <a:lnTo>
                      <a:pt x="856" y="2364"/>
                    </a:lnTo>
                    <a:cubicBezTo>
                      <a:pt x="922" y="2440"/>
                      <a:pt x="1010" y="2477"/>
                      <a:pt x="1103" y="2477"/>
                    </a:cubicBezTo>
                    <a:cubicBezTo>
                      <a:pt x="1189" y="2477"/>
                      <a:pt x="1280" y="2445"/>
                      <a:pt x="1361" y="2385"/>
                    </a:cubicBezTo>
                    <a:lnTo>
                      <a:pt x="3400" y="640"/>
                    </a:lnTo>
                    <a:cubicBezTo>
                      <a:pt x="3701" y="406"/>
                      <a:pt x="3458" y="0"/>
                      <a:pt x="3156" y="0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328;p80">
                <a:extLst>
                  <a:ext uri="{FF2B5EF4-FFF2-40B4-BE49-F238E27FC236}">
                    <a16:creationId xmlns:a16="http://schemas.microsoft.com/office/drawing/2014/main" id="{3718CB04-164A-F7B6-1608-3AC06F4C8268}"/>
                  </a:ext>
                </a:extLst>
              </p:cNvPr>
              <p:cNvSpPr/>
              <p:nvPr/>
            </p:nvSpPr>
            <p:spPr>
              <a:xfrm>
                <a:off x="1390183" y="3521686"/>
                <a:ext cx="54874" cy="37147"/>
              </a:xfrm>
              <a:custGeom>
                <a:avLst/>
                <a:gdLst/>
                <a:ahLst/>
                <a:cxnLst/>
                <a:rect l="l" t="t" r="r" b="b"/>
                <a:pathLst>
                  <a:path w="3665" h="2481" extrusionOk="0">
                    <a:moveTo>
                      <a:pt x="3137" y="0"/>
                    </a:moveTo>
                    <a:cubicBezTo>
                      <a:pt x="3064" y="0"/>
                      <a:pt x="2988" y="25"/>
                      <a:pt x="2917" y="85"/>
                    </a:cubicBezTo>
                    <a:lnTo>
                      <a:pt x="2917" y="106"/>
                    </a:lnTo>
                    <a:lnTo>
                      <a:pt x="1130" y="1619"/>
                    </a:lnTo>
                    <a:lnTo>
                      <a:pt x="772" y="1220"/>
                    </a:lnTo>
                    <a:cubicBezTo>
                      <a:pt x="722" y="1146"/>
                      <a:pt x="653" y="1116"/>
                      <a:pt x="580" y="1116"/>
                    </a:cubicBezTo>
                    <a:cubicBezTo>
                      <a:pt x="319" y="1116"/>
                      <a:pt x="0" y="1506"/>
                      <a:pt x="247" y="1703"/>
                    </a:cubicBezTo>
                    <a:lnTo>
                      <a:pt x="856" y="2355"/>
                    </a:lnTo>
                    <a:cubicBezTo>
                      <a:pt x="927" y="2437"/>
                      <a:pt x="1023" y="2480"/>
                      <a:pt x="1124" y="2480"/>
                    </a:cubicBezTo>
                    <a:cubicBezTo>
                      <a:pt x="1204" y="2480"/>
                      <a:pt x="1286" y="2453"/>
                      <a:pt x="1361" y="2397"/>
                    </a:cubicBezTo>
                    <a:lnTo>
                      <a:pt x="3379" y="652"/>
                    </a:lnTo>
                    <a:cubicBezTo>
                      <a:pt x="3665" y="400"/>
                      <a:pt x="3427" y="0"/>
                      <a:pt x="3137" y="0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329;p80">
                <a:extLst>
                  <a:ext uri="{FF2B5EF4-FFF2-40B4-BE49-F238E27FC236}">
                    <a16:creationId xmlns:a16="http://schemas.microsoft.com/office/drawing/2014/main" id="{FD3EA711-8119-95A7-D0DC-39F88482602E}"/>
                  </a:ext>
                </a:extLst>
              </p:cNvPr>
              <p:cNvSpPr/>
              <p:nvPr/>
            </p:nvSpPr>
            <p:spPr>
              <a:xfrm>
                <a:off x="1390183" y="3595216"/>
                <a:ext cx="55413" cy="37267"/>
              </a:xfrm>
              <a:custGeom>
                <a:avLst/>
                <a:gdLst/>
                <a:ahLst/>
                <a:cxnLst/>
                <a:rect l="l" t="t" r="r" b="b"/>
                <a:pathLst>
                  <a:path w="3701" h="2489" extrusionOk="0">
                    <a:moveTo>
                      <a:pt x="3155" y="1"/>
                    </a:moveTo>
                    <a:cubicBezTo>
                      <a:pt x="3077" y="1"/>
                      <a:pt x="2995" y="28"/>
                      <a:pt x="2917" y="93"/>
                    </a:cubicBezTo>
                    <a:lnTo>
                      <a:pt x="2917" y="114"/>
                    </a:lnTo>
                    <a:lnTo>
                      <a:pt x="1130" y="1628"/>
                    </a:lnTo>
                    <a:lnTo>
                      <a:pt x="772" y="1229"/>
                    </a:lnTo>
                    <a:cubicBezTo>
                      <a:pt x="722" y="1155"/>
                      <a:pt x="653" y="1125"/>
                      <a:pt x="580" y="1125"/>
                    </a:cubicBezTo>
                    <a:cubicBezTo>
                      <a:pt x="319" y="1125"/>
                      <a:pt x="0" y="1515"/>
                      <a:pt x="247" y="1712"/>
                    </a:cubicBezTo>
                    <a:lnTo>
                      <a:pt x="856" y="2364"/>
                    </a:lnTo>
                    <a:cubicBezTo>
                      <a:pt x="927" y="2446"/>
                      <a:pt x="1023" y="2489"/>
                      <a:pt x="1124" y="2489"/>
                    </a:cubicBezTo>
                    <a:cubicBezTo>
                      <a:pt x="1204" y="2489"/>
                      <a:pt x="1286" y="2462"/>
                      <a:pt x="1361" y="2406"/>
                    </a:cubicBezTo>
                    <a:lnTo>
                      <a:pt x="3400" y="661"/>
                    </a:lnTo>
                    <a:cubicBezTo>
                      <a:pt x="3701" y="410"/>
                      <a:pt x="3458" y="1"/>
                      <a:pt x="3155" y="1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330;p80">
                <a:extLst>
                  <a:ext uri="{FF2B5EF4-FFF2-40B4-BE49-F238E27FC236}">
                    <a16:creationId xmlns:a16="http://schemas.microsoft.com/office/drawing/2014/main" id="{07498572-0F64-0740-5837-72A36770B4EA}"/>
                  </a:ext>
                </a:extLst>
              </p:cNvPr>
              <p:cNvSpPr/>
              <p:nvPr/>
            </p:nvSpPr>
            <p:spPr>
              <a:xfrm>
                <a:off x="1368682" y="3362409"/>
                <a:ext cx="74309" cy="38734"/>
              </a:xfrm>
              <a:custGeom>
                <a:avLst/>
                <a:gdLst/>
                <a:ahLst/>
                <a:cxnLst/>
                <a:rect l="l" t="t" r="r" b="b"/>
                <a:pathLst>
                  <a:path w="4963" h="2587" extrusionOk="0">
                    <a:moveTo>
                      <a:pt x="736" y="0"/>
                    </a:moveTo>
                    <a:cubicBezTo>
                      <a:pt x="316" y="0"/>
                      <a:pt x="1" y="336"/>
                      <a:pt x="1" y="736"/>
                    </a:cubicBezTo>
                    <a:lnTo>
                      <a:pt x="1" y="2250"/>
                    </a:lnTo>
                    <a:cubicBezTo>
                      <a:pt x="1" y="2439"/>
                      <a:pt x="148" y="2586"/>
                      <a:pt x="337" y="2586"/>
                    </a:cubicBezTo>
                    <a:lnTo>
                      <a:pt x="4626" y="2586"/>
                    </a:lnTo>
                    <a:cubicBezTo>
                      <a:pt x="4815" y="2586"/>
                      <a:pt x="4962" y="2439"/>
                      <a:pt x="4962" y="2250"/>
                    </a:cubicBezTo>
                    <a:lnTo>
                      <a:pt x="4962" y="736"/>
                    </a:lnTo>
                    <a:cubicBezTo>
                      <a:pt x="4962" y="336"/>
                      <a:pt x="4647" y="0"/>
                      <a:pt x="4227" y="0"/>
                    </a:cubicBezTo>
                    <a:close/>
                  </a:path>
                </a:pathLst>
              </a:custGeom>
              <a:solidFill>
                <a:srgbClr val="546C81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7331;p80">
                <a:extLst>
                  <a:ext uri="{FF2B5EF4-FFF2-40B4-BE49-F238E27FC236}">
                    <a16:creationId xmlns:a16="http://schemas.microsoft.com/office/drawing/2014/main" id="{B4D239FF-1469-9075-4975-9DD361C03B91}"/>
                  </a:ext>
                </a:extLst>
              </p:cNvPr>
              <p:cNvSpPr/>
              <p:nvPr/>
            </p:nvSpPr>
            <p:spPr>
              <a:xfrm>
                <a:off x="1409602" y="3362409"/>
                <a:ext cx="33389" cy="38734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2587" extrusionOk="0">
                    <a:moveTo>
                      <a:pt x="1" y="0"/>
                    </a:moveTo>
                    <a:cubicBezTo>
                      <a:pt x="400" y="0"/>
                      <a:pt x="737" y="336"/>
                      <a:pt x="737" y="736"/>
                    </a:cubicBezTo>
                    <a:lnTo>
                      <a:pt x="737" y="2250"/>
                    </a:lnTo>
                    <a:cubicBezTo>
                      <a:pt x="737" y="2439"/>
                      <a:pt x="589" y="2586"/>
                      <a:pt x="400" y="2586"/>
                    </a:cubicBezTo>
                    <a:lnTo>
                      <a:pt x="1893" y="2586"/>
                    </a:lnTo>
                    <a:cubicBezTo>
                      <a:pt x="2082" y="2586"/>
                      <a:pt x="2229" y="2439"/>
                      <a:pt x="2229" y="2250"/>
                    </a:cubicBezTo>
                    <a:lnTo>
                      <a:pt x="2229" y="736"/>
                    </a:lnTo>
                    <a:cubicBezTo>
                      <a:pt x="2229" y="336"/>
                      <a:pt x="1893" y="0"/>
                      <a:pt x="1494" y="0"/>
                    </a:cubicBezTo>
                    <a:close/>
                  </a:path>
                </a:pathLst>
              </a:custGeom>
              <a:solidFill>
                <a:srgbClr val="435D74"/>
              </a:solidFill>
              <a:ln>
                <a:solidFill>
                  <a:srgbClr val="FFC000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8E01469-E379-263E-3488-46F25000E460}"/>
              </a:ext>
            </a:extLst>
          </p:cNvPr>
          <p:cNvGrpSpPr/>
          <p:nvPr/>
        </p:nvGrpSpPr>
        <p:grpSpPr>
          <a:xfrm>
            <a:off x="4339084" y="2765660"/>
            <a:ext cx="849469" cy="809231"/>
            <a:chOff x="4522384" y="4700500"/>
            <a:chExt cx="849469" cy="809231"/>
          </a:xfrm>
        </p:grpSpPr>
        <p:sp>
          <p:nvSpPr>
            <p:cNvPr id="2051" name="Oval 2050">
              <a:extLst>
                <a:ext uri="{FF2B5EF4-FFF2-40B4-BE49-F238E27FC236}">
                  <a16:creationId xmlns:a16="http://schemas.microsoft.com/office/drawing/2014/main" id="{A21F5ABC-D27C-4657-B847-61B2F9A8483F}"/>
                </a:ext>
              </a:extLst>
            </p:cNvPr>
            <p:cNvSpPr/>
            <p:nvPr/>
          </p:nvSpPr>
          <p:spPr>
            <a:xfrm>
              <a:off x="4522384" y="4700500"/>
              <a:ext cx="849469" cy="809231"/>
            </a:xfrm>
            <a:prstGeom prst="ellipse">
              <a:avLst/>
            </a:prstGeom>
            <a:ln w="381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D493339F-8581-C5F7-072B-451247EE5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5053" y="4858766"/>
              <a:ext cx="515172" cy="515219"/>
            </a:xfrm>
            <a:custGeom>
              <a:avLst/>
              <a:gdLst>
                <a:gd name="T0" fmla="*/ 2288 w 4012"/>
                <a:gd name="T1" fmla="*/ 3051 h 3882"/>
                <a:gd name="T2" fmla="*/ 2196 w 4012"/>
                <a:gd name="T3" fmla="*/ 2925 h 3882"/>
                <a:gd name="T4" fmla="*/ 2332 w 4012"/>
                <a:gd name="T5" fmla="*/ 2916 h 3882"/>
                <a:gd name="T6" fmla="*/ 2312 w 4012"/>
                <a:gd name="T7" fmla="*/ 3132 h 3882"/>
                <a:gd name="T8" fmla="*/ 2221 w 4012"/>
                <a:gd name="T9" fmla="*/ 3094 h 3882"/>
                <a:gd name="T10" fmla="*/ 2221 w 4012"/>
                <a:gd name="T11" fmla="*/ 2806 h 3882"/>
                <a:gd name="T12" fmla="*/ 2112 w 4012"/>
                <a:gd name="T13" fmla="*/ 3161 h 3882"/>
                <a:gd name="T14" fmla="*/ 2441 w 4012"/>
                <a:gd name="T15" fmla="*/ 2929 h 3882"/>
                <a:gd name="T16" fmla="*/ 2337 w 4012"/>
                <a:gd name="T17" fmla="*/ 2698 h 3882"/>
                <a:gd name="T18" fmla="*/ 2453 w 4012"/>
                <a:gd name="T19" fmla="*/ 3240 h 3882"/>
                <a:gd name="T20" fmla="*/ 1933 w 4012"/>
                <a:gd name="T21" fmla="*/ 3048 h 3882"/>
                <a:gd name="T22" fmla="*/ 1742 w 4012"/>
                <a:gd name="T23" fmla="*/ 2248 h 3882"/>
                <a:gd name="T24" fmla="*/ 1121 w 4012"/>
                <a:gd name="T25" fmla="*/ 3001 h 3882"/>
                <a:gd name="T26" fmla="*/ 1742 w 4012"/>
                <a:gd name="T27" fmla="*/ 3754 h 3882"/>
                <a:gd name="T28" fmla="*/ 2599 w 4012"/>
                <a:gd name="T29" fmla="*/ 3283 h 3882"/>
                <a:gd name="T30" fmla="*/ 2293 w 4012"/>
                <a:gd name="T31" fmla="*/ 2351 h 3882"/>
                <a:gd name="T32" fmla="*/ 2455 w 4012"/>
                <a:gd name="T33" fmla="*/ 2327 h 3882"/>
                <a:gd name="T34" fmla="*/ 2683 w 4012"/>
                <a:gd name="T35" fmla="*/ 3379 h 3882"/>
                <a:gd name="T36" fmla="*/ 1728 w 4012"/>
                <a:gd name="T37" fmla="*/ 3869 h 3882"/>
                <a:gd name="T38" fmla="*/ 1009 w 4012"/>
                <a:gd name="T39" fmla="*/ 3081 h 3882"/>
                <a:gd name="T40" fmla="*/ 1580 w 4012"/>
                <a:gd name="T41" fmla="*/ 2175 h 3882"/>
                <a:gd name="T42" fmla="*/ 1121 w 4012"/>
                <a:gd name="T43" fmla="*/ 1158 h 3882"/>
                <a:gd name="T44" fmla="*/ 558 w 4012"/>
                <a:gd name="T45" fmla="*/ 1242 h 3882"/>
                <a:gd name="T46" fmla="*/ 853 w 4012"/>
                <a:gd name="T47" fmla="*/ 833 h 3882"/>
                <a:gd name="T48" fmla="*/ 2874 w 4012"/>
                <a:gd name="T49" fmla="*/ 911 h 3882"/>
                <a:gd name="T50" fmla="*/ 3157 w 4012"/>
                <a:gd name="T51" fmla="*/ 1286 h 3882"/>
                <a:gd name="T52" fmla="*/ 3320 w 4012"/>
                <a:gd name="T53" fmla="*/ 845 h 3882"/>
                <a:gd name="T54" fmla="*/ 3382 w 4012"/>
                <a:gd name="T55" fmla="*/ 611 h 3882"/>
                <a:gd name="T56" fmla="*/ 3630 w 4012"/>
                <a:gd name="T57" fmla="*/ 881 h 3882"/>
                <a:gd name="T58" fmla="*/ 3616 w 4012"/>
                <a:gd name="T59" fmla="*/ 1245 h 3882"/>
                <a:gd name="T60" fmla="*/ 3407 w 4012"/>
                <a:gd name="T61" fmla="*/ 1477 h 3882"/>
                <a:gd name="T62" fmla="*/ 3044 w 4012"/>
                <a:gd name="T63" fmla="*/ 1522 h 3882"/>
                <a:gd name="T64" fmla="*/ 2812 w 4012"/>
                <a:gd name="T65" fmla="*/ 1323 h 3882"/>
                <a:gd name="T66" fmla="*/ 2641 w 4012"/>
                <a:gd name="T67" fmla="*/ 1125 h 3882"/>
                <a:gd name="T68" fmla="*/ 2656 w 4012"/>
                <a:gd name="T69" fmla="*/ 760 h 3882"/>
                <a:gd name="T70" fmla="*/ 2925 w 4012"/>
                <a:gd name="T71" fmla="*/ 511 h 3882"/>
                <a:gd name="T72" fmla="*/ 3236 w 4012"/>
                <a:gd name="T73" fmla="*/ 495 h 3882"/>
                <a:gd name="T74" fmla="*/ 2418 w 4012"/>
                <a:gd name="T75" fmla="*/ 741 h 3882"/>
                <a:gd name="T76" fmla="*/ 2725 w 4012"/>
                <a:gd name="T77" fmla="*/ 1671 h 3882"/>
                <a:gd name="T78" fmla="*/ 3695 w 4012"/>
                <a:gd name="T79" fmla="*/ 1539 h 3882"/>
                <a:gd name="T80" fmla="*/ 3740 w 4012"/>
                <a:gd name="T81" fmla="*/ 559 h 3882"/>
                <a:gd name="T82" fmla="*/ 1008 w 4012"/>
                <a:gd name="T83" fmla="*/ 270 h 3882"/>
                <a:gd name="T84" fmla="*/ 896 w 4012"/>
                <a:gd name="T85" fmla="*/ 738 h 3882"/>
                <a:gd name="T86" fmla="*/ 643 w 4012"/>
                <a:gd name="T87" fmla="*/ 327 h 3882"/>
                <a:gd name="T88" fmla="*/ 3698 w 4012"/>
                <a:gd name="T89" fmla="*/ 348 h 3882"/>
                <a:gd name="T90" fmla="*/ 3927 w 4012"/>
                <a:gd name="T91" fmla="*/ 1400 h 3882"/>
                <a:gd name="T92" fmla="*/ 2972 w 4012"/>
                <a:gd name="T93" fmla="*/ 1890 h 3882"/>
                <a:gd name="T94" fmla="*/ 2252 w 4012"/>
                <a:gd name="T95" fmla="*/ 1102 h 3882"/>
                <a:gd name="T96" fmla="*/ 2823 w 4012"/>
                <a:gd name="T97" fmla="*/ 196 h 3882"/>
                <a:gd name="T98" fmla="*/ 247 w 4012"/>
                <a:gd name="T99" fmla="*/ 445 h 3882"/>
                <a:gd name="T100" fmla="*/ 347 w 4012"/>
                <a:gd name="T101" fmla="*/ 1380 h 3882"/>
                <a:gd name="T102" fmla="*/ 584 w 4012"/>
                <a:gd name="T103" fmla="*/ 870 h 3882"/>
                <a:gd name="T104" fmla="*/ 1014 w 4012"/>
                <a:gd name="T105" fmla="*/ 800 h 3882"/>
                <a:gd name="T106" fmla="*/ 1344 w 4012"/>
                <a:gd name="T107" fmla="*/ 1178 h 3882"/>
                <a:gd name="T108" fmla="*/ 1584 w 4012"/>
                <a:gd name="T109" fmla="*/ 854 h 3882"/>
                <a:gd name="T110" fmla="*/ 928 w 4012"/>
                <a:gd name="T111" fmla="*/ 126 h 3882"/>
                <a:gd name="T112" fmla="*/ 1646 w 4012"/>
                <a:gd name="T113" fmla="*/ 539 h 3882"/>
                <a:gd name="T114" fmla="*/ 1306 w 4012"/>
                <a:gd name="T115" fmla="*/ 1577 h 3882"/>
                <a:gd name="T116" fmla="*/ 223 w 4012"/>
                <a:gd name="T117" fmla="*/ 1428 h 3882"/>
                <a:gd name="T118" fmla="*/ 174 w 4012"/>
                <a:gd name="T119" fmla="*/ 337 h 3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012" h="3882">
                  <a:moveTo>
                    <a:pt x="1283" y="3126"/>
                  </a:moveTo>
                  <a:lnTo>
                    <a:pt x="1863" y="3126"/>
                  </a:lnTo>
                  <a:lnTo>
                    <a:pt x="1863" y="3283"/>
                  </a:lnTo>
                  <a:lnTo>
                    <a:pt x="1283" y="3283"/>
                  </a:lnTo>
                  <a:lnTo>
                    <a:pt x="1283" y="3126"/>
                  </a:lnTo>
                  <a:close/>
                  <a:moveTo>
                    <a:pt x="2263" y="3034"/>
                  </a:moveTo>
                  <a:lnTo>
                    <a:pt x="2263" y="3092"/>
                  </a:lnTo>
                  <a:lnTo>
                    <a:pt x="2277" y="3087"/>
                  </a:lnTo>
                  <a:lnTo>
                    <a:pt x="2285" y="3081"/>
                  </a:lnTo>
                  <a:lnTo>
                    <a:pt x="2290" y="3075"/>
                  </a:lnTo>
                  <a:lnTo>
                    <a:pt x="2291" y="3068"/>
                  </a:lnTo>
                  <a:lnTo>
                    <a:pt x="2291" y="3065"/>
                  </a:lnTo>
                  <a:lnTo>
                    <a:pt x="2291" y="3060"/>
                  </a:lnTo>
                  <a:lnTo>
                    <a:pt x="2290" y="3055"/>
                  </a:lnTo>
                  <a:lnTo>
                    <a:pt x="2288" y="3051"/>
                  </a:lnTo>
                  <a:lnTo>
                    <a:pt x="2284" y="3048"/>
                  </a:lnTo>
                  <a:lnTo>
                    <a:pt x="2275" y="3040"/>
                  </a:lnTo>
                  <a:lnTo>
                    <a:pt x="2263" y="3034"/>
                  </a:lnTo>
                  <a:close/>
                  <a:moveTo>
                    <a:pt x="1283" y="2922"/>
                  </a:moveTo>
                  <a:lnTo>
                    <a:pt x="1863" y="2922"/>
                  </a:lnTo>
                  <a:lnTo>
                    <a:pt x="1863" y="3080"/>
                  </a:lnTo>
                  <a:lnTo>
                    <a:pt x="1283" y="3080"/>
                  </a:lnTo>
                  <a:lnTo>
                    <a:pt x="1283" y="2922"/>
                  </a:lnTo>
                  <a:close/>
                  <a:moveTo>
                    <a:pt x="2221" y="2899"/>
                  </a:moveTo>
                  <a:lnTo>
                    <a:pt x="2214" y="2902"/>
                  </a:lnTo>
                  <a:lnTo>
                    <a:pt x="2208" y="2905"/>
                  </a:lnTo>
                  <a:lnTo>
                    <a:pt x="2203" y="2908"/>
                  </a:lnTo>
                  <a:lnTo>
                    <a:pt x="2199" y="2913"/>
                  </a:lnTo>
                  <a:lnTo>
                    <a:pt x="2197" y="2919"/>
                  </a:lnTo>
                  <a:lnTo>
                    <a:pt x="2196" y="2925"/>
                  </a:lnTo>
                  <a:lnTo>
                    <a:pt x="2196" y="2930"/>
                  </a:lnTo>
                  <a:lnTo>
                    <a:pt x="2197" y="2935"/>
                  </a:lnTo>
                  <a:lnTo>
                    <a:pt x="2199" y="2938"/>
                  </a:lnTo>
                  <a:lnTo>
                    <a:pt x="2202" y="2942"/>
                  </a:lnTo>
                  <a:lnTo>
                    <a:pt x="2207" y="2947"/>
                  </a:lnTo>
                  <a:lnTo>
                    <a:pt x="2213" y="2951"/>
                  </a:lnTo>
                  <a:lnTo>
                    <a:pt x="2221" y="2956"/>
                  </a:lnTo>
                  <a:lnTo>
                    <a:pt x="2221" y="2899"/>
                  </a:lnTo>
                  <a:close/>
                  <a:moveTo>
                    <a:pt x="2221" y="2806"/>
                  </a:moveTo>
                  <a:lnTo>
                    <a:pt x="2263" y="2806"/>
                  </a:lnTo>
                  <a:lnTo>
                    <a:pt x="2263" y="2843"/>
                  </a:lnTo>
                  <a:lnTo>
                    <a:pt x="2306" y="2849"/>
                  </a:lnTo>
                  <a:lnTo>
                    <a:pt x="2347" y="2862"/>
                  </a:lnTo>
                  <a:lnTo>
                    <a:pt x="2351" y="2863"/>
                  </a:lnTo>
                  <a:lnTo>
                    <a:pt x="2332" y="2916"/>
                  </a:lnTo>
                  <a:lnTo>
                    <a:pt x="2326" y="2914"/>
                  </a:lnTo>
                  <a:lnTo>
                    <a:pt x="2294" y="2904"/>
                  </a:lnTo>
                  <a:lnTo>
                    <a:pt x="2263" y="2898"/>
                  </a:lnTo>
                  <a:lnTo>
                    <a:pt x="2263" y="2970"/>
                  </a:lnTo>
                  <a:lnTo>
                    <a:pt x="2277" y="2976"/>
                  </a:lnTo>
                  <a:lnTo>
                    <a:pt x="2304" y="2987"/>
                  </a:lnTo>
                  <a:lnTo>
                    <a:pt x="2323" y="3000"/>
                  </a:lnTo>
                  <a:lnTo>
                    <a:pt x="2338" y="3012"/>
                  </a:lnTo>
                  <a:lnTo>
                    <a:pt x="2348" y="3027"/>
                  </a:lnTo>
                  <a:lnTo>
                    <a:pt x="2354" y="3043"/>
                  </a:lnTo>
                  <a:lnTo>
                    <a:pt x="2356" y="3061"/>
                  </a:lnTo>
                  <a:lnTo>
                    <a:pt x="2354" y="3083"/>
                  </a:lnTo>
                  <a:lnTo>
                    <a:pt x="2345" y="3103"/>
                  </a:lnTo>
                  <a:lnTo>
                    <a:pt x="2331" y="3120"/>
                  </a:lnTo>
                  <a:lnTo>
                    <a:pt x="2312" y="3132"/>
                  </a:lnTo>
                  <a:lnTo>
                    <a:pt x="2290" y="3141"/>
                  </a:lnTo>
                  <a:lnTo>
                    <a:pt x="2263" y="3147"/>
                  </a:lnTo>
                  <a:lnTo>
                    <a:pt x="2263" y="3197"/>
                  </a:lnTo>
                  <a:lnTo>
                    <a:pt x="2221" y="3197"/>
                  </a:lnTo>
                  <a:lnTo>
                    <a:pt x="2221" y="3148"/>
                  </a:lnTo>
                  <a:lnTo>
                    <a:pt x="2187" y="3146"/>
                  </a:lnTo>
                  <a:lnTo>
                    <a:pt x="2158" y="3140"/>
                  </a:lnTo>
                  <a:lnTo>
                    <a:pt x="2132" y="3131"/>
                  </a:lnTo>
                  <a:lnTo>
                    <a:pt x="2129" y="3130"/>
                  </a:lnTo>
                  <a:lnTo>
                    <a:pt x="2129" y="3068"/>
                  </a:lnTo>
                  <a:lnTo>
                    <a:pt x="2137" y="3073"/>
                  </a:lnTo>
                  <a:lnTo>
                    <a:pt x="2158" y="3082"/>
                  </a:lnTo>
                  <a:lnTo>
                    <a:pt x="2181" y="3088"/>
                  </a:lnTo>
                  <a:lnTo>
                    <a:pt x="2203" y="3093"/>
                  </a:lnTo>
                  <a:lnTo>
                    <a:pt x="2221" y="3094"/>
                  </a:lnTo>
                  <a:lnTo>
                    <a:pt x="2221" y="3019"/>
                  </a:lnTo>
                  <a:lnTo>
                    <a:pt x="2205" y="3014"/>
                  </a:lnTo>
                  <a:lnTo>
                    <a:pt x="2182" y="3003"/>
                  </a:lnTo>
                  <a:lnTo>
                    <a:pt x="2164" y="2991"/>
                  </a:lnTo>
                  <a:lnTo>
                    <a:pt x="2149" y="2978"/>
                  </a:lnTo>
                  <a:lnTo>
                    <a:pt x="2139" y="2963"/>
                  </a:lnTo>
                  <a:lnTo>
                    <a:pt x="2133" y="2946"/>
                  </a:lnTo>
                  <a:lnTo>
                    <a:pt x="2131" y="2925"/>
                  </a:lnTo>
                  <a:lnTo>
                    <a:pt x="2134" y="2904"/>
                  </a:lnTo>
                  <a:lnTo>
                    <a:pt x="2143" y="2886"/>
                  </a:lnTo>
                  <a:lnTo>
                    <a:pt x="2158" y="2870"/>
                  </a:lnTo>
                  <a:lnTo>
                    <a:pt x="2175" y="2857"/>
                  </a:lnTo>
                  <a:lnTo>
                    <a:pt x="2197" y="2849"/>
                  </a:lnTo>
                  <a:lnTo>
                    <a:pt x="2221" y="2844"/>
                  </a:lnTo>
                  <a:lnTo>
                    <a:pt x="2221" y="2806"/>
                  </a:lnTo>
                  <a:close/>
                  <a:moveTo>
                    <a:pt x="2246" y="2793"/>
                  </a:moveTo>
                  <a:lnTo>
                    <a:pt x="2208" y="2797"/>
                  </a:lnTo>
                  <a:lnTo>
                    <a:pt x="2174" y="2806"/>
                  </a:lnTo>
                  <a:lnTo>
                    <a:pt x="2140" y="2822"/>
                  </a:lnTo>
                  <a:lnTo>
                    <a:pt x="2112" y="2843"/>
                  </a:lnTo>
                  <a:lnTo>
                    <a:pt x="2086" y="2867"/>
                  </a:lnTo>
                  <a:lnTo>
                    <a:pt x="2067" y="2897"/>
                  </a:lnTo>
                  <a:lnTo>
                    <a:pt x="2051" y="2929"/>
                  </a:lnTo>
                  <a:lnTo>
                    <a:pt x="2041" y="2964"/>
                  </a:lnTo>
                  <a:lnTo>
                    <a:pt x="2039" y="3001"/>
                  </a:lnTo>
                  <a:lnTo>
                    <a:pt x="2041" y="3038"/>
                  </a:lnTo>
                  <a:lnTo>
                    <a:pt x="2051" y="3073"/>
                  </a:lnTo>
                  <a:lnTo>
                    <a:pt x="2067" y="3105"/>
                  </a:lnTo>
                  <a:lnTo>
                    <a:pt x="2086" y="3135"/>
                  </a:lnTo>
                  <a:lnTo>
                    <a:pt x="2112" y="3161"/>
                  </a:lnTo>
                  <a:lnTo>
                    <a:pt x="2140" y="3180"/>
                  </a:lnTo>
                  <a:lnTo>
                    <a:pt x="2174" y="3196"/>
                  </a:lnTo>
                  <a:lnTo>
                    <a:pt x="2208" y="3206"/>
                  </a:lnTo>
                  <a:lnTo>
                    <a:pt x="2246" y="3208"/>
                  </a:lnTo>
                  <a:lnTo>
                    <a:pt x="2283" y="3206"/>
                  </a:lnTo>
                  <a:lnTo>
                    <a:pt x="2318" y="3196"/>
                  </a:lnTo>
                  <a:lnTo>
                    <a:pt x="2350" y="3180"/>
                  </a:lnTo>
                  <a:lnTo>
                    <a:pt x="2380" y="3161"/>
                  </a:lnTo>
                  <a:lnTo>
                    <a:pt x="2404" y="3135"/>
                  </a:lnTo>
                  <a:lnTo>
                    <a:pt x="2425" y="3105"/>
                  </a:lnTo>
                  <a:lnTo>
                    <a:pt x="2441" y="3073"/>
                  </a:lnTo>
                  <a:lnTo>
                    <a:pt x="2450" y="3038"/>
                  </a:lnTo>
                  <a:lnTo>
                    <a:pt x="2453" y="3001"/>
                  </a:lnTo>
                  <a:lnTo>
                    <a:pt x="2450" y="2964"/>
                  </a:lnTo>
                  <a:lnTo>
                    <a:pt x="2441" y="2929"/>
                  </a:lnTo>
                  <a:lnTo>
                    <a:pt x="2425" y="2897"/>
                  </a:lnTo>
                  <a:lnTo>
                    <a:pt x="2404" y="2867"/>
                  </a:lnTo>
                  <a:lnTo>
                    <a:pt x="2380" y="2843"/>
                  </a:lnTo>
                  <a:lnTo>
                    <a:pt x="2350" y="2822"/>
                  </a:lnTo>
                  <a:lnTo>
                    <a:pt x="2318" y="2806"/>
                  </a:lnTo>
                  <a:lnTo>
                    <a:pt x="2283" y="2797"/>
                  </a:lnTo>
                  <a:lnTo>
                    <a:pt x="2246" y="2793"/>
                  </a:lnTo>
                  <a:close/>
                  <a:moveTo>
                    <a:pt x="1213" y="2716"/>
                  </a:moveTo>
                  <a:lnTo>
                    <a:pt x="1793" y="2716"/>
                  </a:lnTo>
                  <a:lnTo>
                    <a:pt x="1793" y="2873"/>
                  </a:lnTo>
                  <a:lnTo>
                    <a:pt x="1213" y="2873"/>
                  </a:lnTo>
                  <a:lnTo>
                    <a:pt x="1213" y="2716"/>
                  </a:lnTo>
                  <a:close/>
                  <a:moveTo>
                    <a:pt x="2246" y="2684"/>
                  </a:moveTo>
                  <a:lnTo>
                    <a:pt x="2293" y="2688"/>
                  </a:lnTo>
                  <a:lnTo>
                    <a:pt x="2337" y="2698"/>
                  </a:lnTo>
                  <a:lnTo>
                    <a:pt x="2380" y="2714"/>
                  </a:lnTo>
                  <a:lnTo>
                    <a:pt x="2418" y="2736"/>
                  </a:lnTo>
                  <a:lnTo>
                    <a:pt x="2453" y="2763"/>
                  </a:lnTo>
                  <a:lnTo>
                    <a:pt x="2484" y="2793"/>
                  </a:lnTo>
                  <a:lnTo>
                    <a:pt x="2511" y="2829"/>
                  </a:lnTo>
                  <a:lnTo>
                    <a:pt x="2533" y="2867"/>
                  </a:lnTo>
                  <a:lnTo>
                    <a:pt x="2549" y="2910"/>
                  </a:lnTo>
                  <a:lnTo>
                    <a:pt x="2559" y="2954"/>
                  </a:lnTo>
                  <a:lnTo>
                    <a:pt x="2563" y="3001"/>
                  </a:lnTo>
                  <a:lnTo>
                    <a:pt x="2559" y="3048"/>
                  </a:lnTo>
                  <a:lnTo>
                    <a:pt x="2549" y="3092"/>
                  </a:lnTo>
                  <a:lnTo>
                    <a:pt x="2533" y="3135"/>
                  </a:lnTo>
                  <a:lnTo>
                    <a:pt x="2511" y="3173"/>
                  </a:lnTo>
                  <a:lnTo>
                    <a:pt x="2484" y="3208"/>
                  </a:lnTo>
                  <a:lnTo>
                    <a:pt x="2453" y="3240"/>
                  </a:lnTo>
                  <a:lnTo>
                    <a:pt x="2418" y="3266"/>
                  </a:lnTo>
                  <a:lnTo>
                    <a:pt x="2380" y="3288"/>
                  </a:lnTo>
                  <a:lnTo>
                    <a:pt x="2337" y="3304"/>
                  </a:lnTo>
                  <a:lnTo>
                    <a:pt x="2293" y="3314"/>
                  </a:lnTo>
                  <a:lnTo>
                    <a:pt x="2246" y="3318"/>
                  </a:lnTo>
                  <a:lnTo>
                    <a:pt x="2199" y="3314"/>
                  </a:lnTo>
                  <a:lnTo>
                    <a:pt x="2154" y="3304"/>
                  </a:lnTo>
                  <a:lnTo>
                    <a:pt x="2112" y="3288"/>
                  </a:lnTo>
                  <a:lnTo>
                    <a:pt x="2074" y="3266"/>
                  </a:lnTo>
                  <a:lnTo>
                    <a:pt x="2039" y="3240"/>
                  </a:lnTo>
                  <a:lnTo>
                    <a:pt x="2007" y="3208"/>
                  </a:lnTo>
                  <a:lnTo>
                    <a:pt x="1981" y="3173"/>
                  </a:lnTo>
                  <a:lnTo>
                    <a:pt x="1959" y="3135"/>
                  </a:lnTo>
                  <a:lnTo>
                    <a:pt x="1943" y="3092"/>
                  </a:lnTo>
                  <a:lnTo>
                    <a:pt x="1933" y="3048"/>
                  </a:lnTo>
                  <a:lnTo>
                    <a:pt x="1929" y="3001"/>
                  </a:lnTo>
                  <a:lnTo>
                    <a:pt x="1933" y="2954"/>
                  </a:lnTo>
                  <a:lnTo>
                    <a:pt x="1943" y="2910"/>
                  </a:lnTo>
                  <a:lnTo>
                    <a:pt x="1959" y="2867"/>
                  </a:lnTo>
                  <a:lnTo>
                    <a:pt x="1981" y="2829"/>
                  </a:lnTo>
                  <a:lnTo>
                    <a:pt x="2007" y="2793"/>
                  </a:lnTo>
                  <a:lnTo>
                    <a:pt x="2039" y="2763"/>
                  </a:lnTo>
                  <a:lnTo>
                    <a:pt x="2074" y="2736"/>
                  </a:lnTo>
                  <a:lnTo>
                    <a:pt x="2112" y="2714"/>
                  </a:lnTo>
                  <a:lnTo>
                    <a:pt x="2154" y="2698"/>
                  </a:lnTo>
                  <a:lnTo>
                    <a:pt x="2199" y="2688"/>
                  </a:lnTo>
                  <a:lnTo>
                    <a:pt x="2246" y="2684"/>
                  </a:lnTo>
                  <a:close/>
                  <a:moveTo>
                    <a:pt x="1886" y="2235"/>
                  </a:moveTo>
                  <a:lnTo>
                    <a:pt x="1813" y="2239"/>
                  </a:lnTo>
                  <a:lnTo>
                    <a:pt x="1742" y="2248"/>
                  </a:lnTo>
                  <a:lnTo>
                    <a:pt x="1672" y="2266"/>
                  </a:lnTo>
                  <a:lnTo>
                    <a:pt x="1605" y="2289"/>
                  </a:lnTo>
                  <a:lnTo>
                    <a:pt x="1541" y="2317"/>
                  </a:lnTo>
                  <a:lnTo>
                    <a:pt x="1480" y="2351"/>
                  </a:lnTo>
                  <a:lnTo>
                    <a:pt x="1424" y="2391"/>
                  </a:lnTo>
                  <a:lnTo>
                    <a:pt x="1370" y="2435"/>
                  </a:lnTo>
                  <a:lnTo>
                    <a:pt x="1322" y="2484"/>
                  </a:lnTo>
                  <a:lnTo>
                    <a:pt x="1276" y="2538"/>
                  </a:lnTo>
                  <a:lnTo>
                    <a:pt x="1237" y="2595"/>
                  </a:lnTo>
                  <a:lnTo>
                    <a:pt x="1203" y="2656"/>
                  </a:lnTo>
                  <a:lnTo>
                    <a:pt x="1175" y="2720"/>
                  </a:lnTo>
                  <a:lnTo>
                    <a:pt x="1151" y="2786"/>
                  </a:lnTo>
                  <a:lnTo>
                    <a:pt x="1134" y="2856"/>
                  </a:lnTo>
                  <a:lnTo>
                    <a:pt x="1124" y="2927"/>
                  </a:lnTo>
                  <a:lnTo>
                    <a:pt x="1121" y="3001"/>
                  </a:lnTo>
                  <a:lnTo>
                    <a:pt x="1124" y="3075"/>
                  </a:lnTo>
                  <a:lnTo>
                    <a:pt x="1134" y="3147"/>
                  </a:lnTo>
                  <a:lnTo>
                    <a:pt x="1151" y="3216"/>
                  </a:lnTo>
                  <a:lnTo>
                    <a:pt x="1175" y="3283"/>
                  </a:lnTo>
                  <a:lnTo>
                    <a:pt x="1203" y="3347"/>
                  </a:lnTo>
                  <a:lnTo>
                    <a:pt x="1237" y="3407"/>
                  </a:lnTo>
                  <a:lnTo>
                    <a:pt x="1276" y="3464"/>
                  </a:lnTo>
                  <a:lnTo>
                    <a:pt x="1322" y="3518"/>
                  </a:lnTo>
                  <a:lnTo>
                    <a:pt x="1370" y="3567"/>
                  </a:lnTo>
                  <a:lnTo>
                    <a:pt x="1424" y="3611"/>
                  </a:lnTo>
                  <a:lnTo>
                    <a:pt x="1480" y="3650"/>
                  </a:lnTo>
                  <a:lnTo>
                    <a:pt x="1541" y="3685"/>
                  </a:lnTo>
                  <a:lnTo>
                    <a:pt x="1605" y="3713"/>
                  </a:lnTo>
                  <a:lnTo>
                    <a:pt x="1672" y="3736"/>
                  </a:lnTo>
                  <a:lnTo>
                    <a:pt x="1742" y="3754"/>
                  </a:lnTo>
                  <a:lnTo>
                    <a:pt x="1813" y="3763"/>
                  </a:lnTo>
                  <a:lnTo>
                    <a:pt x="1886" y="3767"/>
                  </a:lnTo>
                  <a:lnTo>
                    <a:pt x="1960" y="3763"/>
                  </a:lnTo>
                  <a:lnTo>
                    <a:pt x="2032" y="3754"/>
                  </a:lnTo>
                  <a:lnTo>
                    <a:pt x="2101" y="3736"/>
                  </a:lnTo>
                  <a:lnTo>
                    <a:pt x="2169" y="3713"/>
                  </a:lnTo>
                  <a:lnTo>
                    <a:pt x="2232" y="3685"/>
                  </a:lnTo>
                  <a:lnTo>
                    <a:pt x="2293" y="3650"/>
                  </a:lnTo>
                  <a:lnTo>
                    <a:pt x="2350" y="3611"/>
                  </a:lnTo>
                  <a:lnTo>
                    <a:pt x="2403" y="3567"/>
                  </a:lnTo>
                  <a:lnTo>
                    <a:pt x="2452" y="3518"/>
                  </a:lnTo>
                  <a:lnTo>
                    <a:pt x="2496" y="3464"/>
                  </a:lnTo>
                  <a:lnTo>
                    <a:pt x="2536" y="3407"/>
                  </a:lnTo>
                  <a:lnTo>
                    <a:pt x="2570" y="3347"/>
                  </a:lnTo>
                  <a:lnTo>
                    <a:pt x="2599" y="3283"/>
                  </a:lnTo>
                  <a:lnTo>
                    <a:pt x="2621" y="3216"/>
                  </a:lnTo>
                  <a:lnTo>
                    <a:pt x="2639" y="3147"/>
                  </a:lnTo>
                  <a:lnTo>
                    <a:pt x="2648" y="3075"/>
                  </a:lnTo>
                  <a:lnTo>
                    <a:pt x="2652" y="3001"/>
                  </a:lnTo>
                  <a:lnTo>
                    <a:pt x="2648" y="2927"/>
                  </a:lnTo>
                  <a:lnTo>
                    <a:pt x="2639" y="2856"/>
                  </a:lnTo>
                  <a:lnTo>
                    <a:pt x="2621" y="2786"/>
                  </a:lnTo>
                  <a:lnTo>
                    <a:pt x="2599" y="2720"/>
                  </a:lnTo>
                  <a:lnTo>
                    <a:pt x="2570" y="2656"/>
                  </a:lnTo>
                  <a:lnTo>
                    <a:pt x="2536" y="2595"/>
                  </a:lnTo>
                  <a:lnTo>
                    <a:pt x="2496" y="2538"/>
                  </a:lnTo>
                  <a:lnTo>
                    <a:pt x="2452" y="2484"/>
                  </a:lnTo>
                  <a:lnTo>
                    <a:pt x="2403" y="2435"/>
                  </a:lnTo>
                  <a:lnTo>
                    <a:pt x="2350" y="2391"/>
                  </a:lnTo>
                  <a:lnTo>
                    <a:pt x="2293" y="2351"/>
                  </a:lnTo>
                  <a:lnTo>
                    <a:pt x="2232" y="2317"/>
                  </a:lnTo>
                  <a:lnTo>
                    <a:pt x="2169" y="2289"/>
                  </a:lnTo>
                  <a:lnTo>
                    <a:pt x="2101" y="2266"/>
                  </a:lnTo>
                  <a:lnTo>
                    <a:pt x="2032" y="2248"/>
                  </a:lnTo>
                  <a:lnTo>
                    <a:pt x="1960" y="2239"/>
                  </a:lnTo>
                  <a:lnTo>
                    <a:pt x="1886" y="2235"/>
                  </a:lnTo>
                  <a:close/>
                  <a:moveTo>
                    <a:pt x="1886" y="2119"/>
                  </a:moveTo>
                  <a:lnTo>
                    <a:pt x="1967" y="2123"/>
                  </a:lnTo>
                  <a:lnTo>
                    <a:pt x="2045" y="2134"/>
                  </a:lnTo>
                  <a:lnTo>
                    <a:pt x="2121" y="2151"/>
                  </a:lnTo>
                  <a:lnTo>
                    <a:pt x="2194" y="2175"/>
                  </a:lnTo>
                  <a:lnTo>
                    <a:pt x="2264" y="2204"/>
                  </a:lnTo>
                  <a:lnTo>
                    <a:pt x="2332" y="2240"/>
                  </a:lnTo>
                  <a:lnTo>
                    <a:pt x="2394" y="2282"/>
                  </a:lnTo>
                  <a:lnTo>
                    <a:pt x="2455" y="2327"/>
                  </a:lnTo>
                  <a:lnTo>
                    <a:pt x="2510" y="2379"/>
                  </a:lnTo>
                  <a:lnTo>
                    <a:pt x="2560" y="2434"/>
                  </a:lnTo>
                  <a:lnTo>
                    <a:pt x="2607" y="2493"/>
                  </a:lnTo>
                  <a:lnTo>
                    <a:pt x="2647" y="2557"/>
                  </a:lnTo>
                  <a:lnTo>
                    <a:pt x="2683" y="2624"/>
                  </a:lnTo>
                  <a:lnTo>
                    <a:pt x="2712" y="2694"/>
                  </a:lnTo>
                  <a:lnTo>
                    <a:pt x="2737" y="2766"/>
                  </a:lnTo>
                  <a:lnTo>
                    <a:pt x="2754" y="2843"/>
                  </a:lnTo>
                  <a:lnTo>
                    <a:pt x="2765" y="2921"/>
                  </a:lnTo>
                  <a:lnTo>
                    <a:pt x="2768" y="3001"/>
                  </a:lnTo>
                  <a:lnTo>
                    <a:pt x="2765" y="3081"/>
                  </a:lnTo>
                  <a:lnTo>
                    <a:pt x="2754" y="3159"/>
                  </a:lnTo>
                  <a:lnTo>
                    <a:pt x="2737" y="3235"/>
                  </a:lnTo>
                  <a:lnTo>
                    <a:pt x="2712" y="3308"/>
                  </a:lnTo>
                  <a:lnTo>
                    <a:pt x="2683" y="3379"/>
                  </a:lnTo>
                  <a:lnTo>
                    <a:pt x="2647" y="3445"/>
                  </a:lnTo>
                  <a:lnTo>
                    <a:pt x="2607" y="3509"/>
                  </a:lnTo>
                  <a:lnTo>
                    <a:pt x="2560" y="3569"/>
                  </a:lnTo>
                  <a:lnTo>
                    <a:pt x="2510" y="3625"/>
                  </a:lnTo>
                  <a:lnTo>
                    <a:pt x="2455" y="3675"/>
                  </a:lnTo>
                  <a:lnTo>
                    <a:pt x="2394" y="3722"/>
                  </a:lnTo>
                  <a:lnTo>
                    <a:pt x="2331" y="3762"/>
                  </a:lnTo>
                  <a:lnTo>
                    <a:pt x="2264" y="3798"/>
                  </a:lnTo>
                  <a:lnTo>
                    <a:pt x="2194" y="3827"/>
                  </a:lnTo>
                  <a:lnTo>
                    <a:pt x="2121" y="3852"/>
                  </a:lnTo>
                  <a:lnTo>
                    <a:pt x="2045" y="3869"/>
                  </a:lnTo>
                  <a:lnTo>
                    <a:pt x="1967" y="3879"/>
                  </a:lnTo>
                  <a:lnTo>
                    <a:pt x="1886" y="3882"/>
                  </a:lnTo>
                  <a:lnTo>
                    <a:pt x="1807" y="3879"/>
                  </a:lnTo>
                  <a:lnTo>
                    <a:pt x="1728" y="3869"/>
                  </a:lnTo>
                  <a:lnTo>
                    <a:pt x="1653" y="3852"/>
                  </a:lnTo>
                  <a:lnTo>
                    <a:pt x="1580" y="3827"/>
                  </a:lnTo>
                  <a:lnTo>
                    <a:pt x="1510" y="3798"/>
                  </a:lnTo>
                  <a:lnTo>
                    <a:pt x="1442" y="3762"/>
                  </a:lnTo>
                  <a:lnTo>
                    <a:pt x="1378" y="3722"/>
                  </a:lnTo>
                  <a:lnTo>
                    <a:pt x="1319" y="3675"/>
                  </a:lnTo>
                  <a:lnTo>
                    <a:pt x="1264" y="3625"/>
                  </a:lnTo>
                  <a:lnTo>
                    <a:pt x="1213" y="3569"/>
                  </a:lnTo>
                  <a:lnTo>
                    <a:pt x="1167" y="3509"/>
                  </a:lnTo>
                  <a:lnTo>
                    <a:pt x="1125" y="3445"/>
                  </a:lnTo>
                  <a:lnTo>
                    <a:pt x="1090" y="3379"/>
                  </a:lnTo>
                  <a:lnTo>
                    <a:pt x="1060" y="3308"/>
                  </a:lnTo>
                  <a:lnTo>
                    <a:pt x="1037" y="3235"/>
                  </a:lnTo>
                  <a:lnTo>
                    <a:pt x="1020" y="3159"/>
                  </a:lnTo>
                  <a:lnTo>
                    <a:pt x="1009" y="3081"/>
                  </a:lnTo>
                  <a:lnTo>
                    <a:pt x="1005" y="3001"/>
                  </a:lnTo>
                  <a:lnTo>
                    <a:pt x="1009" y="2921"/>
                  </a:lnTo>
                  <a:lnTo>
                    <a:pt x="1020" y="2843"/>
                  </a:lnTo>
                  <a:lnTo>
                    <a:pt x="1037" y="2766"/>
                  </a:lnTo>
                  <a:lnTo>
                    <a:pt x="1060" y="2694"/>
                  </a:lnTo>
                  <a:lnTo>
                    <a:pt x="1090" y="2624"/>
                  </a:lnTo>
                  <a:lnTo>
                    <a:pt x="1125" y="2557"/>
                  </a:lnTo>
                  <a:lnTo>
                    <a:pt x="1167" y="2493"/>
                  </a:lnTo>
                  <a:lnTo>
                    <a:pt x="1213" y="2434"/>
                  </a:lnTo>
                  <a:lnTo>
                    <a:pt x="1264" y="2379"/>
                  </a:lnTo>
                  <a:lnTo>
                    <a:pt x="1319" y="2327"/>
                  </a:lnTo>
                  <a:lnTo>
                    <a:pt x="1378" y="2282"/>
                  </a:lnTo>
                  <a:lnTo>
                    <a:pt x="1442" y="2240"/>
                  </a:lnTo>
                  <a:lnTo>
                    <a:pt x="1510" y="2204"/>
                  </a:lnTo>
                  <a:lnTo>
                    <a:pt x="1580" y="2175"/>
                  </a:lnTo>
                  <a:lnTo>
                    <a:pt x="1653" y="2151"/>
                  </a:lnTo>
                  <a:lnTo>
                    <a:pt x="1728" y="2134"/>
                  </a:lnTo>
                  <a:lnTo>
                    <a:pt x="1807" y="2123"/>
                  </a:lnTo>
                  <a:lnTo>
                    <a:pt x="1886" y="2119"/>
                  </a:lnTo>
                  <a:close/>
                  <a:moveTo>
                    <a:pt x="2648" y="1902"/>
                  </a:moveTo>
                  <a:lnTo>
                    <a:pt x="2768" y="1975"/>
                  </a:lnTo>
                  <a:lnTo>
                    <a:pt x="2588" y="2267"/>
                  </a:lnTo>
                  <a:lnTo>
                    <a:pt x="2471" y="2194"/>
                  </a:lnTo>
                  <a:lnTo>
                    <a:pt x="2648" y="1902"/>
                  </a:lnTo>
                  <a:close/>
                  <a:moveTo>
                    <a:pt x="1325" y="1836"/>
                  </a:moveTo>
                  <a:lnTo>
                    <a:pt x="1473" y="2111"/>
                  </a:lnTo>
                  <a:lnTo>
                    <a:pt x="1351" y="2177"/>
                  </a:lnTo>
                  <a:lnTo>
                    <a:pt x="1204" y="1902"/>
                  </a:lnTo>
                  <a:lnTo>
                    <a:pt x="1325" y="1836"/>
                  </a:lnTo>
                  <a:close/>
                  <a:moveTo>
                    <a:pt x="1121" y="1158"/>
                  </a:moveTo>
                  <a:lnTo>
                    <a:pt x="1121" y="1534"/>
                  </a:lnTo>
                  <a:lnTo>
                    <a:pt x="1154" y="1519"/>
                  </a:lnTo>
                  <a:lnTo>
                    <a:pt x="1160" y="1479"/>
                  </a:lnTo>
                  <a:lnTo>
                    <a:pt x="1163" y="1434"/>
                  </a:lnTo>
                  <a:lnTo>
                    <a:pt x="1163" y="1388"/>
                  </a:lnTo>
                  <a:lnTo>
                    <a:pt x="1162" y="1342"/>
                  </a:lnTo>
                  <a:lnTo>
                    <a:pt x="1157" y="1297"/>
                  </a:lnTo>
                  <a:lnTo>
                    <a:pt x="1150" y="1254"/>
                  </a:lnTo>
                  <a:lnTo>
                    <a:pt x="1141" y="1216"/>
                  </a:lnTo>
                  <a:lnTo>
                    <a:pt x="1132" y="1184"/>
                  </a:lnTo>
                  <a:lnTo>
                    <a:pt x="1121" y="1158"/>
                  </a:lnTo>
                  <a:close/>
                  <a:moveTo>
                    <a:pt x="585" y="1158"/>
                  </a:moveTo>
                  <a:lnTo>
                    <a:pt x="576" y="1180"/>
                  </a:lnTo>
                  <a:lnTo>
                    <a:pt x="566" y="1208"/>
                  </a:lnTo>
                  <a:lnTo>
                    <a:pt x="558" y="1242"/>
                  </a:lnTo>
                  <a:lnTo>
                    <a:pt x="551" y="1278"/>
                  </a:lnTo>
                  <a:lnTo>
                    <a:pt x="546" y="1319"/>
                  </a:lnTo>
                  <a:lnTo>
                    <a:pt x="544" y="1361"/>
                  </a:lnTo>
                  <a:lnTo>
                    <a:pt x="542" y="1402"/>
                  </a:lnTo>
                  <a:lnTo>
                    <a:pt x="542" y="1443"/>
                  </a:lnTo>
                  <a:lnTo>
                    <a:pt x="546" y="1483"/>
                  </a:lnTo>
                  <a:lnTo>
                    <a:pt x="552" y="1520"/>
                  </a:lnTo>
                  <a:lnTo>
                    <a:pt x="585" y="1534"/>
                  </a:lnTo>
                  <a:lnTo>
                    <a:pt x="585" y="1158"/>
                  </a:lnTo>
                  <a:close/>
                  <a:moveTo>
                    <a:pt x="1838" y="899"/>
                  </a:moveTo>
                  <a:lnTo>
                    <a:pt x="2129" y="899"/>
                  </a:lnTo>
                  <a:lnTo>
                    <a:pt x="2129" y="1038"/>
                  </a:lnTo>
                  <a:lnTo>
                    <a:pt x="1838" y="1038"/>
                  </a:lnTo>
                  <a:lnTo>
                    <a:pt x="1838" y="899"/>
                  </a:lnTo>
                  <a:close/>
                  <a:moveTo>
                    <a:pt x="853" y="833"/>
                  </a:moveTo>
                  <a:lnTo>
                    <a:pt x="789" y="1253"/>
                  </a:lnTo>
                  <a:lnTo>
                    <a:pt x="853" y="1340"/>
                  </a:lnTo>
                  <a:lnTo>
                    <a:pt x="854" y="1340"/>
                  </a:lnTo>
                  <a:lnTo>
                    <a:pt x="917" y="1253"/>
                  </a:lnTo>
                  <a:lnTo>
                    <a:pt x="854" y="833"/>
                  </a:lnTo>
                  <a:lnTo>
                    <a:pt x="853" y="833"/>
                  </a:lnTo>
                  <a:close/>
                  <a:moveTo>
                    <a:pt x="3119" y="754"/>
                  </a:moveTo>
                  <a:lnTo>
                    <a:pt x="3079" y="757"/>
                  </a:lnTo>
                  <a:lnTo>
                    <a:pt x="3042" y="765"/>
                  </a:lnTo>
                  <a:lnTo>
                    <a:pt x="3007" y="779"/>
                  </a:lnTo>
                  <a:lnTo>
                    <a:pt x="2971" y="798"/>
                  </a:lnTo>
                  <a:lnTo>
                    <a:pt x="2941" y="822"/>
                  </a:lnTo>
                  <a:lnTo>
                    <a:pt x="2915" y="849"/>
                  </a:lnTo>
                  <a:lnTo>
                    <a:pt x="2893" y="879"/>
                  </a:lnTo>
                  <a:lnTo>
                    <a:pt x="2874" y="911"/>
                  </a:lnTo>
                  <a:lnTo>
                    <a:pt x="2862" y="947"/>
                  </a:lnTo>
                  <a:lnTo>
                    <a:pt x="2853" y="984"/>
                  </a:lnTo>
                  <a:lnTo>
                    <a:pt x="2851" y="1021"/>
                  </a:lnTo>
                  <a:lnTo>
                    <a:pt x="2853" y="1059"/>
                  </a:lnTo>
                  <a:lnTo>
                    <a:pt x="2862" y="1097"/>
                  </a:lnTo>
                  <a:lnTo>
                    <a:pt x="2876" y="1134"/>
                  </a:lnTo>
                  <a:lnTo>
                    <a:pt x="2894" y="1168"/>
                  </a:lnTo>
                  <a:lnTo>
                    <a:pt x="2917" y="1197"/>
                  </a:lnTo>
                  <a:lnTo>
                    <a:pt x="2944" y="1224"/>
                  </a:lnTo>
                  <a:lnTo>
                    <a:pt x="2974" y="1247"/>
                  </a:lnTo>
                  <a:lnTo>
                    <a:pt x="3007" y="1265"/>
                  </a:lnTo>
                  <a:lnTo>
                    <a:pt x="3042" y="1278"/>
                  </a:lnTo>
                  <a:lnTo>
                    <a:pt x="3079" y="1286"/>
                  </a:lnTo>
                  <a:lnTo>
                    <a:pt x="3119" y="1289"/>
                  </a:lnTo>
                  <a:lnTo>
                    <a:pt x="3157" y="1286"/>
                  </a:lnTo>
                  <a:lnTo>
                    <a:pt x="3193" y="1278"/>
                  </a:lnTo>
                  <a:lnTo>
                    <a:pt x="3230" y="1265"/>
                  </a:lnTo>
                  <a:lnTo>
                    <a:pt x="3265" y="1245"/>
                  </a:lnTo>
                  <a:lnTo>
                    <a:pt x="3295" y="1222"/>
                  </a:lnTo>
                  <a:lnTo>
                    <a:pt x="3322" y="1195"/>
                  </a:lnTo>
                  <a:lnTo>
                    <a:pt x="3344" y="1164"/>
                  </a:lnTo>
                  <a:lnTo>
                    <a:pt x="3362" y="1131"/>
                  </a:lnTo>
                  <a:lnTo>
                    <a:pt x="3375" y="1097"/>
                  </a:lnTo>
                  <a:lnTo>
                    <a:pt x="3382" y="1060"/>
                  </a:lnTo>
                  <a:lnTo>
                    <a:pt x="3386" y="1023"/>
                  </a:lnTo>
                  <a:lnTo>
                    <a:pt x="3382" y="985"/>
                  </a:lnTo>
                  <a:lnTo>
                    <a:pt x="3375" y="947"/>
                  </a:lnTo>
                  <a:lnTo>
                    <a:pt x="3362" y="910"/>
                  </a:lnTo>
                  <a:lnTo>
                    <a:pt x="3342" y="876"/>
                  </a:lnTo>
                  <a:lnTo>
                    <a:pt x="3320" y="845"/>
                  </a:lnTo>
                  <a:lnTo>
                    <a:pt x="3293" y="819"/>
                  </a:lnTo>
                  <a:lnTo>
                    <a:pt x="3262" y="797"/>
                  </a:lnTo>
                  <a:lnTo>
                    <a:pt x="3229" y="779"/>
                  </a:lnTo>
                  <a:lnTo>
                    <a:pt x="3193" y="765"/>
                  </a:lnTo>
                  <a:lnTo>
                    <a:pt x="3157" y="757"/>
                  </a:lnTo>
                  <a:lnTo>
                    <a:pt x="3119" y="754"/>
                  </a:lnTo>
                  <a:close/>
                  <a:moveTo>
                    <a:pt x="3254" y="494"/>
                  </a:moveTo>
                  <a:lnTo>
                    <a:pt x="3271" y="498"/>
                  </a:lnTo>
                  <a:lnTo>
                    <a:pt x="3342" y="525"/>
                  </a:lnTo>
                  <a:lnTo>
                    <a:pt x="3358" y="533"/>
                  </a:lnTo>
                  <a:lnTo>
                    <a:pt x="3371" y="544"/>
                  </a:lnTo>
                  <a:lnTo>
                    <a:pt x="3380" y="559"/>
                  </a:lnTo>
                  <a:lnTo>
                    <a:pt x="3385" y="576"/>
                  </a:lnTo>
                  <a:lnTo>
                    <a:pt x="3386" y="593"/>
                  </a:lnTo>
                  <a:lnTo>
                    <a:pt x="3382" y="611"/>
                  </a:lnTo>
                  <a:lnTo>
                    <a:pt x="3362" y="667"/>
                  </a:lnTo>
                  <a:lnTo>
                    <a:pt x="3395" y="692"/>
                  </a:lnTo>
                  <a:lnTo>
                    <a:pt x="3425" y="720"/>
                  </a:lnTo>
                  <a:lnTo>
                    <a:pt x="3452" y="752"/>
                  </a:lnTo>
                  <a:lnTo>
                    <a:pt x="3508" y="726"/>
                  </a:lnTo>
                  <a:lnTo>
                    <a:pt x="3525" y="721"/>
                  </a:lnTo>
                  <a:lnTo>
                    <a:pt x="3542" y="721"/>
                  </a:lnTo>
                  <a:lnTo>
                    <a:pt x="3559" y="725"/>
                  </a:lnTo>
                  <a:lnTo>
                    <a:pt x="3574" y="732"/>
                  </a:lnTo>
                  <a:lnTo>
                    <a:pt x="3587" y="744"/>
                  </a:lnTo>
                  <a:lnTo>
                    <a:pt x="3597" y="759"/>
                  </a:lnTo>
                  <a:lnTo>
                    <a:pt x="3628" y="828"/>
                  </a:lnTo>
                  <a:lnTo>
                    <a:pt x="3634" y="845"/>
                  </a:lnTo>
                  <a:lnTo>
                    <a:pt x="3634" y="863"/>
                  </a:lnTo>
                  <a:lnTo>
                    <a:pt x="3630" y="881"/>
                  </a:lnTo>
                  <a:lnTo>
                    <a:pt x="3623" y="895"/>
                  </a:lnTo>
                  <a:lnTo>
                    <a:pt x="3611" y="909"/>
                  </a:lnTo>
                  <a:lnTo>
                    <a:pt x="3595" y="917"/>
                  </a:lnTo>
                  <a:lnTo>
                    <a:pt x="3541" y="943"/>
                  </a:lnTo>
                  <a:lnTo>
                    <a:pt x="3547" y="985"/>
                  </a:lnTo>
                  <a:lnTo>
                    <a:pt x="3548" y="1026"/>
                  </a:lnTo>
                  <a:lnTo>
                    <a:pt x="3546" y="1067"/>
                  </a:lnTo>
                  <a:lnTo>
                    <a:pt x="3602" y="1088"/>
                  </a:lnTo>
                  <a:lnTo>
                    <a:pt x="3618" y="1097"/>
                  </a:lnTo>
                  <a:lnTo>
                    <a:pt x="3630" y="1109"/>
                  </a:lnTo>
                  <a:lnTo>
                    <a:pt x="3640" y="1123"/>
                  </a:lnTo>
                  <a:lnTo>
                    <a:pt x="3645" y="1140"/>
                  </a:lnTo>
                  <a:lnTo>
                    <a:pt x="3646" y="1157"/>
                  </a:lnTo>
                  <a:lnTo>
                    <a:pt x="3641" y="1175"/>
                  </a:lnTo>
                  <a:lnTo>
                    <a:pt x="3616" y="1245"/>
                  </a:lnTo>
                  <a:lnTo>
                    <a:pt x="3607" y="1261"/>
                  </a:lnTo>
                  <a:lnTo>
                    <a:pt x="3596" y="1275"/>
                  </a:lnTo>
                  <a:lnTo>
                    <a:pt x="3580" y="1283"/>
                  </a:lnTo>
                  <a:lnTo>
                    <a:pt x="3564" y="1289"/>
                  </a:lnTo>
                  <a:lnTo>
                    <a:pt x="3546" y="1289"/>
                  </a:lnTo>
                  <a:lnTo>
                    <a:pt x="3528" y="1286"/>
                  </a:lnTo>
                  <a:lnTo>
                    <a:pt x="3473" y="1265"/>
                  </a:lnTo>
                  <a:lnTo>
                    <a:pt x="3447" y="1298"/>
                  </a:lnTo>
                  <a:lnTo>
                    <a:pt x="3419" y="1329"/>
                  </a:lnTo>
                  <a:lnTo>
                    <a:pt x="3389" y="1356"/>
                  </a:lnTo>
                  <a:lnTo>
                    <a:pt x="3413" y="1411"/>
                  </a:lnTo>
                  <a:lnTo>
                    <a:pt x="3418" y="1428"/>
                  </a:lnTo>
                  <a:lnTo>
                    <a:pt x="3419" y="1445"/>
                  </a:lnTo>
                  <a:lnTo>
                    <a:pt x="3416" y="1463"/>
                  </a:lnTo>
                  <a:lnTo>
                    <a:pt x="3407" y="1477"/>
                  </a:lnTo>
                  <a:lnTo>
                    <a:pt x="3396" y="1491"/>
                  </a:lnTo>
                  <a:lnTo>
                    <a:pt x="3380" y="1501"/>
                  </a:lnTo>
                  <a:lnTo>
                    <a:pt x="3311" y="1531"/>
                  </a:lnTo>
                  <a:lnTo>
                    <a:pt x="3294" y="1537"/>
                  </a:lnTo>
                  <a:lnTo>
                    <a:pt x="3277" y="1537"/>
                  </a:lnTo>
                  <a:lnTo>
                    <a:pt x="3260" y="1534"/>
                  </a:lnTo>
                  <a:lnTo>
                    <a:pt x="3245" y="1526"/>
                  </a:lnTo>
                  <a:lnTo>
                    <a:pt x="3231" y="1514"/>
                  </a:lnTo>
                  <a:lnTo>
                    <a:pt x="3222" y="1498"/>
                  </a:lnTo>
                  <a:lnTo>
                    <a:pt x="3197" y="1444"/>
                  </a:lnTo>
                  <a:lnTo>
                    <a:pt x="3155" y="1450"/>
                  </a:lnTo>
                  <a:lnTo>
                    <a:pt x="3114" y="1452"/>
                  </a:lnTo>
                  <a:lnTo>
                    <a:pt x="3073" y="1449"/>
                  </a:lnTo>
                  <a:lnTo>
                    <a:pt x="3052" y="1506"/>
                  </a:lnTo>
                  <a:lnTo>
                    <a:pt x="3044" y="1522"/>
                  </a:lnTo>
                  <a:lnTo>
                    <a:pt x="3031" y="1534"/>
                  </a:lnTo>
                  <a:lnTo>
                    <a:pt x="3017" y="1544"/>
                  </a:lnTo>
                  <a:lnTo>
                    <a:pt x="2999" y="1549"/>
                  </a:lnTo>
                  <a:lnTo>
                    <a:pt x="2982" y="1550"/>
                  </a:lnTo>
                  <a:lnTo>
                    <a:pt x="2965" y="1545"/>
                  </a:lnTo>
                  <a:lnTo>
                    <a:pt x="2894" y="1519"/>
                  </a:lnTo>
                  <a:lnTo>
                    <a:pt x="2878" y="1510"/>
                  </a:lnTo>
                  <a:lnTo>
                    <a:pt x="2866" y="1499"/>
                  </a:lnTo>
                  <a:lnTo>
                    <a:pt x="2856" y="1485"/>
                  </a:lnTo>
                  <a:lnTo>
                    <a:pt x="2851" y="1468"/>
                  </a:lnTo>
                  <a:lnTo>
                    <a:pt x="2850" y="1450"/>
                  </a:lnTo>
                  <a:lnTo>
                    <a:pt x="2855" y="1432"/>
                  </a:lnTo>
                  <a:lnTo>
                    <a:pt x="2876" y="1377"/>
                  </a:lnTo>
                  <a:lnTo>
                    <a:pt x="2842" y="1351"/>
                  </a:lnTo>
                  <a:lnTo>
                    <a:pt x="2812" y="1323"/>
                  </a:lnTo>
                  <a:lnTo>
                    <a:pt x="2783" y="1292"/>
                  </a:lnTo>
                  <a:lnTo>
                    <a:pt x="2729" y="1317"/>
                  </a:lnTo>
                  <a:lnTo>
                    <a:pt x="2712" y="1323"/>
                  </a:lnTo>
                  <a:lnTo>
                    <a:pt x="2695" y="1323"/>
                  </a:lnTo>
                  <a:lnTo>
                    <a:pt x="2678" y="1319"/>
                  </a:lnTo>
                  <a:lnTo>
                    <a:pt x="2662" y="1310"/>
                  </a:lnTo>
                  <a:lnTo>
                    <a:pt x="2650" y="1299"/>
                  </a:lnTo>
                  <a:lnTo>
                    <a:pt x="2640" y="1283"/>
                  </a:lnTo>
                  <a:lnTo>
                    <a:pt x="2608" y="1215"/>
                  </a:lnTo>
                  <a:lnTo>
                    <a:pt x="2603" y="1197"/>
                  </a:lnTo>
                  <a:lnTo>
                    <a:pt x="2602" y="1180"/>
                  </a:lnTo>
                  <a:lnTo>
                    <a:pt x="2606" y="1163"/>
                  </a:lnTo>
                  <a:lnTo>
                    <a:pt x="2614" y="1148"/>
                  </a:lnTo>
                  <a:lnTo>
                    <a:pt x="2626" y="1135"/>
                  </a:lnTo>
                  <a:lnTo>
                    <a:pt x="2641" y="1125"/>
                  </a:lnTo>
                  <a:lnTo>
                    <a:pt x="2695" y="1100"/>
                  </a:lnTo>
                  <a:lnTo>
                    <a:pt x="2690" y="1059"/>
                  </a:lnTo>
                  <a:lnTo>
                    <a:pt x="2688" y="1017"/>
                  </a:lnTo>
                  <a:lnTo>
                    <a:pt x="2690" y="976"/>
                  </a:lnTo>
                  <a:lnTo>
                    <a:pt x="2635" y="956"/>
                  </a:lnTo>
                  <a:lnTo>
                    <a:pt x="2619" y="947"/>
                  </a:lnTo>
                  <a:lnTo>
                    <a:pt x="2606" y="936"/>
                  </a:lnTo>
                  <a:lnTo>
                    <a:pt x="2597" y="920"/>
                  </a:lnTo>
                  <a:lnTo>
                    <a:pt x="2591" y="904"/>
                  </a:lnTo>
                  <a:lnTo>
                    <a:pt x="2591" y="886"/>
                  </a:lnTo>
                  <a:lnTo>
                    <a:pt x="2594" y="868"/>
                  </a:lnTo>
                  <a:lnTo>
                    <a:pt x="2620" y="797"/>
                  </a:lnTo>
                  <a:lnTo>
                    <a:pt x="2629" y="782"/>
                  </a:lnTo>
                  <a:lnTo>
                    <a:pt x="2641" y="769"/>
                  </a:lnTo>
                  <a:lnTo>
                    <a:pt x="2656" y="760"/>
                  </a:lnTo>
                  <a:lnTo>
                    <a:pt x="2673" y="755"/>
                  </a:lnTo>
                  <a:lnTo>
                    <a:pt x="2690" y="754"/>
                  </a:lnTo>
                  <a:lnTo>
                    <a:pt x="2707" y="758"/>
                  </a:lnTo>
                  <a:lnTo>
                    <a:pt x="2764" y="779"/>
                  </a:lnTo>
                  <a:lnTo>
                    <a:pt x="2788" y="746"/>
                  </a:lnTo>
                  <a:lnTo>
                    <a:pt x="2817" y="715"/>
                  </a:lnTo>
                  <a:lnTo>
                    <a:pt x="2849" y="687"/>
                  </a:lnTo>
                  <a:lnTo>
                    <a:pt x="2823" y="633"/>
                  </a:lnTo>
                  <a:lnTo>
                    <a:pt x="2818" y="615"/>
                  </a:lnTo>
                  <a:lnTo>
                    <a:pt x="2817" y="598"/>
                  </a:lnTo>
                  <a:lnTo>
                    <a:pt x="2822" y="581"/>
                  </a:lnTo>
                  <a:lnTo>
                    <a:pt x="2829" y="565"/>
                  </a:lnTo>
                  <a:lnTo>
                    <a:pt x="2841" y="553"/>
                  </a:lnTo>
                  <a:lnTo>
                    <a:pt x="2856" y="543"/>
                  </a:lnTo>
                  <a:lnTo>
                    <a:pt x="2925" y="511"/>
                  </a:lnTo>
                  <a:lnTo>
                    <a:pt x="2942" y="506"/>
                  </a:lnTo>
                  <a:lnTo>
                    <a:pt x="2960" y="505"/>
                  </a:lnTo>
                  <a:lnTo>
                    <a:pt x="2976" y="510"/>
                  </a:lnTo>
                  <a:lnTo>
                    <a:pt x="2992" y="517"/>
                  </a:lnTo>
                  <a:lnTo>
                    <a:pt x="3004" y="530"/>
                  </a:lnTo>
                  <a:lnTo>
                    <a:pt x="3014" y="544"/>
                  </a:lnTo>
                  <a:lnTo>
                    <a:pt x="3040" y="598"/>
                  </a:lnTo>
                  <a:lnTo>
                    <a:pt x="3082" y="593"/>
                  </a:lnTo>
                  <a:lnTo>
                    <a:pt x="3122" y="592"/>
                  </a:lnTo>
                  <a:lnTo>
                    <a:pt x="3164" y="595"/>
                  </a:lnTo>
                  <a:lnTo>
                    <a:pt x="3185" y="538"/>
                  </a:lnTo>
                  <a:lnTo>
                    <a:pt x="3193" y="522"/>
                  </a:lnTo>
                  <a:lnTo>
                    <a:pt x="3204" y="510"/>
                  </a:lnTo>
                  <a:lnTo>
                    <a:pt x="3220" y="500"/>
                  </a:lnTo>
                  <a:lnTo>
                    <a:pt x="3236" y="495"/>
                  </a:lnTo>
                  <a:lnTo>
                    <a:pt x="3254" y="494"/>
                  </a:lnTo>
                  <a:close/>
                  <a:moveTo>
                    <a:pt x="3131" y="256"/>
                  </a:moveTo>
                  <a:lnTo>
                    <a:pt x="3057" y="259"/>
                  </a:lnTo>
                  <a:lnTo>
                    <a:pt x="2985" y="269"/>
                  </a:lnTo>
                  <a:lnTo>
                    <a:pt x="2916" y="286"/>
                  </a:lnTo>
                  <a:lnTo>
                    <a:pt x="2849" y="310"/>
                  </a:lnTo>
                  <a:lnTo>
                    <a:pt x="2785" y="338"/>
                  </a:lnTo>
                  <a:lnTo>
                    <a:pt x="2725" y="372"/>
                  </a:lnTo>
                  <a:lnTo>
                    <a:pt x="2667" y="412"/>
                  </a:lnTo>
                  <a:lnTo>
                    <a:pt x="2614" y="456"/>
                  </a:lnTo>
                  <a:lnTo>
                    <a:pt x="2565" y="505"/>
                  </a:lnTo>
                  <a:lnTo>
                    <a:pt x="2521" y="559"/>
                  </a:lnTo>
                  <a:lnTo>
                    <a:pt x="2482" y="615"/>
                  </a:lnTo>
                  <a:lnTo>
                    <a:pt x="2447" y="677"/>
                  </a:lnTo>
                  <a:lnTo>
                    <a:pt x="2418" y="741"/>
                  </a:lnTo>
                  <a:lnTo>
                    <a:pt x="2396" y="807"/>
                  </a:lnTo>
                  <a:lnTo>
                    <a:pt x="2378" y="877"/>
                  </a:lnTo>
                  <a:lnTo>
                    <a:pt x="2367" y="948"/>
                  </a:lnTo>
                  <a:lnTo>
                    <a:pt x="2365" y="1022"/>
                  </a:lnTo>
                  <a:lnTo>
                    <a:pt x="2367" y="1096"/>
                  </a:lnTo>
                  <a:lnTo>
                    <a:pt x="2378" y="1168"/>
                  </a:lnTo>
                  <a:lnTo>
                    <a:pt x="2396" y="1237"/>
                  </a:lnTo>
                  <a:lnTo>
                    <a:pt x="2418" y="1304"/>
                  </a:lnTo>
                  <a:lnTo>
                    <a:pt x="2447" y="1368"/>
                  </a:lnTo>
                  <a:lnTo>
                    <a:pt x="2482" y="1428"/>
                  </a:lnTo>
                  <a:lnTo>
                    <a:pt x="2521" y="1485"/>
                  </a:lnTo>
                  <a:lnTo>
                    <a:pt x="2565" y="1539"/>
                  </a:lnTo>
                  <a:lnTo>
                    <a:pt x="2614" y="1588"/>
                  </a:lnTo>
                  <a:lnTo>
                    <a:pt x="2667" y="1632"/>
                  </a:lnTo>
                  <a:lnTo>
                    <a:pt x="2725" y="1671"/>
                  </a:lnTo>
                  <a:lnTo>
                    <a:pt x="2785" y="1706"/>
                  </a:lnTo>
                  <a:lnTo>
                    <a:pt x="2849" y="1734"/>
                  </a:lnTo>
                  <a:lnTo>
                    <a:pt x="2916" y="1757"/>
                  </a:lnTo>
                  <a:lnTo>
                    <a:pt x="2985" y="1774"/>
                  </a:lnTo>
                  <a:lnTo>
                    <a:pt x="3057" y="1784"/>
                  </a:lnTo>
                  <a:lnTo>
                    <a:pt x="3131" y="1788"/>
                  </a:lnTo>
                  <a:lnTo>
                    <a:pt x="3204" y="1784"/>
                  </a:lnTo>
                  <a:lnTo>
                    <a:pt x="3276" y="1774"/>
                  </a:lnTo>
                  <a:lnTo>
                    <a:pt x="3346" y="1757"/>
                  </a:lnTo>
                  <a:lnTo>
                    <a:pt x="3412" y="1734"/>
                  </a:lnTo>
                  <a:lnTo>
                    <a:pt x="3476" y="1706"/>
                  </a:lnTo>
                  <a:lnTo>
                    <a:pt x="3537" y="1671"/>
                  </a:lnTo>
                  <a:lnTo>
                    <a:pt x="3593" y="1632"/>
                  </a:lnTo>
                  <a:lnTo>
                    <a:pt x="3646" y="1588"/>
                  </a:lnTo>
                  <a:lnTo>
                    <a:pt x="3695" y="1539"/>
                  </a:lnTo>
                  <a:lnTo>
                    <a:pt x="3740" y="1485"/>
                  </a:lnTo>
                  <a:lnTo>
                    <a:pt x="3780" y="1428"/>
                  </a:lnTo>
                  <a:lnTo>
                    <a:pt x="3814" y="1368"/>
                  </a:lnTo>
                  <a:lnTo>
                    <a:pt x="3843" y="1304"/>
                  </a:lnTo>
                  <a:lnTo>
                    <a:pt x="3866" y="1237"/>
                  </a:lnTo>
                  <a:lnTo>
                    <a:pt x="3883" y="1168"/>
                  </a:lnTo>
                  <a:lnTo>
                    <a:pt x="3893" y="1096"/>
                  </a:lnTo>
                  <a:lnTo>
                    <a:pt x="3897" y="1022"/>
                  </a:lnTo>
                  <a:lnTo>
                    <a:pt x="3893" y="948"/>
                  </a:lnTo>
                  <a:lnTo>
                    <a:pt x="3883" y="877"/>
                  </a:lnTo>
                  <a:lnTo>
                    <a:pt x="3866" y="807"/>
                  </a:lnTo>
                  <a:lnTo>
                    <a:pt x="3843" y="741"/>
                  </a:lnTo>
                  <a:lnTo>
                    <a:pt x="3814" y="677"/>
                  </a:lnTo>
                  <a:lnTo>
                    <a:pt x="3780" y="615"/>
                  </a:lnTo>
                  <a:lnTo>
                    <a:pt x="3740" y="559"/>
                  </a:lnTo>
                  <a:lnTo>
                    <a:pt x="3695" y="505"/>
                  </a:lnTo>
                  <a:lnTo>
                    <a:pt x="3646" y="456"/>
                  </a:lnTo>
                  <a:lnTo>
                    <a:pt x="3593" y="412"/>
                  </a:lnTo>
                  <a:lnTo>
                    <a:pt x="3537" y="372"/>
                  </a:lnTo>
                  <a:lnTo>
                    <a:pt x="3476" y="338"/>
                  </a:lnTo>
                  <a:lnTo>
                    <a:pt x="3412" y="310"/>
                  </a:lnTo>
                  <a:lnTo>
                    <a:pt x="3346" y="286"/>
                  </a:lnTo>
                  <a:lnTo>
                    <a:pt x="3276" y="269"/>
                  </a:lnTo>
                  <a:lnTo>
                    <a:pt x="3204" y="259"/>
                  </a:lnTo>
                  <a:lnTo>
                    <a:pt x="3131" y="256"/>
                  </a:lnTo>
                  <a:close/>
                  <a:moveTo>
                    <a:pt x="853" y="220"/>
                  </a:moveTo>
                  <a:lnTo>
                    <a:pt x="896" y="224"/>
                  </a:lnTo>
                  <a:lnTo>
                    <a:pt x="935" y="234"/>
                  </a:lnTo>
                  <a:lnTo>
                    <a:pt x="973" y="250"/>
                  </a:lnTo>
                  <a:lnTo>
                    <a:pt x="1008" y="270"/>
                  </a:lnTo>
                  <a:lnTo>
                    <a:pt x="1038" y="296"/>
                  </a:lnTo>
                  <a:lnTo>
                    <a:pt x="1064" y="327"/>
                  </a:lnTo>
                  <a:lnTo>
                    <a:pt x="1085" y="361"/>
                  </a:lnTo>
                  <a:lnTo>
                    <a:pt x="1101" y="398"/>
                  </a:lnTo>
                  <a:lnTo>
                    <a:pt x="1111" y="439"/>
                  </a:lnTo>
                  <a:lnTo>
                    <a:pt x="1114" y="482"/>
                  </a:lnTo>
                  <a:lnTo>
                    <a:pt x="1111" y="523"/>
                  </a:lnTo>
                  <a:lnTo>
                    <a:pt x="1101" y="564"/>
                  </a:lnTo>
                  <a:lnTo>
                    <a:pt x="1085" y="601"/>
                  </a:lnTo>
                  <a:lnTo>
                    <a:pt x="1064" y="635"/>
                  </a:lnTo>
                  <a:lnTo>
                    <a:pt x="1038" y="666"/>
                  </a:lnTo>
                  <a:lnTo>
                    <a:pt x="1008" y="692"/>
                  </a:lnTo>
                  <a:lnTo>
                    <a:pt x="973" y="712"/>
                  </a:lnTo>
                  <a:lnTo>
                    <a:pt x="935" y="728"/>
                  </a:lnTo>
                  <a:lnTo>
                    <a:pt x="896" y="738"/>
                  </a:lnTo>
                  <a:lnTo>
                    <a:pt x="853" y="742"/>
                  </a:lnTo>
                  <a:lnTo>
                    <a:pt x="811" y="738"/>
                  </a:lnTo>
                  <a:lnTo>
                    <a:pt x="771" y="728"/>
                  </a:lnTo>
                  <a:lnTo>
                    <a:pt x="733" y="712"/>
                  </a:lnTo>
                  <a:lnTo>
                    <a:pt x="700" y="692"/>
                  </a:lnTo>
                  <a:lnTo>
                    <a:pt x="669" y="666"/>
                  </a:lnTo>
                  <a:lnTo>
                    <a:pt x="643" y="635"/>
                  </a:lnTo>
                  <a:lnTo>
                    <a:pt x="621" y="601"/>
                  </a:lnTo>
                  <a:lnTo>
                    <a:pt x="605" y="564"/>
                  </a:lnTo>
                  <a:lnTo>
                    <a:pt x="595" y="523"/>
                  </a:lnTo>
                  <a:lnTo>
                    <a:pt x="593" y="482"/>
                  </a:lnTo>
                  <a:lnTo>
                    <a:pt x="595" y="439"/>
                  </a:lnTo>
                  <a:lnTo>
                    <a:pt x="605" y="398"/>
                  </a:lnTo>
                  <a:lnTo>
                    <a:pt x="621" y="361"/>
                  </a:lnTo>
                  <a:lnTo>
                    <a:pt x="643" y="327"/>
                  </a:lnTo>
                  <a:lnTo>
                    <a:pt x="669" y="296"/>
                  </a:lnTo>
                  <a:lnTo>
                    <a:pt x="700" y="270"/>
                  </a:lnTo>
                  <a:lnTo>
                    <a:pt x="733" y="250"/>
                  </a:lnTo>
                  <a:lnTo>
                    <a:pt x="771" y="234"/>
                  </a:lnTo>
                  <a:lnTo>
                    <a:pt x="811" y="224"/>
                  </a:lnTo>
                  <a:lnTo>
                    <a:pt x="853" y="220"/>
                  </a:lnTo>
                  <a:close/>
                  <a:moveTo>
                    <a:pt x="3131" y="140"/>
                  </a:moveTo>
                  <a:lnTo>
                    <a:pt x="3211" y="144"/>
                  </a:lnTo>
                  <a:lnTo>
                    <a:pt x="3289" y="154"/>
                  </a:lnTo>
                  <a:lnTo>
                    <a:pt x="3364" y="171"/>
                  </a:lnTo>
                  <a:lnTo>
                    <a:pt x="3438" y="196"/>
                  </a:lnTo>
                  <a:lnTo>
                    <a:pt x="3508" y="225"/>
                  </a:lnTo>
                  <a:lnTo>
                    <a:pt x="3575" y="261"/>
                  </a:lnTo>
                  <a:lnTo>
                    <a:pt x="3639" y="301"/>
                  </a:lnTo>
                  <a:lnTo>
                    <a:pt x="3698" y="348"/>
                  </a:lnTo>
                  <a:lnTo>
                    <a:pt x="3753" y="398"/>
                  </a:lnTo>
                  <a:lnTo>
                    <a:pt x="3805" y="455"/>
                  </a:lnTo>
                  <a:lnTo>
                    <a:pt x="3850" y="514"/>
                  </a:lnTo>
                  <a:lnTo>
                    <a:pt x="3892" y="577"/>
                  </a:lnTo>
                  <a:lnTo>
                    <a:pt x="3927" y="644"/>
                  </a:lnTo>
                  <a:lnTo>
                    <a:pt x="3957" y="715"/>
                  </a:lnTo>
                  <a:lnTo>
                    <a:pt x="3980" y="787"/>
                  </a:lnTo>
                  <a:lnTo>
                    <a:pt x="3997" y="863"/>
                  </a:lnTo>
                  <a:lnTo>
                    <a:pt x="4008" y="942"/>
                  </a:lnTo>
                  <a:lnTo>
                    <a:pt x="4012" y="1022"/>
                  </a:lnTo>
                  <a:lnTo>
                    <a:pt x="4008" y="1102"/>
                  </a:lnTo>
                  <a:lnTo>
                    <a:pt x="3997" y="1180"/>
                  </a:lnTo>
                  <a:lnTo>
                    <a:pt x="3980" y="1256"/>
                  </a:lnTo>
                  <a:lnTo>
                    <a:pt x="3957" y="1329"/>
                  </a:lnTo>
                  <a:lnTo>
                    <a:pt x="3927" y="1400"/>
                  </a:lnTo>
                  <a:lnTo>
                    <a:pt x="3892" y="1466"/>
                  </a:lnTo>
                  <a:lnTo>
                    <a:pt x="3850" y="1530"/>
                  </a:lnTo>
                  <a:lnTo>
                    <a:pt x="3805" y="1590"/>
                  </a:lnTo>
                  <a:lnTo>
                    <a:pt x="3753" y="1646"/>
                  </a:lnTo>
                  <a:lnTo>
                    <a:pt x="3698" y="1696"/>
                  </a:lnTo>
                  <a:lnTo>
                    <a:pt x="3639" y="1743"/>
                  </a:lnTo>
                  <a:lnTo>
                    <a:pt x="3575" y="1783"/>
                  </a:lnTo>
                  <a:lnTo>
                    <a:pt x="3508" y="1819"/>
                  </a:lnTo>
                  <a:lnTo>
                    <a:pt x="3438" y="1848"/>
                  </a:lnTo>
                  <a:lnTo>
                    <a:pt x="3364" y="1873"/>
                  </a:lnTo>
                  <a:lnTo>
                    <a:pt x="3289" y="1890"/>
                  </a:lnTo>
                  <a:lnTo>
                    <a:pt x="3211" y="1900"/>
                  </a:lnTo>
                  <a:lnTo>
                    <a:pt x="3131" y="1903"/>
                  </a:lnTo>
                  <a:lnTo>
                    <a:pt x="3050" y="1900"/>
                  </a:lnTo>
                  <a:lnTo>
                    <a:pt x="2972" y="1890"/>
                  </a:lnTo>
                  <a:lnTo>
                    <a:pt x="2896" y="1873"/>
                  </a:lnTo>
                  <a:lnTo>
                    <a:pt x="2823" y="1848"/>
                  </a:lnTo>
                  <a:lnTo>
                    <a:pt x="2753" y="1819"/>
                  </a:lnTo>
                  <a:lnTo>
                    <a:pt x="2685" y="1783"/>
                  </a:lnTo>
                  <a:lnTo>
                    <a:pt x="2623" y="1743"/>
                  </a:lnTo>
                  <a:lnTo>
                    <a:pt x="2563" y="1696"/>
                  </a:lnTo>
                  <a:lnTo>
                    <a:pt x="2507" y="1646"/>
                  </a:lnTo>
                  <a:lnTo>
                    <a:pt x="2457" y="1589"/>
                  </a:lnTo>
                  <a:lnTo>
                    <a:pt x="2410" y="1530"/>
                  </a:lnTo>
                  <a:lnTo>
                    <a:pt x="2370" y="1466"/>
                  </a:lnTo>
                  <a:lnTo>
                    <a:pt x="2334" y="1400"/>
                  </a:lnTo>
                  <a:lnTo>
                    <a:pt x="2305" y="1329"/>
                  </a:lnTo>
                  <a:lnTo>
                    <a:pt x="2280" y="1256"/>
                  </a:lnTo>
                  <a:lnTo>
                    <a:pt x="2263" y="1180"/>
                  </a:lnTo>
                  <a:lnTo>
                    <a:pt x="2252" y="1102"/>
                  </a:lnTo>
                  <a:lnTo>
                    <a:pt x="2250" y="1022"/>
                  </a:lnTo>
                  <a:lnTo>
                    <a:pt x="2252" y="942"/>
                  </a:lnTo>
                  <a:lnTo>
                    <a:pt x="2263" y="863"/>
                  </a:lnTo>
                  <a:lnTo>
                    <a:pt x="2280" y="787"/>
                  </a:lnTo>
                  <a:lnTo>
                    <a:pt x="2305" y="715"/>
                  </a:lnTo>
                  <a:lnTo>
                    <a:pt x="2334" y="644"/>
                  </a:lnTo>
                  <a:lnTo>
                    <a:pt x="2370" y="577"/>
                  </a:lnTo>
                  <a:lnTo>
                    <a:pt x="2410" y="514"/>
                  </a:lnTo>
                  <a:lnTo>
                    <a:pt x="2457" y="455"/>
                  </a:lnTo>
                  <a:lnTo>
                    <a:pt x="2507" y="398"/>
                  </a:lnTo>
                  <a:lnTo>
                    <a:pt x="2563" y="348"/>
                  </a:lnTo>
                  <a:lnTo>
                    <a:pt x="2623" y="301"/>
                  </a:lnTo>
                  <a:lnTo>
                    <a:pt x="2685" y="261"/>
                  </a:lnTo>
                  <a:lnTo>
                    <a:pt x="2753" y="225"/>
                  </a:lnTo>
                  <a:lnTo>
                    <a:pt x="2823" y="196"/>
                  </a:lnTo>
                  <a:lnTo>
                    <a:pt x="2896" y="171"/>
                  </a:lnTo>
                  <a:lnTo>
                    <a:pt x="2972" y="154"/>
                  </a:lnTo>
                  <a:lnTo>
                    <a:pt x="3050" y="144"/>
                  </a:lnTo>
                  <a:lnTo>
                    <a:pt x="3131" y="140"/>
                  </a:lnTo>
                  <a:close/>
                  <a:moveTo>
                    <a:pt x="853" y="122"/>
                  </a:moveTo>
                  <a:lnTo>
                    <a:pt x="778" y="126"/>
                  </a:lnTo>
                  <a:lnTo>
                    <a:pt x="706" y="137"/>
                  </a:lnTo>
                  <a:lnTo>
                    <a:pt x="636" y="155"/>
                  </a:lnTo>
                  <a:lnTo>
                    <a:pt x="568" y="180"/>
                  </a:lnTo>
                  <a:lnTo>
                    <a:pt x="504" y="210"/>
                  </a:lnTo>
                  <a:lnTo>
                    <a:pt x="444" y="247"/>
                  </a:lnTo>
                  <a:lnTo>
                    <a:pt x="388" y="289"/>
                  </a:lnTo>
                  <a:lnTo>
                    <a:pt x="336" y="337"/>
                  </a:lnTo>
                  <a:lnTo>
                    <a:pt x="290" y="388"/>
                  </a:lnTo>
                  <a:lnTo>
                    <a:pt x="247" y="445"/>
                  </a:lnTo>
                  <a:lnTo>
                    <a:pt x="210" y="505"/>
                  </a:lnTo>
                  <a:lnTo>
                    <a:pt x="179" y="569"/>
                  </a:lnTo>
                  <a:lnTo>
                    <a:pt x="155" y="636"/>
                  </a:lnTo>
                  <a:lnTo>
                    <a:pt x="137" y="706"/>
                  </a:lnTo>
                  <a:lnTo>
                    <a:pt x="126" y="779"/>
                  </a:lnTo>
                  <a:lnTo>
                    <a:pt x="122" y="854"/>
                  </a:lnTo>
                  <a:lnTo>
                    <a:pt x="125" y="921"/>
                  </a:lnTo>
                  <a:lnTo>
                    <a:pt x="135" y="989"/>
                  </a:lnTo>
                  <a:lnTo>
                    <a:pt x="150" y="1053"/>
                  </a:lnTo>
                  <a:lnTo>
                    <a:pt x="171" y="1115"/>
                  </a:lnTo>
                  <a:lnTo>
                    <a:pt x="196" y="1174"/>
                  </a:lnTo>
                  <a:lnTo>
                    <a:pt x="227" y="1231"/>
                  </a:lnTo>
                  <a:lnTo>
                    <a:pt x="263" y="1285"/>
                  </a:lnTo>
                  <a:lnTo>
                    <a:pt x="303" y="1335"/>
                  </a:lnTo>
                  <a:lnTo>
                    <a:pt x="347" y="1380"/>
                  </a:lnTo>
                  <a:lnTo>
                    <a:pt x="346" y="1359"/>
                  </a:lnTo>
                  <a:lnTo>
                    <a:pt x="346" y="1342"/>
                  </a:lnTo>
                  <a:lnTo>
                    <a:pt x="345" y="1329"/>
                  </a:lnTo>
                  <a:lnTo>
                    <a:pt x="346" y="1274"/>
                  </a:lnTo>
                  <a:lnTo>
                    <a:pt x="352" y="1222"/>
                  </a:lnTo>
                  <a:lnTo>
                    <a:pt x="363" y="1173"/>
                  </a:lnTo>
                  <a:lnTo>
                    <a:pt x="378" y="1127"/>
                  </a:lnTo>
                  <a:lnTo>
                    <a:pt x="398" y="1086"/>
                  </a:lnTo>
                  <a:lnTo>
                    <a:pt x="420" y="1046"/>
                  </a:lnTo>
                  <a:lnTo>
                    <a:pt x="444" y="1010"/>
                  </a:lnTo>
                  <a:lnTo>
                    <a:pt x="471" y="976"/>
                  </a:lnTo>
                  <a:lnTo>
                    <a:pt x="500" y="946"/>
                  </a:lnTo>
                  <a:lnTo>
                    <a:pt x="528" y="917"/>
                  </a:lnTo>
                  <a:lnTo>
                    <a:pt x="556" y="893"/>
                  </a:lnTo>
                  <a:lnTo>
                    <a:pt x="584" y="870"/>
                  </a:lnTo>
                  <a:lnTo>
                    <a:pt x="611" y="850"/>
                  </a:lnTo>
                  <a:lnTo>
                    <a:pt x="637" y="833"/>
                  </a:lnTo>
                  <a:lnTo>
                    <a:pt x="659" y="818"/>
                  </a:lnTo>
                  <a:lnTo>
                    <a:pt x="680" y="806"/>
                  </a:lnTo>
                  <a:lnTo>
                    <a:pt x="686" y="802"/>
                  </a:lnTo>
                  <a:lnTo>
                    <a:pt x="692" y="800"/>
                  </a:lnTo>
                  <a:lnTo>
                    <a:pt x="723" y="781"/>
                  </a:lnTo>
                  <a:lnTo>
                    <a:pt x="756" y="766"/>
                  </a:lnTo>
                  <a:lnTo>
                    <a:pt x="789" y="757"/>
                  </a:lnTo>
                  <a:lnTo>
                    <a:pt x="790" y="757"/>
                  </a:lnTo>
                  <a:lnTo>
                    <a:pt x="853" y="823"/>
                  </a:lnTo>
                  <a:lnTo>
                    <a:pt x="918" y="758"/>
                  </a:lnTo>
                  <a:lnTo>
                    <a:pt x="951" y="768"/>
                  </a:lnTo>
                  <a:lnTo>
                    <a:pt x="983" y="781"/>
                  </a:lnTo>
                  <a:lnTo>
                    <a:pt x="1014" y="800"/>
                  </a:lnTo>
                  <a:lnTo>
                    <a:pt x="1020" y="802"/>
                  </a:lnTo>
                  <a:lnTo>
                    <a:pt x="1027" y="806"/>
                  </a:lnTo>
                  <a:lnTo>
                    <a:pt x="1047" y="818"/>
                  </a:lnTo>
                  <a:lnTo>
                    <a:pt x="1070" y="833"/>
                  </a:lnTo>
                  <a:lnTo>
                    <a:pt x="1096" y="851"/>
                  </a:lnTo>
                  <a:lnTo>
                    <a:pt x="1123" y="871"/>
                  </a:lnTo>
                  <a:lnTo>
                    <a:pt x="1151" y="893"/>
                  </a:lnTo>
                  <a:lnTo>
                    <a:pt x="1179" y="919"/>
                  </a:lnTo>
                  <a:lnTo>
                    <a:pt x="1209" y="947"/>
                  </a:lnTo>
                  <a:lnTo>
                    <a:pt x="1237" y="978"/>
                  </a:lnTo>
                  <a:lnTo>
                    <a:pt x="1263" y="1012"/>
                  </a:lnTo>
                  <a:lnTo>
                    <a:pt x="1289" y="1049"/>
                  </a:lnTo>
                  <a:lnTo>
                    <a:pt x="1311" y="1089"/>
                  </a:lnTo>
                  <a:lnTo>
                    <a:pt x="1329" y="1132"/>
                  </a:lnTo>
                  <a:lnTo>
                    <a:pt x="1344" y="1178"/>
                  </a:lnTo>
                  <a:lnTo>
                    <a:pt x="1355" y="1227"/>
                  </a:lnTo>
                  <a:lnTo>
                    <a:pt x="1361" y="1280"/>
                  </a:lnTo>
                  <a:lnTo>
                    <a:pt x="1360" y="1336"/>
                  </a:lnTo>
                  <a:lnTo>
                    <a:pt x="1360" y="1347"/>
                  </a:lnTo>
                  <a:lnTo>
                    <a:pt x="1359" y="1363"/>
                  </a:lnTo>
                  <a:lnTo>
                    <a:pt x="1359" y="1382"/>
                  </a:lnTo>
                  <a:lnTo>
                    <a:pt x="1403" y="1335"/>
                  </a:lnTo>
                  <a:lnTo>
                    <a:pt x="1442" y="1285"/>
                  </a:lnTo>
                  <a:lnTo>
                    <a:pt x="1479" y="1232"/>
                  </a:lnTo>
                  <a:lnTo>
                    <a:pt x="1510" y="1174"/>
                  </a:lnTo>
                  <a:lnTo>
                    <a:pt x="1535" y="1115"/>
                  </a:lnTo>
                  <a:lnTo>
                    <a:pt x="1556" y="1053"/>
                  </a:lnTo>
                  <a:lnTo>
                    <a:pt x="1572" y="989"/>
                  </a:lnTo>
                  <a:lnTo>
                    <a:pt x="1581" y="921"/>
                  </a:lnTo>
                  <a:lnTo>
                    <a:pt x="1584" y="854"/>
                  </a:lnTo>
                  <a:lnTo>
                    <a:pt x="1581" y="779"/>
                  </a:lnTo>
                  <a:lnTo>
                    <a:pt x="1570" y="706"/>
                  </a:lnTo>
                  <a:lnTo>
                    <a:pt x="1551" y="636"/>
                  </a:lnTo>
                  <a:lnTo>
                    <a:pt x="1527" y="569"/>
                  </a:lnTo>
                  <a:lnTo>
                    <a:pt x="1496" y="505"/>
                  </a:lnTo>
                  <a:lnTo>
                    <a:pt x="1459" y="445"/>
                  </a:lnTo>
                  <a:lnTo>
                    <a:pt x="1418" y="388"/>
                  </a:lnTo>
                  <a:lnTo>
                    <a:pt x="1370" y="337"/>
                  </a:lnTo>
                  <a:lnTo>
                    <a:pt x="1318" y="289"/>
                  </a:lnTo>
                  <a:lnTo>
                    <a:pt x="1262" y="247"/>
                  </a:lnTo>
                  <a:lnTo>
                    <a:pt x="1202" y="210"/>
                  </a:lnTo>
                  <a:lnTo>
                    <a:pt x="1138" y="180"/>
                  </a:lnTo>
                  <a:lnTo>
                    <a:pt x="1070" y="155"/>
                  </a:lnTo>
                  <a:lnTo>
                    <a:pt x="1000" y="137"/>
                  </a:lnTo>
                  <a:lnTo>
                    <a:pt x="928" y="126"/>
                  </a:lnTo>
                  <a:lnTo>
                    <a:pt x="853" y="122"/>
                  </a:lnTo>
                  <a:close/>
                  <a:moveTo>
                    <a:pt x="853" y="0"/>
                  </a:moveTo>
                  <a:lnTo>
                    <a:pt x="935" y="4"/>
                  </a:lnTo>
                  <a:lnTo>
                    <a:pt x="1015" y="15"/>
                  </a:lnTo>
                  <a:lnTo>
                    <a:pt x="1092" y="34"/>
                  </a:lnTo>
                  <a:lnTo>
                    <a:pt x="1167" y="59"/>
                  </a:lnTo>
                  <a:lnTo>
                    <a:pt x="1238" y="91"/>
                  </a:lnTo>
                  <a:lnTo>
                    <a:pt x="1306" y="131"/>
                  </a:lnTo>
                  <a:lnTo>
                    <a:pt x="1368" y="173"/>
                  </a:lnTo>
                  <a:lnTo>
                    <a:pt x="1429" y="224"/>
                  </a:lnTo>
                  <a:lnTo>
                    <a:pt x="1483" y="278"/>
                  </a:lnTo>
                  <a:lnTo>
                    <a:pt x="1532" y="337"/>
                  </a:lnTo>
                  <a:lnTo>
                    <a:pt x="1576" y="401"/>
                  </a:lnTo>
                  <a:lnTo>
                    <a:pt x="1614" y="468"/>
                  </a:lnTo>
                  <a:lnTo>
                    <a:pt x="1646" y="539"/>
                  </a:lnTo>
                  <a:lnTo>
                    <a:pt x="1672" y="614"/>
                  </a:lnTo>
                  <a:lnTo>
                    <a:pt x="1691" y="692"/>
                  </a:lnTo>
                  <a:lnTo>
                    <a:pt x="1702" y="771"/>
                  </a:lnTo>
                  <a:lnTo>
                    <a:pt x="1706" y="854"/>
                  </a:lnTo>
                  <a:lnTo>
                    <a:pt x="1702" y="936"/>
                  </a:lnTo>
                  <a:lnTo>
                    <a:pt x="1691" y="1016"/>
                  </a:lnTo>
                  <a:lnTo>
                    <a:pt x="1672" y="1093"/>
                  </a:lnTo>
                  <a:lnTo>
                    <a:pt x="1646" y="1167"/>
                  </a:lnTo>
                  <a:lnTo>
                    <a:pt x="1614" y="1238"/>
                  </a:lnTo>
                  <a:lnTo>
                    <a:pt x="1576" y="1305"/>
                  </a:lnTo>
                  <a:lnTo>
                    <a:pt x="1532" y="1369"/>
                  </a:lnTo>
                  <a:lnTo>
                    <a:pt x="1483" y="1428"/>
                  </a:lnTo>
                  <a:lnTo>
                    <a:pt x="1429" y="1483"/>
                  </a:lnTo>
                  <a:lnTo>
                    <a:pt x="1368" y="1533"/>
                  </a:lnTo>
                  <a:lnTo>
                    <a:pt x="1306" y="1577"/>
                  </a:lnTo>
                  <a:lnTo>
                    <a:pt x="1238" y="1615"/>
                  </a:lnTo>
                  <a:lnTo>
                    <a:pt x="1167" y="1647"/>
                  </a:lnTo>
                  <a:lnTo>
                    <a:pt x="1092" y="1673"/>
                  </a:lnTo>
                  <a:lnTo>
                    <a:pt x="1015" y="1691"/>
                  </a:lnTo>
                  <a:lnTo>
                    <a:pt x="935" y="1703"/>
                  </a:lnTo>
                  <a:lnTo>
                    <a:pt x="853" y="1707"/>
                  </a:lnTo>
                  <a:lnTo>
                    <a:pt x="771" y="1703"/>
                  </a:lnTo>
                  <a:lnTo>
                    <a:pt x="691" y="1691"/>
                  </a:lnTo>
                  <a:lnTo>
                    <a:pt x="614" y="1673"/>
                  </a:lnTo>
                  <a:lnTo>
                    <a:pt x="540" y="1647"/>
                  </a:lnTo>
                  <a:lnTo>
                    <a:pt x="469" y="1615"/>
                  </a:lnTo>
                  <a:lnTo>
                    <a:pt x="401" y="1577"/>
                  </a:lnTo>
                  <a:lnTo>
                    <a:pt x="338" y="1533"/>
                  </a:lnTo>
                  <a:lnTo>
                    <a:pt x="279" y="1483"/>
                  </a:lnTo>
                  <a:lnTo>
                    <a:pt x="223" y="1428"/>
                  </a:lnTo>
                  <a:lnTo>
                    <a:pt x="174" y="1369"/>
                  </a:lnTo>
                  <a:lnTo>
                    <a:pt x="130" y="1305"/>
                  </a:lnTo>
                  <a:lnTo>
                    <a:pt x="92" y="1238"/>
                  </a:lnTo>
                  <a:lnTo>
                    <a:pt x="60" y="1167"/>
                  </a:lnTo>
                  <a:lnTo>
                    <a:pt x="34" y="1093"/>
                  </a:lnTo>
                  <a:lnTo>
                    <a:pt x="16" y="1016"/>
                  </a:lnTo>
                  <a:lnTo>
                    <a:pt x="4" y="936"/>
                  </a:lnTo>
                  <a:lnTo>
                    <a:pt x="0" y="854"/>
                  </a:lnTo>
                  <a:lnTo>
                    <a:pt x="4" y="771"/>
                  </a:lnTo>
                  <a:lnTo>
                    <a:pt x="16" y="692"/>
                  </a:lnTo>
                  <a:lnTo>
                    <a:pt x="34" y="614"/>
                  </a:lnTo>
                  <a:lnTo>
                    <a:pt x="60" y="539"/>
                  </a:lnTo>
                  <a:lnTo>
                    <a:pt x="92" y="468"/>
                  </a:lnTo>
                  <a:lnTo>
                    <a:pt x="130" y="401"/>
                  </a:lnTo>
                  <a:lnTo>
                    <a:pt x="174" y="337"/>
                  </a:lnTo>
                  <a:lnTo>
                    <a:pt x="223" y="278"/>
                  </a:lnTo>
                  <a:lnTo>
                    <a:pt x="279" y="224"/>
                  </a:lnTo>
                  <a:lnTo>
                    <a:pt x="338" y="173"/>
                  </a:lnTo>
                  <a:lnTo>
                    <a:pt x="401" y="131"/>
                  </a:lnTo>
                  <a:lnTo>
                    <a:pt x="469" y="91"/>
                  </a:lnTo>
                  <a:lnTo>
                    <a:pt x="540" y="59"/>
                  </a:lnTo>
                  <a:lnTo>
                    <a:pt x="614" y="34"/>
                  </a:lnTo>
                  <a:lnTo>
                    <a:pt x="691" y="15"/>
                  </a:lnTo>
                  <a:lnTo>
                    <a:pt x="771" y="4"/>
                  </a:lnTo>
                  <a:lnTo>
                    <a:pt x="853" y="0"/>
                  </a:lnTo>
                  <a:lnTo>
                    <a:pt x="853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chemeClr val="accent2"/>
              </a:solidFill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 b="1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D602513-F84C-88E1-9175-8F171F5A67B1}"/>
              </a:ext>
            </a:extLst>
          </p:cNvPr>
          <p:cNvGrpSpPr/>
          <p:nvPr/>
        </p:nvGrpSpPr>
        <p:grpSpPr>
          <a:xfrm>
            <a:off x="3934479" y="1734932"/>
            <a:ext cx="849469" cy="809231"/>
            <a:chOff x="3974585" y="5658782"/>
            <a:chExt cx="849469" cy="809231"/>
          </a:xfrm>
        </p:grpSpPr>
        <p:sp>
          <p:nvSpPr>
            <p:cNvPr id="2054" name="Oval 2053">
              <a:extLst>
                <a:ext uri="{FF2B5EF4-FFF2-40B4-BE49-F238E27FC236}">
                  <a16:creationId xmlns:a16="http://schemas.microsoft.com/office/drawing/2014/main" id="{AF0CAA41-8406-F636-5DEA-09D35AD8FBB0}"/>
                </a:ext>
              </a:extLst>
            </p:cNvPr>
            <p:cNvSpPr/>
            <p:nvPr/>
          </p:nvSpPr>
          <p:spPr>
            <a:xfrm>
              <a:off x="3974585" y="5658782"/>
              <a:ext cx="849469" cy="809231"/>
            </a:xfrm>
            <a:prstGeom prst="ellipse">
              <a:avLst/>
            </a:prstGeom>
            <a:ln w="38100">
              <a:solidFill>
                <a:schemeClr val="accent6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pic>
          <p:nvPicPr>
            <p:cNvPr id="2052" name="Picture 4" descr="national flag icon. Flag color map ...">
              <a:extLst>
                <a:ext uri="{FF2B5EF4-FFF2-40B4-BE49-F238E27FC236}">
                  <a16:creationId xmlns:a16="http://schemas.microsoft.com/office/drawing/2014/main" id="{5A10C35D-5FD2-DEA7-5C61-571D6335C2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4920" y="5838680"/>
              <a:ext cx="474304" cy="4538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2965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C5C5F-DEC0-08EA-241C-6A6556489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Montserrat"/>
              </a:rPr>
              <a:t>EXPERT RECRUITMENT AND TRAINING: MAIN CHALLENGES AND WAYS TO OVERCOME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17A8-EC62-1445-8E32-4F87FA053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413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Main Challenges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8779B-9028-7565-4055-28F2134D9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expertise in some subject areas, locally</a:t>
            </a:r>
          </a:p>
          <a:p>
            <a:pPr algn="just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Difficulty in sourcing international experts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Unavailability of experts and different time zones for online reviews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C8AC5D-59AB-6157-3C9D-2ACB701D3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4133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dirty="0"/>
              <a:t>Mitigation Strategies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11CBA2-0C2F-BF7F-0445-8378A0AEB1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Reliance on experts from HEIs from other countries</a:t>
            </a:r>
          </a:p>
          <a:p>
            <a:pPr algn="just"/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just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Invest in training and development programmes  to enhance the skills of local experts</a:t>
            </a:r>
          </a:p>
          <a:p>
            <a:pPr algn="just"/>
            <a:endParaRPr lang="en-GB" dirty="0">
              <a:solidFill>
                <a:prstClr val="black"/>
              </a:solidFill>
              <a:latin typeface="Calibri" panose="020F0502020204030204"/>
            </a:endParaRPr>
          </a:p>
          <a:p>
            <a:pPr algn="just"/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Schedule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meetings at times that are convenient to </a:t>
            </a: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local and international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experts</a:t>
            </a:r>
          </a:p>
        </p:txBody>
      </p:sp>
    </p:spTree>
    <p:extLst>
      <p:ext uri="{BB962C8B-B14F-4D97-AF65-F5344CB8AC3E}">
        <p14:creationId xmlns:p14="http://schemas.microsoft.com/office/powerpoint/2010/main" val="105220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</a:t>
            </a:r>
            <a:r>
              <a:rPr lang="es-ES" sz="2000" b="0" dirty="0" err="1"/>
              <a:t>information</a:t>
            </a:r>
            <a:r>
              <a:rPr lang="es-ES" sz="2000" b="0" dirty="0"/>
              <a:t> at</a:t>
            </a:r>
          </a:p>
          <a:p>
            <a:endParaRPr lang="es-ES" sz="2000" b="0" dirty="0"/>
          </a:p>
          <a:p>
            <a:r>
              <a:rPr lang="es-ES" sz="2000" dirty="0"/>
              <a:t>www.haqaa3.obreal.org</a:t>
            </a:r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Breitbild</PresentationFormat>
  <Paragraphs>55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Montserrat</vt:lpstr>
      <vt:lpstr>Tema de Office</vt:lpstr>
      <vt:lpstr>PowerPoint-Präsentation</vt:lpstr>
      <vt:lpstr>INVOLVEMENT OF EXTERNAL EXPERTS: ACTIVITIES, PROFILES, ETC.</vt:lpstr>
      <vt:lpstr>EXPERT TRAINING OFFERED BY THE AGENCY/MINISTRY</vt:lpstr>
      <vt:lpstr>EXPERT RECRUITMENT AND TRAINING: MAIN CHALLENGES AND WAYS TO OVERCOME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49</cp:revision>
  <dcterms:created xsi:type="dcterms:W3CDTF">2023-06-29T15:28:25Z</dcterms:created>
  <dcterms:modified xsi:type="dcterms:W3CDTF">2025-01-27T12:29:44Z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