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7"/>
  </p:handoutMasterIdLst>
  <p:sldIdLst>
    <p:sldId id="256" r:id="rId2"/>
    <p:sldId id="263" r:id="rId3"/>
    <p:sldId id="259" r:id="rId4"/>
    <p:sldId id="261"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08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4099"/>
    <a:srgbClr val="F9B233"/>
    <a:srgbClr val="E94E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02E6C0-0321-45AF-97E9-96E55751BCA6}" v="1" dt="2025-01-22T11:56:22.8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112" d="100"/>
          <a:sy n="112" d="100"/>
        </p:scale>
        <p:origin x="552" y="96"/>
      </p:cViewPr>
      <p:guideLst>
        <p:guide orient="horz" pos="2160"/>
        <p:guide pos="3840"/>
        <p:guide pos="7083"/>
      </p:guideLst>
    </p:cSldViewPr>
  </p:slideViewPr>
  <p:notesTextViewPr>
    <p:cViewPr>
      <p:scale>
        <a:sx n="3" d="2"/>
        <a:sy n="3" d="2"/>
      </p:scale>
      <p:origin x="0" y="0"/>
    </p:cViewPr>
  </p:notesTextViewPr>
  <p:notesViewPr>
    <p:cSldViewPr snapToGrid="0" showGuides="1">
      <p:cViewPr varScale="1">
        <p:scale>
          <a:sx n="78" d="100"/>
          <a:sy n="78" d="100"/>
        </p:scale>
        <p:origin x="39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BB33DE51-9DC4-AB7A-11EA-338D4AE381E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439A80E9-C80B-81ED-8335-64C80495637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31F69D-3298-4C1E-84EE-C22B79EBDD0E}" type="datetimeFigureOut">
              <a:rPr lang="en-GB" smtClean="0"/>
              <a:t>27/01/2025</a:t>
            </a:fld>
            <a:endParaRPr lang="en-GB"/>
          </a:p>
        </p:txBody>
      </p:sp>
      <p:sp>
        <p:nvSpPr>
          <p:cNvPr id="4" name="Marcador de pie de página 3">
            <a:extLst>
              <a:ext uri="{FF2B5EF4-FFF2-40B4-BE49-F238E27FC236}">
                <a16:creationId xmlns:a16="http://schemas.microsoft.com/office/drawing/2014/main" id="{32FCB65F-667C-6545-ED12-28E2C99AAA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04051948-E31F-EF3C-3803-F559CEE2705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FCCEFA4-2941-4541-9134-1A9FAE397620}" type="slidenum">
              <a:rPr lang="en-GB" smtClean="0"/>
              <a:t>‹Nr.›</a:t>
            </a:fld>
            <a:endParaRPr lang="en-GB"/>
          </a:p>
        </p:txBody>
      </p:sp>
    </p:spTree>
    <p:extLst>
      <p:ext uri="{BB962C8B-B14F-4D97-AF65-F5344CB8AC3E}">
        <p14:creationId xmlns:p14="http://schemas.microsoft.com/office/powerpoint/2010/main" val="358533069"/>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g"/><Relationship Id="rId11" Type="http://schemas.openxmlformats.org/officeDocument/2006/relationships/image" Target="../media/image10.sv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4" name="Imagen 3" descr="Icono&#10;&#10;Descripción generada automáticamente">
            <a:extLst>
              <a:ext uri="{FF2B5EF4-FFF2-40B4-BE49-F238E27FC236}">
                <a16:creationId xmlns:a16="http://schemas.microsoft.com/office/drawing/2014/main" id="{B6766C1C-620F-0438-5DA0-01798F29A9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06" y="0"/>
            <a:ext cx="9675294" cy="6858000"/>
          </a:xfrm>
          <a:prstGeom prst="rect">
            <a:avLst/>
          </a:prstGeom>
        </p:spPr>
      </p:pic>
      <p:pic>
        <p:nvPicPr>
          <p:cNvPr id="7" name="Imagen 6" descr="Un dibujo de una cara feliz&#10;&#10;Descripción generada automáticamente con confianza baja">
            <a:extLst>
              <a:ext uri="{FF2B5EF4-FFF2-40B4-BE49-F238E27FC236}">
                <a16:creationId xmlns:a16="http://schemas.microsoft.com/office/drawing/2014/main" id="{9C4B20E7-3EB4-BF29-E35A-8545C2234FC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84856" y="2382717"/>
            <a:ext cx="6090377" cy="1900197"/>
          </a:xfrm>
          <a:prstGeom prst="rect">
            <a:avLst/>
          </a:prstGeom>
        </p:spPr>
      </p:pic>
      <p:pic>
        <p:nvPicPr>
          <p:cNvPr id="8" name="Picture 24" descr="A picture containing drawing, food&#10;&#10;Description automatically generated">
            <a:extLst>
              <a:ext uri="{FF2B5EF4-FFF2-40B4-BE49-F238E27FC236}">
                <a16:creationId xmlns:a16="http://schemas.microsoft.com/office/drawing/2014/main" id="{4369BB79-969D-B53A-A716-664A204848E7}"/>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55732"/>
          <a:stretch/>
        </p:blipFill>
        <p:spPr>
          <a:xfrm>
            <a:off x="9240986" y="349670"/>
            <a:ext cx="2642535" cy="1280419"/>
          </a:xfrm>
          <a:prstGeom prst="rect">
            <a:avLst/>
          </a:prstGeom>
        </p:spPr>
      </p:pic>
      <p:pic>
        <p:nvPicPr>
          <p:cNvPr id="9" name="Picture 8" descr="A picture containing shirt, drawing&#10;&#10;Description automatically generated">
            <a:extLst>
              <a:ext uri="{FF2B5EF4-FFF2-40B4-BE49-F238E27FC236}">
                <a16:creationId xmlns:a16="http://schemas.microsoft.com/office/drawing/2014/main" id="{9F2F25DA-9FB2-E31D-1E15-83CC0DDFE4C2}"/>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271964" y="5760644"/>
            <a:ext cx="1570758" cy="915588"/>
          </a:xfrm>
          <a:prstGeom prst="rect">
            <a:avLst/>
          </a:prstGeom>
        </p:spPr>
      </p:pic>
      <p:pic>
        <p:nvPicPr>
          <p:cNvPr id="11" name="Picture 32" descr="A picture containing drawing, food, plate&#10;&#10;Description automatically generated">
            <a:extLst>
              <a:ext uri="{FF2B5EF4-FFF2-40B4-BE49-F238E27FC236}">
                <a16:creationId xmlns:a16="http://schemas.microsoft.com/office/drawing/2014/main" id="{148A4F17-445A-66CB-1B61-6E579F31C924}"/>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562253" y="5818922"/>
            <a:ext cx="1167274" cy="771043"/>
          </a:xfrm>
          <a:prstGeom prst="rect">
            <a:avLst/>
          </a:prstGeom>
        </p:spPr>
      </p:pic>
      <p:pic>
        <p:nvPicPr>
          <p:cNvPr id="12" name="Imagen 11">
            <a:extLst>
              <a:ext uri="{FF2B5EF4-FFF2-40B4-BE49-F238E27FC236}">
                <a16:creationId xmlns:a16="http://schemas.microsoft.com/office/drawing/2014/main" id="{209FB97B-097D-3136-82FD-95E63E3EBE3E}"/>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4683641" y="5779714"/>
            <a:ext cx="1820266" cy="849458"/>
          </a:xfrm>
          <a:prstGeom prst="rect">
            <a:avLst/>
          </a:prstGeom>
        </p:spPr>
      </p:pic>
      <p:pic>
        <p:nvPicPr>
          <p:cNvPr id="2" name="Imagen 1" descr="Logotipo&#10;&#10;Descripción generada automáticamente con confianza baja">
            <a:extLst>
              <a:ext uri="{FF2B5EF4-FFF2-40B4-BE49-F238E27FC236}">
                <a16:creationId xmlns:a16="http://schemas.microsoft.com/office/drawing/2014/main" id="{3B270AD6-B9A5-973D-AEF8-78AB10B73CCF}"/>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602427" y="192369"/>
            <a:ext cx="1996809" cy="1199447"/>
          </a:xfrm>
          <a:prstGeom prst="rect">
            <a:avLst/>
          </a:prstGeom>
        </p:spPr>
      </p:pic>
      <p:pic>
        <p:nvPicPr>
          <p:cNvPr id="5" name="Picture 4">
            <a:extLst>
              <a:ext uri="{FF2B5EF4-FFF2-40B4-BE49-F238E27FC236}">
                <a16:creationId xmlns:a16="http://schemas.microsoft.com/office/drawing/2014/main" id="{B08CB15B-07CC-17A7-63D1-E7DEDF348B79}"/>
              </a:ext>
            </a:extLst>
          </p:cNvPr>
          <p:cNvPicPr>
            <a:picLocks noChangeAspect="1"/>
          </p:cNvPicPr>
          <p:nvPr userDrawn="1"/>
        </p:nvPicPr>
        <p:blipFill>
          <a:blip r:embed="rId9">
            <a:extLst>
              <a:ext uri="{28A0092B-C50C-407E-A947-70E740481C1C}">
                <a14:useLocalDpi xmlns:a14="http://schemas.microsoft.com/office/drawing/2010/main" val="0"/>
              </a:ext>
            </a:extLst>
          </a:blip>
          <a:srcRect/>
          <a:stretch/>
        </p:blipFill>
        <p:spPr>
          <a:xfrm>
            <a:off x="8652467" y="580030"/>
            <a:ext cx="1022827" cy="1076302"/>
          </a:xfrm>
          <a:prstGeom prst="rect">
            <a:avLst/>
          </a:prstGeom>
        </p:spPr>
      </p:pic>
      <p:pic>
        <p:nvPicPr>
          <p:cNvPr id="6" name="Graphic 5">
            <a:extLst>
              <a:ext uri="{FF2B5EF4-FFF2-40B4-BE49-F238E27FC236}">
                <a16:creationId xmlns:a16="http://schemas.microsoft.com/office/drawing/2014/main" id="{B50717E4-5765-1DD1-9818-C80D5BC9FB9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842722" y="5860630"/>
            <a:ext cx="2419350" cy="647700"/>
          </a:xfrm>
          <a:prstGeom prst="rect">
            <a:avLst/>
          </a:prstGeom>
        </p:spPr>
      </p:pic>
    </p:spTree>
    <p:extLst>
      <p:ext uri="{BB962C8B-B14F-4D97-AF65-F5344CB8AC3E}">
        <p14:creationId xmlns:p14="http://schemas.microsoft.com/office/powerpoint/2010/main" val="16808546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1_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273750"/>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56036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175591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5811F8-E31C-CDA9-27AE-0E1FA0B29283}"/>
              </a:ext>
            </a:extLst>
          </p:cNvPr>
          <p:cNvSpPr>
            <a:spLocks noGrp="1"/>
          </p:cNvSpPr>
          <p:nvPr>
            <p:ph type="title"/>
          </p:nvPr>
        </p:nvSpPr>
        <p:spPr>
          <a:xfrm>
            <a:off x="839788" y="457200"/>
            <a:ext cx="3932237" cy="1600200"/>
          </a:xfrm>
        </p:spPr>
        <p:txBody>
          <a:bodyPr anchor="b">
            <a:noAutofit/>
          </a:bodyPr>
          <a:lstStyle>
            <a:lvl1pPr algn="l" defTabSz="914400" rtl="0" eaLnBrk="1" latinLnBrk="0" hangingPunct="1">
              <a:lnSpc>
                <a:spcPct val="90000"/>
              </a:lnSpc>
              <a:spcBef>
                <a:spcPct val="0"/>
              </a:spcBef>
              <a:buNone/>
              <a:defRPr lang="en-GB" sz="28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0020BDD5-5FAD-395B-5354-9503ED456B11}"/>
              </a:ext>
            </a:extLst>
          </p:cNvPr>
          <p:cNvSpPr>
            <a:spLocks noGrp="1"/>
          </p:cNvSpPr>
          <p:nvPr>
            <p:ph idx="1"/>
          </p:nvPr>
        </p:nvSpPr>
        <p:spPr>
          <a:xfrm>
            <a:off x="5183188" y="987425"/>
            <a:ext cx="6172200" cy="4873625"/>
          </a:xfrm>
        </p:spPr>
        <p:txBody>
          <a:bodyPr/>
          <a:lstStyle>
            <a:lvl1pPr>
              <a:buClr>
                <a:srgbClr val="F9B233"/>
              </a:buClr>
              <a:defRPr sz="3200"/>
            </a:lvl1pPr>
            <a:lvl2pPr>
              <a:buClr>
                <a:srgbClr val="F9B233"/>
              </a:buClr>
              <a:defRPr sz="2800"/>
            </a:lvl2pPr>
            <a:lvl3pPr>
              <a:buClr>
                <a:srgbClr val="F9B233"/>
              </a:buClr>
              <a:defRPr sz="2400"/>
            </a:lvl3pPr>
            <a:lvl4pPr>
              <a:buClr>
                <a:srgbClr val="F9B233"/>
              </a:buClr>
              <a:defRPr sz="2000"/>
            </a:lvl4pPr>
            <a:lvl5pPr>
              <a:buClr>
                <a:srgbClr val="F9B233"/>
              </a:buClr>
              <a:defRPr sz="2000"/>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texto 3">
            <a:extLst>
              <a:ext uri="{FF2B5EF4-FFF2-40B4-BE49-F238E27FC236}">
                <a16:creationId xmlns:a16="http://schemas.microsoft.com/office/drawing/2014/main" id="{767DC1AB-2C21-7E23-CA43-975BD61878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103F5C8-E681-F08A-F2EA-B251258243F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BB84F894-377F-B0CB-C4FB-413D8C8D0D8F}"/>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3C3A7764-509B-6E0D-BF2F-C24002671976}"/>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39B00AB-4ABD-563F-E7FF-1C7167F571B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280417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0D51F5-F6F6-A65B-EB46-6F14C5DEB93A}"/>
              </a:ext>
            </a:extLst>
          </p:cNvPr>
          <p:cNvSpPr>
            <a:spLocks noGrp="1"/>
          </p:cNvSpPr>
          <p:nvPr>
            <p:ph type="title"/>
          </p:nvPr>
        </p:nvSpPr>
        <p:spPr>
          <a:xfrm>
            <a:off x="839788" y="457200"/>
            <a:ext cx="3932237" cy="1600200"/>
          </a:xfrm>
        </p:spPr>
        <p:txBody>
          <a:bodyPr anchor="b">
            <a:normAutofit/>
          </a:bodyPr>
          <a:lstStyle>
            <a:lvl1pPr>
              <a:defRPr sz="2800">
                <a:gradFill>
                  <a:gsLst>
                    <a:gs pos="0">
                      <a:srgbClr val="E94E1B"/>
                    </a:gs>
                    <a:gs pos="100000">
                      <a:srgbClr val="F9B233"/>
                    </a:gs>
                  </a:gsLst>
                  <a:lin ang="1200000" scaled="0"/>
                </a:gradFill>
              </a:defRPr>
            </a:lvl1pPr>
          </a:lstStyle>
          <a:p>
            <a:r>
              <a:rPr lang="es-ES" dirty="0"/>
              <a:t>Haga clic para modificar el estilo de título del patrón</a:t>
            </a:r>
            <a:endParaRPr lang="en-GB" dirty="0"/>
          </a:p>
        </p:txBody>
      </p:sp>
      <p:sp>
        <p:nvSpPr>
          <p:cNvPr id="3" name="Marcador de posición de imagen 2">
            <a:extLst>
              <a:ext uri="{FF2B5EF4-FFF2-40B4-BE49-F238E27FC236}">
                <a16:creationId xmlns:a16="http://schemas.microsoft.com/office/drawing/2014/main" id="{2810A763-4722-2D2F-C612-6E4F63CBCB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arcador de texto 3">
            <a:extLst>
              <a:ext uri="{FF2B5EF4-FFF2-40B4-BE49-F238E27FC236}">
                <a16:creationId xmlns:a16="http://schemas.microsoft.com/office/drawing/2014/main" id="{F4A42D30-F5F0-16AD-4266-79816E8687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09DE773-2AF7-8B14-1DD0-6E8F54C76E5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15903CF5-0E9F-F5E0-253D-1520D4910055}"/>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F824E106-9D1B-F982-3881-D3656275CED9}"/>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8" name="Imagen 7" descr="Un dibujo de una cara feliz&#10;&#10;Descripción generada automáticamente con confianza baja">
            <a:extLst>
              <a:ext uri="{FF2B5EF4-FFF2-40B4-BE49-F238E27FC236}">
                <a16:creationId xmlns:a16="http://schemas.microsoft.com/office/drawing/2014/main" id="{15600959-2B8B-870F-A288-2DED488DF7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50314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1EBEA32-89F6-40D1-ABB3-AA1C346A4286}"/>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3" name="Marcador de pie de página 2">
            <a:extLst>
              <a:ext uri="{FF2B5EF4-FFF2-40B4-BE49-F238E27FC236}">
                <a16:creationId xmlns:a16="http://schemas.microsoft.com/office/drawing/2014/main" id="{E58F8F6D-B828-C384-3967-BC3A21C278B4}"/>
              </a:ext>
            </a:extLst>
          </p:cNvPr>
          <p:cNvSpPr>
            <a:spLocks noGrp="1"/>
          </p:cNvSpPr>
          <p:nvPr>
            <p:ph type="ftr" sz="quarter" idx="11"/>
          </p:nvPr>
        </p:nvSpPr>
        <p:spPr/>
        <p:txBody>
          <a:bodyPr/>
          <a:lstStyle/>
          <a:p>
            <a:endParaRPr lang="en-GB"/>
          </a:p>
        </p:txBody>
      </p:sp>
      <p:sp>
        <p:nvSpPr>
          <p:cNvPr id="4" name="Marcador de número de diapositiva 3">
            <a:extLst>
              <a:ext uri="{FF2B5EF4-FFF2-40B4-BE49-F238E27FC236}">
                <a16:creationId xmlns:a16="http://schemas.microsoft.com/office/drawing/2014/main" id="{F6637291-3F2D-7D3F-0CA6-6901343C4D3C}"/>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5" name="Imagen 4" descr="Un dibujo de una cara feliz&#10;&#10;Descripción generada automáticamente con confianza baja">
            <a:extLst>
              <a:ext uri="{FF2B5EF4-FFF2-40B4-BE49-F238E27FC236}">
                <a16:creationId xmlns:a16="http://schemas.microsoft.com/office/drawing/2014/main" id="{781EF7A8-8562-707B-834E-B5383648C9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43415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EC58E8B7-C146-C828-825F-BE969795E7E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7675557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D92E87-F3B1-A4F9-D594-B9562763812A}"/>
              </a:ext>
            </a:extLst>
          </p:cNvPr>
          <p:cNvSpPr>
            <a:spLocks noGrp="1"/>
          </p:cNvSpPr>
          <p:nvPr>
            <p:ph type="title"/>
          </p:nvPr>
        </p:nvSpPr>
        <p:spPr>
          <a:xfrm>
            <a:off x="838200" y="500062"/>
            <a:ext cx="10515600" cy="1325563"/>
          </a:xfrm>
        </p:spPr>
        <p:txBody>
          <a:bodyPr>
            <a:noAutofit/>
          </a:bodyPr>
          <a:lstStyle>
            <a:lvl1pPr algn="l" defTabSz="914400" rtl="0" eaLnBrk="1" latinLnBrk="0" hangingPunct="1">
              <a:lnSpc>
                <a:spcPct val="90000"/>
              </a:lnSpc>
              <a:spcBef>
                <a:spcPct val="0"/>
              </a:spcBef>
              <a:buNone/>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DDBD0D51-A228-E65F-5F18-9536D76ABAE2}"/>
              </a:ext>
            </a:extLst>
          </p:cNvPr>
          <p:cNvSpPr>
            <a:spLocks noGrp="1"/>
          </p:cNvSpPr>
          <p:nvPr>
            <p:ph idx="1"/>
          </p:nvPr>
        </p:nvSpPr>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4F03E578-76D7-B4BE-F94A-CC9FF0D87135}"/>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3C10252D-BBFB-1C9A-D4E4-AC5F5A19C4B2}"/>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342F7EF7-EDDE-AAE2-0D14-E48434DE727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0" name="Imagen 9" descr="Un dibujo de una cara feliz&#10;&#10;Descripción generada automáticamente con confianza baja">
            <a:extLst>
              <a:ext uri="{FF2B5EF4-FFF2-40B4-BE49-F238E27FC236}">
                <a16:creationId xmlns:a16="http://schemas.microsoft.com/office/drawing/2014/main" id="{3AEF2DBA-32C8-ECAC-FD03-499D148BC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7543976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Imagen 7" descr="Imagen que contiene luz, reloj&#10;&#10;Descripción generada automáticamente">
            <a:extLst>
              <a:ext uri="{FF2B5EF4-FFF2-40B4-BE49-F238E27FC236}">
                <a16:creationId xmlns:a16="http://schemas.microsoft.com/office/drawing/2014/main" id="{B218AD49-FBD9-F897-B725-70CB8D84EC0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1648" r="-1"/>
          <a:stretch/>
        </p:blipFill>
        <p:spPr>
          <a:xfrm>
            <a:off x="0" y="0"/>
            <a:ext cx="12192000" cy="6858000"/>
          </a:xfrm>
          <a:prstGeom prst="rect">
            <a:avLst/>
          </a:prstGeom>
        </p:spPr>
      </p:pic>
      <p:sp>
        <p:nvSpPr>
          <p:cNvPr id="2" name="Título 1">
            <a:extLst>
              <a:ext uri="{FF2B5EF4-FFF2-40B4-BE49-F238E27FC236}">
                <a16:creationId xmlns:a16="http://schemas.microsoft.com/office/drawing/2014/main" id="{1C2D04F6-31C1-7448-92CD-B03EF294F71D}"/>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E9EC3938-D9D3-D7B5-FA5B-3389621B9C1E}"/>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D31A9525-6BF0-B26F-9CD4-5A7C24399A7C}"/>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9BEF75B0-3AE3-A43F-46E3-D9488C0559B0}"/>
              </a:ext>
            </a:extLst>
          </p:cNvPr>
          <p:cNvSpPr>
            <a:spLocks noGrp="1"/>
          </p:cNvSpPr>
          <p:nvPr>
            <p:ph type="ftr" sz="quarter" idx="11"/>
          </p:nvPr>
        </p:nvSpPr>
        <p:spPr/>
        <p:txBody>
          <a:bodyPr/>
          <a:lstStyle/>
          <a:p>
            <a:endParaRPr lang="en-GB"/>
          </a:p>
        </p:txBody>
      </p:sp>
      <p:sp>
        <p:nvSpPr>
          <p:cNvPr id="6" name="Marcador de número de diapositiva 5">
            <a:extLst>
              <a:ext uri="{FF2B5EF4-FFF2-40B4-BE49-F238E27FC236}">
                <a16:creationId xmlns:a16="http://schemas.microsoft.com/office/drawing/2014/main" id="{46D02F52-0BC1-0CCC-D13F-CF6991B94AEF}"/>
              </a:ext>
            </a:extLst>
          </p:cNvPr>
          <p:cNvSpPr>
            <a:spLocks noGrp="1"/>
          </p:cNvSpPr>
          <p:nvPr>
            <p:ph type="sldNum" sz="quarter" idx="12"/>
          </p:nvPr>
        </p:nvSpPr>
        <p:spPr/>
        <p:txBody>
          <a:bodyPr/>
          <a:lstStyle/>
          <a:p>
            <a:fld id="{D3A92039-7BCC-4D02-A517-162A6F375201}" type="slidenum">
              <a:rPr lang="en-GB" smtClean="0"/>
              <a:t>‹Nr.›</a:t>
            </a:fld>
            <a:endParaRPr lang="en-GB"/>
          </a:p>
        </p:txBody>
      </p:sp>
    </p:spTree>
    <p:extLst>
      <p:ext uri="{BB962C8B-B14F-4D97-AF65-F5344CB8AC3E}">
        <p14:creationId xmlns:p14="http://schemas.microsoft.com/office/powerpoint/2010/main" val="201236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9931BEB8-C89E-35D8-CE43-A782EC66DCF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51060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D9D42A-E613-F023-5623-99E0F54DBAB1}"/>
              </a:ext>
            </a:extLst>
          </p:cNvPr>
          <p:cNvSpPr>
            <a:spLocks noGrp="1"/>
          </p:cNvSpPr>
          <p:nvPr>
            <p:ph type="title"/>
          </p:nvPr>
        </p:nvSpPr>
        <p:spPr>
          <a:xfrm>
            <a:off x="838200" y="500062"/>
            <a:ext cx="10515600" cy="1325563"/>
          </a:xfrm>
        </p:spPr>
        <p:txBody>
          <a:bodyPr vert="horz" lIns="91440" tIns="45720" rIns="91440" bIns="45720" rtlCol="0" anchor="ctr">
            <a:noAutofit/>
          </a:bodyPr>
          <a:lstStyle>
            <a:lvl1pPr>
              <a:defRPr lang="en-GB" sz="3600" dirty="0">
                <a:gradFill>
                  <a:gsLst>
                    <a:gs pos="0">
                      <a:srgbClr val="E94E1B"/>
                    </a:gs>
                    <a:gs pos="100000">
                      <a:srgbClr val="F9B233"/>
                    </a:gs>
                  </a:gsLst>
                  <a:lin ang="1200000" scaled="0"/>
                </a:gradFill>
              </a:defRPr>
            </a:lvl1pPr>
          </a:lstStyle>
          <a:p>
            <a:pPr lvl="0"/>
            <a:r>
              <a:rPr lang="es-ES" dirty="0"/>
              <a:t>Haga clic para modificar el estilo de título del patrón</a:t>
            </a:r>
            <a:endParaRPr lang="en-GB" dirty="0"/>
          </a:p>
        </p:txBody>
      </p:sp>
      <p:sp>
        <p:nvSpPr>
          <p:cNvPr id="3" name="Marcador de contenido 2">
            <a:extLst>
              <a:ext uri="{FF2B5EF4-FFF2-40B4-BE49-F238E27FC236}">
                <a16:creationId xmlns:a16="http://schemas.microsoft.com/office/drawing/2014/main" id="{66CD5838-F6B6-16F9-4B58-67C5C4AA2282}"/>
              </a:ext>
            </a:extLst>
          </p:cNvPr>
          <p:cNvSpPr>
            <a:spLocks noGrp="1"/>
          </p:cNvSpPr>
          <p:nvPr>
            <p:ph sz="half" idx="1"/>
          </p:nvPr>
        </p:nvSpPr>
        <p:spPr>
          <a:xfrm>
            <a:off x="838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contenido 3">
            <a:extLst>
              <a:ext uri="{FF2B5EF4-FFF2-40B4-BE49-F238E27FC236}">
                <a16:creationId xmlns:a16="http://schemas.microsoft.com/office/drawing/2014/main" id="{63C1E6F3-E25B-E239-F9B0-A09246156860}"/>
              </a:ext>
            </a:extLst>
          </p:cNvPr>
          <p:cNvSpPr>
            <a:spLocks noGrp="1"/>
          </p:cNvSpPr>
          <p:nvPr>
            <p:ph sz="half" idx="2"/>
          </p:nvPr>
        </p:nvSpPr>
        <p:spPr>
          <a:xfrm>
            <a:off x="6172200" y="1825625"/>
            <a:ext cx="5181600" cy="4351338"/>
          </a:xfrm>
        </p:spPr>
        <p:txBody>
          <a:bodyPr/>
          <a:lstStyle>
            <a:lvl1pPr>
              <a:buClr>
                <a:srgbClr val="F9B233"/>
              </a:buClr>
              <a:defRPr/>
            </a:lvl1pPr>
            <a:lvl2pPr>
              <a:buClr>
                <a:srgbClr val="F9B233"/>
              </a:buClr>
              <a:defRPr/>
            </a:lvl2pPr>
            <a:lvl3pPr>
              <a:buClr>
                <a:srgbClr val="F9B233"/>
              </a:buClr>
              <a:defRPr/>
            </a:lvl3pPr>
            <a:lvl4pPr>
              <a:buClr>
                <a:srgbClr val="F9B233"/>
              </a:buClr>
              <a:defRPr/>
            </a:lvl4pPr>
            <a:lvl5pPr>
              <a:buClr>
                <a:srgbClr val="F9B233"/>
              </a:buClr>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5" name="Marcador de fecha 4">
            <a:extLst>
              <a:ext uri="{FF2B5EF4-FFF2-40B4-BE49-F238E27FC236}">
                <a16:creationId xmlns:a16="http://schemas.microsoft.com/office/drawing/2014/main" id="{11C06696-1F7F-264F-1493-1C08C6A1F7DF}"/>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6" name="Marcador de pie de página 5">
            <a:extLst>
              <a:ext uri="{FF2B5EF4-FFF2-40B4-BE49-F238E27FC236}">
                <a16:creationId xmlns:a16="http://schemas.microsoft.com/office/drawing/2014/main" id="{FCB5DF13-DD4A-43A7-2CE8-20A51EB9791B}"/>
              </a:ext>
            </a:extLst>
          </p:cNvPr>
          <p:cNvSpPr>
            <a:spLocks noGrp="1"/>
          </p:cNvSpPr>
          <p:nvPr>
            <p:ph type="ftr" sz="quarter" idx="11"/>
          </p:nvPr>
        </p:nvSpPr>
        <p:spPr/>
        <p:txBody>
          <a:bodyPr/>
          <a:lstStyle/>
          <a:p>
            <a:endParaRPr lang="en-GB"/>
          </a:p>
        </p:txBody>
      </p:sp>
      <p:sp>
        <p:nvSpPr>
          <p:cNvPr id="7" name="Marcador de número de diapositiva 6">
            <a:extLst>
              <a:ext uri="{FF2B5EF4-FFF2-40B4-BE49-F238E27FC236}">
                <a16:creationId xmlns:a16="http://schemas.microsoft.com/office/drawing/2014/main" id="{7A524410-88F6-4001-5CC9-38EFD991F9D8}"/>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E771320F-8A12-7288-FCD4-994CFECD6C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49205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Imagen 9" descr="Imagen que contiene luz, reloj&#10;&#10;Descripción generada automáticamente">
            <a:extLst>
              <a:ext uri="{FF2B5EF4-FFF2-40B4-BE49-F238E27FC236}">
                <a16:creationId xmlns:a16="http://schemas.microsoft.com/office/drawing/2014/main" id="{1D652AFF-A5E5-4357-D98D-A1FBB6F61C9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168276"/>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28802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717BE9-5558-8CE9-3C93-ADDE23354E4B}"/>
              </a:ext>
            </a:extLst>
          </p:cNvPr>
          <p:cNvSpPr>
            <a:spLocks noGrp="1"/>
          </p:cNvSpPr>
          <p:nvPr>
            <p:ph type="title"/>
          </p:nvPr>
        </p:nvSpPr>
        <p:spPr>
          <a:xfrm>
            <a:off x="838200" y="318388"/>
            <a:ext cx="10515600" cy="1325563"/>
          </a:xfrm>
        </p:spPr>
        <p:txBody>
          <a:bodyPr>
            <a:noAutofit/>
          </a:bodyPr>
          <a:lstStyle>
            <a:lvl1pPr>
              <a:defRPr lang="en-GB" sz="3600" b="1" kern="1200" dirty="0">
                <a:gradFill>
                  <a:gsLst>
                    <a:gs pos="0">
                      <a:srgbClr val="E94E1B"/>
                    </a:gs>
                    <a:gs pos="100000">
                      <a:srgbClr val="F9B233"/>
                    </a:gs>
                  </a:gsLst>
                  <a:lin ang="1200000" scaled="0"/>
                </a:gradFill>
                <a:latin typeface="Montserrat" pitchFamily="2" charset="0"/>
                <a:ea typeface="+mj-ea"/>
                <a:cs typeface="+mj-cs"/>
              </a:defRPr>
            </a:lvl1pPr>
          </a:lstStyle>
          <a:p>
            <a:pPr lvl="0" algn="l" defTabSz="914400" rtl="0" eaLnBrk="1" latinLnBrk="0" hangingPunct="1">
              <a:lnSpc>
                <a:spcPct val="90000"/>
              </a:lnSpc>
              <a:spcBef>
                <a:spcPct val="0"/>
              </a:spcBef>
              <a:buNone/>
            </a:pPr>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91D950C0-8436-7A46-89C9-E96803FB31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0981399-12D0-5CDD-9A5F-BB387592F46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5" name="Marcador de texto 4">
            <a:extLst>
              <a:ext uri="{FF2B5EF4-FFF2-40B4-BE49-F238E27FC236}">
                <a16:creationId xmlns:a16="http://schemas.microsoft.com/office/drawing/2014/main" id="{B4B83124-123C-7EA0-C5CA-132B1C6EA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1CC4D7A-1CB0-4A21-296E-2771C07C8C9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7" name="Marcador de fecha 6">
            <a:extLst>
              <a:ext uri="{FF2B5EF4-FFF2-40B4-BE49-F238E27FC236}">
                <a16:creationId xmlns:a16="http://schemas.microsoft.com/office/drawing/2014/main" id="{723F1A8E-3AFF-FC3A-0A17-02E376F75A14}"/>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8" name="Marcador de pie de página 7">
            <a:extLst>
              <a:ext uri="{FF2B5EF4-FFF2-40B4-BE49-F238E27FC236}">
                <a16:creationId xmlns:a16="http://schemas.microsoft.com/office/drawing/2014/main" id="{EF534DAE-0A4D-D60A-82F8-DB54043F7DD2}"/>
              </a:ext>
            </a:extLst>
          </p:cNvPr>
          <p:cNvSpPr>
            <a:spLocks noGrp="1"/>
          </p:cNvSpPr>
          <p:nvPr>
            <p:ph type="ftr" sz="quarter" idx="11"/>
          </p:nvPr>
        </p:nvSpPr>
        <p:spPr/>
        <p:txBody>
          <a:bodyPr/>
          <a:lstStyle/>
          <a:p>
            <a:endParaRPr lang="en-GB"/>
          </a:p>
        </p:txBody>
      </p:sp>
      <p:sp>
        <p:nvSpPr>
          <p:cNvPr id="9" name="Marcador de número de diapositiva 8">
            <a:extLst>
              <a:ext uri="{FF2B5EF4-FFF2-40B4-BE49-F238E27FC236}">
                <a16:creationId xmlns:a16="http://schemas.microsoft.com/office/drawing/2014/main" id="{3C887F39-002B-A5EF-2734-146C0D3837A1}"/>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11" name="Imagen 10" descr="Un dibujo de una cara feliz&#10;&#10;Descripción generada automáticamente con confianza baja">
            <a:extLst>
              <a:ext uri="{FF2B5EF4-FFF2-40B4-BE49-F238E27FC236}">
                <a16:creationId xmlns:a16="http://schemas.microsoft.com/office/drawing/2014/main" id="{6785B7D2-6E9B-066F-4134-25D7F112EF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1910621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Imagen 5" descr="Imagen que contiene luz, reloj&#10;&#10;Descripción generada automáticamente">
            <a:extLst>
              <a:ext uri="{FF2B5EF4-FFF2-40B4-BE49-F238E27FC236}">
                <a16:creationId xmlns:a16="http://schemas.microsoft.com/office/drawing/2014/main" id="{A89426AA-1285-02EA-946C-B57E494C1BA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745" t="61217" r="1815" b="2467"/>
          <a:stretch/>
        </p:blipFill>
        <p:spPr>
          <a:xfrm>
            <a:off x="0" y="0"/>
            <a:ext cx="12192000" cy="1646238"/>
          </a:xfrm>
          <a:prstGeom prst="rect">
            <a:avLst/>
          </a:prstGeom>
        </p:spPr>
      </p:pic>
      <p:sp>
        <p:nvSpPr>
          <p:cNvPr id="2" name="Título 1">
            <a:extLst>
              <a:ext uri="{FF2B5EF4-FFF2-40B4-BE49-F238E27FC236}">
                <a16:creationId xmlns:a16="http://schemas.microsoft.com/office/drawing/2014/main" id="{E552A757-3B4B-0846-53F0-B9B1710DE3E0}"/>
              </a:ext>
            </a:extLst>
          </p:cNvPr>
          <p:cNvSpPr>
            <a:spLocks noGrp="1"/>
          </p:cNvSpPr>
          <p:nvPr>
            <p:ph type="title"/>
          </p:nvPr>
        </p:nvSpPr>
        <p:spPr>
          <a:xfrm>
            <a:off x="838200" y="160337"/>
            <a:ext cx="10515600" cy="1325563"/>
          </a:xfrm>
        </p:spPr>
        <p:txBody>
          <a:bodyPr>
            <a:normAutofit/>
          </a:bodyPr>
          <a:lstStyle>
            <a:lvl1pPr>
              <a:defRPr sz="3600">
                <a:solidFill>
                  <a:schemeClr val="bg1"/>
                </a:solidFill>
              </a:defRPr>
            </a:lvl1pPr>
          </a:lstStyle>
          <a:p>
            <a:r>
              <a:rPr lang="es-ES" dirty="0"/>
              <a:t>Haga clic para modificar el estilo de título del patrón</a:t>
            </a:r>
            <a:endParaRPr lang="en-GB" dirty="0"/>
          </a:p>
        </p:txBody>
      </p:sp>
      <p:sp>
        <p:nvSpPr>
          <p:cNvPr id="3" name="Marcador de fecha 2">
            <a:extLst>
              <a:ext uri="{FF2B5EF4-FFF2-40B4-BE49-F238E27FC236}">
                <a16:creationId xmlns:a16="http://schemas.microsoft.com/office/drawing/2014/main" id="{C4657319-E5BD-B863-AE64-0140A49ABCB0}"/>
              </a:ext>
            </a:extLst>
          </p:cNvPr>
          <p:cNvSpPr>
            <a:spLocks noGrp="1"/>
          </p:cNvSpPr>
          <p:nvPr>
            <p:ph type="dt" sz="half" idx="10"/>
          </p:nvPr>
        </p:nvSpPr>
        <p:spPr/>
        <p:txBody>
          <a:bodyPr/>
          <a:lstStyle/>
          <a:p>
            <a:fld id="{1EC84D97-110F-436D-8052-5194FC30C3C0}" type="datetimeFigureOut">
              <a:rPr lang="en-GB" smtClean="0"/>
              <a:t>27/01/2025</a:t>
            </a:fld>
            <a:endParaRPr lang="en-GB"/>
          </a:p>
        </p:txBody>
      </p:sp>
      <p:sp>
        <p:nvSpPr>
          <p:cNvPr id="4" name="Marcador de pie de página 3">
            <a:extLst>
              <a:ext uri="{FF2B5EF4-FFF2-40B4-BE49-F238E27FC236}">
                <a16:creationId xmlns:a16="http://schemas.microsoft.com/office/drawing/2014/main" id="{50936CDA-AF2A-C796-7125-58C71F7FA2F1}"/>
              </a:ext>
            </a:extLst>
          </p:cNvPr>
          <p:cNvSpPr>
            <a:spLocks noGrp="1"/>
          </p:cNvSpPr>
          <p:nvPr>
            <p:ph type="ftr" sz="quarter" idx="11"/>
          </p:nvPr>
        </p:nvSpPr>
        <p:spPr/>
        <p:txBody>
          <a:bodyPr/>
          <a:lstStyle/>
          <a:p>
            <a:endParaRPr lang="en-GB"/>
          </a:p>
        </p:txBody>
      </p:sp>
      <p:sp>
        <p:nvSpPr>
          <p:cNvPr id="5" name="Marcador de número de diapositiva 4">
            <a:extLst>
              <a:ext uri="{FF2B5EF4-FFF2-40B4-BE49-F238E27FC236}">
                <a16:creationId xmlns:a16="http://schemas.microsoft.com/office/drawing/2014/main" id="{EF27F4AA-140A-971A-1607-731B7F8D4523}"/>
              </a:ext>
            </a:extLst>
          </p:cNvPr>
          <p:cNvSpPr>
            <a:spLocks noGrp="1"/>
          </p:cNvSpPr>
          <p:nvPr>
            <p:ph type="sldNum" sz="quarter" idx="12"/>
          </p:nvPr>
        </p:nvSpPr>
        <p:spPr/>
        <p:txBody>
          <a:bodyPr/>
          <a:lstStyle/>
          <a:p>
            <a:fld id="{D3A92039-7BCC-4D02-A517-162A6F375201}" type="slidenum">
              <a:rPr lang="en-GB" smtClean="0"/>
              <a:t>‹Nr.›</a:t>
            </a:fld>
            <a:endParaRPr lang="en-GB"/>
          </a:p>
        </p:txBody>
      </p:sp>
      <p:pic>
        <p:nvPicPr>
          <p:cNvPr id="7" name="Imagen 6" descr="Un dibujo de una cara feliz&#10;&#10;Descripción generada automáticamente con confianza baja">
            <a:extLst>
              <a:ext uri="{FF2B5EF4-FFF2-40B4-BE49-F238E27FC236}">
                <a16:creationId xmlns:a16="http://schemas.microsoft.com/office/drawing/2014/main" id="{D96F3049-B165-F825-BBEE-84FC440AD2F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54992" y="6082413"/>
            <a:ext cx="1756008" cy="547874"/>
          </a:xfrm>
          <a:prstGeom prst="rect">
            <a:avLst/>
          </a:prstGeom>
        </p:spPr>
      </p:pic>
    </p:spTree>
    <p:extLst>
      <p:ext uri="{BB962C8B-B14F-4D97-AF65-F5344CB8AC3E}">
        <p14:creationId xmlns:p14="http://schemas.microsoft.com/office/powerpoint/2010/main" val="3689537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32A7AFB-2C06-51BE-1D8C-CE2419E9EB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n-GB" dirty="0"/>
          </a:p>
        </p:txBody>
      </p:sp>
      <p:sp>
        <p:nvSpPr>
          <p:cNvPr id="3" name="Marcador de texto 2">
            <a:extLst>
              <a:ext uri="{FF2B5EF4-FFF2-40B4-BE49-F238E27FC236}">
                <a16:creationId xmlns:a16="http://schemas.microsoft.com/office/drawing/2014/main" id="{A16174A3-880E-87B5-B52E-342F75982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GB" dirty="0"/>
          </a:p>
        </p:txBody>
      </p:sp>
      <p:sp>
        <p:nvSpPr>
          <p:cNvPr id="4" name="Marcador de fecha 3">
            <a:extLst>
              <a:ext uri="{FF2B5EF4-FFF2-40B4-BE49-F238E27FC236}">
                <a16:creationId xmlns:a16="http://schemas.microsoft.com/office/drawing/2014/main" id="{0F6BA74B-509B-61B1-49FC-389897FC61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C84D97-110F-436D-8052-5194FC30C3C0}" type="datetimeFigureOut">
              <a:rPr lang="en-GB" smtClean="0"/>
              <a:t>27/01/2025</a:t>
            </a:fld>
            <a:endParaRPr lang="en-GB"/>
          </a:p>
        </p:txBody>
      </p:sp>
      <p:sp>
        <p:nvSpPr>
          <p:cNvPr id="5" name="Marcador de pie de página 4">
            <a:extLst>
              <a:ext uri="{FF2B5EF4-FFF2-40B4-BE49-F238E27FC236}">
                <a16:creationId xmlns:a16="http://schemas.microsoft.com/office/drawing/2014/main" id="{19FBDB73-0FA7-FF30-9D47-279702892B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Marcador de número de diapositiva 5">
            <a:extLst>
              <a:ext uri="{FF2B5EF4-FFF2-40B4-BE49-F238E27FC236}">
                <a16:creationId xmlns:a16="http://schemas.microsoft.com/office/drawing/2014/main" id="{9D4B8DE4-BB5E-18E8-DA6C-FB9AB9BB71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92039-7BCC-4D02-A517-162A6F375201}" type="slidenum">
              <a:rPr lang="en-GB" smtClean="0"/>
              <a:t>‹Nr.›</a:t>
            </a:fld>
            <a:endParaRPr lang="en-GB"/>
          </a:p>
        </p:txBody>
      </p:sp>
    </p:spTree>
    <p:extLst>
      <p:ext uri="{BB962C8B-B14F-4D97-AF65-F5344CB8AC3E}">
        <p14:creationId xmlns:p14="http://schemas.microsoft.com/office/powerpoint/2010/main" val="2690480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62" r:id="rId6"/>
    <p:sldLayoutId id="2147483653" r:id="rId7"/>
    <p:sldLayoutId id="2147483663" r:id="rId8"/>
    <p:sldLayoutId id="2147483654" r:id="rId9"/>
    <p:sldLayoutId id="2147483664" r:id="rId10"/>
    <p:sldLayoutId id="2147483655" r:id="rId11"/>
    <p:sldLayoutId id="2147483656" r:id="rId12"/>
    <p:sldLayoutId id="2147483657" r:id="rId13"/>
    <p:sldLayoutId id="2147483661" r:id="rId14"/>
  </p:sldLayoutIdLst>
  <p:txStyles>
    <p:title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nche.org.na/" TargetMode="External"/><Relationship Id="rId2" Type="http://schemas.openxmlformats.org/officeDocument/2006/relationships/image" Target="../media/image1.pn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C7809D-E99F-6BAF-D581-5981FAE0C8C3}"/>
              </a:ext>
            </a:extLst>
          </p:cNvPr>
          <p:cNvSpPr txBox="1">
            <a:spLocks/>
          </p:cNvSpPr>
          <p:nvPr/>
        </p:nvSpPr>
        <p:spPr>
          <a:xfrm>
            <a:off x="143910" y="3017238"/>
            <a:ext cx="3805519" cy="3655936"/>
          </a:xfrm>
          <a:prstGeom prst="rect">
            <a:avLst/>
          </a:prstGeom>
        </p:spPr>
        <p:txBody>
          <a:bodyPr/>
          <a:lstStyle>
            <a:lvl1pPr algn="l" defTabSz="914400" rtl="0" eaLnBrk="1" latinLnBrk="0" hangingPunct="1">
              <a:lnSpc>
                <a:spcPct val="90000"/>
              </a:lnSpc>
              <a:spcBef>
                <a:spcPct val="0"/>
              </a:spcBef>
              <a:buNone/>
              <a:defRPr sz="4400" b="1" kern="1200">
                <a:solidFill>
                  <a:schemeClr val="tx1"/>
                </a:solidFill>
                <a:latin typeface="Montserrat" pitchFamily="2" charset="0"/>
                <a:ea typeface="+mj-ea"/>
                <a:cs typeface="+mj-cs"/>
              </a:defRPr>
            </a:lvl1pPr>
          </a:lstStyle>
          <a:p>
            <a:pPr algn="ctr"/>
            <a:r>
              <a:rPr lang="en-GB" sz="1800" dirty="0">
                <a:solidFill>
                  <a:schemeClr val="bg1"/>
                </a:solidFill>
              </a:rPr>
              <a:t>PEER LEARNING SESSION 1:</a:t>
            </a:r>
          </a:p>
          <a:p>
            <a:pPr algn="ctr"/>
            <a:r>
              <a:rPr lang="en-GB" sz="1800" dirty="0">
                <a:solidFill>
                  <a:schemeClr val="bg1"/>
                </a:solidFill>
              </a:rPr>
              <a:t> MISSION OF PARTICIPATING AGENCIES/AUTHORITIES AND OF THEIR EQA ACTIVITIES</a:t>
            </a:r>
          </a:p>
          <a:p>
            <a:pPr algn="ctr"/>
            <a:endParaRPr lang="en-GB" sz="1800" dirty="0">
              <a:solidFill>
                <a:schemeClr val="bg1"/>
              </a:solidFill>
            </a:endParaRPr>
          </a:p>
          <a:p>
            <a:pPr algn="ctr"/>
            <a:r>
              <a:rPr lang="en-GB" sz="1800" dirty="0">
                <a:solidFill>
                  <a:schemeClr val="bg1"/>
                </a:solidFill>
              </a:rPr>
              <a:t>Monday, 27 January 2025</a:t>
            </a:r>
          </a:p>
          <a:p>
            <a:endParaRPr lang="en-GB" sz="1800" dirty="0">
              <a:solidFill>
                <a:schemeClr val="bg1"/>
              </a:solidFill>
            </a:endParaRPr>
          </a:p>
          <a:p>
            <a:pPr algn="ctr"/>
            <a:r>
              <a:rPr lang="en-GB" sz="1800" dirty="0"/>
              <a:t>NATIONAL COUNCIL FOR HIGHER EDUCATION (NCHE)</a:t>
            </a:r>
          </a:p>
          <a:p>
            <a:pPr algn="ctr"/>
            <a:r>
              <a:rPr lang="en-GB" sz="1800" dirty="0"/>
              <a:t>NAMIBIA </a:t>
            </a:r>
          </a:p>
          <a:p>
            <a:pPr algn="ctr"/>
            <a:endParaRPr lang="en-GB" sz="1800" dirty="0"/>
          </a:p>
          <a:p>
            <a:pPr algn="ctr"/>
            <a:r>
              <a:rPr lang="en-GB" sz="1800" dirty="0"/>
              <a:t>BY: MR. EBEN E. K. MAKARI</a:t>
            </a:r>
          </a:p>
          <a:p>
            <a:endParaRPr lang="en-GB" sz="1800" dirty="0">
              <a:solidFill>
                <a:schemeClr val="bg1"/>
              </a:solidFill>
            </a:endParaRPr>
          </a:p>
        </p:txBody>
      </p:sp>
      <p:pic>
        <p:nvPicPr>
          <p:cNvPr id="3" name="Picture 2" descr="National Council for Higher Education">
            <a:extLst>
              <a:ext uri="{FF2B5EF4-FFF2-40B4-BE49-F238E27FC236}">
                <a16:creationId xmlns:a16="http://schemas.microsoft.com/office/drawing/2014/main" id="{4EB92221-EFC3-C7B2-8B29-9EC4966FD7F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41842" y="5836348"/>
            <a:ext cx="1064978" cy="632667"/>
          </a:xfrm>
          <a:prstGeom prst="rect">
            <a:avLst/>
          </a:prstGeom>
          <a:noFill/>
          <a:ln>
            <a:noFill/>
          </a:ln>
        </p:spPr>
      </p:pic>
    </p:spTree>
    <p:extLst>
      <p:ext uri="{BB962C8B-B14F-4D97-AF65-F5344CB8AC3E}">
        <p14:creationId xmlns:p14="http://schemas.microsoft.com/office/powerpoint/2010/main" val="265828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A53514-18B8-716D-7350-057E2557357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D1FA672-F519-5D33-255E-B0BFA80E064A}"/>
              </a:ext>
            </a:extLst>
          </p:cNvPr>
          <p:cNvSpPr>
            <a:spLocks noGrp="1"/>
          </p:cNvSpPr>
          <p:nvPr>
            <p:ph type="title"/>
          </p:nvPr>
        </p:nvSpPr>
        <p:spPr>
          <a:xfrm>
            <a:off x="838200" y="500063"/>
            <a:ext cx="10515600" cy="404610"/>
          </a:xfrm>
        </p:spPr>
        <p:txBody>
          <a:bodyPr/>
          <a:lstStyle/>
          <a:p>
            <a:r>
              <a:rPr lang="en-GB" dirty="0"/>
              <a:t>GENERAL INTRODUCTION TO THE AGENCY</a:t>
            </a:r>
          </a:p>
        </p:txBody>
      </p:sp>
      <p:sp>
        <p:nvSpPr>
          <p:cNvPr id="3" name="Marcador de contenido 2">
            <a:extLst>
              <a:ext uri="{FF2B5EF4-FFF2-40B4-BE49-F238E27FC236}">
                <a16:creationId xmlns:a16="http://schemas.microsoft.com/office/drawing/2014/main" id="{B09B758D-2321-97E0-AB3A-668E86E26A90}"/>
              </a:ext>
            </a:extLst>
          </p:cNvPr>
          <p:cNvSpPr>
            <a:spLocks noGrp="1"/>
          </p:cNvSpPr>
          <p:nvPr>
            <p:ph idx="1"/>
          </p:nvPr>
        </p:nvSpPr>
        <p:spPr>
          <a:xfrm>
            <a:off x="838200" y="992221"/>
            <a:ext cx="10515600" cy="5184743"/>
          </a:xfrm>
        </p:spPr>
        <p:txBody>
          <a:bodyPr>
            <a:normAutofit fontScale="92500" lnSpcReduction="20000"/>
          </a:bodyPr>
          <a:lstStyle/>
          <a:p>
            <a:pPr algn="just">
              <a:lnSpc>
                <a:spcPct val="100000"/>
              </a:lnSpc>
              <a:spcBef>
                <a:spcPts val="0"/>
              </a:spcBef>
            </a:pPr>
            <a:r>
              <a:rPr lang="en-GB" sz="2400" dirty="0">
                <a:effectLst/>
                <a:latin typeface="+mn-lt"/>
                <a:ea typeface="Calibri" panose="020F0502020204030204" pitchFamily="34" charset="0"/>
                <a:cs typeface="Calibri" panose="020F0502020204030204" pitchFamily="34" charset="0"/>
              </a:rPr>
              <a:t>The National Council for Higher Education (NCHE) is a statutory body established </a:t>
            </a:r>
            <a:r>
              <a:rPr lang="en-GB" sz="2400" dirty="0">
                <a:latin typeface="+mn-lt"/>
                <a:ea typeface="Calibri" panose="020F0502020204030204" pitchFamily="34" charset="0"/>
                <a:cs typeface="Calibri" panose="020F0502020204030204" pitchFamily="34" charset="0"/>
              </a:rPr>
              <a:t>by</a:t>
            </a:r>
            <a:r>
              <a:rPr lang="en-GB" sz="2400" dirty="0">
                <a:effectLst/>
                <a:latin typeface="+mn-lt"/>
                <a:ea typeface="Calibri" panose="020F0502020204030204" pitchFamily="34" charset="0"/>
                <a:cs typeface="Calibri" panose="020F0502020204030204" pitchFamily="34" charset="0"/>
              </a:rPr>
              <a:t> the Higher Education Act, 2003 (Act No. 26 of 2003).</a:t>
            </a:r>
          </a:p>
          <a:p>
            <a:pPr algn="just">
              <a:lnSpc>
                <a:spcPct val="100000"/>
              </a:lnSpc>
              <a:spcBef>
                <a:spcPts val="0"/>
              </a:spcBef>
            </a:pPr>
            <a:endParaRPr lang="en-GB" sz="2400" dirty="0">
              <a:effectLst/>
              <a:latin typeface="+mn-lt"/>
              <a:ea typeface="Calibri" panose="020F0502020204030204" pitchFamily="34" charset="0"/>
              <a:cs typeface="Calibri" panose="020F0502020204030204" pitchFamily="34" charset="0"/>
            </a:endParaRPr>
          </a:p>
          <a:p>
            <a:pPr marL="226695" algn="just">
              <a:lnSpc>
                <a:spcPct val="100000"/>
              </a:lnSpc>
              <a:spcBef>
                <a:spcPts val="0"/>
              </a:spcBef>
            </a:pPr>
            <a:r>
              <a:rPr lang="en-US" sz="2400" dirty="0">
                <a:effectLst/>
                <a:latin typeface="+mn-lt"/>
                <a:ea typeface="Calibri" panose="020F0502020204030204" pitchFamily="34" charset="0"/>
                <a:cs typeface="Calibri" panose="020F0502020204030204" pitchFamily="34" charset="0"/>
              </a:rPr>
              <a:t>NCHE </a:t>
            </a:r>
            <a:r>
              <a:rPr lang="en-US" sz="2400" b="1" dirty="0">
                <a:effectLst/>
                <a:latin typeface="+mn-lt"/>
                <a:ea typeface="Calibri" panose="020F0502020204030204" pitchFamily="34" charset="0"/>
                <a:cs typeface="Calibri" panose="020F0502020204030204" pitchFamily="34" charset="0"/>
              </a:rPr>
              <a:t>functions </a:t>
            </a:r>
            <a:r>
              <a:rPr lang="en-US" sz="2400" dirty="0">
                <a:effectLst/>
                <a:latin typeface="+mn-lt"/>
                <a:ea typeface="Calibri" panose="020F0502020204030204" pitchFamily="34" charset="0"/>
                <a:cs typeface="Calibri" panose="020F0502020204030204" pitchFamily="34" charset="0"/>
              </a:rPr>
              <a:t>are: </a:t>
            </a:r>
          </a:p>
          <a:p>
            <a:pPr lvl="1" algn="just">
              <a:lnSpc>
                <a:spcPct val="100000"/>
              </a:lnSpc>
              <a:spcBef>
                <a:spcPts val="0"/>
              </a:spcBef>
              <a:buFontTx/>
              <a:buChar char="-"/>
            </a:pPr>
            <a:r>
              <a:rPr lang="en-US" dirty="0">
                <a:effectLst/>
                <a:latin typeface="+mn-lt"/>
                <a:ea typeface="Calibri" panose="020F0502020204030204" pitchFamily="34" charset="0"/>
                <a:cs typeface="Calibri" panose="020F0502020204030204" pitchFamily="34" charset="0"/>
              </a:rPr>
              <a:t>accredit, </a:t>
            </a:r>
            <a:r>
              <a:rPr lang="en-US" dirty="0" err="1">
                <a:effectLst/>
                <a:latin typeface="+mn-lt"/>
                <a:ea typeface="Calibri" panose="020F0502020204030204" pitchFamily="34" charset="0"/>
                <a:cs typeface="Calibri" panose="020F0502020204030204" pitchFamily="34" charset="0"/>
              </a:rPr>
              <a:t>programmes</a:t>
            </a:r>
            <a:r>
              <a:rPr lang="en-US" dirty="0">
                <a:effectLst/>
                <a:latin typeface="+mn-lt"/>
                <a:ea typeface="Calibri" panose="020F0502020204030204" pitchFamily="34" charset="0"/>
                <a:cs typeface="Calibri" panose="020F0502020204030204" pitchFamily="34" charset="0"/>
              </a:rPr>
              <a:t> of higher education provided at higher education institutions,  </a:t>
            </a:r>
          </a:p>
          <a:p>
            <a:pPr lvl="1" algn="just">
              <a:lnSpc>
                <a:spcPct val="100000"/>
              </a:lnSpc>
              <a:spcBef>
                <a:spcPts val="0"/>
              </a:spcBef>
              <a:buFontTx/>
              <a:buChar char="-"/>
            </a:pPr>
            <a:r>
              <a:rPr lang="en-US" dirty="0">
                <a:effectLst/>
                <a:latin typeface="+mn-lt"/>
                <a:ea typeface="Calibri" panose="020F0502020204030204" pitchFamily="34" charset="0"/>
                <a:cs typeface="Calibri" panose="020F0502020204030204" pitchFamily="34" charset="0"/>
              </a:rPr>
              <a:t>monitor the quality assurance mechanisms of HEIs, </a:t>
            </a:r>
          </a:p>
          <a:p>
            <a:pPr lvl="1" algn="just">
              <a:lnSpc>
                <a:spcPct val="100000"/>
              </a:lnSpc>
              <a:spcBef>
                <a:spcPts val="0"/>
              </a:spcBef>
              <a:buFontTx/>
              <a:buChar char="-"/>
            </a:pPr>
            <a:r>
              <a:rPr lang="en-US" dirty="0">
                <a:effectLst/>
                <a:latin typeface="+mn-lt"/>
                <a:ea typeface="Calibri" panose="020F0502020204030204" pitchFamily="34" charset="0"/>
                <a:cs typeface="Calibri" panose="020F0502020204030204" pitchFamily="34" charset="0"/>
              </a:rPr>
              <a:t>undertake such research with regard to its objects, and </a:t>
            </a:r>
          </a:p>
          <a:p>
            <a:pPr lvl="1" algn="just">
              <a:lnSpc>
                <a:spcPct val="100000"/>
              </a:lnSpc>
              <a:spcBef>
                <a:spcPts val="0"/>
              </a:spcBef>
              <a:buFontTx/>
              <a:buChar char="-"/>
            </a:pPr>
            <a:r>
              <a:rPr lang="en-US" dirty="0">
                <a:effectLst/>
                <a:latin typeface="+mn-lt"/>
                <a:ea typeface="Calibri" panose="020F0502020204030204" pitchFamily="34" charset="0"/>
                <a:cs typeface="Calibri" panose="020F0502020204030204" pitchFamily="34" charset="0"/>
              </a:rPr>
              <a:t>advise the responsible Minister on all issues related to higher education.  </a:t>
            </a:r>
          </a:p>
          <a:p>
            <a:pPr marL="457200" lvl="1" indent="0" algn="just">
              <a:lnSpc>
                <a:spcPct val="100000"/>
              </a:lnSpc>
              <a:spcBef>
                <a:spcPts val="0"/>
              </a:spcBef>
              <a:buNone/>
            </a:pPr>
            <a:endParaRPr lang="en-US" dirty="0">
              <a:effectLst/>
              <a:latin typeface="+mn-lt"/>
              <a:ea typeface="Calibri" panose="020F0502020204030204" pitchFamily="34" charset="0"/>
              <a:cs typeface="Calibri" panose="020F0502020204030204" pitchFamily="34" charset="0"/>
            </a:endParaRPr>
          </a:p>
          <a:p>
            <a:pPr algn="just">
              <a:lnSpc>
                <a:spcPct val="100000"/>
              </a:lnSpc>
              <a:spcBef>
                <a:spcPts val="0"/>
              </a:spcBef>
            </a:pPr>
            <a:r>
              <a:rPr lang="en-US" sz="2400" dirty="0">
                <a:latin typeface="+mn-lt"/>
                <a:ea typeface="Calibri" panose="020F0502020204030204" pitchFamily="34" charset="0"/>
                <a:cs typeface="Calibri" panose="020F0502020204030204" pitchFamily="34" charset="0"/>
              </a:rPr>
              <a:t>Council of 7 members appointed in </a:t>
            </a:r>
            <a:r>
              <a:rPr lang="en-US" sz="2400" dirty="0">
                <a:effectLst/>
                <a:latin typeface="+mn-lt"/>
                <a:ea typeface="Calibri" panose="020F0502020204030204" pitchFamily="34" charset="0"/>
                <a:cs typeface="Calibri" panose="020F0502020204030204" pitchFamily="34" charset="0"/>
              </a:rPr>
              <a:t>terms of the Public Enterprise Governance Act, 2019 and serve for a period of three (3) years. </a:t>
            </a:r>
          </a:p>
          <a:p>
            <a:pPr marL="0" indent="0" algn="just">
              <a:lnSpc>
                <a:spcPct val="100000"/>
              </a:lnSpc>
              <a:spcBef>
                <a:spcPts val="0"/>
              </a:spcBef>
              <a:buNone/>
            </a:pPr>
            <a:endParaRPr lang="en-US" sz="2400" dirty="0">
              <a:effectLst/>
              <a:latin typeface="+mn-lt"/>
              <a:ea typeface="Calibri" panose="020F0502020204030204" pitchFamily="34" charset="0"/>
              <a:cs typeface="Calibri" panose="020F0502020204030204" pitchFamily="34" charset="0"/>
            </a:endParaRPr>
          </a:p>
          <a:p>
            <a:pPr algn="just">
              <a:lnSpc>
                <a:spcPct val="100000"/>
              </a:lnSpc>
              <a:spcBef>
                <a:spcPts val="0"/>
              </a:spcBef>
            </a:pPr>
            <a:r>
              <a:rPr lang="en-US" sz="2400" dirty="0">
                <a:effectLst/>
                <a:latin typeface="+mn-lt"/>
                <a:ea typeface="Calibri" panose="020F0502020204030204" pitchFamily="34" charset="0"/>
                <a:cs typeface="Calibri" panose="020F0502020204030204" pitchFamily="34" charset="0"/>
              </a:rPr>
              <a:t>The Secretariat (20 members) </a:t>
            </a:r>
            <a:r>
              <a:rPr lang="en-US" sz="2400" dirty="0">
                <a:latin typeface="+mn-lt"/>
                <a:ea typeface="Calibri" panose="020F0502020204030204" pitchFamily="34" charset="0"/>
                <a:cs typeface="Calibri" panose="020F0502020204030204" pitchFamily="34" charset="0"/>
              </a:rPr>
              <a:t>appointed by the line Ministry. </a:t>
            </a:r>
          </a:p>
          <a:p>
            <a:pPr algn="just">
              <a:lnSpc>
                <a:spcPct val="100000"/>
              </a:lnSpc>
              <a:spcBef>
                <a:spcPts val="0"/>
              </a:spcBef>
            </a:pPr>
            <a:endParaRPr lang="en-US" sz="2400" dirty="0">
              <a:latin typeface="+mn-lt"/>
              <a:ea typeface="Calibri" panose="020F0502020204030204" pitchFamily="34" charset="0"/>
              <a:cs typeface="Calibri" panose="020F0502020204030204" pitchFamily="34" charset="0"/>
            </a:endParaRPr>
          </a:p>
          <a:p>
            <a:pPr algn="just">
              <a:lnSpc>
                <a:spcPct val="100000"/>
              </a:lnSpc>
              <a:spcBef>
                <a:spcPts val="0"/>
              </a:spcBef>
            </a:pPr>
            <a:r>
              <a:rPr lang="en-US" sz="2400" dirty="0">
                <a:latin typeface="+mn-lt"/>
                <a:ea typeface="Calibri" panose="020F0502020204030204" pitchFamily="34" charset="0"/>
                <a:cs typeface="Calibri" panose="020F0502020204030204" pitchFamily="34" charset="0"/>
              </a:rPr>
              <a:t>The </a:t>
            </a:r>
            <a:r>
              <a:rPr lang="en-GB" sz="2400" dirty="0">
                <a:latin typeface="+mn-lt"/>
                <a:ea typeface="Calibri" panose="020F0502020204030204" pitchFamily="34" charset="0"/>
                <a:cs typeface="Calibri" panose="020F0502020204030204" pitchFamily="34" charset="0"/>
              </a:rPr>
              <a:t>Deputy Executive Director leads the Secretariat and serves as its</a:t>
            </a:r>
            <a:r>
              <a:rPr lang="en-US" sz="2400" dirty="0">
                <a:effectLst/>
                <a:latin typeface="+mn-lt"/>
                <a:ea typeface="Calibri" panose="020F0502020204030204" pitchFamily="34" charset="0"/>
                <a:cs typeface="Calibri" panose="020F0502020204030204" pitchFamily="34" charset="0"/>
              </a:rPr>
              <a:t> Accounting Officer. </a:t>
            </a:r>
          </a:p>
          <a:p>
            <a:pPr algn="just">
              <a:lnSpc>
                <a:spcPct val="100000"/>
              </a:lnSpc>
              <a:spcBef>
                <a:spcPts val="0"/>
              </a:spcBef>
            </a:pPr>
            <a:endParaRPr lang="en-US" sz="2400" dirty="0">
              <a:latin typeface="+mn-lt"/>
              <a:ea typeface="Calibri" panose="020F0502020204030204" pitchFamily="34" charset="0"/>
              <a:cs typeface="Calibri" panose="020F0502020204030204" pitchFamily="34" charset="0"/>
            </a:endParaRPr>
          </a:p>
          <a:p>
            <a:pPr algn="just">
              <a:lnSpc>
                <a:spcPct val="100000"/>
              </a:lnSpc>
              <a:spcBef>
                <a:spcPts val="0"/>
              </a:spcBef>
            </a:pPr>
            <a:r>
              <a:rPr lang="en-US" sz="2400" dirty="0">
                <a:effectLst/>
                <a:latin typeface="+mn-lt"/>
                <a:ea typeface="Calibri" panose="020F0502020204030204" pitchFamily="34" charset="0"/>
                <a:cs typeface="Calibri" panose="020F0502020204030204" pitchFamily="34" charset="0"/>
              </a:rPr>
              <a:t>The secretariat provides secretarial and administrative services and technical assistance to the Council and its committees. </a:t>
            </a:r>
          </a:p>
          <a:p>
            <a:pPr marL="226695" algn="just">
              <a:lnSpc>
                <a:spcPct val="100000"/>
              </a:lnSpc>
              <a:spcBef>
                <a:spcPts val="0"/>
              </a:spcBef>
            </a:pPr>
            <a:endParaRPr lang="en-GB" sz="2400" dirty="0">
              <a:effectLst/>
              <a:latin typeface="+mn-lt"/>
              <a:ea typeface="Calibri" panose="020F0502020204030204" pitchFamily="34" charset="0"/>
              <a:cs typeface="Calibri" panose="020F0502020204030204" pitchFamily="34" charset="0"/>
            </a:endParaRPr>
          </a:p>
          <a:p>
            <a:pPr marL="0" indent="0">
              <a:lnSpc>
                <a:spcPct val="100000"/>
              </a:lnSpc>
              <a:spcBef>
                <a:spcPts val="0"/>
              </a:spcBef>
              <a:buNone/>
            </a:pPr>
            <a:endParaRPr lang="en-GB" sz="2400" dirty="0"/>
          </a:p>
        </p:txBody>
      </p:sp>
    </p:spTree>
    <p:extLst>
      <p:ext uri="{BB962C8B-B14F-4D97-AF65-F5344CB8AC3E}">
        <p14:creationId xmlns:p14="http://schemas.microsoft.com/office/powerpoint/2010/main" val="15924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6FCC02-943E-2E99-6339-22655346B9D8}"/>
              </a:ext>
            </a:extLst>
          </p:cNvPr>
          <p:cNvSpPr>
            <a:spLocks noGrp="1"/>
          </p:cNvSpPr>
          <p:nvPr>
            <p:ph type="title"/>
          </p:nvPr>
        </p:nvSpPr>
        <p:spPr>
          <a:xfrm>
            <a:off x="838200" y="500063"/>
            <a:ext cx="10515600" cy="472703"/>
          </a:xfrm>
        </p:spPr>
        <p:txBody>
          <a:bodyPr/>
          <a:lstStyle/>
          <a:p>
            <a:r>
              <a:rPr lang="en-GB" dirty="0"/>
              <a:t>MISSION OF THE AGENCY/AUTHORITY</a:t>
            </a:r>
          </a:p>
        </p:txBody>
      </p:sp>
      <p:sp>
        <p:nvSpPr>
          <p:cNvPr id="7" name="Content Placeholder 6">
            <a:extLst>
              <a:ext uri="{FF2B5EF4-FFF2-40B4-BE49-F238E27FC236}">
                <a16:creationId xmlns:a16="http://schemas.microsoft.com/office/drawing/2014/main" id="{79581E81-2373-7196-B7F1-876258CA4873}"/>
              </a:ext>
            </a:extLst>
          </p:cNvPr>
          <p:cNvSpPr>
            <a:spLocks noGrp="1"/>
          </p:cNvSpPr>
          <p:nvPr>
            <p:ph idx="1"/>
          </p:nvPr>
        </p:nvSpPr>
        <p:spPr>
          <a:xfrm>
            <a:off x="820366" y="1093862"/>
            <a:ext cx="10515600" cy="2077355"/>
          </a:xfrm>
        </p:spPr>
        <p:txBody>
          <a:bodyPr>
            <a:normAutofit fontScale="25000" lnSpcReduction="20000"/>
          </a:bodyPr>
          <a:lstStyle/>
          <a:p>
            <a:pPr marL="0" indent="0">
              <a:lnSpc>
                <a:spcPct val="107000"/>
              </a:lnSpc>
              <a:spcAft>
                <a:spcPts val="800"/>
              </a:spcAft>
              <a:buNone/>
            </a:pPr>
            <a:r>
              <a:rPr lang="en-GB" sz="8000" b="1" dirty="0">
                <a:latin typeface="Calibri" panose="020F0502020204030204" pitchFamily="34" charset="0"/>
                <a:ea typeface="Calibri" panose="020F0502020204030204" pitchFamily="34" charset="0"/>
                <a:cs typeface="Calibri" panose="020F0502020204030204" pitchFamily="34" charset="0"/>
              </a:rPr>
              <a:t>As per the Integrated Strategic Business Plan 2022/23 - 2026/27</a:t>
            </a:r>
            <a:r>
              <a:rPr lang="en-NA" sz="8000" b="1" dirty="0">
                <a:latin typeface="Calibri" panose="020F0502020204030204" pitchFamily="34" charset="0"/>
                <a:ea typeface="Calibri" panose="020F0502020204030204" pitchFamily="34" charset="0"/>
                <a:cs typeface="Calibri" panose="020F0502020204030204" pitchFamily="34" charset="0"/>
              </a:rPr>
              <a:t> </a:t>
            </a:r>
            <a:endParaRPr lang="en-GB" sz="8000" b="1"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8000" b="1" i="1" dirty="0">
                <a:effectLst/>
                <a:latin typeface="Calibri" panose="020F0502020204030204" pitchFamily="34" charset="0"/>
                <a:ea typeface="Calibri" panose="020F0502020204030204" pitchFamily="34" charset="0"/>
                <a:cs typeface="Calibri" panose="020F0502020204030204" pitchFamily="34" charset="0"/>
              </a:rPr>
              <a:t>Vision</a:t>
            </a:r>
            <a:r>
              <a:rPr lang="en-US" sz="8000" b="1" i="1" dirty="0">
                <a:effectLst/>
                <a:latin typeface="Calibri" panose="020F0502020204030204" pitchFamily="34" charset="0"/>
                <a:ea typeface="Calibri" panose="020F0502020204030204" pitchFamily="34" charset="0"/>
                <a:cs typeface="Times New Roman" panose="02020603050405020304" pitchFamily="18" charset="0"/>
              </a:rPr>
              <a:t>: </a:t>
            </a:r>
            <a:r>
              <a:rPr lang="en-US" sz="8000" b="1" dirty="0">
                <a:effectLst/>
                <a:latin typeface="Calibri" panose="020F0502020204030204" pitchFamily="34" charset="0"/>
                <a:ea typeface="Calibri" panose="020F0502020204030204" pitchFamily="34" charset="0"/>
                <a:cs typeface="Times New Roman" panose="02020603050405020304" pitchFamily="18" charset="0"/>
              </a:rPr>
              <a:t>NCHE aspires</a:t>
            </a:r>
            <a:r>
              <a:rPr lang="en-GB" sz="8000" dirty="0">
                <a:effectLst/>
                <a:latin typeface="Calibri" panose="020F0502020204030204" pitchFamily="34" charset="0"/>
                <a:ea typeface="Calibri" panose="020F0502020204030204" pitchFamily="34" charset="0"/>
                <a:cs typeface="Calibri" panose="020F0502020204030204" pitchFamily="34" charset="0"/>
              </a:rPr>
              <a:t> to be a valued leader and partner in coordinating quality higher education in pursuit of a knowledge-based society [in Namibia]. </a:t>
            </a:r>
            <a:endParaRPr lang="en-NA" sz="8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8000" b="1" dirty="0">
                <a:effectLst/>
                <a:latin typeface="Calibri" panose="020F0502020204030204" pitchFamily="34" charset="0"/>
                <a:ea typeface="Calibri" panose="020F0502020204030204" pitchFamily="34" charset="0"/>
                <a:cs typeface="Calibri" panose="020F0502020204030204" pitchFamily="34" charset="0"/>
              </a:rPr>
              <a:t> </a:t>
            </a:r>
            <a:r>
              <a:rPr lang="en-GB" sz="8000" b="1" i="1" dirty="0">
                <a:effectLst/>
                <a:latin typeface="Calibri" panose="020F0502020204030204" pitchFamily="34" charset="0"/>
                <a:ea typeface="Calibri" panose="020F0502020204030204" pitchFamily="34" charset="0"/>
                <a:cs typeface="Calibri" panose="020F0502020204030204" pitchFamily="34" charset="0"/>
              </a:rPr>
              <a:t>Mission</a:t>
            </a:r>
            <a:r>
              <a:rPr lang="en-US" sz="8000" b="1" i="1" dirty="0">
                <a:latin typeface="Calibri" panose="020F0502020204030204" pitchFamily="34" charset="0"/>
                <a:ea typeface="Calibri" panose="020F0502020204030204" pitchFamily="34" charset="0"/>
                <a:cs typeface="Times New Roman" panose="02020603050405020304" pitchFamily="18" charset="0"/>
              </a:rPr>
              <a:t>: </a:t>
            </a:r>
            <a:r>
              <a:rPr lang="en-US" sz="8000" dirty="0">
                <a:latin typeface="Calibri" panose="020F0502020204030204" pitchFamily="34" charset="0"/>
                <a:ea typeface="Calibri" panose="020F0502020204030204" pitchFamily="34" charset="0"/>
                <a:cs typeface="Times New Roman" panose="02020603050405020304" pitchFamily="18" charset="0"/>
              </a:rPr>
              <a:t>NCHE exists to ensure a coordinated and</a:t>
            </a:r>
            <a:r>
              <a:rPr lang="en-US" sz="8000" b="1" i="1" dirty="0">
                <a:latin typeface="Calibri" panose="020F0502020204030204" pitchFamily="34" charset="0"/>
                <a:ea typeface="Calibri" panose="020F0502020204030204" pitchFamily="34" charset="0"/>
                <a:cs typeface="Times New Roman" panose="02020603050405020304" pitchFamily="18" charset="0"/>
              </a:rPr>
              <a:t> </a:t>
            </a:r>
            <a:r>
              <a:rPr lang="en-GB" sz="8000" dirty="0">
                <a:effectLst/>
                <a:latin typeface="Calibri" panose="020F0502020204030204" pitchFamily="34" charset="0"/>
                <a:ea typeface="Times New Roman" panose="02020603050405020304" pitchFamily="18" charset="0"/>
                <a:cs typeface="Calibri" panose="020F0502020204030204" pitchFamily="34" charset="0"/>
              </a:rPr>
              <a:t>responsive higher education system through equitable access and quality service delivery.</a:t>
            </a:r>
          </a:p>
          <a:p>
            <a:pPr>
              <a:lnSpc>
                <a:spcPct val="107000"/>
              </a:lnSpc>
              <a:spcAft>
                <a:spcPts val="800"/>
              </a:spcAft>
            </a:pPr>
            <a:r>
              <a:rPr lang="en-US" sz="8000" dirty="0">
                <a:effectLst/>
                <a:latin typeface="Calibri" panose="020F0502020204030204" pitchFamily="34" charset="0"/>
                <a:ea typeface="Times New Roman" panose="02020603050405020304" pitchFamily="18" charset="0"/>
                <a:cs typeface="Calibri" panose="020F0502020204030204" pitchFamily="34" charset="0"/>
              </a:rPr>
              <a:t>NCHE identified strategic issues that are critical for executing its mandate: </a:t>
            </a:r>
            <a:endParaRPr lang="en-NA" sz="8000" dirty="0">
              <a:effectLst/>
              <a:latin typeface="Calibri" panose="020F0502020204030204" pitchFamily="34" charset="0"/>
              <a:ea typeface="Calibri" panose="020F0502020204030204" pitchFamily="34" charset="0"/>
              <a:cs typeface="Times New Roman" panose="02020603050405020304" pitchFamily="18" charset="0"/>
            </a:endParaRPr>
          </a:p>
          <a:p>
            <a:endParaRPr lang="en-NA" sz="3200" dirty="0"/>
          </a:p>
        </p:txBody>
      </p:sp>
      <p:graphicFrame>
        <p:nvGraphicFramePr>
          <p:cNvPr id="3" name="Content Placeholder 3">
            <a:extLst>
              <a:ext uri="{FF2B5EF4-FFF2-40B4-BE49-F238E27FC236}">
                <a16:creationId xmlns:a16="http://schemas.microsoft.com/office/drawing/2014/main" id="{949501A1-A78C-E898-7EAB-E869568B0F44}"/>
              </a:ext>
            </a:extLst>
          </p:cNvPr>
          <p:cNvGraphicFramePr>
            <a:graphicFrameLocks/>
          </p:cNvGraphicFramePr>
          <p:nvPr>
            <p:extLst>
              <p:ext uri="{D42A27DB-BD31-4B8C-83A1-F6EECF244321}">
                <p14:modId xmlns:p14="http://schemas.microsoft.com/office/powerpoint/2010/main" val="2828063130"/>
              </p:ext>
            </p:extLst>
          </p:nvPr>
        </p:nvGraphicFramePr>
        <p:xfrm>
          <a:off x="856037" y="3152457"/>
          <a:ext cx="10487153" cy="2682240"/>
        </p:xfrm>
        <a:graphic>
          <a:graphicData uri="http://schemas.openxmlformats.org/drawingml/2006/table">
            <a:tbl>
              <a:tblPr firstRow="1" bandRow="1">
                <a:tableStyleId>{5C22544A-7EE6-4342-B048-85BDC9FD1C3A}</a:tableStyleId>
              </a:tblPr>
              <a:tblGrid>
                <a:gridCol w="5301695">
                  <a:extLst>
                    <a:ext uri="{9D8B030D-6E8A-4147-A177-3AD203B41FA5}">
                      <a16:colId xmlns:a16="http://schemas.microsoft.com/office/drawing/2014/main" val="2096117669"/>
                    </a:ext>
                  </a:extLst>
                </a:gridCol>
                <a:gridCol w="5185458">
                  <a:extLst>
                    <a:ext uri="{9D8B030D-6E8A-4147-A177-3AD203B41FA5}">
                      <a16:colId xmlns:a16="http://schemas.microsoft.com/office/drawing/2014/main" val="3280001832"/>
                    </a:ext>
                  </a:extLst>
                </a:gridCol>
              </a:tblGrid>
              <a:tr h="370840">
                <a:tc>
                  <a:txBody>
                    <a:bodyPr/>
                    <a:lstStyle/>
                    <a:p>
                      <a:r>
                        <a:rPr lang="en-GB" sz="2000" dirty="0"/>
                        <a:t>Strategic Objective</a:t>
                      </a:r>
                    </a:p>
                  </a:txBody>
                  <a:tcPr/>
                </a:tc>
                <a:tc>
                  <a:txBody>
                    <a:bodyPr/>
                    <a:lstStyle/>
                    <a:p>
                      <a:r>
                        <a:rPr lang="en-GB" sz="2000" dirty="0"/>
                        <a:t>Programme</a:t>
                      </a:r>
                    </a:p>
                  </a:txBody>
                  <a:tcPr/>
                </a:tc>
                <a:extLst>
                  <a:ext uri="{0D108BD9-81ED-4DB2-BD59-A6C34878D82A}">
                    <a16:rowId xmlns:a16="http://schemas.microsoft.com/office/drawing/2014/main" val="2386864777"/>
                  </a:ext>
                </a:extLst>
              </a:tr>
              <a:tr h="370840">
                <a:tc>
                  <a:txBody>
                    <a:bodyPr/>
                    <a:lstStyle/>
                    <a:p>
                      <a:r>
                        <a:rPr lang="en-GB" sz="2000" dirty="0"/>
                        <a:t>Enforce higher education regulatory framework </a:t>
                      </a:r>
                    </a:p>
                  </a:txBody>
                  <a:tcPr/>
                </a:tc>
                <a:tc>
                  <a:txBody>
                    <a:bodyPr/>
                    <a:lstStyle/>
                    <a:p>
                      <a:r>
                        <a:rPr lang="en-GB" sz="2000" dirty="0"/>
                        <a:t>Administration of the private HEIs regulations </a:t>
                      </a:r>
                    </a:p>
                  </a:txBody>
                  <a:tcPr/>
                </a:tc>
                <a:extLst>
                  <a:ext uri="{0D108BD9-81ED-4DB2-BD59-A6C34878D82A}">
                    <a16:rowId xmlns:a16="http://schemas.microsoft.com/office/drawing/2014/main" val="1541097538"/>
                  </a:ext>
                </a:extLst>
              </a:tr>
              <a:tr h="370840">
                <a:tc>
                  <a:txBody>
                    <a:bodyPr/>
                    <a:lstStyle/>
                    <a:p>
                      <a:r>
                        <a:rPr lang="en-GB" sz="2000" dirty="0"/>
                        <a:t>Improve the quality of higher education</a:t>
                      </a:r>
                    </a:p>
                  </a:txBody>
                  <a:tcPr/>
                </a:tc>
                <a:tc>
                  <a:txBody>
                    <a:bodyPr/>
                    <a:lstStyle/>
                    <a:p>
                      <a:r>
                        <a:rPr lang="en-GB" sz="2000" dirty="0"/>
                        <a:t>External quality assurance and compliance</a:t>
                      </a:r>
                    </a:p>
                  </a:txBody>
                  <a:tcPr/>
                </a:tc>
                <a:extLst>
                  <a:ext uri="{0D108BD9-81ED-4DB2-BD59-A6C34878D82A}">
                    <a16:rowId xmlns:a16="http://schemas.microsoft.com/office/drawing/2014/main" val="1370711785"/>
                  </a:ext>
                </a:extLst>
              </a:tr>
              <a:tr h="370840">
                <a:tc>
                  <a:txBody>
                    <a:bodyPr/>
                    <a:lstStyle/>
                    <a:p>
                      <a:r>
                        <a:rPr lang="en-GB" sz="2000" dirty="0"/>
                        <a:t>Promote evidence-based policy planning</a:t>
                      </a:r>
                    </a:p>
                  </a:txBody>
                  <a:tcPr/>
                </a:tc>
                <a:tc>
                  <a:txBody>
                    <a:bodyPr/>
                    <a:lstStyle/>
                    <a:p>
                      <a:r>
                        <a:rPr lang="en-GB" sz="2000" dirty="0"/>
                        <a:t>Research and feasibility studies</a:t>
                      </a:r>
                    </a:p>
                  </a:txBody>
                  <a:tcPr/>
                </a:tc>
                <a:extLst>
                  <a:ext uri="{0D108BD9-81ED-4DB2-BD59-A6C34878D82A}">
                    <a16:rowId xmlns:a16="http://schemas.microsoft.com/office/drawing/2014/main" val="2958998444"/>
                  </a:ext>
                </a:extLst>
              </a:tr>
              <a:tr h="370840">
                <a:tc>
                  <a:txBody>
                    <a:bodyPr/>
                    <a:lstStyle/>
                    <a:p>
                      <a:r>
                        <a:rPr lang="en-GB" sz="2000" dirty="0"/>
                        <a:t>Ensure affordable access and equitable allocation of funds to public higher education</a:t>
                      </a:r>
                    </a:p>
                  </a:txBody>
                  <a:tcPr/>
                </a:tc>
                <a:tc>
                  <a:txBody>
                    <a:bodyPr/>
                    <a:lstStyle/>
                    <a:p>
                      <a:r>
                        <a:rPr lang="en-GB" sz="2000" dirty="0"/>
                        <a:t>Higher education funding strategy</a:t>
                      </a:r>
                    </a:p>
                  </a:txBody>
                  <a:tcPr/>
                </a:tc>
                <a:extLst>
                  <a:ext uri="{0D108BD9-81ED-4DB2-BD59-A6C34878D82A}">
                    <a16:rowId xmlns:a16="http://schemas.microsoft.com/office/drawing/2014/main" val="4114707050"/>
                  </a:ext>
                </a:extLst>
              </a:tr>
              <a:tr h="370840">
                <a:tc>
                  <a:txBody>
                    <a:bodyPr/>
                    <a:lstStyle/>
                    <a:p>
                      <a:r>
                        <a:rPr lang="en-GB" sz="2000" dirty="0"/>
                        <a:t>Enhanced organisation performance</a:t>
                      </a:r>
                    </a:p>
                  </a:txBody>
                  <a:tcPr/>
                </a:tc>
                <a:tc>
                  <a:txBody>
                    <a:bodyPr/>
                    <a:lstStyle/>
                    <a:p>
                      <a:r>
                        <a:rPr lang="en-GB" sz="2000" dirty="0"/>
                        <a:t>Performance improvement</a:t>
                      </a:r>
                    </a:p>
                  </a:txBody>
                  <a:tcPr/>
                </a:tc>
                <a:extLst>
                  <a:ext uri="{0D108BD9-81ED-4DB2-BD59-A6C34878D82A}">
                    <a16:rowId xmlns:a16="http://schemas.microsoft.com/office/drawing/2014/main" val="466787928"/>
                  </a:ext>
                </a:extLst>
              </a:tr>
            </a:tbl>
          </a:graphicData>
        </a:graphic>
      </p:graphicFrame>
    </p:spTree>
    <p:extLst>
      <p:ext uri="{BB962C8B-B14F-4D97-AF65-F5344CB8AC3E}">
        <p14:creationId xmlns:p14="http://schemas.microsoft.com/office/powerpoint/2010/main" val="1229606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E12D0F-A9B4-03A6-B2BB-33024B9B90A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A7892FA-E8EF-DC77-BFD5-BB6035D416B9}"/>
              </a:ext>
            </a:extLst>
          </p:cNvPr>
          <p:cNvSpPr>
            <a:spLocks noGrp="1"/>
          </p:cNvSpPr>
          <p:nvPr>
            <p:ph type="title"/>
          </p:nvPr>
        </p:nvSpPr>
        <p:spPr>
          <a:xfrm>
            <a:off x="838200" y="500062"/>
            <a:ext cx="10515600" cy="465613"/>
          </a:xfrm>
        </p:spPr>
        <p:txBody>
          <a:bodyPr/>
          <a:lstStyle/>
          <a:p>
            <a:r>
              <a:rPr lang="en-GB" dirty="0"/>
              <a:t>GOAL OF EXTERNAL QA ACTIVITIES</a:t>
            </a:r>
          </a:p>
        </p:txBody>
      </p:sp>
      <p:sp>
        <p:nvSpPr>
          <p:cNvPr id="3" name="Marcador de contenido 2">
            <a:extLst>
              <a:ext uri="{FF2B5EF4-FFF2-40B4-BE49-F238E27FC236}">
                <a16:creationId xmlns:a16="http://schemas.microsoft.com/office/drawing/2014/main" id="{664CD987-B08F-E3AC-0199-47B55FB1A18E}"/>
              </a:ext>
            </a:extLst>
          </p:cNvPr>
          <p:cNvSpPr>
            <a:spLocks noGrp="1"/>
          </p:cNvSpPr>
          <p:nvPr>
            <p:ph idx="1"/>
          </p:nvPr>
        </p:nvSpPr>
        <p:spPr>
          <a:xfrm>
            <a:off x="838200" y="1273323"/>
            <a:ext cx="10515600" cy="4903640"/>
          </a:xfrm>
        </p:spPr>
        <p:txBody>
          <a:bodyPr>
            <a:normAutofit/>
          </a:bodyPr>
          <a:lstStyle/>
          <a:p>
            <a:pPr algn="just"/>
            <a:r>
              <a:rPr lang="en-GB" dirty="0">
                <a:latin typeface="Calibri" panose="020F0502020204030204" pitchFamily="34" charset="0"/>
                <a:ea typeface="Calibri" panose="020F0502020204030204" pitchFamily="34" charset="0"/>
                <a:cs typeface="Calibri" panose="020F0502020204030204" pitchFamily="34" charset="0"/>
              </a:rPr>
              <a:t>To improve the effectiveness, quality, efficiency, and relevance of the higher education and training system to national development.</a:t>
            </a:r>
          </a:p>
          <a:p>
            <a:pPr marL="0" indent="0" algn="just">
              <a:buNone/>
            </a:pPr>
            <a:endParaRPr lang="en-GB" b="0" i="0" dirty="0">
              <a:solidFill>
                <a:srgbClr val="151003"/>
              </a:solidFill>
              <a:effectLst/>
              <a:latin typeface="Calibri" panose="020F0502020204030204" pitchFamily="34" charset="0"/>
              <a:ea typeface="Calibri" panose="020F0502020204030204" pitchFamily="34" charset="0"/>
              <a:cs typeface="Calibri" panose="020F0502020204030204" pitchFamily="34" charset="0"/>
            </a:endParaRPr>
          </a:p>
          <a:p>
            <a:pPr algn="just"/>
            <a:r>
              <a:rPr lang="en-GB" dirty="0">
                <a:solidFill>
                  <a:srgbClr val="151003"/>
                </a:solidFill>
                <a:latin typeface="Calibri" panose="020F0502020204030204" pitchFamily="34" charset="0"/>
                <a:ea typeface="Calibri" panose="020F0502020204030204" pitchFamily="34" charset="0"/>
                <a:cs typeface="Calibri" panose="020F0502020204030204" pitchFamily="34" charset="0"/>
              </a:rPr>
              <a:t>The external quality assurance system is sub-divided into two components; programme accreditation and institutional audit.</a:t>
            </a:r>
          </a:p>
          <a:p>
            <a:pPr marL="0" indent="0" algn="just">
              <a:buNone/>
            </a:pPr>
            <a:endParaRPr lang="en-GB" b="0" i="0" dirty="0">
              <a:solidFill>
                <a:srgbClr val="151003"/>
              </a:solidFill>
              <a:effectLst/>
              <a:latin typeface="Calibri" panose="020F0502020204030204" pitchFamily="34" charset="0"/>
              <a:ea typeface="Calibri" panose="020F0502020204030204" pitchFamily="34" charset="0"/>
              <a:cs typeface="Calibri" panose="020F0502020204030204" pitchFamily="34" charset="0"/>
            </a:endParaRPr>
          </a:p>
          <a:p>
            <a:pPr algn="just">
              <a:buFont typeface="Arial" panose="020B0604020202020204" pitchFamily="34" charset="0"/>
              <a:buChar char="•"/>
            </a:pPr>
            <a:r>
              <a:rPr lang="en-GB" dirty="0">
                <a:latin typeface="Calibri" panose="020F0502020204030204" pitchFamily="34" charset="0"/>
                <a:ea typeface="Calibri" panose="020F0502020204030204" pitchFamily="34" charset="0"/>
                <a:cs typeface="Calibri" panose="020F0502020204030204" pitchFamily="34" charset="0"/>
              </a:rPr>
              <a:t>NCHE performs its programme accreditation and institutional audit responsibilities with due regard to the legislative responsibilities of other stakeholders in quality assurance in higher education such as the qualifications authority and professional bodies.</a:t>
            </a:r>
          </a:p>
          <a:p>
            <a:pPr algn="just"/>
            <a:endParaRPr lang="en-GB"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75399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descr="Icono&#10;&#10;Descripción generada automáticamente">
            <a:extLst>
              <a:ext uri="{FF2B5EF4-FFF2-40B4-BE49-F238E27FC236}">
                <a16:creationId xmlns:a16="http://schemas.microsoft.com/office/drawing/2014/main" id="{4D83C7D1-C367-CEBE-7CA5-ED6B907E33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75294" cy="6858000"/>
          </a:xfrm>
          <a:prstGeom prst="rect">
            <a:avLst/>
          </a:prstGeom>
        </p:spPr>
      </p:pic>
      <p:sp>
        <p:nvSpPr>
          <p:cNvPr id="3" name="Título 1">
            <a:extLst>
              <a:ext uri="{FF2B5EF4-FFF2-40B4-BE49-F238E27FC236}">
                <a16:creationId xmlns:a16="http://schemas.microsoft.com/office/drawing/2014/main" id="{EA573DAC-7D93-BA74-83AE-5CC4AF1153A3}"/>
              </a:ext>
            </a:extLst>
          </p:cNvPr>
          <p:cNvSpPr txBox="1">
            <a:spLocks/>
          </p:cNvSpPr>
          <p:nvPr/>
        </p:nvSpPr>
        <p:spPr>
          <a:xfrm>
            <a:off x="2634916" y="576263"/>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dirty="0"/>
              <a:t>THANK YOU!</a:t>
            </a:r>
          </a:p>
        </p:txBody>
      </p:sp>
      <p:sp>
        <p:nvSpPr>
          <p:cNvPr id="2" name="Título 1">
            <a:extLst>
              <a:ext uri="{FF2B5EF4-FFF2-40B4-BE49-F238E27FC236}">
                <a16:creationId xmlns:a16="http://schemas.microsoft.com/office/drawing/2014/main" id="{7EDE08BD-C3D2-4F4D-418A-D5A81FD362AB}"/>
              </a:ext>
            </a:extLst>
          </p:cNvPr>
          <p:cNvSpPr txBox="1">
            <a:spLocks/>
          </p:cNvSpPr>
          <p:nvPr/>
        </p:nvSpPr>
        <p:spPr>
          <a:xfrm>
            <a:off x="2634916" y="2799748"/>
            <a:ext cx="10515600" cy="2852737"/>
          </a:xfrm>
          <a:prstGeom prst="rect">
            <a:avLst/>
          </a:prstGeom>
        </p:spPr>
        <p:txBody>
          <a:bodyPr anchor="ctr">
            <a:normAutofit/>
          </a:bodyPr>
          <a:lstStyle>
            <a:lvl1pPr algn="ctr" defTabSz="914400" rtl="0" eaLnBrk="1" latinLnBrk="0" hangingPunct="1">
              <a:lnSpc>
                <a:spcPct val="90000"/>
              </a:lnSpc>
              <a:spcBef>
                <a:spcPct val="0"/>
              </a:spcBef>
              <a:buNone/>
              <a:defRPr lang="en-GB" sz="6600" b="1" kern="1200" dirty="0">
                <a:gradFill>
                  <a:gsLst>
                    <a:gs pos="0">
                      <a:srgbClr val="E94E1B"/>
                    </a:gs>
                    <a:gs pos="100000">
                      <a:srgbClr val="F9B233"/>
                    </a:gs>
                  </a:gsLst>
                  <a:lin ang="1200000" scaled="0"/>
                </a:gradFill>
                <a:latin typeface="Montserrat" pitchFamily="2" charset="0"/>
                <a:ea typeface="+mj-ea"/>
                <a:cs typeface="+mj-cs"/>
              </a:defRPr>
            </a:lvl1pPr>
          </a:lstStyle>
          <a:p>
            <a:r>
              <a:rPr lang="es-ES" sz="2000" b="0" dirty="0"/>
              <a:t>More information on the website: </a:t>
            </a:r>
          </a:p>
          <a:p>
            <a:endParaRPr lang="es-ES" sz="2000" b="0" dirty="0"/>
          </a:p>
          <a:p>
            <a:r>
              <a:rPr lang="es-ES" sz="2000" dirty="0">
                <a:hlinkClick r:id="rId3"/>
              </a:rPr>
              <a:t>www.nche.org.na</a:t>
            </a:r>
            <a:r>
              <a:rPr lang="es-ES" sz="2000" dirty="0"/>
              <a:t> </a:t>
            </a:r>
          </a:p>
        </p:txBody>
      </p:sp>
    </p:spTree>
    <p:extLst>
      <p:ext uri="{BB962C8B-B14F-4D97-AF65-F5344CB8AC3E}">
        <p14:creationId xmlns:p14="http://schemas.microsoft.com/office/powerpoint/2010/main" val="2552319058"/>
      </p:ext>
    </p:extLst>
  </p:cSld>
  <p:clrMapOvr>
    <a:masterClrMapping/>
  </p:clrMapOvr>
</p:sld>
</file>

<file path=ppt/theme/theme1.xml><?xml version="1.0" encoding="utf-8"?>
<a:theme xmlns:a="http://schemas.openxmlformats.org/drawingml/2006/main" name="Tema de Office">
  <a:themeElements>
    <a:clrScheme name="Custom 8">
      <a:dk1>
        <a:sysClr val="windowText" lastClr="000000"/>
      </a:dk1>
      <a:lt1>
        <a:sysClr val="window" lastClr="FFFFFF"/>
      </a:lt1>
      <a:dk2>
        <a:srgbClr val="323232"/>
      </a:dk2>
      <a:lt2>
        <a:srgbClr val="FFFFFF"/>
      </a:lt2>
      <a:accent1>
        <a:srgbClr val="BF9000"/>
      </a:accent1>
      <a:accent2>
        <a:srgbClr val="000000"/>
      </a:accent2>
      <a:accent3>
        <a:srgbClr val="855D36"/>
      </a:accent3>
      <a:accent4>
        <a:srgbClr val="D1B090"/>
      </a:accent4>
      <a:accent5>
        <a:srgbClr val="ECDFD2"/>
      </a:accent5>
      <a:accent6>
        <a:srgbClr val="B27D49"/>
      </a:accent6>
      <a:hlink>
        <a:srgbClr val="6B9F25"/>
      </a:hlink>
      <a:folHlink>
        <a:srgbClr val="6B9F2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415</Words>
  <Application>Microsoft Office PowerPoint</Application>
  <PresentationFormat>Breitbild</PresentationFormat>
  <Paragraphs>52</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Montserrat</vt:lpstr>
      <vt:lpstr>Tema de Office</vt:lpstr>
      <vt:lpstr>PowerPoint-Präsentation</vt:lpstr>
      <vt:lpstr>GENERAL INTRODUCTION TO THE AGENCY</vt:lpstr>
      <vt:lpstr>MISSION OF THE AGENCY/AUTHORITY</vt:lpstr>
      <vt:lpstr>GOAL OF EXTERNAL QA ACTIVITIES</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Eloi Espósito</dc:creator>
  <cp:lastModifiedBy>Sarah Lang</cp:lastModifiedBy>
  <cp:revision>37</cp:revision>
  <dcterms:created xsi:type="dcterms:W3CDTF">2023-06-29T15:28:25Z</dcterms:created>
  <dcterms:modified xsi:type="dcterms:W3CDTF">2025-01-27T12:31:53Z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2023-09-18T13:10:43Z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3be26fec-ea62-4695-b32a-b1ddfa0da754</vt:lpwstr>
  </property>
  <property fmtid="{D5CDD505-2E9C-101B-9397-08002B2CF9AE}" pid="8" name="MSIP_Label_6bd9ddd1-4d20-43f6-abfa-fc3c07406f94_ContentBits">
    <vt:lpwstr>0</vt:lpwstr>
  </property>
</Properties>
</file>