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0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181616-0F9E-4166-BE8B-191E3D81E50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C147472-854A-4FE8-936B-1522233539A9}">
      <dgm:prSet/>
      <dgm:spPr/>
      <dgm:t>
        <a:bodyPr/>
        <a:lstStyle/>
        <a:p>
          <a:r>
            <a:rPr lang="en-GB" dirty="0"/>
            <a:t>The National Universities Commission achieves its mission through the following mandates:</a:t>
          </a:r>
          <a:endParaRPr lang="en-US" dirty="0"/>
        </a:p>
      </dgm:t>
    </dgm:pt>
    <dgm:pt modelId="{F45532AE-9238-4CB3-9CCD-43CF89491F0F}" type="parTrans" cxnId="{26E5F786-802A-40AC-878C-1F927F6B54FC}">
      <dgm:prSet/>
      <dgm:spPr/>
      <dgm:t>
        <a:bodyPr/>
        <a:lstStyle/>
        <a:p>
          <a:endParaRPr lang="en-US"/>
        </a:p>
      </dgm:t>
    </dgm:pt>
    <dgm:pt modelId="{7F1E9D03-ADCE-4BBA-BA7E-4FD163B44CF8}" type="sibTrans" cxnId="{26E5F786-802A-40AC-878C-1F927F6B54FC}">
      <dgm:prSet/>
      <dgm:spPr/>
      <dgm:t>
        <a:bodyPr/>
        <a:lstStyle/>
        <a:p>
          <a:endParaRPr lang="en-US"/>
        </a:p>
      </dgm:t>
    </dgm:pt>
    <dgm:pt modelId="{B4CBE2A0-4D03-4277-911B-778DEDD94B7C}">
      <dgm:prSet custT="1"/>
      <dgm:spPr/>
      <dgm:t>
        <a:bodyPr/>
        <a:lstStyle/>
        <a:p>
          <a:r>
            <a:rPr lang="en-GB" sz="2000" dirty="0">
              <a:solidFill>
                <a:srgbClr val="002060"/>
              </a:solidFill>
              <a:latin typeface="Georgia" panose="02040502050405020303" pitchFamily="18" charset="0"/>
            </a:rPr>
            <a:t>Accreditation of programmes</a:t>
          </a:r>
          <a:endParaRPr lang="en-US" sz="2000" dirty="0">
            <a:solidFill>
              <a:srgbClr val="002060"/>
            </a:solidFill>
            <a:latin typeface="Georgia" panose="02040502050405020303" pitchFamily="18" charset="0"/>
          </a:endParaRPr>
        </a:p>
      </dgm:t>
    </dgm:pt>
    <dgm:pt modelId="{90EBDC37-5879-44FF-82DA-0977AB56243F}" type="parTrans" cxnId="{087E27A0-C570-4460-9E03-D9D5598BB624}">
      <dgm:prSet/>
      <dgm:spPr/>
      <dgm:t>
        <a:bodyPr/>
        <a:lstStyle/>
        <a:p>
          <a:endParaRPr lang="en-US"/>
        </a:p>
      </dgm:t>
    </dgm:pt>
    <dgm:pt modelId="{D87C5E22-589C-4416-96E4-691584F81AD1}" type="sibTrans" cxnId="{087E27A0-C570-4460-9E03-D9D5598BB624}">
      <dgm:prSet/>
      <dgm:spPr/>
      <dgm:t>
        <a:bodyPr/>
        <a:lstStyle/>
        <a:p>
          <a:endParaRPr lang="en-US"/>
        </a:p>
      </dgm:t>
    </dgm:pt>
    <dgm:pt modelId="{4289FDA5-F5CB-4E6A-B93C-99328AF9D0BD}">
      <dgm:prSet custT="1"/>
      <dgm:spPr/>
      <dgm:t>
        <a:bodyPr/>
        <a:lstStyle/>
        <a:p>
          <a:r>
            <a:rPr lang="en-GB" sz="2000" dirty="0">
              <a:solidFill>
                <a:srgbClr val="002060"/>
              </a:solidFill>
              <a:latin typeface="Georgia" panose="02040502050405020303" pitchFamily="18" charset="0"/>
            </a:rPr>
            <a:t>Determination and maintenance of Minimum Academic Standards</a:t>
          </a:r>
          <a:endParaRPr lang="en-US" sz="2000" dirty="0">
            <a:solidFill>
              <a:srgbClr val="002060"/>
            </a:solidFill>
            <a:latin typeface="Georgia" panose="02040502050405020303" pitchFamily="18" charset="0"/>
          </a:endParaRPr>
        </a:p>
      </dgm:t>
    </dgm:pt>
    <dgm:pt modelId="{F0FF72D1-FA11-4780-B670-5008EC23CCA0}" type="parTrans" cxnId="{E17E1F91-4007-4D63-BE7C-6B6EBE2DE384}">
      <dgm:prSet/>
      <dgm:spPr/>
      <dgm:t>
        <a:bodyPr/>
        <a:lstStyle/>
        <a:p>
          <a:endParaRPr lang="en-US"/>
        </a:p>
      </dgm:t>
    </dgm:pt>
    <dgm:pt modelId="{F094A16C-A7A3-4067-8515-37AA545C4B7F}" type="sibTrans" cxnId="{E17E1F91-4007-4D63-BE7C-6B6EBE2DE384}">
      <dgm:prSet/>
      <dgm:spPr/>
      <dgm:t>
        <a:bodyPr/>
        <a:lstStyle/>
        <a:p>
          <a:endParaRPr lang="en-US"/>
        </a:p>
      </dgm:t>
    </dgm:pt>
    <dgm:pt modelId="{2E003978-5B65-4A3C-B28B-14B531DBD2B7}">
      <dgm:prSet custT="1"/>
      <dgm:spPr/>
      <dgm:t>
        <a:bodyPr/>
        <a:lstStyle/>
        <a:p>
          <a:r>
            <a:rPr lang="en-GB" sz="2000" dirty="0">
              <a:solidFill>
                <a:srgbClr val="002060"/>
              </a:solidFill>
              <a:latin typeface="Georgia" panose="02040502050405020303" pitchFamily="18" charset="0"/>
            </a:rPr>
            <a:t>Monitoring of Universities</a:t>
          </a:r>
          <a:endParaRPr lang="en-US" sz="2000" dirty="0">
            <a:solidFill>
              <a:srgbClr val="002060"/>
            </a:solidFill>
            <a:latin typeface="Georgia" panose="02040502050405020303" pitchFamily="18" charset="0"/>
          </a:endParaRPr>
        </a:p>
      </dgm:t>
    </dgm:pt>
    <dgm:pt modelId="{3F9E091D-0883-4AC4-AECB-A9DF58F59A32}" type="parTrans" cxnId="{927833C4-9EDF-49A6-830D-38BA2633CD2D}">
      <dgm:prSet/>
      <dgm:spPr/>
      <dgm:t>
        <a:bodyPr/>
        <a:lstStyle/>
        <a:p>
          <a:endParaRPr lang="en-US"/>
        </a:p>
      </dgm:t>
    </dgm:pt>
    <dgm:pt modelId="{48DCF969-D334-436D-A8B2-FCFA41135BB8}" type="sibTrans" cxnId="{927833C4-9EDF-49A6-830D-38BA2633CD2D}">
      <dgm:prSet/>
      <dgm:spPr/>
      <dgm:t>
        <a:bodyPr/>
        <a:lstStyle/>
        <a:p>
          <a:endParaRPr lang="en-US"/>
        </a:p>
      </dgm:t>
    </dgm:pt>
    <dgm:pt modelId="{9A16C737-825D-4D88-BED9-6EBE6A7CB76F}">
      <dgm:prSet custT="1"/>
      <dgm:spPr/>
      <dgm:t>
        <a:bodyPr/>
        <a:lstStyle/>
        <a:p>
          <a:r>
            <a:rPr lang="en-GB" sz="2000" dirty="0">
              <a:solidFill>
                <a:srgbClr val="002060"/>
              </a:solidFill>
              <a:latin typeface="Georgia" panose="02040502050405020303" pitchFamily="18" charset="0"/>
            </a:rPr>
            <a:t>Approval of programmes</a:t>
          </a:r>
          <a:endParaRPr lang="en-US" sz="2000" dirty="0">
            <a:solidFill>
              <a:srgbClr val="002060"/>
            </a:solidFill>
            <a:latin typeface="Georgia" panose="02040502050405020303" pitchFamily="18" charset="0"/>
          </a:endParaRPr>
        </a:p>
      </dgm:t>
    </dgm:pt>
    <dgm:pt modelId="{308BD6AD-E125-4B8B-8122-B07586EB5FD8}" type="parTrans" cxnId="{811AFDDF-7A0E-4ECF-BB95-14BCAE1E9CE6}">
      <dgm:prSet/>
      <dgm:spPr/>
      <dgm:t>
        <a:bodyPr/>
        <a:lstStyle/>
        <a:p>
          <a:endParaRPr lang="en-US"/>
        </a:p>
      </dgm:t>
    </dgm:pt>
    <dgm:pt modelId="{FD8BEC42-C63A-4E4E-9FA2-A3C57B75B7D1}" type="sibTrans" cxnId="{811AFDDF-7A0E-4ECF-BB95-14BCAE1E9CE6}">
      <dgm:prSet/>
      <dgm:spPr/>
      <dgm:t>
        <a:bodyPr/>
        <a:lstStyle/>
        <a:p>
          <a:endParaRPr lang="en-US"/>
        </a:p>
      </dgm:t>
    </dgm:pt>
    <dgm:pt modelId="{4D9E11AD-3F5F-49B8-AC3B-C767856FEAA0}">
      <dgm:prSet custT="1"/>
      <dgm:spPr/>
      <dgm:t>
        <a:bodyPr/>
        <a:lstStyle/>
        <a:p>
          <a:r>
            <a:rPr lang="en-GB" sz="2000" dirty="0">
              <a:solidFill>
                <a:srgbClr val="002060"/>
              </a:solidFill>
              <a:latin typeface="Georgia" panose="02040502050405020303" pitchFamily="18" charset="0"/>
            </a:rPr>
            <a:t>Provision of guidelines and processing of applications for the establishment of new private universities</a:t>
          </a:r>
          <a:endParaRPr lang="en-US" sz="2000" dirty="0">
            <a:solidFill>
              <a:srgbClr val="002060"/>
            </a:solidFill>
            <a:latin typeface="Georgia" panose="02040502050405020303" pitchFamily="18" charset="0"/>
          </a:endParaRPr>
        </a:p>
      </dgm:t>
    </dgm:pt>
    <dgm:pt modelId="{F0E64FAB-EA95-4CAC-BEF6-2DBA5A09F7FD}" type="parTrans" cxnId="{8171CDD9-4B4E-404C-BBEF-7CFB338D91C6}">
      <dgm:prSet/>
      <dgm:spPr/>
      <dgm:t>
        <a:bodyPr/>
        <a:lstStyle/>
        <a:p>
          <a:endParaRPr lang="en-US"/>
        </a:p>
      </dgm:t>
    </dgm:pt>
    <dgm:pt modelId="{BD541D2E-3EFD-4FED-9843-05244F134FE6}" type="sibTrans" cxnId="{8171CDD9-4B4E-404C-BBEF-7CFB338D91C6}">
      <dgm:prSet/>
      <dgm:spPr/>
      <dgm:t>
        <a:bodyPr/>
        <a:lstStyle/>
        <a:p>
          <a:endParaRPr lang="en-US"/>
        </a:p>
      </dgm:t>
    </dgm:pt>
    <dgm:pt modelId="{473BBDA9-461C-4B29-9439-10E24C708173}" type="pres">
      <dgm:prSet presAssocID="{A5181616-0F9E-4166-BE8B-191E3D81E50F}" presName="Name0" presStyleCnt="0">
        <dgm:presLayoutVars>
          <dgm:dir/>
          <dgm:animLvl val="lvl"/>
          <dgm:resizeHandles val="exact"/>
        </dgm:presLayoutVars>
      </dgm:prSet>
      <dgm:spPr/>
    </dgm:pt>
    <dgm:pt modelId="{EA312D8C-72E2-4A96-AEBF-D369CA43D4B6}" type="pres">
      <dgm:prSet presAssocID="{0C147472-854A-4FE8-936B-1522233539A9}" presName="linNode" presStyleCnt="0"/>
      <dgm:spPr/>
    </dgm:pt>
    <dgm:pt modelId="{4E28BE10-A1B6-4166-AB90-7BB4886E968B}" type="pres">
      <dgm:prSet presAssocID="{0C147472-854A-4FE8-936B-1522233539A9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BD9D9460-B250-4952-8257-2C1A67E9CF0B}" type="pres">
      <dgm:prSet presAssocID="{0C147472-854A-4FE8-936B-1522233539A9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ABB9F708-DF5E-4C7A-93BA-ED5D4DB471DD}" type="presOf" srcId="{2E003978-5B65-4A3C-B28B-14B531DBD2B7}" destId="{BD9D9460-B250-4952-8257-2C1A67E9CF0B}" srcOrd="0" destOrd="2" presId="urn:microsoft.com/office/officeart/2005/8/layout/vList5"/>
    <dgm:cxn modelId="{0F2F843C-D3D4-4D41-BC03-7D8E33F27DEA}" type="presOf" srcId="{B4CBE2A0-4D03-4277-911B-778DEDD94B7C}" destId="{BD9D9460-B250-4952-8257-2C1A67E9CF0B}" srcOrd="0" destOrd="0" presId="urn:microsoft.com/office/officeart/2005/8/layout/vList5"/>
    <dgm:cxn modelId="{4C69253E-435C-468D-8148-8000FE888E38}" type="presOf" srcId="{4289FDA5-F5CB-4E6A-B93C-99328AF9D0BD}" destId="{BD9D9460-B250-4952-8257-2C1A67E9CF0B}" srcOrd="0" destOrd="1" presId="urn:microsoft.com/office/officeart/2005/8/layout/vList5"/>
    <dgm:cxn modelId="{D5551351-F050-47A1-A01E-73FD95514758}" type="presOf" srcId="{4D9E11AD-3F5F-49B8-AC3B-C767856FEAA0}" destId="{BD9D9460-B250-4952-8257-2C1A67E9CF0B}" srcOrd="0" destOrd="4" presId="urn:microsoft.com/office/officeart/2005/8/layout/vList5"/>
    <dgm:cxn modelId="{DD87AD83-81B8-429F-808B-EFBF5D7F4A0D}" type="presOf" srcId="{0C147472-854A-4FE8-936B-1522233539A9}" destId="{4E28BE10-A1B6-4166-AB90-7BB4886E968B}" srcOrd="0" destOrd="0" presId="urn:microsoft.com/office/officeart/2005/8/layout/vList5"/>
    <dgm:cxn modelId="{26E5F786-802A-40AC-878C-1F927F6B54FC}" srcId="{A5181616-0F9E-4166-BE8B-191E3D81E50F}" destId="{0C147472-854A-4FE8-936B-1522233539A9}" srcOrd="0" destOrd="0" parTransId="{F45532AE-9238-4CB3-9CCD-43CF89491F0F}" sibTransId="{7F1E9D03-ADCE-4BBA-BA7E-4FD163B44CF8}"/>
    <dgm:cxn modelId="{E17E1F91-4007-4D63-BE7C-6B6EBE2DE384}" srcId="{0C147472-854A-4FE8-936B-1522233539A9}" destId="{4289FDA5-F5CB-4E6A-B93C-99328AF9D0BD}" srcOrd="1" destOrd="0" parTransId="{F0FF72D1-FA11-4780-B670-5008EC23CCA0}" sibTransId="{F094A16C-A7A3-4067-8515-37AA545C4B7F}"/>
    <dgm:cxn modelId="{087E27A0-C570-4460-9E03-D9D5598BB624}" srcId="{0C147472-854A-4FE8-936B-1522233539A9}" destId="{B4CBE2A0-4D03-4277-911B-778DEDD94B7C}" srcOrd="0" destOrd="0" parTransId="{90EBDC37-5879-44FF-82DA-0977AB56243F}" sibTransId="{D87C5E22-589C-4416-96E4-691584F81AD1}"/>
    <dgm:cxn modelId="{7E63E0C1-124D-4E89-B026-FAF2C81D31CA}" type="presOf" srcId="{A5181616-0F9E-4166-BE8B-191E3D81E50F}" destId="{473BBDA9-461C-4B29-9439-10E24C708173}" srcOrd="0" destOrd="0" presId="urn:microsoft.com/office/officeart/2005/8/layout/vList5"/>
    <dgm:cxn modelId="{927833C4-9EDF-49A6-830D-38BA2633CD2D}" srcId="{0C147472-854A-4FE8-936B-1522233539A9}" destId="{2E003978-5B65-4A3C-B28B-14B531DBD2B7}" srcOrd="2" destOrd="0" parTransId="{3F9E091D-0883-4AC4-AECB-A9DF58F59A32}" sibTransId="{48DCF969-D334-436D-A8B2-FCFA41135BB8}"/>
    <dgm:cxn modelId="{8171CDD9-4B4E-404C-BBEF-7CFB338D91C6}" srcId="{0C147472-854A-4FE8-936B-1522233539A9}" destId="{4D9E11AD-3F5F-49B8-AC3B-C767856FEAA0}" srcOrd="4" destOrd="0" parTransId="{F0E64FAB-EA95-4CAC-BEF6-2DBA5A09F7FD}" sibTransId="{BD541D2E-3EFD-4FED-9843-05244F134FE6}"/>
    <dgm:cxn modelId="{811AFDDF-7A0E-4ECF-BB95-14BCAE1E9CE6}" srcId="{0C147472-854A-4FE8-936B-1522233539A9}" destId="{9A16C737-825D-4D88-BED9-6EBE6A7CB76F}" srcOrd="3" destOrd="0" parTransId="{308BD6AD-E125-4B8B-8122-B07586EB5FD8}" sibTransId="{FD8BEC42-C63A-4E4E-9FA2-A3C57B75B7D1}"/>
    <dgm:cxn modelId="{1A6DD0ED-B124-44B8-9481-23ECBB093B99}" type="presOf" srcId="{9A16C737-825D-4D88-BED9-6EBE6A7CB76F}" destId="{BD9D9460-B250-4952-8257-2C1A67E9CF0B}" srcOrd="0" destOrd="3" presId="urn:microsoft.com/office/officeart/2005/8/layout/vList5"/>
    <dgm:cxn modelId="{410BED65-E781-4EB2-BAA6-6777C213D748}" type="presParOf" srcId="{473BBDA9-461C-4B29-9439-10E24C708173}" destId="{EA312D8C-72E2-4A96-AEBF-D369CA43D4B6}" srcOrd="0" destOrd="0" presId="urn:microsoft.com/office/officeart/2005/8/layout/vList5"/>
    <dgm:cxn modelId="{5979AC59-0D18-46A0-9581-D33C27D974F5}" type="presParOf" srcId="{EA312D8C-72E2-4A96-AEBF-D369CA43D4B6}" destId="{4E28BE10-A1B6-4166-AB90-7BB4886E968B}" srcOrd="0" destOrd="0" presId="urn:microsoft.com/office/officeart/2005/8/layout/vList5"/>
    <dgm:cxn modelId="{264A8D60-6E40-4A95-9844-D2381DFFA0C5}" type="presParOf" srcId="{EA312D8C-72E2-4A96-AEBF-D369CA43D4B6}" destId="{BD9D9460-B250-4952-8257-2C1A67E9CF0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39E730-1D22-494D-A463-141A8DDB87E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6EBD5664-3EF8-4A76-A6A9-AFC325C384B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600" dirty="0">
              <a:solidFill>
                <a:srgbClr val="002060"/>
              </a:solidFill>
            </a:rPr>
            <a:t>Ensure that provisions of the minimum academic standards documents are attained, maintained and enhanced</a:t>
          </a:r>
          <a:endParaRPr lang="en-US" sz="1600" dirty="0">
            <a:solidFill>
              <a:srgbClr val="002060"/>
            </a:solidFill>
          </a:endParaRPr>
        </a:p>
      </dgm:t>
    </dgm:pt>
    <dgm:pt modelId="{8F27E0A8-8A88-42F3-9A76-8534C9A04D0A}" type="parTrans" cxnId="{C163E5F6-EEB0-4DE9-94FF-A2CB1CB77319}">
      <dgm:prSet/>
      <dgm:spPr/>
      <dgm:t>
        <a:bodyPr/>
        <a:lstStyle/>
        <a:p>
          <a:endParaRPr lang="en-US"/>
        </a:p>
      </dgm:t>
    </dgm:pt>
    <dgm:pt modelId="{9D0BE645-BC76-42B9-A810-34881041315A}" type="sibTrans" cxnId="{C163E5F6-EEB0-4DE9-94FF-A2CB1CB77319}">
      <dgm:prSet/>
      <dgm:spPr/>
      <dgm:t>
        <a:bodyPr/>
        <a:lstStyle/>
        <a:p>
          <a:endParaRPr lang="en-US"/>
        </a:p>
      </dgm:t>
    </dgm:pt>
    <dgm:pt modelId="{53CA90A4-A3DE-4DD7-B20A-EDA8731C0EA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600" dirty="0">
              <a:solidFill>
                <a:srgbClr val="002060"/>
              </a:solidFill>
            </a:rPr>
            <a:t>Assure employers and other members of the community that Nigerian graduates of all academic programmes have attained an acceptable level of competency in their areas of specialisation</a:t>
          </a:r>
          <a:endParaRPr lang="en-US" sz="1600" dirty="0">
            <a:solidFill>
              <a:srgbClr val="002060"/>
            </a:solidFill>
          </a:endParaRPr>
        </a:p>
      </dgm:t>
    </dgm:pt>
    <dgm:pt modelId="{B7FD4B69-0579-482D-B1FE-56BFC3AD13F4}" type="parTrans" cxnId="{808FAA27-71ED-4676-B275-0E6BC69CEA7A}">
      <dgm:prSet/>
      <dgm:spPr/>
      <dgm:t>
        <a:bodyPr/>
        <a:lstStyle/>
        <a:p>
          <a:endParaRPr lang="en-US"/>
        </a:p>
      </dgm:t>
    </dgm:pt>
    <dgm:pt modelId="{7507A2F6-EFC1-49DF-BD99-461CD01F06B6}" type="sibTrans" cxnId="{808FAA27-71ED-4676-B275-0E6BC69CEA7A}">
      <dgm:prSet/>
      <dgm:spPr/>
      <dgm:t>
        <a:bodyPr/>
        <a:lstStyle/>
        <a:p>
          <a:endParaRPr lang="en-US"/>
        </a:p>
      </dgm:t>
    </dgm:pt>
    <dgm:pt modelId="{3F13CAF5-8FE3-4D18-9D25-900134D75E9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GB" sz="1600" dirty="0">
              <a:solidFill>
                <a:srgbClr val="002060"/>
              </a:solidFill>
            </a:rPr>
            <a:t>Certify to the international community that the programmes offered in Nigerian universities are of high standards and their graduates are adequate for employment and further studies</a:t>
          </a:r>
          <a:endParaRPr lang="en-US" sz="1600" dirty="0">
            <a:solidFill>
              <a:srgbClr val="002060"/>
            </a:solidFill>
          </a:endParaRPr>
        </a:p>
      </dgm:t>
    </dgm:pt>
    <dgm:pt modelId="{6734BA63-53D9-480F-AA7E-BC4E71E4246C}" type="parTrans" cxnId="{7A84DCC4-735C-4772-930C-DFC414399E1C}">
      <dgm:prSet/>
      <dgm:spPr/>
      <dgm:t>
        <a:bodyPr/>
        <a:lstStyle/>
        <a:p>
          <a:endParaRPr lang="en-US"/>
        </a:p>
      </dgm:t>
    </dgm:pt>
    <dgm:pt modelId="{DF3D4B87-DB44-4C17-8DE8-3FA18D6D5880}" type="sibTrans" cxnId="{7A84DCC4-735C-4772-930C-DFC414399E1C}">
      <dgm:prSet/>
      <dgm:spPr/>
      <dgm:t>
        <a:bodyPr/>
        <a:lstStyle/>
        <a:p>
          <a:endParaRPr lang="en-US"/>
        </a:p>
      </dgm:t>
    </dgm:pt>
    <dgm:pt modelId="{5B5D1CCB-16BC-42D1-A1C5-2DF81FFA5604}" type="pres">
      <dgm:prSet presAssocID="{FD39E730-1D22-494D-A463-141A8DDB87EE}" presName="root" presStyleCnt="0">
        <dgm:presLayoutVars>
          <dgm:dir/>
          <dgm:resizeHandles val="exact"/>
        </dgm:presLayoutVars>
      </dgm:prSet>
      <dgm:spPr/>
    </dgm:pt>
    <dgm:pt modelId="{810878FE-58D2-4443-A9BF-AA649CB2A37D}" type="pres">
      <dgm:prSet presAssocID="{6EBD5664-3EF8-4A76-A6A9-AFC325C384BC}" presName="compNode" presStyleCnt="0"/>
      <dgm:spPr/>
    </dgm:pt>
    <dgm:pt modelId="{AD741E38-97DE-4E46-B571-957383F2AE22}" type="pres">
      <dgm:prSet presAssocID="{6EBD5664-3EF8-4A76-A6A9-AFC325C384BC}" presName="bgRect" presStyleLbl="bgShp" presStyleIdx="0" presStyleCnt="3"/>
      <dgm:spPr/>
    </dgm:pt>
    <dgm:pt modelId="{CAD53E5E-F9A7-4C53-A465-67033FE46B22}" type="pres">
      <dgm:prSet presAssocID="{6EBD5664-3EF8-4A76-A6A9-AFC325C384B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8DCF7C0F-483E-48C7-9BF5-7C67831DF532}" type="pres">
      <dgm:prSet presAssocID="{6EBD5664-3EF8-4A76-A6A9-AFC325C384BC}" presName="spaceRect" presStyleCnt="0"/>
      <dgm:spPr/>
    </dgm:pt>
    <dgm:pt modelId="{15DE0135-0E7E-452F-BE98-019DB7CFA1B9}" type="pres">
      <dgm:prSet presAssocID="{6EBD5664-3EF8-4A76-A6A9-AFC325C384BC}" presName="parTx" presStyleLbl="revTx" presStyleIdx="0" presStyleCnt="3">
        <dgm:presLayoutVars>
          <dgm:chMax val="0"/>
          <dgm:chPref val="0"/>
        </dgm:presLayoutVars>
      </dgm:prSet>
      <dgm:spPr/>
    </dgm:pt>
    <dgm:pt modelId="{EC348A7C-E16C-4C5D-BFCF-610260A8D5EC}" type="pres">
      <dgm:prSet presAssocID="{9D0BE645-BC76-42B9-A810-34881041315A}" presName="sibTrans" presStyleCnt="0"/>
      <dgm:spPr/>
    </dgm:pt>
    <dgm:pt modelId="{54812DDA-03DD-4171-936D-6691FDB259A4}" type="pres">
      <dgm:prSet presAssocID="{53CA90A4-A3DE-4DD7-B20A-EDA8731C0EAC}" presName="compNode" presStyleCnt="0"/>
      <dgm:spPr/>
    </dgm:pt>
    <dgm:pt modelId="{C7941A82-E48B-4B57-B9AD-0A45A641FA53}" type="pres">
      <dgm:prSet presAssocID="{53CA90A4-A3DE-4DD7-B20A-EDA8731C0EAC}" presName="bgRect" presStyleLbl="bgShp" presStyleIdx="1" presStyleCnt="3"/>
      <dgm:spPr/>
    </dgm:pt>
    <dgm:pt modelId="{B9AC2F01-DB70-4D18-B90A-EC1DA53BD888}" type="pres">
      <dgm:prSet presAssocID="{53CA90A4-A3DE-4DD7-B20A-EDA8731C0EA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17EB17F4-0C31-42E9-802F-20D0D25F3815}" type="pres">
      <dgm:prSet presAssocID="{53CA90A4-A3DE-4DD7-B20A-EDA8731C0EAC}" presName="spaceRect" presStyleCnt="0"/>
      <dgm:spPr/>
    </dgm:pt>
    <dgm:pt modelId="{7E2B5C93-6FF3-417F-89B1-8F9149C7AEE1}" type="pres">
      <dgm:prSet presAssocID="{53CA90A4-A3DE-4DD7-B20A-EDA8731C0EAC}" presName="parTx" presStyleLbl="revTx" presStyleIdx="1" presStyleCnt="3">
        <dgm:presLayoutVars>
          <dgm:chMax val="0"/>
          <dgm:chPref val="0"/>
        </dgm:presLayoutVars>
      </dgm:prSet>
      <dgm:spPr/>
    </dgm:pt>
    <dgm:pt modelId="{0861B394-A31C-45CD-B911-3BAC3F486E2E}" type="pres">
      <dgm:prSet presAssocID="{7507A2F6-EFC1-49DF-BD99-461CD01F06B6}" presName="sibTrans" presStyleCnt="0"/>
      <dgm:spPr/>
    </dgm:pt>
    <dgm:pt modelId="{522BED30-7E45-45F9-BC7A-DE82304E71F3}" type="pres">
      <dgm:prSet presAssocID="{3F13CAF5-8FE3-4D18-9D25-900134D75E96}" presName="compNode" presStyleCnt="0"/>
      <dgm:spPr/>
    </dgm:pt>
    <dgm:pt modelId="{EF49FF13-CCF8-4D4A-A1CB-531DF8F4BB47}" type="pres">
      <dgm:prSet presAssocID="{3F13CAF5-8FE3-4D18-9D25-900134D75E96}" presName="bgRect" presStyleLbl="bgShp" presStyleIdx="2" presStyleCnt="3"/>
      <dgm:spPr/>
    </dgm:pt>
    <dgm:pt modelId="{9FDFC875-9245-4FA2-9C62-AD8A56B794EC}" type="pres">
      <dgm:prSet presAssocID="{3F13CAF5-8FE3-4D18-9D25-900134D75E9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C64751CC-E57A-4C0E-BDB5-F7D87C8B3EE3}" type="pres">
      <dgm:prSet presAssocID="{3F13CAF5-8FE3-4D18-9D25-900134D75E96}" presName="spaceRect" presStyleCnt="0"/>
      <dgm:spPr/>
    </dgm:pt>
    <dgm:pt modelId="{5A7B85DB-37B3-4E8A-9C2C-7DE704159BCF}" type="pres">
      <dgm:prSet presAssocID="{3F13CAF5-8FE3-4D18-9D25-900134D75E9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04E4A08-9AC1-458C-B669-97A9ACB5366F}" type="presOf" srcId="{FD39E730-1D22-494D-A463-141A8DDB87EE}" destId="{5B5D1CCB-16BC-42D1-A1C5-2DF81FFA5604}" srcOrd="0" destOrd="0" presId="urn:microsoft.com/office/officeart/2018/2/layout/IconVerticalSolidList"/>
    <dgm:cxn modelId="{E5ECC00C-F45A-4C9E-8C43-751A097BFA52}" type="presOf" srcId="{53CA90A4-A3DE-4DD7-B20A-EDA8731C0EAC}" destId="{7E2B5C93-6FF3-417F-89B1-8F9149C7AEE1}" srcOrd="0" destOrd="0" presId="urn:microsoft.com/office/officeart/2018/2/layout/IconVerticalSolidList"/>
    <dgm:cxn modelId="{808FAA27-71ED-4676-B275-0E6BC69CEA7A}" srcId="{FD39E730-1D22-494D-A463-141A8DDB87EE}" destId="{53CA90A4-A3DE-4DD7-B20A-EDA8731C0EAC}" srcOrd="1" destOrd="0" parTransId="{B7FD4B69-0579-482D-B1FE-56BFC3AD13F4}" sibTransId="{7507A2F6-EFC1-49DF-BD99-461CD01F06B6}"/>
    <dgm:cxn modelId="{8578D131-B963-478E-BFE9-16920A391AFB}" type="presOf" srcId="{3F13CAF5-8FE3-4D18-9D25-900134D75E96}" destId="{5A7B85DB-37B3-4E8A-9C2C-7DE704159BCF}" srcOrd="0" destOrd="0" presId="urn:microsoft.com/office/officeart/2018/2/layout/IconVerticalSolidList"/>
    <dgm:cxn modelId="{9631AB49-3E4C-4485-ABC3-80C9D9D31CB9}" type="presOf" srcId="{6EBD5664-3EF8-4A76-A6A9-AFC325C384BC}" destId="{15DE0135-0E7E-452F-BE98-019DB7CFA1B9}" srcOrd="0" destOrd="0" presId="urn:microsoft.com/office/officeart/2018/2/layout/IconVerticalSolidList"/>
    <dgm:cxn modelId="{7A84DCC4-735C-4772-930C-DFC414399E1C}" srcId="{FD39E730-1D22-494D-A463-141A8DDB87EE}" destId="{3F13CAF5-8FE3-4D18-9D25-900134D75E96}" srcOrd="2" destOrd="0" parTransId="{6734BA63-53D9-480F-AA7E-BC4E71E4246C}" sibTransId="{DF3D4B87-DB44-4C17-8DE8-3FA18D6D5880}"/>
    <dgm:cxn modelId="{C163E5F6-EEB0-4DE9-94FF-A2CB1CB77319}" srcId="{FD39E730-1D22-494D-A463-141A8DDB87EE}" destId="{6EBD5664-3EF8-4A76-A6A9-AFC325C384BC}" srcOrd="0" destOrd="0" parTransId="{8F27E0A8-8A88-42F3-9A76-8534C9A04D0A}" sibTransId="{9D0BE645-BC76-42B9-A810-34881041315A}"/>
    <dgm:cxn modelId="{9DCC3039-B413-4F35-95A3-630081FA9426}" type="presParOf" srcId="{5B5D1CCB-16BC-42D1-A1C5-2DF81FFA5604}" destId="{810878FE-58D2-4443-A9BF-AA649CB2A37D}" srcOrd="0" destOrd="0" presId="urn:microsoft.com/office/officeart/2018/2/layout/IconVerticalSolidList"/>
    <dgm:cxn modelId="{153A7824-38F5-44FC-BE67-56E1F1D56043}" type="presParOf" srcId="{810878FE-58D2-4443-A9BF-AA649CB2A37D}" destId="{AD741E38-97DE-4E46-B571-957383F2AE22}" srcOrd="0" destOrd="0" presId="urn:microsoft.com/office/officeart/2018/2/layout/IconVerticalSolidList"/>
    <dgm:cxn modelId="{BBB90F47-B70D-4B61-95C2-22A0D360B2FC}" type="presParOf" srcId="{810878FE-58D2-4443-A9BF-AA649CB2A37D}" destId="{CAD53E5E-F9A7-4C53-A465-67033FE46B22}" srcOrd="1" destOrd="0" presId="urn:microsoft.com/office/officeart/2018/2/layout/IconVerticalSolidList"/>
    <dgm:cxn modelId="{0BB945F2-E596-475E-8DB7-0D812E65E725}" type="presParOf" srcId="{810878FE-58D2-4443-A9BF-AA649CB2A37D}" destId="{8DCF7C0F-483E-48C7-9BF5-7C67831DF532}" srcOrd="2" destOrd="0" presId="urn:microsoft.com/office/officeart/2018/2/layout/IconVerticalSolidList"/>
    <dgm:cxn modelId="{B5756B28-8C20-45C6-AEF6-8DA8F2B14507}" type="presParOf" srcId="{810878FE-58D2-4443-A9BF-AA649CB2A37D}" destId="{15DE0135-0E7E-452F-BE98-019DB7CFA1B9}" srcOrd="3" destOrd="0" presId="urn:microsoft.com/office/officeart/2018/2/layout/IconVerticalSolidList"/>
    <dgm:cxn modelId="{212D11C6-D931-4EAC-B912-874BAAD64CD7}" type="presParOf" srcId="{5B5D1CCB-16BC-42D1-A1C5-2DF81FFA5604}" destId="{EC348A7C-E16C-4C5D-BFCF-610260A8D5EC}" srcOrd="1" destOrd="0" presId="urn:microsoft.com/office/officeart/2018/2/layout/IconVerticalSolidList"/>
    <dgm:cxn modelId="{66CE9127-16B2-4F3D-A511-5C38AAA40A53}" type="presParOf" srcId="{5B5D1CCB-16BC-42D1-A1C5-2DF81FFA5604}" destId="{54812DDA-03DD-4171-936D-6691FDB259A4}" srcOrd="2" destOrd="0" presId="urn:microsoft.com/office/officeart/2018/2/layout/IconVerticalSolidList"/>
    <dgm:cxn modelId="{C5F3984B-3E0F-4F07-8ECE-268FBABEE6AB}" type="presParOf" srcId="{54812DDA-03DD-4171-936D-6691FDB259A4}" destId="{C7941A82-E48B-4B57-B9AD-0A45A641FA53}" srcOrd="0" destOrd="0" presId="urn:microsoft.com/office/officeart/2018/2/layout/IconVerticalSolidList"/>
    <dgm:cxn modelId="{DA675C4E-49EC-4D7B-8AA8-728F3B9BC373}" type="presParOf" srcId="{54812DDA-03DD-4171-936D-6691FDB259A4}" destId="{B9AC2F01-DB70-4D18-B90A-EC1DA53BD888}" srcOrd="1" destOrd="0" presId="urn:microsoft.com/office/officeart/2018/2/layout/IconVerticalSolidList"/>
    <dgm:cxn modelId="{1BC5B6F7-4F92-4C8E-971F-3EB4F115379A}" type="presParOf" srcId="{54812DDA-03DD-4171-936D-6691FDB259A4}" destId="{17EB17F4-0C31-42E9-802F-20D0D25F3815}" srcOrd="2" destOrd="0" presId="urn:microsoft.com/office/officeart/2018/2/layout/IconVerticalSolidList"/>
    <dgm:cxn modelId="{37B5DE26-D1D2-48C5-84D1-ACC1349A58B4}" type="presParOf" srcId="{54812DDA-03DD-4171-936D-6691FDB259A4}" destId="{7E2B5C93-6FF3-417F-89B1-8F9149C7AEE1}" srcOrd="3" destOrd="0" presId="urn:microsoft.com/office/officeart/2018/2/layout/IconVerticalSolidList"/>
    <dgm:cxn modelId="{F0318F24-158B-4161-9092-FCEFF7D4902E}" type="presParOf" srcId="{5B5D1CCB-16BC-42D1-A1C5-2DF81FFA5604}" destId="{0861B394-A31C-45CD-B911-3BAC3F486E2E}" srcOrd="3" destOrd="0" presId="urn:microsoft.com/office/officeart/2018/2/layout/IconVerticalSolidList"/>
    <dgm:cxn modelId="{CA9748D6-C798-4CCE-AB2C-928BD2D11CBC}" type="presParOf" srcId="{5B5D1CCB-16BC-42D1-A1C5-2DF81FFA5604}" destId="{522BED30-7E45-45F9-BC7A-DE82304E71F3}" srcOrd="4" destOrd="0" presId="urn:microsoft.com/office/officeart/2018/2/layout/IconVerticalSolidList"/>
    <dgm:cxn modelId="{93BAE3A0-1539-439C-A60F-1F36036D9C08}" type="presParOf" srcId="{522BED30-7E45-45F9-BC7A-DE82304E71F3}" destId="{EF49FF13-CCF8-4D4A-A1CB-531DF8F4BB47}" srcOrd="0" destOrd="0" presId="urn:microsoft.com/office/officeart/2018/2/layout/IconVerticalSolidList"/>
    <dgm:cxn modelId="{7C8C6D7F-65CC-4767-9A94-10BA69906A7F}" type="presParOf" srcId="{522BED30-7E45-45F9-BC7A-DE82304E71F3}" destId="{9FDFC875-9245-4FA2-9C62-AD8A56B794EC}" srcOrd="1" destOrd="0" presId="urn:microsoft.com/office/officeart/2018/2/layout/IconVerticalSolidList"/>
    <dgm:cxn modelId="{EC0AE2F0-B41B-4C9E-BFC8-E87476FEB8D8}" type="presParOf" srcId="{522BED30-7E45-45F9-BC7A-DE82304E71F3}" destId="{C64751CC-E57A-4C0E-BDB5-F7D87C8B3EE3}" srcOrd="2" destOrd="0" presId="urn:microsoft.com/office/officeart/2018/2/layout/IconVerticalSolidList"/>
    <dgm:cxn modelId="{CEA5B61A-EFAD-4E22-A1B8-154E7F2D3159}" type="presParOf" srcId="{522BED30-7E45-45F9-BC7A-DE82304E71F3}" destId="{5A7B85DB-37B3-4E8A-9C2C-7DE704159BC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9D9460-B250-4952-8257-2C1A67E9CF0B}">
      <dsp:nvSpPr>
        <dsp:cNvPr id="0" name=""/>
        <dsp:cNvSpPr/>
      </dsp:nvSpPr>
      <dsp:spPr>
        <a:xfrm rot="5400000">
          <a:off x="5148949" y="-1505440"/>
          <a:ext cx="2350897" cy="59523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solidFill>
                <a:srgbClr val="002060"/>
              </a:solidFill>
              <a:latin typeface="Georgia" panose="02040502050405020303" pitchFamily="18" charset="0"/>
            </a:rPr>
            <a:t>Accreditation of programmes</a:t>
          </a:r>
          <a:endParaRPr lang="en-US" sz="2000" kern="1200" dirty="0">
            <a:solidFill>
              <a:srgbClr val="002060"/>
            </a:solidFill>
            <a:latin typeface="Georgia" panose="02040502050405020303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solidFill>
                <a:srgbClr val="002060"/>
              </a:solidFill>
              <a:latin typeface="Georgia" panose="02040502050405020303" pitchFamily="18" charset="0"/>
            </a:rPr>
            <a:t>Determination and maintenance of Minimum Academic Standards</a:t>
          </a:r>
          <a:endParaRPr lang="en-US" sz="2000" kern="1200" dirty="0">
            <a:solidFill>
              <a:srgbClr val="002060"/>
            </a:solidFill>
            <a:latin typeface="Georgia" panose="02040502050405020303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solidFill>
                <a:srgbClr val="002060"/>
              </a:solidFill>
              <a:latin typeface="Georgia" panose="02040502050405020303" pitchFamily="18" charset="0"/>
            </a:rPr>
            <a:t>Monitoring of Universities</a:t>
          </a:r>
          <a:endParaRPr lang="en-US" sz="2000" kern="1200" dirty="0">
            <a:solidFill>
              <a:srgbClr val="002060"/>
            </a:solidFill>
            <a:latin typeface="Georgia" panose="02040502050405020303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solidFill>
                <a:srgbClr val="002060"/>
              </a:solidFill>
              <a:latin typeface="Georgia" panose="02040502050405020303" pitchFamily="18" charset="0"/>
            </a:rPr>
            <a:t>Approval of programmes</a:t>
          </a:r>
          <a:endParaRPr lang="en-US" sz="2000" kern="1200" dirty="0">
            <a:solidFill>
              <a:srgbClr val="002060"/>
            </a:solidFill>
            <a:latin typeface="Georgia" panose="02040502050405020303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000" kern="1200" dirty="0">
              <a:solidFill>
                <a:srgbClr val="002060"/>
              </a:solidFill>
              <a:latin typeface="Georgia" panose="02040502050405020303" pitchFamily="18" charset="0"/>
            </a:rPr>
            <a:t>Provision of guidelines and processing of applications for the establishment of new private universities</a:t>
          </a:r>
          <a:endParaRPr lang="en-US" sz="2000" kern="1200" dirty="0">
            <a:solidFill>
              <a:srgbClr val="002060"/>
            </a:solidFill>
            <a:latin typeface="Georgia" panose="02040502050405020303" pitchFamily="18" charset="0"/>
          </a:endParaRPr>
        </a:p>
      </dsp:txBody>
      <dsp:txXfrm rot="-5400000">
        <a:off x="3348211" y="410059"/>
        <a:ext cx="5837614" cy="2121375"/>
      </dsp:txXfrm>
    </dsp:sp>
    <dsp:sp modelId="{4E28BE10-A1B6-4166-AB90-7BB4886E968B}">
      <dsp:nvSpPr>
        <dsp:cNvPr id="0" name=""/>
        <dsp:cNvSpPr/>
      </dsp:nvSpPr>
      <dsp:spPr>
        <a:xfrm>
          <a:off x="0" y="1436"/>
          <a:ext cx="3348210" cy="29386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The National Universities Commission achieves its mission through the following mandates:</a:t>
          </a:r>
          <a:endParaRPr lang="en-US" sz="2700" kern="1200" dirty="0"/>
        </a:p>
      </dsp:txBody>
      <dsp:txXfrm>
        <a:off x="143452" y="144888"/>
        <a:ext cx="3061306" cy="26517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741E38-97DE-4E46-B571-957383F2AE22}">
      <dsp:nvSpPr>
        <dsp:cNvPr id="0" name=""/>
        <dsp:cNvSpPr/>
      </dsp:nvSpPr>
      <dsp:spPr>
        <a:xfrm>
          <a:off x="0" y="4361"/>
          <a:ext cx="6451943" cy="129333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D53E5E-F9A7-4C53-A465-67033FE46B22}">
      <dsp:nvSpPr>
        <dsp:cNvPr id="0" name=""/>
        <dsp:cNvSpPr/>
      </dsp:nvSpPr>
      <dsp:spPr>
        <a:xfrm>
          <a:off x="391232" y="295360"/>
          <a:ext cx="712027" cy="71133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DE0135-0E7E-452F-BE98-019DB7CFA1B9}">
      <dsp:nvSpPr>
        <dsp:cNvPr id="0" name=""/>
        <dsp:cNvSpPr/>
      </dsp:nvSpPr>
      <dsp:spPr>
        <a:xfrm>
          <a:off x="1494493" y="4361"/>
          <a:ext cx="4838595" cy="1294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011" tIns="137011" rIns="137011" bIns="13701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rgbClr val="002060"/>
              </a:solidFill>
            </a:rPr>
            <a:t>Ensure that provisions of the minimum academic standards documents are attained, maintained and enhanced</a:t>
          </a:r>
          <a:endParaRPr lang="en-US" sz="1600" kern="1200" dirty="0">
            <a:solidFill>
              <a:srgbClr val="002060"/>
            </a:solidFill>
          </a:endParaRPr>
        </a:p>
      </dsp:txBody>
      <dsp:txXfrm>
        <a:off x="1494493" y="4361"/>
        <a:ext cx="4838595" cy="1294596"/>
      </dsp:txXfrm>
    </dsp:sp>
    <dsp:sp modelId="{C7941A82-E48B-4B57-B9AD-0A45A641FA53}">
      <dsp:nvSpPr>
        <dsp:cNvPr id="0" name=""/>
        <dsp:cNvSpPr/>
      </dsp:nvSpPr>
      <dsp:spPr>
        <a:xfrm>
          <a:off x="0" y="1586645"/>
          <a:ext cx="6451943" cy="129333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AC2F01-DB70-4D18-B90A-EC1DA53BD888}">
      <dsp:nvSpPr>
        <dsp:cNvPr id="0" name=""/>
        <dsp:cNvSpPr/>
      </dsp:nvSpPr>
      <dsp:spPr>
        <a:xfrm>
          <a:off x="391232" y="1877645"/>
          <a:ext cx="712027" cy="71133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2B5C93-6FF3-417F-89B1-8F9149C7AEE1}">
      <dsp:nvSpPr>
        <dsp:cNvPr id="0" name=""/>
        <dsp:cNvSpPr/>
      </dsp:nvSpPr>
      <dsp:spPr>
        <a:xfrm>
          <a:off x="1494493" y="1586645"/>
          <a:ext cx="4838595" cy="1294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011" tIns="137011" rIns="137011" bIns="13701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rgbClr val="002060"/>
              </a:solidFill>
            </a:rPr>
            <a:t>Assure employers and other members of the community that Nigerian graduates of all academic programmes have attained an acceptable level of competency in their areas of specialisation</a:t>
          </a:r>
          <a:endParaRPr lang="en-US" sz="1600" kern="1200" dirty="0">
            <a:solidFill>
              <a:srgbClr val="002060"/>
            </a:solidFill>
          </a:endParaRPr>
        </a:p>
      </dsp:txBody>
      <dsp:txXfrm>
        <a:off x="1494493" y="1586645"/>
        <a:ext cx="4838595" cy="1294596"/>
      </dsp:txXfrm>
    </dsp:sp>
    <dsp:sp modelId="{EF49FF13-CCF8-4D4A-A1CB-531DF8F4BB47}">
      <dsp:nvSpPr>
        <dsp:cNvPr id="0" name=""/>
        <dsp:cNvSpPr/>
      </dsp:nvSpPr>
      <dsp:spPr>
        <a:xfrm>
          <a:off x="0" y="3168929"/>
          <a:ext cx="6451943" cy="129333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DFC875-9245-4FA2-9C62-AD8A56B794EC}">
      <dsp:nvSpPr>
        <dsp:cNvPr id="0" name=""/>
        <dsp:cNvSpPr/>
      </dsp:nvSpPr>
      <dsp:spPr>
        <a:xfrm>
          <a:off x="391232" y="3459929"/>
          <a:ext cx="712027" cy="71133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7B85DB-37B3-4E8A-9C2C-7DE704159BCF}">
      <dsp:nvSpPr>
        <dsp:cNvPr id="0" name=""/>
        <dsp:cNvSpPr/>
      </dsp:nvSpPr>
      <dsp:spPr>
        <a:xfrm>
          <a:off x="1494493" y="3168929"/>
          <a:ext cx="4838595" cy="1294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011" tIns="137011" rIns="137011" bIns="13701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rgbClr val="002060"/>
              </a:solidFill>
            </a:rPr>
            <a:t>Certify to the international community that the programmes offered in Nigerian universities are of high standards and their graduates are adequate for employment and further studies</a:t>
          </a:r>
          <a:endParaRPr lang="en-US" sz="1600" kern="1200" dirty="0">
            <a:solidFill>
              <a:srgbClr val="002060"/>
            </a:solidFill>
          </a:endParaRPr>
        </a:p>
      </dsp:txBody>
      <dsp:txXfrm>
        <a:off x="1494493" y="3168929"/>
        <a:ext cx="4838595" cy="12945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668A9-C034-4027-877F-A8DD7B1DE39B}" type="datetimeFigureOut">
              <a:rPr lang="en-NG" smtClean="0"/>
              <a:t>01/24/2025</a:t>
            </a:fld>
            <a:endParaRPr lang="en-N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8CBC2-5A17-4CC6-9FF1-D133624101AF}" type="slidenum">
              <a:rPr lang="en-NG" smtClean="0"/>
              <a:t>‹Nr.›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47440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08CBC2-5A17-4CC6-9FF1-D133624101AF}" type="slidenum">
              <a:rPr lang="en-NG" smtClean="0"/>
              <a:t>3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850695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3821-C31E-4182-BCBC-34C3258C8312}" type="datetimeFigureOut">
              <a:rPr lang="en-NG" smtClean="0"/>
              <a:t>01/24/2025</a:t>
            </a:fld>
            <a:endParaRPr lang="en-N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263E-33CB-4818-837A-2E4AD2A47E0B}" type="slidenum">
              <a:rPr lang="en-NG" smtClean="0"/>
              <a:t>‹Nr.›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84838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3821-C31E-4182-BCBC-34C3258C8312}" type="datetimeFigureOut">
              <a:rPr lang="en-NG" smtClean="0"/>
              <a:t>01/24/2025</a:t>
            </a:fld>
            <a:endParaRPr lang="en-N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263E-33CB-4818-837A-2E4AD2A47E0B}" type="slidenum">
              <a:rPr lang="en-NG" smtClean="0"/>
              <a:t>‹Nr.›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84973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3821-C31E-4182-BCBC-34C3258C8312}" type="datetimeFigureOut">
              <a:rPr lang="en-NG" smtClean="0"/>
              <a:t>01/24/2025</a:t>
            </a:fld>
            <a:endParaRPr lang="en-N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263E-33CB-4818-837A-2E4AD2A47E0B}" type="slidenum">
              <a:rPr lang="en-NG" smtClean="0"/>
              <a:t>‹Nr.›</a:t>
            </a:fld>
            <a:endParaRPr lang="en-NG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508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3821-C31E-4182-BCBC-34C3258C8312}" type="datetimeFigureOut">
              <a:rPr lang="en-NG" smtClean="0"/>
              <a:t>01/24/2025</a:t>
            </a:fld>
            <a:endParaRPr lang="en-N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263E-33CB-4818-837A-2E4AD2A47E0B}" type="slidenum">
              <a:rPr lang="en-NG" smtClean="0"/>
              <a:t>‹Nr.›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2803301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3821-C31E-4182-BCBC-34C3258C8312}" type="datetimeFigureOut">
              <a:rPr lang="en-NG" smtClean="0"/>
              <a:t>01/24/2025</a:t>
            </a:fld>
            <a:endParaRPr lang="en-N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263E-33CB-4818-837A-2E4AD2A47E0B}" type="slidenum">
              <a:rPr lang="en-NG" smtClean="0"/>
              <a:t>‹Nr.›</a:t>
            </a:fld>
            <a:endParaRPr lang="en-NG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9794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3821-C31E-4182-BCBC-34C3258C8312}" type="datetimeFigureOut">
              <a:rPr lang="en-NG" smtClean="0"/>
              <a:t>01/24/2025</a:t>
            </a:fld>
            <a:endParaRPr lang="en-N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263E-33CB-4818-837A-2E4AD2A47E0B}" type="slidenum">
              <a:rPr lang="en-NG" smtClean="0"/>
              <a:t>‹Nr.›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2253939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3821-C31E-4182-BCBC-34C3258C8312}" type="datetimeFigureOut">
              <a:rPr lang="en-NG" smtClean="0"/>
              <a:t>01/24/2025</a:t>
            </a:fld>
            <a:endParaRPr lang="en-N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263E-33CB-4818-837A-2E4AD2A47E0B}" type="slidenum">
              <a:rPr lang="en-NG" smtClean="0"/>
              <a:t>‹Nr.›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524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3821-C31E-4182-BCBC-34C3258C8312}" type="datetimeFigureOut">
              <a:rPr lang="en-NG" smtClean="0"/>
              <a:t>01/24/2025</a:t>
            </a:fld>
            <a:endParaRPr lang="en-N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263E-33CB-4818-837A-2E4AD2A47E0B}" type="slidenum">
              <a:rPr lang="en-NG" smtClean="0"/>
              <a:t>‹Nr.›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137652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3821-C31E-4182-BCBC-34C3258C8312}" type="datetimeFigureOut">
              <a:rPr lang="en-NG" smtClean="0"/>
              <a:t>01/24/2025</a:t>
            </a:fld>
            <a:endParaRPr lang="en-N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263E-33CB-4818-837A-2E4AD2A47E0B}" type="slidenum">
              <a:rPr lang="en-NG" smtClean="0"/>
              <a:t>‹Nr.›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45697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3821-C31E-4182-BCBC-34C3258C8312}" type="datetimeFigureOut">
              <a:rPr lang="en-NG" smtClean="0"/>
              <a:t>01/24/2025</a:t>
            </a:fld>
            <a:endParaRPr lang="en-N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263E-33CB-4818-837A-2E4AD2A47E0B}" type="slidenum">
              <a:rPr lang="en-NG" smtClean="0"/>
              <a:t>‹Nr.›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400557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3821-C31E-4182-BCBC-34C3258C8312}" type="datetimeFigureOut">
              <a:rPr lang="en-NG" smtClean="0"/>
              <a:t>01/24/2025</a:t>
            </a:fld>
            <a:endParaRPr lang="en-N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263E-33CB-4818-837A-2E4AD2A47E0B}" type="slidenum">
              <a:rPr lang="en-NG" smtClean="0"/>
              <a:t>‹Nr.›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16336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3821-C31E-4182-BCBC-34C3258C8312}" type="datetimeFigureOut">
              <a:rPr lang="en-NG" smtClean="0"/>
              <a:t>01/24/2025</a:t>
            </a:fld>
            <a:endParaRPr lang="en-N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263E-33CB-4818-837A-2E4AD2A47E0B}" type="slidenum">
              <a:rPr lang="en-NG" smtClean="0"/>
              <a:t>‹Nr.›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3737641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3821-C31E-4182-BCBC-34C3258C8312}" type="datetimeFigureOut">
              <a:rPr lang="en-NG" smtClean="0"/>
              <a:t>01/24/2025</a:t>
            </a:fld>
            <a:endParaRPr lang="en-N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263E-33CB-4818-837A-2E4AD2A47E0B}" type="slidenum">
              <a:rPr lang="en-NG" smtClean="0"/>
              <a:t>‹Nr.›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280160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3821-C31E-4182-BCBC-34C3258C8312}" type="datetimeFigureOut">
              <a:rPr lang="en-NG" smtClean="0"/>
              <a:t>01/24/2025</a:t>
            </a:fld>
            <a:endParaRPr lang="en-N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263E-33CB-4818-837A-2E4AD2A47E0B}" type="slidenum">
              <a:rPr lang="en-NG" smtClean="0"/>
              <a:t>‹Nr.›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24470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3821-C31E-4182-BCBC-34C3258C8312}" type="datetimeFigureOut">
              <a:rPr lang="en-NG" smtClean="0"/>
              <a:t>01/24/2025</a:t>
            </a:fld>
            <a:endParaRPr lang="en-N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263E-33CB-4818-837A-2E4AD2A47E0B}" type="slidenum">
              <a:rPr lang="en-NG" smtClean="0"/>
              <a:t>‹Nr.›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168522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33821-C31E-4182-BCBC-34C3258C8312}" type="datetimeFigureOut">
              <a:rPr lang="en-NG" smtClean="0"/>
              <a:t>01/24/2025</a:t>
            </a:fld>
            <a:endParaRPr lang="en-N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0263E-33CB-4818-837A-2E4AD2A47E0B}" type="slidenum">
              <a:rPr lang="en-NG" smtClean="0"/>
              <a:t>‹Nr.›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88218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33821-C31E-4182-BCBC-34C3258C8312}" type="datetimeFigureOut">
              <a:rPr lang="en-NG" smtClean="0"/>
              <a:t>01/24/2025</a:t>
            </a:fld>
            <a:endParaRPr lang="en-N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90263E-33CB-4818-837A-2E4AD2A47E0B}" type="slidenum">
              <a:rPr lang="en-NG" smtClean="0"/>
              <a:t>‹Nr.›</a:t>
            </a:fld>
            <a:endParaRPr lang="en-NG"/>
          </a:p>
        </p:txBody>
      </p:sp>
    </p:spTree>
    <p:extLst>
      <p:ext uri="{BB962C8B-B14F-4D97-AF65-F5344CB8AC3E}">
        <p14:creationId xmlns:p14="http://schemas.microsoft.com/office/powerpoint/2010/main" val="2501214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CA579-E590-B721-7C83-8AFA847CD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266" y="231523"/>
            <a:ext cx="11182991" cy="1016509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b="1" dirty="0">
                <a:solidFill>
                  <a:srgbClr val="002060"/>
                </a:solidFill>
              </a:rPr>
              <a:t>GENERAL INTRODUCTION TO THE NATIONAL UNIVERSITIES COMMISSION</a:t>
            </a:r>
            <a:endParaRPr lang="en-NG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19B28-4CE3-96A0-C7E0-648068BAC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266" y="1358631"/>
            <a:ext cx="11506034" cy="4942569"/>
          </a:xfrm>
        </p:spPr>
        <p:txBody>
          <a:bodyPr numCol="2">
            <a:normAutofit fontScale="25000" lnSpcReduction="20000"/>
          </a:bodyPr>
          <a:lstStyle/>
          <a:p>
            <a:r>
              <a:rPr lang="en-GB" sz="7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Government regulatory agency responsible for the orderly development of university education in Nigeria</a:t>
            </a:r>
          </a:p>
          <a:p>
            <a:r>
              <a:rPr lang="en-GB" sz="7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National Universities Commission was established in 1962 as an advisory agency in the cabinet office. It became a statutory body in 1974. The acts that set up the commission and empowers it are Act CAP N81 and E3 LFN 2004, respectively.</a:t>
            </a:r>
          </a:p>
          <a:p>
            <a:r>
              <a:rPr lang="en-GB" sz="7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Commission is headed by an Executive Secretary and consists of 12 Directorates (Academic Planning, Accreditation, Research, Innovation and Information Technology, Open, distance and e-learning &amp; Inspection and Monitoring etc)</a:t>
            </a:r>
          </a:p>
          <a:p>
            <a:r>
              <a:rPr lang="en-GB" sz="7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Staff strength of 521</a:t>
            </a:r>
          </a:p>
          <a:p>
            <a:r>
              <a:rPr lang="en-GB" sz="7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Functions and Activities of the Commission include but not limited to:</a:t>
            </a:r>
          </a:p>
          <a:p>
            <a:pPr marL="742950" lvl="1" indent="-285750">
              <a:buFont typeface="+mj-lt"/>
              <a:buAutoNum type="romanUcPeriod"/>
            </a:pPr>
            <a:r>
              <a:rPr lang="en-GB" sz="7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Laying down Minimum Academic Standards in Nigerian universities and accreditation of their degrees and other academic awards</a:t>
            </a:r>
            <a:endParaRPr lang="en-US" sz="7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buFont typeface="+mj-lt"/>
              <a:buAutoNum type="romanUcPeriod"/>
            </a:pPr>
            <a:r>
              <a:rPr lang="en-GB" sz="7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Granting approval of all academic programmes run in Nigerian Universities</a:t>
            </a:r>
            <a:endParaRPr lang="en-US" sz="7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buFont typeface="+mj-lt"/>
              <a:buAutoNum type="romanUcPeriod"/>
            </a:pPr>
            <a:r>
              <a:rPr lang="en-GB" sz="7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Granting approval for the establishment of all higher educational institutions offering degree programmes in Nigeria</a:t>
            </a:r>
            <a:endParaRPr lang="en-US" sz="7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buFont typeface="+mj-lt"/>
              <a:buAutoNum type="romanUcPeriod"/>
            </a:pPr>
            <a:r>
              <a:rPr lang="en-GB" sz="7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Ensure quality assurance of all academic programmes offered in Nigerian universities</a:t>
            </a:r>
            <a:endParaRPr lang="en-US" sz="7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42950" lvl="1" indent="-285750">
              <a:buFont typeface="+mj-lt"/>
              <a:buAutoNum type="romanUcPeriod"/>
            </a:pPr>
            <a:r>
              <a:rPr lang="en-GB" sz="72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Channel for all external support to Nigerian universities</a:t>
            </a:r>
          </a:p>
          <a:p>
            <a:endParaRPr lang="en-GB" sz="5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5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5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5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NG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1" name="Picture 10" descr="A green and white logo&#10;&#10;Description automatically generated">
            <a:extLst>
              <a:ext uri="{FF2B5EF4-FFF2-40B4-BE49-F238E27FC236}">
                <a16:creationId xmlns:a16="http://schemas.microsoft.com/office/drawing/2014/main" id="{7518FB0E-B696-7264-7791-D36F318C97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917" y="5055368"/>
            <a:ext cx="1686083" cy="180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810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0454F-7BA8-91C7-F7BF-D43766EB2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728" y="609600"/>
            <a:ext cx="10581792" cy="1356360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chemeClr val="accent2">
                    <a:lumMod val="50000"/>
                  </a:schemeClr>
                </a:solidFill>
              </a:rPr>
              <a:t>MISSION OF THE NATIONAL UNIVERSITIES COMMISSION</a:t>
            </a:r>
            <a:endParaRPr lang="en-NG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3D476-7E4A-35CC-095C-B136DFD70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332" y="2057400"/>
            <a:ext cx="10292540" cy="955623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en-GB" sz="2000" dirty="0">
                <a:solidFill>
                  <a:srgbClr val="002060"/>
                </a:solidFill>
                <a:latin typeface="Georgia" panose="02040502050405020303" pitchFamily="18" charset="0"/>
              </a:rPr>
              <a:t>To ensure the orderly development of a well-coordinated and productive university system that will guarantee quality and relevant education for national development and global competitiveness.</a:t>
            </a:r>
          </a:p>
          <a:p>
            <a:pPr marL="45720" indent="0">
              <a:buNone/>
            </a:pPr>
            <a:endParaRPr lang="en-NG" dirty="0"/>
          </a:p>
        </p:txBody>
      </p:sp>
      <p:graphicFrame>
        <p:nvGraphicFramePr>
          <p:cNvPr id="8" name="TextBox 3">
            <a:extLst>
              <a:ext uri="{FF2B5EF4-FFF2-40B4-BE49-F238E27FC236}">
                <a16:creationId xmlns:a16="http://schemas.microsoft.com/office/drawing/2014/main" id="{EA31BE2A-843C-5C59-501D-F7CC40FBE1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834892"/>
              </p:ext>
            </p:extLst>
          </p:nvPr>
        </p:nvGraphicFramePr>
        <p:xfrm>
          <a:off x="1289156" y="3104463"/>
          <a:ext cx="9300586" cy="2941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761D893C-3CE8-8710-EA5A-9B7C747FAC2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91652" y="5053428"/>
            <a:ext cx="1682642" cy="180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791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E8533-796C-D4A3-0935-CB9D707C7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1199858"/>
            <a:ext cx="3364378" cy="5015884"/>
          </a:xfrm>
        </p:spPr>
        <p:txBody>
          <a:bodyPr>
            <a:normAutofit/>
          </a:bodyPr>
          <a:lstStyle/>
          <a:p>
            <a:pPr algn="ctr"/>
            <a:r>
              <a:rPr lang="en-GB" sz="4000" b="1" dirty="0">
                <a:solidFill>
                  <a:srgbClr val="023402"/>
                </a:solidFill>
                <a:cs typeface="Forte Forward" panose="020F0502020204030204" pitchFamily="2" charset="0"/>
              </a:rPr>
              <a:t>GOAL OF EXTERNAL QA ACTIVITIES of the NUC</a:t>
            </a:r>
            <a:endParaRPr lang="en-NG" sz="4000" b="1" dirty="0">
              <a:solidFill>
                <a:srgbClr val="023402"/>
              </a:solidFill>
              <a:cs typeface="Forte Forward" panose="020F0502020204030204" pitchFamily="2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3259FC8-835B-D51F-FC61-8073EC6A1A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2858830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F8593C58-7C37-3EEA-3E47-AAEE6FF1F7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83125" y="5053428"/>
            <a:ext cx="1682642" cy="180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1922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332</Words>
  <Application>Microsoft Office PowerPoint</Application>
  <PresentationFormat>Breitbild</PresentationFormat>
  <Paragraphs>27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1" baseType="lpstr">
      <vt:lpstr>Aptos</vt:lpstr>
      <vt:lpstr>Arial</vt:lpstr>
      <vt:lpstr>Forte Forward</vt:lpstr>
      <vt:lpstr>Georgia</vt:lpstr>
      <vt:lpstr>Tahoma</vt:lpstr>
      <vt:lpstr>Trebuchet MS</vt:lpstr>
      <vt:lpstr>Wingdings 3</vt:lpstr>
      <vt:lpstr>Facet</vt:lpstr>
      <vt:lpstr>GENERAL INTRODUCTION TO THE NATIONAL UNIVERSITIES COMMISSION</vt:lpstr>
      <vt:lpstr>MISSION OF THE NATIONAL UNIVERSITIES COMMISSION</vt:lpstr>
      <vt:lpstr>GOAL OF EXTERNAL QA ACTIVITIES of the NUC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Saadiya Sambo</dc:creator>
  <cp:lastModifiedBy>Sarah Lang</cp:lastModifiedBy>
  <cp:revision>3</cp:revision>
  <dcterms:created xsi:type="dcterms:W3CDTF">2025-01-23T08:16:06Z</dcterms:created>
  <dcterms:modified xsi:type="dcterms:W3CDTF">2025-01-24T09:46:30Z</dcterms:modified>
</cp:coreProperties>
</file>