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622" r:id="rId2"/>
    <p:sldId id="625" r:id="rId3"/>
    <p:sldId id="626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E8C23"/>
    <a:srgbClr val="66CCFF"/>
    <a:srgbClr val="CC3300"/>
    <a:srgbClr val="CCCC00"/>
    <a:srgbClr val="990000"/>
    <a:srgbClr val="063C0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3657" autoAdjust="0"/>
  </p:normalViewPr>
  <p:slideViewPr>
    <p:cSldViewPr>
      <p:cViewPr>
        <p:scale>
          <a:sx n="69" d="100"/>
          <a:sy n="69" d="100"/>
        </p:scale>
        <p:origin x="-1470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53B2593F-44B1-4528-8797-2A4625C06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109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716585"/>
            <a:ext cx="5436909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>
                <a:latin typeface="Arial" charset="0"/>
              </a:defRPr>
            </a:lvl1pPr>
          </a:lstStyle>
          <a:p>
            <a:pPr>
              <a:defRPr/>
            </a:pPr>
            <a:fld id="{25FF032A-9389-40D4-BAF5-444622691D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8D962-52FA-414B-B84B-5E501E48B7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12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A8E64-15BB-4FBD-B0B5-4A59F553A8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93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C7D3B-EDFC-47D3-85EE-1DF1592CE2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589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195E6-72CC-4699-9591-096DD1DB65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470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2AD3A-9034-4468-B964-0681FCFDA9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401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F9A2E-5110-47CB-BE80-66889DE85B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698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4E9B9-8D87-4DCF-BAF2-E750541E1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302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DFC0A-A2A2-43E1-8E81-736159C3E4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75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77E53-3D71-4687-B7C1-EBB8A1C82E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439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AB3FB-CAE8-4EE7-855C-1F065E8752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900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62E79-F96C-4102-B2FA-7209A790A7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223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64DD4D-8171-410E-9F48-66ECF1894D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9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>
    <p:wheel spokes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27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0E8C23"/>
                </a:solidFill>
              </a:rPr>
              <a:t>NIGERIA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C00000"/>
                </a:solidFill>
              </a:rPr>
              <a:t>INVOLVEMENT OF EXPERTS, ACTIVITIES, PROFILES, ETC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F9A2E-5110-47CB-BE80-66889DE85B2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1454726"/>
            <a:ext cx="2209800" cy="488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TANGIBLES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33500" y="2597727"/>
            <a:ext cx="20193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Establishment of </a:t>
            </a:r>
            <a:r>
              <a:rPr lang="en-US" dirty="0" err="1" smtClean="0">
                <a:solidFill>
                  <a:schemeClr val="tx1"/>
                </a:solidFill>
              </a:rPr>
              <a:t>Programmes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333500" y="3491345"/>
            <a:ext cx="20193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Programme</a:t>
            </a:r>
            <a:r>
              <a:rPr lang="en-US" dirty="0" smtClean="0">
                <a:solidFill>
                  <a:schemeClr val="tx1"/>
                </a:solidFill>
              </a:rPr>
              <a:t> Accreditation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295400" y="4405745"/>
            <a:ext cx="2057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Institutional Accreditation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15736" y="5915891"/>
            <a:ext cx="20193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Presidential Visitation Panel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14" descr="Description: Description: Description: NUC LOGO CERT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7709"/>
            <a:ext cx="1517072" cy="133003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5638800" y="1501486"/>
            <a:ext cx="1600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INTANGIBLES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43155" y="2672195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Parental Role over Affiliate Institutions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43155" y="3512127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RAE and IT. assimilation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853546" y="4454236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 Support Facilities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226127" y="5292436"/>
            <a:ext cx="2057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Private Universities Establishment and ODL </a:t>
            </a:r>
            <a:r>
              <a:rPr lang="en-US" dirty="0" err="1" smtClean="0">
                <a:solidFill>
                  <a:schemeClr val="tx1"/>
                </a:solidFill>
              </a:rPr>
              <a:t>Centres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38800" y="5368636"/>
            <a:ext cx="168679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Entrepreneurship </a:t>
            </a:r>
            <a:r>
              <a:rPr lang="en-US" dirty="0" err="1" smtClean="0">
                <a:solidFill>
                  <a:schemeClr val="tx1"/>
                </a:solidFill>
              </a:rPr>
              <a:t>Devt</a:t>
            </a:r>
            <a:r>
              <a:rPr lang="en-US" dirty="0" smtClean="0">
                <a:solidFill>
                  <a:schemeClr val="tx1"/>
                </a:solidFill>
              </a:rPr>
              <a:t>. Cetres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Wave 23"/>
          <p:cNvSpPr/>
          <p:nvPr/>
        </p:nvSpPr>
        <p:spPr>
          <a:xfrm>
            <a:off x="3328555" y="2923309"/>
            <a:ext cx="2514600" cy="239683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5563" algn="l"/>
              </a:tabLst>
            </a:pPr>
            <a:r>
              <a:rPr lang="en-US" dirty="0" smtClean="0"/>
              <a:t>DATA BANK</a:t>
            </a:r>
          </a:p>
          <a:p>
            <a:pPr algn="ctr"/>
            <a:r>
              <a:rPr lang="en-US" dirty="0" smtClean="0"/>
              <a:t>Professors  paneling (geopolitical and ethical consideration</a:t>
            </a:r>
          </a:p>
          <a:p>
            <a:pPr algn="ctr"/>
            <a:r>
              <a:rPr lang="en-US" dirty="0" smtClean="0"/>
              <a:t>Invitations</a:t>
            </a:r>
          </a:p>
          <a:p>
            <a:pPr algn="ctr"/>
            <a:r>
              <a:rPr lang="en-US" dirty="0" smtClean="0"/>
              <a:t>COORDINATION MEETINGS Onsite or Online. NUC manuals and </a:t>
            </a:r>
            <a:r>
              <a:rPr lang="en-US" dirty="0" err="1" smtClean="0"/>
              <a:t>regulations.Role</a:t>
            </a:r>
            <a:r>
              <a:rPr lang="en-US" dirty="0" smtClean="0"/>
              <a:t> of NUC staff  involved</a:t>
            </a:r>
          </a:p>
          <a:p>
            <a:pPr algn="ctr"/>
            <a:r>
              <a:rPr lang="en-US" dirty="0" smtClean="0"/>
              <a:t>LEADS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250373" y="1943100"/>
            <a:ext cx="205740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Curriculum </a:t>
            </a:r>
            <a:r>
              <a:rPr lang="en-US" dirty="0" err="1" smtClean="0">
                <a:solidFill>
                  <a:schemeClr val="tx1"/>
                </a:solidFill>
              </a:rPr>
              <a:t>Devevelopment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422574" y="1454727"/>
            <a:ext cx="1340426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422574" y="2597727"/>
            <a:ext cx="1721426" cy="1435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Special Visitations  (NMA, LAUTECH, NSUK.. FUL)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540337" y="4121726"/>
            <a:ext cx="1524000" cy="20851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Special Committees: Appointments and Promotions of Academic Staff, </a:t>
            </a:r>
            <a:r>
              <a:rPr lang="en-US" dirty="0" err="1" smtClean="0">
                <a:solidFill>
                  <a:schemeClr val="tx1"/>
                </a:solidFill>
              </a:rPr>
              <a:t>Keffi</a:t>
            </a:r>
            <a:r>
              <a:rPr lang="en-US" dirty="0" smtClean="0">
                <a:solidFill>
                  <a:schemeClr val="tx1"/>
                </a:solidFill>
              </a:rPr>
              <a:t>  Declaration (CVCNU)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64131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343400" cy="5029199"/>
          </a:xfrm>
        </p:spPr>
        <p:txBody>
          <a:bodyPr numCol="1"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0E8C23"/>
                </a:solidFill>
                <a:latin typeface="Arial Narrow" pitchFamily="34" charset="0"/>
              </a:rPr>
              <a:t>I</a:t>
            </a:r>
            <a:r>
              <a:rPr lang="en-US" dirty="0" smtClean="0">
                <a:solidFill>
                  <a:srgbClr val="0E8C23"/>
                </a:solidFill>
                <a:latin typeface="Arial Narrow" pitchFamily="34" charset="0"/>
              </a:rPr>
              <a:t>NTERNAL</a:t>
            </a:r>
            <a:r>
              <a:rPr lang="en-US" dirty="0" smtClean="0">
                <a:latin typeface="Arial Narrow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Longterm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training for staff- Categories  A, B and C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(2.) Special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Programmes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– Leadership training at Galilee  Institute, Israel, HAQAA Egypt and HAQAA online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(3.) Professional participation at conferences(COREN,PCN, NBA, ANAN, ICAN, 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(4)Coordination meetings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(5) VICBHE (5) NUC Lecture series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57399"/>
            <a:ext cx="4267200" cy="40687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Arial Narrow" pitchFamily="34" charset="0"/>
              </a:rPr>
              <a:t>  </a:t>
            </a:r>
            <a:r>
              <a:rPr lang="en-US" dirty="0" smtClean="0">
                <a:solidFill>
                  <a:srgbClr val="0E8C23"/>
                </a:solidFill>
                <a:latin typeface="Arial Narrow" pitchFamily="34" charset="0"/>
              </a:rPr>
              <a:t>EXTERNAL </a:t>
            </a:r>
            <a:r>
              <a:rPr lang="en-US" dirty="0" smtClean="0">
                <a:latin typeface="Arial Narrow" pitchFamily="34" charset="0"/>
              </a:rPr>
              <a:t> 1)Workshops/Colloquiums/Seminars </a:t>
            </a:r>
          </a:p>
          <a:p>
            <a:pPr marL="0" indent="0" algn="just">
              <a:buNone/>
            </a:pPr>
            <a:r>
              <a:rPr lang="en-US" dirty="0" smtClean="0">
                <a:latin typeface="Arial Narrow" pitchFamily="34" charset="0"/>
              </a:rPr>
              <a:t>(2) Leadership training of Vice-Chancellors abroad</a:t>
            </a:r>
          </a:p>
          <a:p>
            <a:pPr marL="0" indent="0" algn="just">
              <a:buNone/>
            </a:pPr>
            <a:r>
              <a:rPr lang="en-US" dirty="0" smtClean="0">
                <a:latin typeface="Arial Narrow" pitchFamily="34" charset="0"/>
              </a:rPr>
              <a:t>(3) Coordination meetings for Chairmen of Accreditation panels</a:t>
            </a:r>
          </a:p>
          <a:p>
            <a:pPr marL="0" indent="0" algn="just">
              <a:buNone/>
            </a:pPr>
            <a:r>
              <a:rPr lang="en-US" dirty="0" smtClean="0">
                <a:latin typeface="Arial Narrow" pitchFamily="34" charset="0"/>
              </a:rPr>
              <a:t>(4) VICBHE </a:t>
            </a:r>
          </a:p>
          <a:p>
            <a:pPr marL="0" indent="0" algn="just">
              <a:buNone/>
            </a:pPr>
            <a:r>
              <a:rPr lang="en-US" dirty="0" smtClean="0">
                <a:latin typeface="Arial Narrow" pitchFamily="34" charset="0"/>
              </a:rPr>
              <a:t>(5) Facilitation of trainings abroad for academia</a:t>
            </a:r>
          </a:p>
          <a:p>
            <a:pPr marL="0" indent="0" algn="just">
              <a:buNone/>
            </a:pPr>
            <a:r>
              <a:rPr lang="en-US" dirty="0" smtClean="0">
                <a:latin typeface="Arial Narrow" pitchFamily="34" charset="0"/>
              </a:rPr>
              <a:t>(6)Associations, CVC, CODAPNU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00200" y="1066800"/>
            <a:ext cx="7162800" cy="914400"/>
          </a:xfrm>
        </p:spPr>
        <p:txBody>
          <a:bodyPr>
            <a:normAutofit fontScale="90000"/>
          </a:bodyPr>
          <a:lstStyle/>
          <a:p>
            <a:pPr>
              <a:tabLst>
                <a:tab pos="1828800" algn="l"/>
              </a:tabLst>
            </a:pPr>
            <a:r>
              <a:rPr lang="en-US" dirty="0" smtClean="0">
                <a:solidFill>
                  <a:srgbClr val="0E8C23"/>
                </a:solidFill>
              </a:rPr>
              <a:t>NIGERIA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solidFill>
                  <a:srgbClr val="C00000"/>
                </a:solidFill>
              </a:rPr>
              <a:t>EXPERT TRAINING OFFEREED BY  NUC</a:t>
            </a:r>
            <a:endParaRPr lang="en-US" sz="2200" dirty="0">
              <a:solidFill>
                <a:srgbClr val="C00000"/>
              </a:solidFill>
            </a:endParaRPr>
          </a:p>
        </p:txBody>
      </p:sp>
      <p:pic>
        <p:nvPicPr>
          <p:cNvPr id="7" name="Picture 6" descr="Description: Description: Description: NUC LOGO CERT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799"/>
            <a:ext cx="2057400" cy="1510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63948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800600" cy="5257801"/>
          </a:xfrm>
        </p:spPr>
        <p:txBody>
          <a:bodyPr numCol="1"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solidFill>
                  <a:srgbClr val="0E8C23"/>
                </a:solidFill>
                <a:latin typeface="Arial Narrow" pitchFamily="34" charset="0"/>
              </a:rPr>
              <a:t>INTERNAL</a:t>
            </a:r>
            <a:endParaRPr lang="en-US" sz="2000" dirty="0" smtClean="0">
              <a:latin typeface="Arial Narrow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000" dirty="0" smtClean="0">
                <a:latin typeface="Arial Narrow" pitchFamily="34" charset="0"/>
              </a:rPr>
              <a:t>Recirculation of resource persons. Solution. </a:t>
            </a:r>
            <a:r>
              <a:rPr lang="en-US" sz="2000" dirty="0" smtClean="0">
                <a:solidFill>
                  <a:srgbClr val="990099"/>
                </a:solidFill>
                <a:latin typeface="Arial Narrow" pitchFamily="34" charset="0"/>
              </a:rPr>
              <a:t>Solution- Data bank update, Information on new profs</a:t>
            </a:r>
          </a:p>
          <a:p>
            <a:pPr marL="514350" indent="-514350" algn="just">
              <a:buAutoNum type="arabicPeriod"/>
            </a:pPr>
            <a:r>
              <a:rPr lang="en-US" sz="2000" dirty="0" smtClean="0">
                <a:latin typeface="Arial Narrow" pitchFamily="34" charset="0"/>
              </a:rPr>
              <a:t>Poor preparation leading to late invitation</a:t>
            </a:r>
            <a:r>
              <a:rPr lang="en-US" sz="2000" dirty="0" smtClean="0">
                <a:solidFill>
                  <a:srgbClr val="990099"/>
                </a:solidFill>
                <a:latin typeface="Arial Narrow" pitchFamily="34" charset="0"/>
              </a:rPr>
              <a:t>. Solution: Early preparation</a:t>
            </a:r>
          </a:p>
          <a:p>
            <a:pPr marL="514350" indent="-514350" algn="just">
              <a:buAutoNum type="arabicPeriod"/>
            </a:pPr>
            <a:r>
              <a:rPr lang="en-US" sz="2000" dirty="0" smtClean="0">
                <a:latin typeface="Arial Narrow" pitchFamily="34" charset="0"/>
              </a:rPr>
              <a:t>Inconsistent coordination meetings. Solution: Regular coordination due to new Chairmen and Members (</a:t>
            </a:r>
            <a:r>
              <a:rPr lang="en-US" sz="2000" dirty="0" err="1" smtClean="0">
                <a:latin typeface="Arial Narrow" pitchFamily="34" charset="0"/>
              </a:rPr>
              <a:t>Freshers’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and to serve as refreshers course for old members) 4. Funding constraint and avoidance of double hop. </a:t>
            </a:r>
            <a:r>
              <a:rPr lang="en-US" sz="2000" dirty="0" smtClean="0">
                <a:solidFill>
                  <a:srgbClr val="990099"/>
                </a:solidFill>
                <a:latin typeface="Arial Narrow" pitchFamily="34" charset="0"/>
              </a:rPr>
              <a:t>Solution: Improved funding by </a:t>
            </a:r>
            <a:r>
              <a:rPr lang="en-US" sz="2000" dirty="0" smtClean="0">
                <a:solidFill>
                  <a:srgbClr val="990099"/>
                </a:solidFill>
                <a:latin typeface="Arial Narrow" pitchFamily="34" charset="0"/>
              </a:rPr>
              <a:t>government/universities/Balanced planning by NUC.5</a:t>
            </a:r>
            <a:r>
              <a:rPr lang="en-US" sz="2000" dirty="0" smtClean="0">
                <a:solidFill>
                  <a:srgbClr val="990099"/>
                </a:solidFill>
                <a:latin typeface="Arial Narrow" pitchFamily="34" charset="0"/>
              </a:rPr>
              <a:t>. </a:t>
            </a:r>
            <a:r>
              <a:rPr lang="en-US" sz="2000" dirty="0" smtClean="0">
                <a:latin typeface="Arial Narrow" pitchFamily="34" charset="0"/>
              </a:rPr>
              <a:t>Brain drain and ‘</a:t>
            </a:r>
            <a:r>
              <a:rPr lang="en-US" sz="2000" dirty="0" err="1" smtClean="0">
                <a:latin typeface="Arial Narrow" pitchFamily="34" charset="0"/>
              </a:rPr>
              <a:t>Jakpa</a:t>
            </a:r>
            <a:r>
              <a:rPr lang="en-US" sz="2000" dirty="0" smtClean="0">
                <a:latin typeface="Arial Narrow" pitchFamily="34" charset="0"/>
              </a:rPr>
              <a:t>’ syndrome </a:t>
            </a:r>
            <a:r>
              <a:rPr lang="en-US" sz="2000" dirty="0" smtClean="0">
                <a:solidFill>
                  <a:srgbClr val="990099"/>
                </a:solidFill>
                <a:latin typeface="Arial Narrow" pitchFamily="34" charset="0"/>
              </a:rPr>
              <a:t>Solution: Responsive </a:t>
            </a:r>
            <a:r>
              <a:rPr lang="en-US" sz="2000" dirty="0" err="1" smtClean="0">
                <a:solidFill>
                  <a:srgbClr val="990099"/>
                </a:solidFill>
                <a:latin typeface="Arial Narrow" pitchFamily="34" charset="0"/>
              </a:rPr>
              <a:t>Govt</a:t>
            </a:r>
            <a:r>
              <a:rPr lang="en-US" sz="2000" dirty="0" smtClean="0">
                <a:solidFill>
                  <a:srgbClr val="990099"/>
                </a:solidFill>
                <a:latin typeface="Arial Narrow" pitchFamily="34" charset="0"/>
              </a:rPr>
              <a:t> and </a:t>
            </a:r>
            <a:r>
              <a:rPr lang="en-US" sz="2000" dirty="0" err="1" smtClean="0">
                <a:solidFill>
                  <a:srgbClr val="990099"/>
                </a:solidFill>
                <a:latin typeface="Arial Narrow" pitchFamily="34" charset="0"/>
              </a:rPr>
              <a:t>patrotism</a:t>
            </a:r>
            <a:r>
              <a:rPr lang="en-US" sz="2000" dirty="0" smtClean="0">
                <a:solidFill>
                  <a:srgbClr val="990099"/>
                </a:solidFill>
                <a:latin typeface="Arial Narrow" pitchFamily="34" charset="0"/>
              </a:rPr>
              <a:t>. </a:t>
            </a:r>
          </a:p>
          <a:p>
            <a:pPr marL="0" indent="0" algn="just">
              <a:buNone/>
            </a:pPr>
            <a:endParaRPr lang="en-US" sz="2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57399"/>
            <a:ext cx="4267200" cy="40687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Arial Narrow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 </a:t>
            </a:r>
            <a:r>
              <a:rPr lang="en-US" sz="8000" dirty="0" smtClean="0">
                <a:solidFill>
                  <a:srgbClr val="990099"/>
                </a:solidFill>
                <a:latin typeface="Arial Narrow" pitchFamily="34" charset="0"/>
              </a:rPr>
              <a:t>EXTERNAL</a:t>
            </a:r>
          </a:p>
          <a:p>
            <a:pPr marL="514350" indent="-514350" algn="just">
              <a:buAutoNum type="arabicPeriod"/>
            </a:pPr>
            <a:r>
              <a:rPr lang="en-US" sz="8000" dirty="0" smtClean="0">
                <a:latin typeface="Arial Narrow" pitchFamily="34" charset="0"/>
              </a:rPr>
              <a:t>Obsolete information from universities leading to the </a:t>
            </a:r>
            <a:r>
              <a:rPr lang="en-US" sz="8000" dirty="0" err="1" smtClean="0">
                <a:latin typeface="Arial Narrow" pitchFamily="34" charset="0"/>
              </a:rPr>
              <a:t>mobilisation</a:t>
            </a:r>
            <a:r>
              <a:rPr lang="en-US" sz="8000" dirty="0" smtClean="0">
                <a:latin typeface="Arial Narrow" pitchFamily="34" charset="0"/>
              </a:rPr>
              <a:t> of deceased or retirees, among others. </a:t>
            </a:r>
            <a:r>
              <a:rPr lang="en-US" sz="8000" dirty="0" smtClean="0">
                <a:solidFill>
                  <a:srgbClr val="990099"/>
                </a:solidFill>
                <a:latin typeface="Arial Narrow" pitchFamily="34" charset="0"/>
              </a:rPr>
              <a:t>Update of records by universities for NUC’s use. </a:t>
            </a:r>
          </a:p>
          <a:p>
            <a:pPr marL="514350" indent="-514350" algn="just">
              <a:buAutoNum type="arabicPeriod"/>
            </a:pPr>
            <a:r>
              <a:rPr lang="en-US" sz="8000" dirty="0" smtClean="0">
                <a:latin typeface="Arial Narrow" pitchFamily="34" charset="0"/>
              </a:rPr>
              <a:t> Non-availability of experts in some areas (SPESSE Project </a:t>
            </a:r>
            <a:r>
              <a:rPr lang="en-US" sz="8000" dirty="0" err="1" smtClean="0">
                <a:latin typeface="Arial Narrow" pitchFamily="34" charset="0"/>
              </a:rPr>
              <a:t>programmes</a:t>
            </a:r>
            <a:r>
              <a:rPr lang="en-US" sz="8000" dirty="0" smtClean="0">
                <a:latin typeface="Arial Narrow" pitchFamily="34" charset="0"/>
              </a:rPr>
              <a:t>) </a:t>
            </a:r>
            <a:r>
              <a:rPr lang="en-US" sz="8000" dirty="0" smtClean="0">
                <a:solidFill>
                  <a:srgbClr val="990099"/>
                </a:solidFill>
                <a:latin typeface="Arial Narrow" pitchFamily="34" charset="0"/>
              </a:rPr>
              <a:t>LEADS</a:t>
            </a:r>
          </a:p>
          <a:p>
            <a:pPr marL="514350" indent="-514350" algn="just">
              <a:buAutoNum type="arabicPeriod"/>
            </a:pPr>
            <a:r>
              <a:rPr lang="en-US" sz="8000" dirty="0" smtClean="0">
                <a:latin typeface="Arial Narrow" pitchFamily="34" charset="0"/>
              </a:rPr>
              <a:t>I am not available for the assignment (late response)  </a:t>
            </a:r>
            <a:r>
              <a:rPr lang="en-US" sz="8000" dirty="0" smtClean="0">
                <a:solidFill>
                  <a:srgbClr val="990099"/>
                </a:solidFill>
                <a:latin typeface="Arial Narrow" pitchFamily="34" charset="0"/>
              </a:rPr>
              <a:t>Sense of responsibility by experts</a:t>
            </a:r>
          </a:p>
          <a:p>
            <a:pPr marL="514350" indent="-514350" algn="just">
              <a:buAutoNum type="arabicPeriod"/>
            </a:pPr>
            <a:r>
              <a:rPr lang="en-US" sz="8000" dirty="0" smtClean="0">
                <a:latin typeface="Arial Narrow" pitchFamily="34" charset="0"/>
              </a:rPr>
              <a:t>Ignorant of some panel members </a:t>
            </a:r>
            <a:r>
              <a:rPr lang="en-US" sz="8000" dirty="0" smtClean="0">
                <a:solidFill>
                  <a:srgbClr val="990099"/>
                </a:solidFill>
                <a:latin typeface="Arial Narrow" pitchFamily="34" charset="0"/>
              </a:rPr>
              <a:t>Coordination meetings 5) </a:t>
            </a:r>
            <a:r>
              <a:rPr lang="en-US" sz="8000" dirty="0" smtClean="0">
                <a:latin typeface="Arial Narrow" pitchFamily="34" charset="0"/>
              </a:rPr>
              <a:t>Conflict of interest (ethical considerations) </a:t>
            </a:r>
            <a:r>
              <a:rPr lang="en-US" sz="8000" dirty="0" smtClean="0">
                <a:solidFill>
                  <a:srgbClr val="990099"/>
                </a:solidFill>
                <a:latin typeface="Arial Narrow" pitchFamily="34" charset="0"/>
              </a:rPr>
              <a:t>Full disclosure 6) </a:t>
            </a:r>
            <a:r>
              <a:rPr lang="en-US" sz="8000" dirty="0" smtClean="0">
                <a:latin typeface="Arial Narrow" pitchFamily="34" charset="0"/>
              </a:rPr>
              <a:t>Wrong reason for participation:</a:t>
            </a:r>
            <a:r>
              <a:rPr lang="en-US" sz="8000" dirty="0" smtClean="0">
                <a:solidFill>
                  <a:srgbClr val="990099"/>
                </a:solidFill>
                <a:latin typeface="Arial Narrow" pitchFamily="34" charset="0"/>
              </a:rPr>
              <a:t>  Selflessness, giveback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609600"/>
            <a:ext cx="7848600" cy="1600200"/>
          </a:xfrm>
        </p:spPr>
        <p:txBody>
          <a:bodyPr>
            <a:normAutofit/>
          </a:bodyPr>
          <a:lstStyle/>
          <a:p>
            <a:pPr>
              <a:tabLst>
                <a:tab pos="1828800" algn="l"/>
              </a:tabLst>
            </a:pPr>
            <a:r>
              <a:rPr lang="en-US" dirty="0" smtClean="0">
                <a:solidFill>
                  <a:srgbClr val="0E8C23"/>
                </a:solidFill>
              </a:rPr>
              <a:t>NIGERIA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>
                <a:solidFill>
                  <a:srgbClr val="C00000"/>
                </a:solidFill>
              </a:rPr>
              <a:t>EXPERT RECRUITMENT AND TRAINING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MAIN CHALLENGES AND SOLUTIONS</a:t>
            </a:r>
            <a:endParaRPr lang="en-US" sz="1600" dirty="0">
              <a:solidFill>
                <a:srgbClr val="C00000"/>
              </a:solidFill>
            </a:endParaRPr>
          </a:p>
        </p:txBody>
      </p:sp>
      <p:pic>
        <p:nvPicPr>
          <p:cNvPr id="7" name="Picture 6" descr="Description: Description: Description: NUC LOGO CERT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52400"/>
            <a:ext cx="2057400" cy="1510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2357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5800</TotalTime>
  <Words>365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NIGERIA   INVOLVEMENT OF EXPERTS, ACTIVITIES, PROFILES, ETC</vt:lpstr>
      <vt:lpstr>NIGERIA EXPERT TRAINING OFFEREED BY  NUC</vt:lpstr>
      <vt:lpstr>NIGERIA EXPERT RECRUITMENT AND TRAINING MAIN CHALLENGES AND SOLUTIONS</vt:lpstr>
    </vt:vector>
  </TitlesOfParts>
  <Company>NUC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Bosa</dc:creator>
  <cp:lastModifiedBy>USER</cp:lastModifiedBy>
  <cp:revision>703</cp:revision>
  <cp:lastPrinted>2024-10-16T10:09:43Z</cp:lastPrinted>
  <dcterms:created xsi:type="dcterms:W3CDTF">2007-02-23T13:32:33Z</dcterms:created>
  <dcterms:modified xsi:type="dcterms:W3CDTF">2025-01-27T15:13:25Z</dcterms:modified>
</cp:coreProperties>
</file>