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5"/>
  </p:notesMasterIdLst>
  <p:handoutMasterIdLst>
    <p:handoutMasterId r:id="rId6"/>
  </p:handoutMasterIdLst>
  <p:sldIdLst>
    <p:sldId id="622" r:id="rId2"/>
    <p:sldId id="625" r:id="rId3"/>
    <p:sldId id="626" r:id="rId4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0E8C23"/>
    <a:srgbClr val="66CCFF"/>
    <a:srgbClr val="CC3300"/>
    <a:srgbClr val="CCCC00"/>
    <a:srgbClr val="990000"/>
    <a:srgbClr val="063C0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3657" autoAdjust="0"/>
  </p:normalViewPr>
  <p:slideViewPr>
    <p:cSldViewPr>
      <p:cViewPr>
        <p:scale>
          <a:sx n="69" d="100"/>
          <a:sy n="69" d="100"/>
        </p:scale>
        <p:origin x="-1470" y="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6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275" cy="4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862" y="0"/>
            <a:ext cx="2946275" cy="4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79"/>
            <a:ext cx="2946275" cy="4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862" y="9429779"/>
            <a:ext cx="2946275" cy="4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fld id="{53B2593F-44B1-4528-8797-2A4625C062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1098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275" cy="4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62" y="0"/>
            <a:ext cx="2946275" cy="4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383" y="4716585"/>
            <a:ext cx="5436909" cy="446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79"/>
            <a:ext cx="2946275" cy="4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62" y="9429779"/>
            <a:ext cx="2946275" cy="4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>
                <a:latin typeface="Arial" charset="0"/>
              </a:defRPr>
            </a:lvl1pPr>
          </a:lstStyle>
          <a:p>
            <a:pPr>
              <a:defRPr/>
            </a:pPr>
            <a:fld id="{25FF032A-9389-40D4-BAF5-444622691D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939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D8D962-52FA-414B-B84B-5E501E48B71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7122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A8E64-15BB-4FBD-B0B5-4A59F553A82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3938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6C7D3B-EDFC-47D3-85EE-1DF1592CE21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75899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6195E6-72CC-4699-9591-096DD1DB650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34707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02AD3A-9034-4468-B964-0681FCFDA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14011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DF9A2E-5110-47CB-BE80-66889DE85B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96989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34E9B9-8D87-4DCF-BAF2-E750541E14B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53023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BDFC0A-A2A2-43E1-8E81-736159C3E4C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3750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577E53-3D71-4687-B7C1-EBB8A1C82ED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64390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BAB3FB-CAE8-4EE7-855C-1F065E8752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19005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C62E79-F96C-4102-B2FA-7209A790A7A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52231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B64DD4D-8171-410E-9F48-66ECF1894D3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894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slow">
    <p:wheel spokes="1"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527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700" dirty="0" smtClean="0">
                <a:solidFill>
                  <a:srgbClr val="0E8C23"/>
                </a:solidFill>
              </a:rPr>
              <a:t>NIGERIA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>
                <a:solidFill>
                  <a:srgbClr val="C00000"/>
                </a:solidFill>
              </a:rPr>
              <a:t>INVOLVEMENT OF EXPERTS, ACTIVITIES, PROFILES, ETC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DF9A2E-5110-47CB-BE80-66889DE85B2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43000" y="1454726"/>
            <a:ext cx="2209800" cy="4883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TANGIBLES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333500" y="2597727"/>
            <a:ext cx="20193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Establishment of </a:t>
            </a:r>
            <a:r>
              <a:rPr lang="en-US" dirty="0" err="1" smtClean="0">
                <a:solidFill>
                  <a:schemeClr val="tx1"/>
                </a:solidFill>
              </a:rPr>
              <a:t>Programmes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333500" y="3491345"/>
            <a:ext cx="20193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Programme</a:t>
            </a:r>
            <a:r>
              <a:rPr lang="en-US" dirty="0" smtClean="0">
                <a:solidFill>
                  <a:schemeClr val="tx1"/>
                </a:solidFill>
              </a:rPr>
              <a:t> Accreditation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1295400" y="4405745"/>
            <a:ext cx="2057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Institutional Accreditation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215736" y="5915891"/>
            <a:ext cx="20193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Presidential Visitation Panel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5" name="Picture 14" descr="Description: Description: Description: NUC LOGO CERT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0" y="27709"/>
            <a:ext cx="1517072" cy="1330036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Rectangle 15"/>
          <p:cNvSpPr/>
          <p:nvPr/>
        </p:nvSpPr>
        <p:spPr>
          <a:xfrm>
            <a:off x="5638800" y="1501486"/>
            <a:ext cx="16002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INTANGIBLES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5843155" y="2672195"/>
            <a:ext cx="15240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Parental Role over Affiliate Institutions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843155" y="3512127"/>
            <a:ext cx="15240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RAE and IT. assimilation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5853546" y="4454236"/>
            <a:ext cx="15240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Student Support Facilities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1226127" y="5292436"/>
            <a:ext cx="2057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Private Universities Establishment and ODL </a:t>
            </a:r>
            <a:r>
              <a:rPr lang="en-US" dirty="0" err="1" smtClean="0">
                <a:solidFill>
                  <a:schemeClr val="tx1"/>
                </a:solidFill>
              </a:rPr>
              <a:t>Centres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5638800" y="5368636"/>
            <a:ext cx="1686791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Entrepreneurship </a:t>
            </a:r>
            <a:r>
              <a:rPr lang="en-US" dirty="0" err="1" smtClean="0">
                <a:solidFill>
                  <a:schemeClr val="tx1"/>
                </a:solidFill>
              </a:rPr>
              <a:t>Devt</a:t>
            </a:r>
            <a:r>
              <a:rPr lang="en-US" dirty="0" smtClean="0">
                <a:solidFill>
                  <a:schemeClr val="tx1"/>
                </a:solidFill>
              </a:rPr>
              <a:t>. Cetres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Wave 23"/>
          <p:cNvSpPr/>
          <p:nvPr/>
        </p:nvSpPr>
        <p:spPr>
          <a:xfrm>
            <a:off x="3328555" y="2923309"/>
            <a:ext cx="2514600" cy="2396836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55563" algn="l"/>
              </a:tabLst>
            </a:pPr>
            <a:r>
              <a:rPr lang="en-US" dirty="0" smtClean="0"/>
              <a:t>DATA BANK</a:t>
            </a:r>
          </a:p>
          <a:p>
            <a:pPr algn="ctr"/>
            <a:r>
              <a:rPr lang="en-US" dirty="0" smtClean="0"/>
              <a:t>Professors  paneling (geopolitical and ethical consideration</a:t>
            </a:r>
          </a:p>
          <a:p>
            <a:pPr algn="ctr"/>
            <a:r>
              <a:rPr lang="en-US" dirty="0" smtClean="0"/>
              <a:t>Invitations</a:t>
            </a:r>
          </a:p>
          <a:p>
            <a:pPr algn="ctr"/>
            <a:r>
              <a:rPr lang="en-US" dirty="0" smtClean="0"/>
              <a:t>COORDINATION MEETINGS Onsite or Online. NUC manuals and </a:t>
            </a:r>
            <a:r>
              <a:rPr lang="en-US" dirty="0" err="1" smtClean="0"/>
              <a:t>regulations.Role</a:t>
            </a:r>
            <a:r>
              <a:rPr lang="en-US" dirty="0" smtClean="0"/>
              <a:t> of NUC staff  involved</a:t>
            </a:r>
          </a:p>
          <a:p>
            <a:pPr algn="ctr"/>
            <a:r>
              <a:rPr lang="en-US" dirty="0" smtClean="0"/>
              <a:t>LEADS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1250373" y="1943100"/>
            <a:ext cx="2057400" cy="571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Curriculum </a:t>
            </a:r>
            <a:r>
              <a:rPr lang="en-US" dirty="0" err="1" smtClean="0">
                <a:solidFill>
                  <a:schemeClr val="tx1"/>
                </a:solidFill>
              </a:rPr>
              <a:t>Devevelopment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422574" y="1454727"/>
            <a:ext cx="1340426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OTHERS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7422574" y="2597727"/>
            <a:ext cx="1721426" cy="14356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Special Visitations  (NMA, LAUTECH, NSUK.. FUL)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7540337" y="4121726"/>
            <a:ext cx="1524000" cy="20851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Special Committees: Appointments and Promotions of Academic Staff, </a:t>
            </a:r>
            <a:r>
              <a:rPr lang="en-US" dirty="0" err="1" smtClean="0">
                <a:solidFill>
                  <a:schemeClr val="tx1"/>
                </a:solidFill>
              </a:rPr>
              <a:t>Keffi</a:t>
            </a:r>
            <a:r>
              <a:rPr lang="en-US" dirty="0" smtClean="0">
                <a:solidFill>
                  <a:schemeClr val="tx1"/>
                </a:solidFill>
              </a:rPr>
              <a:t>  Declaration (CVCNU)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64131"/>
      </p:ext>
    </p:extLst>
  </p:cSld>
  <p:clrMapOvr>
    <a:masterClrMapping/>
  </p:clrMapOvr>
  <p:transition spd="slow"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09800"/>
            <a:ext cx="4343400" cy="5029199"/>
          </a:xfrm>
        </p:spPr>
        <p:txBody>
          <a:bodyPr numCol="1"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>
                <a:solidFill>
                  <a:srgbClr val="0E8C23"/>
                </a:solidFill>
                <a:latin typeface="Arial Narrow" pitchFamily="34" charset="0"/>
              </a:rPr>
              <a:t>I</a:t>
            </a:r>
            <a:r>
              <a:rPr lang="en-US" dirty="0" smtClean="0">
                <a:solidFill>
                  <a:srgbClr val="0E8C23"/>
                </a:solidFill>
                <a:latin typeface="Arial Narrow" pitchFamily="34" charset="0"/>
              </a:rPr>
              <a:t>NTERNAL</a:t>
            </a:r>
            <a:r>
              <a:rPr lang="en-US" dirty="0" smtClean="0">
                <a:latin typeface="Arial Narrow" pitchFamily="34" charset="0"/>
              </a:rPr>
              <a:t>:</a:t>
            </a:r>
          </a:p>
          <a:p>
            <a:pPr marL="0" indent="0" algn="just">
              <a:buNone/>
            </a:pPr>
            <a:r>
              <a:rPr lang="en-US" dirty="0" err="1" smtClean="0">
                <a:solidFill>
                  <a:srgbClr val="FF0000"/>
                </a:solidFill>
                <a:latin typeface="Arial Narrow" pitchFamily="34" charset="0"/>
              </a:rPr>
              <a:t>Longterm</a:t>
            </a:r>
            <a:r>
              <a:rPr lang="en-US" dirty="0" smtClean="0">
                <a:solidFill>
                  <a:srgbClr val="FF0000"/>
                </a:solidFill>
                <a:latin typeface="Arial Narrow" pitchFamily="34" charset="0"/>
              </a:rPr>
              <a:t> training for staff- Categories  A, B and C 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rgbClr val="FF0000"/>
                </a:solidFill>
                <a:latin typeface="Arial Narrow" pitchFamily="34" charset="0"/>
              </a:rPr>
              <a:t>(2.) Special </a:t>
            </a:r>
            <a:r>
              <a:rPr lang="en-US" dirty="0" err="1" smtClean="0">
                <a:solidFill>
                  <a:srgbClr val="FF0000"/>
                </a:solidFill>
                <a:latin typeface="Arial Narrow" pitchFamily="34" charset="0"/>
              </a:rPr>
              <a:t>Programmes</a:t>
            </a:r>
            <a:r>
              <a:rPr lang="en-US" dirty="0" smtClean="0">
                <a:solidFill>
                  <a:srgbClr val="FF0000"/>
                </a:solidFill>
                <a:latin typeface="Arial Narrow" pitchFamily="34" charset="0"/>
              </a:rPr>
              <a:t> – Leadership training at Galilee  Institute, Israel, HAQAA Egypt and HAQAA online 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rgbClr val="FF0000"/>
                </a:solidFill>
                <a:latin typeface="Arial Narrow" pitchFamily="34" charset="0"/>
              </a:rPr>
              <a:t>(3.) Professional participation at conferences(COREN,PCN, NBA, ANAN, ICAN,  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rgbClr val="FF0000"/>
                </a:solidFill>
                <a:latin typeface="Arial Narrow" pitchFamily="34" charset="0"/>
              </a:rPr>
              <a:t>(4)Coordination meetings 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rgbClr val="FF0000"/>
                </a:solidFill>
                <a:latin typeface="Arial Narrow" pitchFamily="34" charset="0"/>
              </a:rPr>
              <a:t>(5) VICBHE (5) NUC Lecture series</a:t>
            </a:r>
          </a:p>
          <a:p>
            <a:pPr marL="0" indent="0" algn="just">
              <a:buNone/>
            </a:pPr>
            <a:endParaRPr lang="en-US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2057399"/>
            <a:ext cx="4267200" cy="40687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 smtClean="0">
                <a:latin typeface="Arial Narrow" pitchFamily="34" charset="0"/>
              </a:rPr>
              <a:t>  </a:t>
            </a:r>
            <a:r>
              <a:rPr lang="en-US" dirty="0" smtClean="0">
                <a:solidFill>
                  <a:srgbClr val="0E8C23"/>
                </a:solidFill>
                <a:latin typeface="Arial Narrow" pitchFamily="34" charset="0"/>
              </a:rPr>
              <a:t>EXTERNAL </a:t>
            </a:r>
            <a:r>
              <a:rPr lang="en-US" dirty="0" smtClean="0">
                <a:latin typeface="Arial Narrow" pitchFamily="34" charset="0"/>
              </a:rPr>
              <a:t> 1)Workshops/Colloquiums/Seminars </a:t>
            </a:r>
          </a:p>
          <a:p>
            <a:pPr marL="0" indent="0" algn="just">
              <a:buNone/>
            </a:pPr>
            <a:r>
              <a:rPr lang="en-US" dirty="0" smtClean="0">
                <a:latin typeface="Arial Narrow" pitchFamily="34" charset="0"/>
              </a:rPr>
              <a:t>(2) Leadership training of Vice-Chancellors abroad</a:t>
            </a:r>
          </a:p>
          <a:p>
            <a:pPr marL="0" indent="0" algn="just">
              <a:buNone/>
            </a:pPr>
            <a:r>
              <a:rPr lang="en-US" dirty="0" smtClean="0">
                <a:latin typeface="Arial Narrow" pitchFamily="34" charset="0"/>
              </a:rPr>
              <a:t>(3) Coordination meetings for Chairmen of Accreditation panels</a:t>
            </a:r>
          </a:p>
          <a:p>
            <a:pPr marL="0" indent="0" algn="just">
              <a:buNone/>
            </a:pPr>
            <a:r>
              <a:rPr lang="en-US" dirty="0" smtClean="0">
                <a:latin typeface="Arial Narrow" pitchFamily="34" charset="0"/>
              </a:rPr>
              <a:t>(4) VICBHE </a:t>
            </a:r>
          </a:p>
          <a:p>
            <a:pPr marL="0" indent="0" algn="just">
              <a:buNone/>
            </a:pPr>
            <a:r>
              <a:rPr lang="en-US" dirty="0" smtClean="0">
                <a:latin typeface="Arial Narrow" pitchFamily="34" charset="0"/>
              </a:rPr>
              <a:t>(5) Facilitation of trainings abroad for academia</a:t>
            </a:r>
          </a:p>
          <a:p>
            <a:pPr marL="0" indent="0" algn="just">
              <a:buNone/>
            </a:pPr>
            <a:r>
              <a:rPr lang="en-US" dirty="0" smtClean="0">
                <a:latin typeface="Arial Narrow" pitchFamily="34" charset="0"/>
              </a:rPr>
              <a:t>(6)Associations, CVC, CODAPNU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600200" y="1066800"/>
            <a:ext cx="7162800" cy="914400"/>
          </a:xfrm>
        </p:spPr>
        <p:txBody>
          <a:bodyPr>
            <a:normAutofit fontScale="90000"/>
          </a:bodyPr>
          <a:lstStyle/>
          <a:p>
            <a:pPr>
              <a:tabLst>
                <a:tab pos="1828800" algn="l"/>
              </a:tabLst>
            </a:pPr>
            <a:r>
              <a:rPr lang="en-US" dirty="0" smtClean="0">
                <a:solidFill>
                  <a:srgbClr val="0E8C23"/>
                </a:solidFill>
              </a:rPr>
              <a:t>NIGERIA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>
                <a:solidFill>
                  <a:srgbClr val="C00000"/>
                </a:solidFill>
              </a:rPr>
              <a:t>EXPERT TRAINING OFFEREED BY  NUC</a:t>
            </a:r>
            <a:endParaRPr lang="en-US" sz="2200" dirty="0">
              <a:solidFill>
                <a:srgbClr val="C00000"/>
              </a:solidFill>
            </a:endParaRPr>
          </a:p>
        </p:txBody>
      </p:sp>
      <p:pic>
        <p:nvPicPr>
          <p:cNvPr id="7" name="Picture 6" descr="Description: Description: Description: NUC LOGO CERT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04799"/>
            <a:ext cx="2057400" cy="15101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639486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752600"/>
            <a:ext cx="4800600" cy="5257801"/>
          </a:xfrm>
        </p:spPr>
        <p:txBody>
          <a:bodyPr numCol="1">
            <a:noAutofit/>
          </a:bodyPr>
          <a:lstStyle/>
          <a:p>
            <a:pPr marL="0" indent="0" algn="just">
              <a:buNone/>
            </a:pPr>
            <a:r>
              <a:rPr lang="en-US" sz="2000" dirty="0" smtClean="0">
                <a:solidFill>
                  <a:srgbClr val="0E8C23"/>
                </a:solidFill>
                <a:latin typeface="Arial Narrow" pitchFamily="34" charset="0"/>
              </a:rPr>
              <a:t>INTERNAL</a:t>
            </a:r>
            <a:endParaRPr lang="en-US" sz="2000" dirty="0" smtClean="0">
              <a:latin typeface="Arial Narrow" pitchFamily="34" charset="0"/>
            </a:endParaRPr>
          </a:p>
          <a:p>
            <a:pPr marL="514350" indent="-514350" algn="just">
              <a:buAutoNum type="arabicPeriod"/>
            </a:pPr>
            <a:r>
              <a:rPr lang="en-US" sz="2000" dirty="0" smtClean="0">
                <a:latin typeface="Arial Narrow" pitchFamily="34" charset="0"/>
              </a:rPr>
              <a:t>Recirculation of resource persons. Solution. </a:t>
            </a:r>
            <a:r>
              <a:rPr lang="en-US" sz="2000" dirty="0" smtClean="0">
                <a:solidFill>
                  <a:srgbClr val="990099"/>
                </a:solidFill>
                <a:latin typeface="Arial Narrow" pitchFamily="34" charset="0"/>
              </a:rPr>
              <a:t>Solution- Data bank update, Information on new profs</a:t>
            </a:r>
          </a:p>
          <a:p>
            <a:pPr marL="514350" indent="-514350" algn="just">
              <a:buAutoNum type="arabicPeriod"/>
            </a:pPr>
            <a:r>
              <a:rPr lang="en-US" sz="2000" dirty="0" smtClean="0">
                <a:latin typeface="Arial Narrow" pitchFamily="34" charset="0"/>
              </a:rPr>
              <a:t>Poor preparation leading to late invitation</a:t>
            </a:r>
            <a:r>
              <a:rPr lang="en-US" sz="2000" dirty="0" smtClean="0">
                <a:solidFill>
                  <a:srgbClr val="990099"/>
                </a:solidFill>
                <a:latin typeface="Arial Narrow" pitchFamily="34" charset="0"/>
              </a:rPr>
              <a:t>. Solution: Early preparation</a:t>
            </a:r>
          </a:p>
          <a:p>
            <a:pPr marL="514350" indent="-514350" algn="just">
              <a:buAutoNum type="arabicPeriod"/>
            </a:pPr>
            <a:r>
              <a:rPr lang="en-US" sz="2000" dirty="0" smtClean="0">
                <a:latin typeface="Arial Narrow" pitchFamily="34" charset="0"/>
              </a:rPr>
              <a:t>Inconsistent coordination meetings. Solution: Regular coordination due to new Chairmen and Members (</a:t>
            </a:r>
            <a:r>
              <a:rPr lang="en-US" sz="2000" dirty="0" err="1" smtClean="0">
                <a:latin typeface="Arial Narrow" pitchFamily="34" charset="0"/>
              </a:rPr>
              <a:t>Freshers’</a:t>
            </a:r>
            <a:r>
              <a:rPr lang="en-US" sz="2000" dirty="0" smtClean="0">
                <a:latin typeface="Arial Narrow" pitchFamily="34" charset="0"/>
              </a:rPr>
              <a:t> </a:t>
            </a:r>
            <a:r>
              <a:rPr lang="en-US" sz="2000" dirty="0" smtClean="0">
                <a:latin typeface="Arial Narrow" pitchFamily="34" charset="0"/>
              </a:rPr>
              <a:t>and to serve as refreshers course for old members) 4. Funding constraint and avoidance of double hop. </a:t>
            </a:r>
            <a:r>
              <a:rPr lang="en-US" sz="2000" dirty="0" smtClean="0">
                <a:solidFill>
                  <a:srgbClr val="990099"/>
                </a:solidFill>
                <a:latin typeface="Arial Narrow" pitchFamily="34" charset="0"/>
              </a:rPr>
              <a:t>Solution: Improved funding by </a:t>
            </a:r>
            <a:r>
              <a:rPr lang="en-US" sz="2000" dirty="0" smtClean="0">
                <a:solidFill>
                  <a:srgbClr val="990099"/>
                </a:solidFill>
                <a:latin typeface="Arial Narrow" pitchFamily="34" charset="0"/>
              </a:rPr>
              <a:t>government/universities/Balanced planning by NUC.5</a:t>
            </a:r>
            <a:r>
              <a:rPr lang="en-US" sz="2000" dirty="0" smtClean="0">
                <a:solidFill>
                  <a:srgbClr val="990099"/>
                </a:solidFill>
                <a:latin typeface="Arial Narrow" pitchFamily="34" charset="0"/>
              </a:rPr>
              <a:t>. </a:t>
            </a:r>
            <a:r>
              <a:rPr lang="en-US" sz="2000" dirty="0" smtClean="0">
                <a:latin typeface="Arial Narrow" pitchFamily="34" charset="0"/>
              </a:rPr>
              <a:t>Brain drain and ‘</a:t>
            </a:r>
            <a:r>
              <a:rPr lang="en-US" sz="2000" dirty="0" err="1" smtClean="0">
                <a:latin typeface="Arial Narrow" pitchFamily="34" charset="0"/>
              </a:rPr>
              <a:t>Jakpa</a:t>
            </a:r>
            <a:r>
              <a:rPr lang="en-US" sz="2000" dirty="0" smtClean="0">
                <a:latin typeface="Arial Narrow" pitchFamily="34" charset="0"/>
              </a:rPr>
              <a:t>’ syndrome </a:t>
            </a:r>
            <a:r>
              <a:rPr lang="en-US" sz="2000" dirty="0" smtClean="0">
                <a:solidFill>
                  <a:srgbClr val="990099"/>
                </a:solidFill>
                <a:latin typeface="Arial Narrow" pitchFamily="34" charset="0"/>
              </a:rPr>
              <a:t>Solution: Responsive </a:t>
            </a:r>
            <a:r>
              <a:rPr lang="en-US" sz="2000" dirty="0" err="1" smtClean="0">
                <a:solidFill>
                  <a:srgbClr val="990099"/>
                </a:solidFill>
                <a:latin typeface="Arial Narrow" pitchFamily="34" charset="0"/>
              </a:rPr>
              <a:t>Govt</a:t>
            </a:r>
            <a:r>
              <a:rPr lang="en-US" sz="2000" dirty="0" smtClean="0">
                <a:solidFill>
                  <a:srgbClr val="990099"/>
                </a:solidFill>
                <a:latin typeface="Arial Narrow" pitchFamily="34" charset="0"/>
              </a:rPr>
              <a:t> and </a:t>
            </a:r>
            <a:r>
              <a:rPr lang="en-US" sz="2000" dirty="0" err="1" smtClean="0">
                <a:solidFill>
                  <a:srgbClr val="990099"/>
                </a:solidFill>
                <a:latin typeface="Arial Narrow" pitchFamily="34" charset="0"/>
              </a:rPr>
              <a:t>patrotism</a:t>
            </a:r>
            <a:r>
              <a:rPr lang="en-US" sz="2000" dirty="0" smtClean="0">
                <a:solidFill>
                  <a:srgbClr val="990099"/>
                </a:solidFill>
                <a:latin typeface="Arial Narrow" pitchFamily="34" charset="0"/>
              </a:rPr>
              <a:t>. </a:t>
            </a:r>
          </a:p>
          <a:p>
            <a:pPr marL="0" indent="0" algn="just">
              <a:buNone/>
            </a:pPr>
            <a:endParaRPr lang="en-US" sz="20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2057399"/>
            <a:ext cx="4267200" cy="406876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n-US" dirty="0" smtClean="0">
                <a:latin typeface="Arial Narrow" pitchFamily="34" charset="0"/>
              </a:rPr>
              <a:t>  </a:t>
            </a:r>
          </a:p>
          <a:p>
            <a:pPr marL="0" indent="0" algn="just">
              <a:buNone/>
            </a:pPr>
            <a:r>
              <a:rPr lang="en-US" dirty="0">
                <a:latin typeface="Arial Narrow" pitchFamily="34" charset="0"/>
              </a:rPr>
              <a:t> </a:t>
            </a:r>
            <a:r>
              <a:rPr lang="en-US" dirty="0" smtClean="0">
                <a:latin typeface="Arial Narrow" pitchFamily="34" charset="0"/>
              </a:rPr>
              <a:t>    </a:t>
            </a:r>
            <a:r>
              <a:rPr lang="en-US" sz="8000" dirty="0" smtClean="0">
                <a:solidFill>
                  <a:srgbClr val="990099"/>
                </a:solidFill>
                <a:latin typeface="Arial Narrow" pitchFamily="34" charset="0"/>
              </a:rPr>
              <a:t>EXTERNAL</a:t>
            </a:r>
          </a:p>
          <a:p>
            <a:pPr marL="514350" indent="-514350" algn="just">
              <a:buAutoNum type="arabicPeriod"/>
            </a:pPr>
            <a:r>
              <a:rPr lang="en-US" sz="8000" dirty="0" smtClean="0">
                <a:latin typeface="Arial Narrow" pitchFamily="34" charset="0"/>
              </a:rPr>
              <a:t>Obsolete information from universities leading to the </a:t>
            </a:r>
            <a:r>
              <a:rPr lang="en-US" sz="8000" dirty="0" err="1" smtClean="0">
                <a:latin typeface="Arial Narrow" pitchFamily="34" charset="0"/>
              </a:rPr>
              <a:t>mobilisation</a:t>
            </a:r>
            <a:r>
              <a:rPr lang="en-US" sz="8000" dirty="0" smtClean="0">
                <a:latin typeface="Arial Narrow" pitchFamily="34" charset="0"/>
              </a:rPr>
              <a:t> of deceased or retirees, among others. </a:t>
            </a:r>
            <a:r>
              <a:rPr lang="en-US" sz="8000" dirty="0" smtClean="0">
                <a:solidFill>
                  <a:srgbClr val="990099"/>
                </a:solidFill>
                <a:latin typeface="Arial Narrow" pitchFamily="34" charset="0"/>
              </a:rPr>
              <a:t>Update of records by universities for NUC’s use. </a:t>
            </a:r>
          </a:p>
          <a:p>
            <a:pPr marL="514350" indent="-514350" algn="just">
              <a:buAutoNum type="arabicPeriod"/>
            </a:pPr>
            <a:r>
              <a:rPr lang="en-US" sz="8000" dirty="0" smtClean="0">
                <a:latin typeface="Arial Narrow" pitchFamily="34" charset="0"/>
              </a:rPr>
              <a:t> Non-availability of experts in some areas (SPESSE Project </a:t>
            </a:r>
            <a:r>
              <a:rPr lang="en-US" sz="8000" dirty="0" err="1" smtClean="0">
                <a:latin typeface="Arial Narrow" pitchFamily="34" charset="0"/>
              </a:rPr>
              <a:t>programmes</a:t>
            </a:r>
            <a:r>
              <a:rPr lang="en-US" sz="8000" dirty="0" smtClean="0">
                <a:latin typeface="Arial Narrow" pitchFamily="34" charset="0"/>
              </a:rPr>
              <a:t>) </a:t>
            </a:r>
            <a:r>
              <a:rPr lang="en-US" sz="8000" dirty="0" smtClean="0">
                <a:solidFill>
                  <a:srgbClr val="990099"/>
                </a:solidFill>
                <a:latin typeface="Arial Narrow" pitchFamily="34" charset="0"/>
              </a:rPr>
              <a:t>LEADS</a:t>
            </a:r>
          </a:p>
          <a:p>
            <a:pPr marL="514350" indent="-514350" algn="just">
              <a:buAutoNum type="arabicPeriod"/>
            </a:pPr>
            <a:r>
              <a:rPr lang="en-US" sz="8000" dirty="0" smtClean="0">
                <a:latin typeface="Arial Narrow" pitchFamily="34" charset="0"/>
              </a:rPr>
              <a:t>I am not available for the assignment (late response)  </a:t>
            </a:r>
            <a:r>
              <a:rPr lang="en-US" sz="8000" dirty="0" smtClean="0">
                <a:solidFill>
                  <a:srgbClr val="990099"/>
                </a:solidFill>
                <a:latin typeface="Arial Narrow" pitchFamily="34" charset="0"/>
              </a:rPr>
              <a:t>Sense of responsibility by experts</a:t>
            </a:r>
          </a:p>
          <a:p>
            <a:pPr marL="514350" indent="-514350" algn="just">
              <a:buAutoNum type="arabicPeriod"/>
            </a:pPr>
            <a:r>
              <a:rPr lang="en-US" sz="8000" dirty="0" smtClean="0">
                <a:latin typeface="Arial Narrow" pitchFamily="34" charset="0"/>
              </a:rPr>
              <a:t>Ignorant of some panel members </a:t>
            </a:r>
            <a:r>
              <a:rPr lang="en-US" sz="8000" dirty="0" smtClean="0">
                <a:solidFill>
                  <a:srgbClr val="990099"/>
                </a:solidFill>
                <a:latin typeface="Arial Narrow" pitchFamily="34" charset="0"/>
              </a:rPr>
              <a:t>Coordination meetings 5) </a:t>
            </a:r>
            <a:r>
              <a:rPr lang="en-US" sz="8000" dirty="0" smtClean="0">
                <a:latin typeface="Arial Narrow" pitchFamily="34" charset="0"/>
              </a:rPr>
              <a:t>Conflict of interest (ethical considerations) </a:t>
            </a:r>
            <a:r>
              <a:rPr lang="en-US" sz="8000" dirty="0" smtClean="0">
                <a:solidFill>
                  <a:srgbClr val="990099"/>
                </a:solidFill>
                <a:latin typeface="Arial Narrow" pitchFamily="34" charset="0"/>
              </a:rPr>
              <a:t>Full disclosure 6) </a:t>
            </a:r>
            <a:r>
              <a:rPr lang="en-US" sz="8000" dirty="0" smtClean="0">
                <a:latin typeface="Arial Narrow" pitchFamily="34" charset="0"/>
              </a:rPr>
              <a:t>Wrong reason for participation:</a:t>
            </a:r>
            <a:r>
              <a:rPr lang="en-US" sz="8000" dirty="0" smtClean="0">
                <a:solidFill>
                  <a:srgbClr val="990099"/>
                </a:solidFill>
                <a:latin typeface="Arial Narrow" pitchFamily="34" charset="0"/>
              </a:rPr>
              <a:t>  Selflessness, giveback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609600"/>
            <a:ext cx="7848600" cy="1600200"/>
          </a:xfrm>
        </p:spPr>
        <p:txBody>
          <a:bodyPr>
            <a:normAutofit/>
          </a:bodyPr>
          <a:lstStyle/>
          <a:p>
            <a:pPr>
              <a:tabLst>
                <a:tab pos="1828800" algn="l"/>
              </a:tabLst>
            </a:pPr>
            <a:r>
              <a:rPr lang="en-US" dirty="0" smtClean="0">
                <a:solidFill>
                  <a:srgbClr val="0E8C23"/>
                </a:solidFill>
              </a:rPr>
              <a:t>NIGERIA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dirty="0" smtClean="0">
                <a:solidFill>
                  <a:srgbClr val="C00000"/>
                </a:solidFill>
              </a:rPr>
              <a:t>EXPERT RECRUITMENT AND TRAINING</a:t>
            </a:r>
            <a:br>
              <a:rPr lang="en-US" sz="1600" dirty="0" smtClean="0">
                <a:solidFill>
                  <a:srgbClr val="C00000"/>
                </a:solidFill>
              </a:rPr>
            </a:br>
            <a:r>
              <a:rPr lang="en-US" sz="1600" dirty="0" smtClean="0">
                <a:solidFill>
                  <a:srgbClr val="C00000"/>
                </a:solidFill>
              </a:rPr>
              <a:t>MAIN CHALLENGES AND SOLUTIONS</a:t>
            </a:r>
            <a:endParaRPr lang="en-US" sz="1600" dirty="0">
              <a:solidFill>
                <a:srgbClr val="C00000"/>
              </a:solidFill>
            </a:endParaRPr>
          </a:p>
        </p:txBody>
      </p:sp>
      <p:pic>
        <p:nvPicPr>
          <p:cNvPr id="7" name="Picture 6" descr="Description: Description: Description: NUC LOGO CERT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100" y="152400"/>
            <a:ext cx="2057400" cy="15101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423578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5800</TotalTime>
  <Words>365</Words>
  <Application>Microsoft Office PowerPoint</Application>
  <PresentationFormat>On-screen Show (4:3)</PresentationFormat>
  <Paragraphs>47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NIGERIA   INVOLVEMENT OF EXPERTS, ACTIVITIES, PROFILES, ETC</vt:lpstr>
      <vt:lpstr>NIGERIA EXPERT TRAINING OFFEREED BY  NUC</vt:lpstr>
      <vt:lpstr>NIGERIA EXPERT RECRUITMENT AND TRAINING MAIN CHALLENGES AND SOLUTIONS</vt:lpstr>
    </vt:vector>
  </TitlesOfParts>
  <Company>NUC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Bosa</dc:creator>
  <cp:lastModifiedBy>USER</cp:lastModifiedBy>
  <cp:revision>703</cp:revision>
  <cp:lastPrinted>2024-10-16T10:09:43Z</cp:lastPrinted>
  <dcterms:created xsi:type="dcterms:W3CDTF">2007-02-23T13:32:33Z</dcterms:created>
  <dcterms:modified xsi:type="dcterms:W3CDTF">2025-01-27T15:13:25Z</dcterms:modified>
</cp:coreProperties>
</file>