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9" r:id="rId3"/>
    <p:sldId id="261" r:id="rId4"/>
    <p:sldId id="263" r:id="rId5"/>
    <p:sldId id="260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08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4099"/>
    <a:srgbClr val="F9B233"/>
    <a:srgbClr val="E94E1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CCCB5C-B50C-7FF7-8F72-CBE4479B4AFB}" v="9" dt="2025-01-15T11:12:58.09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12" d="100"/>
          <a:sy n="112" d="100"/>
        </p:scale>
        <p:origin x="552" y="96"/>
      </p:cViewPr>
      <p:guideLst>
        <p:guide orient="horz" pos="2160"/>
        <p:guide pos="3840"/>
        <p:guide pos="708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8" d="100"/>
          <a:sy n="78" d="100"/>
        </p:scale>
        <p:origin x="396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id="{BB33DE51-9DC4-AB7A-11EA-338D4AE381E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39A80E9-C80B-81ED-8335-64C8049563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1F69D-3298-4C1E-84EE-C22B79EBDD0E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2FCB65F-667C-6545-ED12-28E2C99AAAB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4051948-E31F-EF3C-3803-F559CEE2705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CEFA4-2941-4541-9134-1A9FAE397620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33069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11" Type="http://schemas.openxmlformats.org/officeDocument/2006/relationships/image" Target="../media/image10.sv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Icono&#10;&#10;Descripción generada automáticamente">
            <a:extLst>
              <a:ext uri="{FF2B5EF4-FFF2-40B4-BE49-F238E27FC236}">
                <a16:creationId xmlns:a16="http://schemas.microsoft.com/office/drawing/2014/main" id="{B6766C1C-620F-0438-5DA0-01798F29A9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706" y="0"/>
            <a:ext cx="9675294" cy="6858000"/>
          </a:xfrm>
          <a:prstGeom prst="rect">
            <a:avLst/>
          </a:prstGeom>
        </p:spPr>
      </p:pic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9C4B20E7-3EB4-BF29-E35A-8545C2234FC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4856" y="2382717"/>
            <a:ext cx="6090377" cy="1900197"/>
          </a:xfrm>
          <a:prstGeom prst="rect">
            <a:avLst/>
          </a:prstGeom>
        </p:spPr>
      </p:pic>
      <p:pic>
        <p:nvPicPr>
          <p:cNvPr id="8" name="Picture 24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4369BB79-969D-B53A-A716-664A204848E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5732"/>
          <a:stretch/>
        </p:blipFill>
        <p:spPr>
          <a:xfrm>
            <a:off x="9240986" y="349670"/>
            <a:ext cx="2642535" cy="1280419"/>
          </a:xfrm>
          <a:prstGeom prst="rect">
            <a:avLst/>
          </a:prstGeom>
        </p:spPr>
      </p:pic>
      <p:pic>
        <p:nvPicPr>
          <p:cNvPr id="9" name="Picture 8" descr="A picture containing shirt, drawing&#10;&#10;Description automatically generated">
            <a:extLst>
              <a:ext uri="{FF2B5EF4-FFF2-40B4-BE49-F238E27FC236}">
                <a16:creationId xmlns:a16="http://schemas.microsoft.com/office/drawing/2014/main" id="{9F2F25DA-9FB2-E31D-1E15-83CC0DDFE4C2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964" y="5760644"/>
            <a:ext cx="1570758" cy="915588"/>
          </a:xfrm>
          <a:prstGeom prst="rect">
            <a:avLst/>
          </a:prstGeom>
        </p:spPr>
      </p:pic>
      <p:pic>
        <p:nvPicPr>
          <p:cNvPr id="11" name="Picture 32" descr="A picture containing drawing, food, plate&#10;&#10;Description automatically generated">
            <a:extLst>
              <a:ext uri="{FF2B5EF4-FFF2-40B4-BE49-F238E27FC236}">
                <a16:creationId xmlns:a16="http://schemas.microsoft.com/office/drawing/2014/main" id="{148A4F17-445A-66CB-1B61-6E579F31C924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62253" y="5818922"/>
            <a:ext cx="1167274" cy="771043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209FB97B-097D-3136-82FD-95E63E3EBE3E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683641" y="5779714"/>
            <a:ext cx="1820266" cy="849458"/>
          </a:xfrm>
          <a:prstGeom prst="rect">
            <a:avLst/>
          </a:prstGeom>
        </p:spPr>
      </p:pic>
      <p:pic>
        <p:nvPicPr>
          <p:cNvPr id="2" name="Imagen 1" descr="Logotipo&#10;&#10;Descripción generada automáticamente con confianza baja">
            <a:extLst>
              <a:ext uri="{FF2B5EF4-FFF2-40B4-BE49-F238E27FC236}">
                <a16:creationId xmlns:a16="http://schemas.microsoft.com/office/drawing/2014/main" id="{3B270AD6-B9A5-973D-AEF8-78AB10B73CC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2427" y="192369"/>
            <a:ext cx="1996809" cy="119944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8CB15B-07CC-17A7-63D1-E7DEDF348B79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652467" y="580030"/>
            <a:ext cx="1022827" cy="1076302"/>
          </a:xfrm>
          <a:prstGeom prst="rect">
            <a:avLst/>
          </a:prstGeom>
        </p:spPr>
      </p:pic>
      <p:pic>
        <p:nvPicPr>
          <p:cNvPr id="6" name="Graphic 5">
            <a:extLst>
              <a:ext uri="{FF2B5EF4-FFF2-40B4-BE49-F238E27FC236}">
                <a16:creationId xmlns:a16="http://schemas.microsoft.com/office/drawing/2014/main" id="{B50717E4-5765-1DD1-9818-C80D5BC9FB97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842722" y="5860630"/>
            <a:ext cx="241935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08546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552A757-3B4B-0846-53F0-B9B1710DE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750"/>
            <a:ext cx="10515600" cy="1325563"/>
          </a:xfrm>
        </p:spPr>
        <p:txBody>
          <a:bodyPr>
            <a:noAutofit/>
          </a:bodyPr>
          <a:lstStyle>
            <a:lvl1pPr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657319-E5BD-B863-AE64-0140A49A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936CDA-AF2A-C796-7125-58C71F7F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27F4AA-140A-971A-1607-731B7F8D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D96F3049-B165-F825-BBEE-84FC440AD2F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0365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1EBEA32-89F6-40D1-ABB3-AA1C346A4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58F8F6D-B828-C384-3967-BC3A21C27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637291-3F2D-7D3F-0CA6-6901343C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5" name="Imagen 4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781EF7A8-8562-707B-834E-B5383648C9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55910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55811F8-E31C-CDA9-27AE-0E1FA0B29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28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20BDD5-5FAD-395B-5354-9503ED456B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buClr>
                <a:srgbClr val="F9B233"/>
              </a:buClr>
              <a:defRPr sz="3200"/>
            </a:lvl1pPr>
            <a:lvl2pPr>
              <a:buClr>
                <a:srgbClr val="F9B233"/>
              </a:buClr>
              <a:defRPr sz="2800"/>
            </a:lvl2pPr>
            <a:lvl3pPr>
              <a:buClr>
                <a:srgbClr val="F9B233"/>
              </a:buClr>
              <a:defRPr sz="2400"/>
            </a:lvl3pPr>
            <a:lvl4pPr>
              <a:buClr>
                <a:srgbClr val="F9B233"/>
              </a:buClr>
              <a:defRPr sz="2000"/>
            </a:lvl4pPr>
            <a:lvl5pPr>
              <a:buClr>
                <a:srgbClr val="F9B233"/>
              </a:buCl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67DC1AB-2C21-7E23-CA43-975BD61878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03F5C8-E681-F08A-F2EA-B251258243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B84F894-377F-B0CB-C4FB-413D8C8D0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C3A7764-509B-6E0D-BF2F-C24002671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Imagen 7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139B00AB-4ABD-563F-E7FF-1C7167F571B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4178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0D51F5-F6F6-A65B-EB46-6F14C5DEB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>
            <a:normAutofit/>
          </a:bodyPr>
          <a:lstStyle>
            <a:lvl1pPr>
              <a:defRPr sz="280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2810A763-4722-2D2F-C612-6E4F63CBCB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4A42D30-F5F0-16AD-4266-79816E8687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09DE773-2AF7-8B14-1DD0-6E8F54C76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903CF5-0E9F-F5E0-253D-1520D4910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824E106-9D1B-F982-3881-D3656275C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8" name="Imagen 7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15600959-2B8B-870F-A288-2DED488DF7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3149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1EBEA32-89F6-40D1-ABB3-AA1C346A42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58F8F6D-B828-C384-3967-BC3A21C27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6637291-3F2D-7D3F-0CA6-6901343C4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5" name="Imagen 4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781EF7A8-8562-707B-834E-B5383648C9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3415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EC58E8B7-C146-C828-825F-BE969795E7E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FBD92E87-F3B1-A4F9-D594-B95627638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BD0D51-A228-E65F-5F18-9536D76AB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03E578-76D7-B4BE-F94A-CC9FF0D87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10252D-BBFB-1C9A-D4E4-AC5F5A19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2F7EF7-EDDE-AAE2-0D14-E48434DE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0" name="Imagen 9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3AEF2DBA-32C8-ECAC-FD03-499D148BC8FB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5557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D92E87-F3B1-A4F9-D594-B956276381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BD0D51-A228-E65F-5F18-9536D76AB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03E578-76D7-B4BE-F94A-CC9FF0D87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C10252D-BBFB-1C9A-D4E4-AC5F5A19C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42F7EF7-EDDE-AAE2-0D14-E48434DE7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0" name="Imagen 9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3AEF2DBA-32C8-ECAC-FD03-499D148BC8F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43976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B218AD49-FBD9-F897-B725-70CB8D84EC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648" r="-1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C2D04F6-31C1-7448-92CD-B03EF294F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9EC3938-D9D3-D7B5-FA5B-3389621B9C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dirty="0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31A9525-6BF0-B26F-9CD4-5A7C24399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EF75B0-3AE3-A43F-46E3-D9488C055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6D02F52-0BC1-0CCC-D13F-CF6991B9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23648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9931BEB8-C89E-35D8-CE43-A782EC66DC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ABD9D42A-E613-F023-5623-99E0F54D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CD5838-F6B6-16F9-4B58-67C5C4AA22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C1E6F3-E25B-E239-F9B0-A09246156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C06696-1F7F-264F-1493-1C08C6A1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B5DF13-DD4A-43A7-2CE8-20A51EB97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524410-88F6-4001-5CC9-38EFD991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E771320F-8A12-7288-FCD4-994CFECD6CA0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0609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D9D42A-E613-F023-5623-99E0F54DBA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36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</a:defRPr>
            </a:lvl1pPr>
          </a:lstStyle>
          <a:p>
            <a:pPr lvl="0"/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CD5838-F6B6-16F9-4B58-67C5C4AA22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3C1E6F3-E25B-E239-F9B0-A092461568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buClr>
                <a:srgbClr val="F9B233"/>
              </a:buClr>
              <a:defRPr/>
            </a:lvl1pPr>
            <a:lvl2pPr>
              <a:buClr>
                <a:srgbClr val="F9B233"/>
              </a:buClr>
              <a:defRPr/>
            </a:lvl2pPr>
            <a:lvl3pPr>
              <a:buClr>
                <a:srgbClr val="F9B233"/>
              </a:buClr>
              <a:defRPr/>
            </a:lvl3pPr>
            <a:lvl4pPr>
              <a:buClr>
                <a:srgbClr val="F9B233"/>
              </a:buClr>
              <a:defRPr/>
            </a:lvl4pPr>
            <a:lvl5pPr>
              <a:buClr>
                <a:srgbClr val="F9B233"/>
              </a:buClr>
              <a:defRPr/>
            </a:lvl5pPr>
          </a:lstStyle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1C06696-1F7F-264F-1493-1C08C6A1F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CB5DF13-DD4A-43A7-2CE8-20A51EB97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A524410-88F6-4001-5CC9-38EFD991F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E771320F-8A12-7288-FCD4-994CFECD6CA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205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n 9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1D652AFF-A5E5-4357-D98D-A1FBB6F61C9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1A717BE9-5558-8CE9-3C93-ADDE23354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8276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950C0-8436-7A46-89C9-E96803FB3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981399-12D0-5CDD-9A5F-BB387592F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4B83124-123C-7EA0-C5CA-132B1C6EA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CC4D7A-1CB0-4A21-296E-2771C07C8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3F1A8E-3AFF-FC3A-0A17-02E376F75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534DAE-0A4D-D60A-82F8-DB54043F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887F39-002B-A5EF-2734-146C0D38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6785B7D2-6E9B-066F-4134-25D7F112EF4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299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17BE9-5558-8CE9-3C93-ADDE23354E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18388"/>
            <a:ext cx="10515600" cy="1325563"/>
          </a:xfrm>
        </p:spPr>
        <p:txBody>
          <a:bodyPr>
            <a:noAutofit/>
          </a:bodyPr>
          <a:lstStyle>
            <a:lvl1pPr>
              <a:defRPr lang="en-GB" sz="3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pPr lvl="0"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</a:pPr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1D950C0-8436-7A46-89C9-E96803FB3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0981399-12D0-5CDD-9A5F-BB387592F4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4B83124-123C-7EA0-C5CA-132B1C6EA17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1CC4D7A-1CB0-4A21-296E-2771C07C8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23F1A8E-3AFF-FC3A-0A17-02E376F75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F534DAE-0A4D-D60A-82F8-DB54043F7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887F39-002B-A5EF-2734-146C0D383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11" name="Imagen 10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6785B7D2-6E9B-066F-4134-25D7F112EF4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0621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magen que contiene luz, reloj&#10;&#10;Descripción generada automáticamente">
            <a:extLst>
              <a:ext uri="{FF2B5EF4-FFF2-40B4-BE49-F238E27FC236}">
                <a16:creationId xmlns:a16="http://schemas.microsoft.com/office/drawing/2014/main" id="{A89426AA-1285-02EA-946C-B57E494C1BA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5" t="61217" r="1815" b="2467"/>
          <a:stretch/>
        </p:blipFill>
        <p:spPr>
          <a:xfrm>
            <a:off x="0" y="0"/>
            <a:ext cx="12192000" cy="1646238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E552A757-3B4B-0846-53F0-B9B1710DE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C4657319-E5BD-B863-AE64-0140A49AB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C84D97-110F-436D-8052-5194FC30C3C0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936CDA-AF2A-C796-7125-58C71F7FA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F27F4AA-140A-971A-1607-731B7F8D4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  <p:pic>
        <p:nvPicPr>
          <p:cNvPr id="7" name="Imagen 6" descr="Un dibujo de una cara feliz&#10;&#10;Descripción generada automáticamente con confianza baja">
            <a:extLst>
              <a:ext uri="{FF2B5EF4-FFF2-40B4-BE49-F238E27FC236}">
                <a16:creationId xmlns:a16="http://schemas.microsoft.com/office/drawing/2014/main" id="{D96F3049-B165-F825-BBEE-84FC440AD2F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992" y="6082413"/>
            <a:ext cx="1756008" cy="547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537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32A7AFB-2C06-51BE-1D8C-CE2419E9E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/>
              <a:t>Haga clic para modificar el estilo de título del patrón</a:t>
            </a:r>
            <a:endParaRPr lang="en-GB" dirty="0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16174A3-880E-87B5-B52E-342F75982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/>
              <a:t>Haga clic para modificar los estilos de texto del patrón</a:t>
            </a:r>
          </a:p>
          <a:p>
            <a:pPr lvl="1"/>
            <a:r>
              <a:rPr lang="es-ES" dirty="0"/>
              <a:t>Segundo nivel</a:t>
            </a:r>
          </a:p>
          <a:p>
            <a:pPr lvl="2"/>
            <a:r>
              <a:rPr lang="es-ES" dirty="0"/>
              <a:t>Tercer nivel</a:t>
            </a:r>
          </a:p>
          <a:p>
            <a:pPr lvl="3"/>
            <a:r>
              <a:rPr lang="es-ES" dirty="0"/>
              <a:t>Cuarto nivel</a:t>
            </a:r>
          </a:p>
          <a:p>
            <a:pPr lvl="4"/>
            <a:r>
              <a:rPr lang="es-ES" dirty="0"/>
              <a:t>Quinto nivel</a:t>
            </a:r>
            <a:endParaRPr lang="en-GB" dirty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F6BA74B-509B-61B1-49FC-389897FC61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C84D97-110F-436D-8052-5194FC30C3C0}" type="datetimeFigureOut">
              <a:rPr lang="en-GB" smtClean="0"/>
              <a:t>28/01/2025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FBDB73-0FA7-FF30-9D47-279702892B7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D4B8DE4-BB5E-18E8-DA6C-FB9AB9BB71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92039-7BCC-4D02-A517-162A6F375201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0480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62" r:id="rId6"/>
    <p:sldLayoutId id="2147483653" r:id="rId7"/>
    <p:sldLayoutId id="2147483663" r:id="rId8"/>
    <p:sldLayoutId id="2147483654" r:id="rId9"/>
    <p:sldLayoutId id="2147483664" r:id="rId10"/>
    <p:sldLayoutId id="2147483655" r:id="rId11"/>
    <p:sldLayoutId id="2147483656" r:id="rId12"/>
    <p:sldLayoutId id="2147483657" r:id="rId13"/>
    <p:sldLayoutId id="2147483661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Montserrat" pitchFamily="2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Montserrat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Montserrat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ontserrat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C7809D-E99F-6BAF-D581-5981FAE0C8C3}"/>
              </a:ext>
            </a:extLst>
          </p:cNvPr>
          <p:cNvSpPr txBox="1">
            <a:spLocks/>
          </p:cNvSpPr>
          <p:nvPr/>
        </p:nvSpPr>
        <p:spPr>
          <a:xfrm>
            <a:off x="309281" y="4184557"/>
            <a:ext cx="3644155" cy="21624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1"/>
                </a:soli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n-GB" sz="1800" dirty="0">
                <a:solidFill>
                  <a:schemeClr val="bg1"/>
                </a:solidFill>
              </a:rPr>
              <a:t>HAQAA3 EQA TRAINING</a:t>
            </a:r>
          </a:p>
          <a:p>
            <a:endParaRPr lang="en-GB" sz="1800" dirty="0">
              <a:solidFill>
                <a:schemeClr val="bg1"/>
              </a:solidFill>
            </a:endParaRPr>
          </a:p>
          <a:p>
            <a:r>
              <a:rPr lang="en-GB" sz="1800" dirty="0">
                <a:solidFill>
                  <a:schemeClr val="bg1"/>
                </a:solidFill>
              </a:rPr>
              <a:t>PEER-LEARNING SESSION 2: EXPERT RECRUITMENT AND TRAINING- Sierra Leone Context</a:t>
            </a:r>
          </a:p>
          <a:p>
            <a:endParaRPr lang="en-GB" sz="1800" dirty="0">
              <a:solidFill>
                <a:schemeClr val="bg1"/>
              </a:solidFill>
            </a:endParaRPr>
          </a:p>
          <a:p>
            <a:r>
              <a:rPr lang="en-GB" sz="1800" dirty="0">
                <a:solidFill>
                  <a:schemeClr val="bg1"/>
                </a:solidFill>
              </a:rPr>
              <a:t>Wednesday 29</a:t>
            </a:r>
            <a:r>
              <a:rPr lang="en-GB" sz="1800" baseline="30000" dirty="0">
                <a:solidFill>
                  <a:schemeClr val="bg1"/>
                </a:solidFill>
              </a:rPr>
              <a:t>th</a:t>
            </a:r>
            <a:r>
              <a:rPr lang="en-GB" sz="1800" dirty="0">
                <a:solidFill>
                  <a:schemeClr val="bg1"/>
                </a:solidFill>
              </a:rPr>
              <a:t> January </a:t>
            </a:r>
          </a:p>
        </p:txBody>
      </p:sp>
    </p:spTree>
    <p:extLst>
      <p:ext uri="{BB962C8B-B14F-4D97-AF65-F5344CB8AC3E}">
        <p14:creationId xmlns:p14="http://schemas.microsoft.com/office/powerpoint/2010/main" val="265828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6FCC02-943E-2E99-6339-22655346B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688"/>
            <a:ext cx="10515600" cy="635543"/>
          </a:xfrm>
        </p:spPr>
        <p:txBody>
          <a:bodyPr/>
          <a:lstStyle/>
          <a:p>
            <a:r>
              <a:rPr lang="en-GB" sz="2400" dirty="0">
                <a:solidFill>
                  <a:schemeClr val="tx1"/>
                </a:solidFill>
                <a:latin typeface="Palatino Linotype" pitchFamily="18" charset="0"/>
              </a:rPr>
              <a:t>INVOLVEMENT OF EXTERNAL EXPERTS: ACTIVITIES &amp;PROFILES 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8FAECF0-0C39-8312-9FA7-30540FA4C8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97170"/>
            <a:ext cx="10515600" cy="537979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US" dirty="0">
                <a:latin typeface="Palatino Linotype" pitchFamily="18" charset="0"/>
              </a:rPr>
              <a:t>The Commission has a broad range of Experts on Institutional Affairs that supports accreditation(institutional and </a:t>
            </a:r>
            <a:r>
              <a:rPr lang="en-US" dirty="0" err="1">
                <a:latin typeface="Palatino Linotype" pitchFamily="18" charset="0"/>
              </a:rPr>
              <a:t>programmes</a:t>
            </a:r>
            <a:r>
              <a:rPr lang="en-US" dirty="0">
                <a:latin typeface="Palatino Linotype" pitchFamily="18" charset="0"/>
              </a:rPr>
              <a:t>), Academic Audit, Quality Assurance, Conditions of Service and Discipline ( Review of Conditions of Service and Discipline as well as Criteria for appointments and Promotions).</a:t>
            </a:r>
          </a:p>
          <a:p>
            <a:pPr>
              <a:buFont typeface="Wingdings" pitchFamily="2" charset="2"/>
              <a:buChar char="v"/>
            </a:pPr>
            <a:r>
              <a:rPr lang="en-US" dirty="0">
                <a:latin typeface="Palatino Linotype" pitchFamily="18" charset="0"/>
              </a:rPr>
              <a:t>The profile of these Experts are not limited to -</a:t>
            </a:r>
            <a:r>
              <a:rPr lang="en-GB" dirty="0">
                <a:latin typeface="Palatino Linotype" pitchFamily="18" charset="0"/>
                <a:ea typeface="Calibri"/>
                <a:cs typeface="Times New Roman"/>
              </a:rPr>
              <a:t> Academic and Professional Qualifications, Relevance of Qualifications, Diversity and Independence, Experience in Research, University Administration and Training.</a:t>
            </a:r>
          </a:p>
          <a:p>
            <a:pPr>
              <a:buFont typeface="Wingdings" pitchFamily="2" charset="2"/>
              <a:buChar char="v"/>
            </a:pPr>
            <a:r>
              <a:rPr lang="en-GB" dirty="0">
                <a:latin typeface="Palatino Linotype" pitchFamily="18" charset="0"/>
                <a:ea typeface="Calibri"/>
                <a:cs typeface="Times New Roman"/>
              </a:rPr>
              <a:t>   Call for applications, review of qualifications and Experience, Diversity Consideration, Experience Checked and Approval given.</a:t>
            </a:r>
          </a:p>
          <a:p>
            <a:pPr>
              <a:buFont typeface="Wingdings" pitchFamily="2" charset="2"/>
              <a:buChar char="v"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229606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2E12D0F-A9B4-03A6-B2BB-33024B9B90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7892FA-E8EF-DC77-BFD5-BB6035D41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28246"/>
            <a:ext cx="10134600" cy="574431"/>
          </a:xfrm>
        </p:spPr>
        <p:txBody>
          <a:bodyPr/>
          <a:lstStyle/>
          <a:p>
            <a:r>
              <a:rPr lang="en-GB" sz="2800" dirty="0"/>
              <a:t>EXPERT TRAINING OFFERED BY THE AGENCY/MINISTRY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64CD987-B08F-E3AC-0199-47B55FB1A1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44062"/>
            <a:ext cx="10515600" cy="5509846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The Commission offer the following Expert Trainings: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</a:t>
            </a:r>
            <a:endParaRPr lang="en-GB" dirty="0"/>
          </a:p>
        </p:txBody>
      </p:sp>
      <p:sp>
        <p:nvSpPr>
          <p:cNvPr id="5" name="Rounded Rectangle 4"/>
          <p:cNvSpPr/>
          <p:nvPr/>
        </p:nvSpPr>
        <p:spPr>
          <a:xfrm>
            <a:off x="1277815" y="1488831"/>
            <a:ext cx="3786554" cy="9026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b="1" dirty="0"/>
          </a:p>
          <a:p>
            <a:pPr algn="ctr"/>
            <a:r>
              <a:rPr lang="en-US" sz="2800" b="1" dirty="0"/>
              <a:t>QUALITY ASSURANCE</a:t>
            </a:r>
          </a:p>
          <a:p>
            <a:pPr algn="ctr"/>
            <a:endParaRPr lang="en-GB" sz="2800" b="1" dirty="0"/>
          </a:p>
        </p:txBody>
      </p:sp>
      <p:sp>
        <p:nvSpPr>
          <p:cNvPr id="6" name="Rounded Rectangle 5"/>
          <p:cNvSpPr/>
          <p:nvPr/>
        </p:nvSpPr>
        <p:spPr>
          <a:xfrm>
            <a:off x="6365631" y="1488830"/>
            <a:ext cx="4759569" cy="90267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DATA MANAGEMENT</a:t>
            </a:r>
            <a:endParaRPr lang="en-GB" sz="2800" b="1" dirty="0"/>
          </a:p>
        </p:txBody>
      </p:sp>
      <p:sp>
        <p:nvSpPr>
          <p:cNvPr id="7" name="Rounded Rectangle 6"/>
          <p:cNvSpPr/>
          <p:nvPr/>
        </p:nvSpPr>
        <p:spPr>
          <a:xfrm>
            <a:off x="1852246" y="4689231"/>
            <a:ext cx="3892062" cy="11723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PEDAGOGY</a:t>
            </a:r>
            <a:endParaRPr lang="en-GB" sz="2800" b="1" dirty="0"/>
          </a:p>
        </p:txBody>
      </p:sp>
      <p:sp>
        <p:nvSpPr>
          <p:cNvPr id="8" name="Rounded Rectangle 7"/>
          <p:cNvSpPr/>
          <p:nvPr/>
        </p:nvSpPr>
        <p:spPr>
          <a:xfrm>
            <a:off x="6928338" y="4689231"/>
            <a:ext cx="4196862" cy="117230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RESOURCE MOBILIZATION</a:t>
            </a:r>
            <a:endParaRPr lang="en-GB" sz="28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1594338" y="2825263"/>
            <a:ext cx="8991600" cy="9026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/>
              <a:t>DEVELOPMENT OF  PROGRAMMES, COURSES AND  MATERIALS ON ODL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875399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A53514-18B8-716D-7350-057E255735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1FA672-F519-5D33-255E-B0BFA80E0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3647"/>
            <a:ext cx="10515600" cy="782815"/>
          </a:xfrm>
        </p:spPr>
        <p:txBody>
          <a:bodyPr/>
          <a:lstStyle/>
          <a:p>
            <a:r>
              <a:rPr lang="en-GB" sz="2400" dirty="0">
                <a:latin typeface="Montserrat"/>
              </a:rPr>
              <a:t>EXPERT RECRUITMENT AND TRAINING: MAIN CHALLENGES AND WAYS TO OVERCOME</a:t>
            </a:r>
            <a:endParaRPr lang="en-GB" sz="2400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09B758D-2321-97E0-AB3A-668E86E26A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4738"/>
            <a:ext cx="10515600" cy="5591908"/>
          </a:xfrm>
        </p:spPr>
        <p:txBody>
          <a:bodyPr>
            <a:normAutofit/>
          </a:bodyPr>
          <a:lstStyle/>
          <a:p>
            <a:pPr lvl="0">
              <a:lnSpc>
                <a:spcPct val="115000"/>
              </a:lnSpc>
              <a:spcAft>
                <a:spcPts val="1000"/>
              </a:spcAft>
              <a:buSzPts val="1000"/>
              <a:buFont typeface="Wingdings" pitchFamily="2" charset="2"/>
              <a:buChar char="v"/>
              <a:tabLst>
                <a:tab pos="457200" algn="l"/>
              </a:tabLst>
            </a:pPr>
            <a:r>
              <a:rPr lang="en-GB" b="1" dirty="0">
                <a:solidFill>
                  <a:srgbClr val="242424"/>
                </a:solidFill>
                <a:latin typeface="Palatino Linotype" pitchFamily="18" charset="0"/>
                <a:ea typeface="Times New Roman"/>
                <a:cs typeface="Times New Roman"/>
              </a:rPr>
              <a:t>Resource Constraints</a:t>
            </a:r>
            <a:r>
              <a:rPr lang="en-GB" dirty="0">
                <a:solidFill>
                  <a:srgbClr val="242424"/>
                </a:solidFill>
                <a:latin typeface="Palatino Linotype" pitchFamily="18" charset="0"/>
                <a:ea typeface="Times New Roman"/>
                <a:cs typeface="Times New Roman"/>
              </a:rPr>
              <a:t>: The Commission is also facing financial and human resource limitations that hinder Experts recruitment and training</a:t>
            </a:r>
            <a:r>
              <a:rPr lang="en-GB" dirty="0">
                <a:latin typeface="Palatino Linotype" pitchFamily="18" charset="0"/>
                <a:ea typeface="Times New Roman"/>
                <a:cs typeface="Times New Roman"/>
              </a:rPr>
              <a:t>. </a:t>
            </a:r>
            <a:r>
              <a:rPr lang="en-US" dirty="0">
                <a:latin typeface="Palatino Linotype" pitchFamily="18" charset="0"/>
              </a:rPr>
              <a:t>Shortage of Experts in certain fields in terms of quality, quantity and diversity. </a:t>
            </a:r>
          </a:p>
          <a:p>
            <a:pPr>
              <a:buFont typeface="Wingdings" pitchFamily="2" charset="2"/>
              <a:buChar char="v"/>
            </a:pPr>
            <a:r>
              <a:rPr lang="en-US" dirty="0">
                <a:latin typeface="Palatino Linotype" pitchFamily="18" charset="0"/>
              </a:rPr>
              <a:t>Adaptation to changes in technologies and methodologies.</a:t>
            </a:r>
          </a:p>
          <a:p>
            <a:pPr>
              <a:buFont typeface="Wingdings" pitchFamily="2" charset="2"/>
              <a:buChar char="v"/>
            </a:pPr>
            <a:r>
              <a:rPr lang="en-US" dirty="0">
                <a:latin typeface="Palatino Linotype" pitchFamily="18" charset="0"/>
              </a:rPr>
              <a:t>Time Constraints and retention issues.</a:t>
            </a:r>
          </a:p>
          <a:p>
            <a:pPr>
              <a:buFont typeface="Wingdings" pitchFamily="2" charset="2"/>
              <a:buChar char="v"/>
            </a:pPr>
            <a:r>
              <a:rPr lang="en-US" dirty="0">
                <a:latin typeface="Palatino Linotype" pitchFamily="18" charset="0"/>
              </a:rPr>
              <a:t>Financial( look for alternative sources of funding,(PPP, COL, Embarked on Resource Mobilization Exercises..)</a:t>
            </a:r>
          </a:p>
          <a:p>
            <a:pPr>
              <a:buFont typeface="Wingdings" pitchFamily="2" charset="2"/>
              <a:buChar char="v"/>
            </a:pPr>
            <a:r>
              <a:rPr lang="en-US" dirty="0">
                <a:latin typeface="Palatino Linotype" pitchFamily="18" charset="0"/>
              </a:rPr>
              <a:t>Shortage of Skill Personnel- Expand global recruitments…</a:t>
            </a:r>
          </a:p>
          <a:p>
            <a:pPr>
              <a:buFont typeface="Wingdings" pitchFamily="2" charset="2"/>
              <a:buChar char="v"/>
            </a:pPr>
            <a:r>
              <a:rPr lang="en-US" dirty="0">
                <a:latin typeface="Palatino Linotype" pitchFamily="18" charset="0"/>
              </a:rPr>
              <a:t> Adaptation- Training on emerging technologies…. </a:t>
            </a:r>
          </a:p>
          <a:p>
            <a:pPr>
              <a:buFont typeface="Wingdings" pitchFamily="2" charset="2"/>
              <a:buChar char="v"/>
            </a:pPr>
            <a:endParaRPr lang="en-US" dirty="0"/>
          </a:p>
          <a:p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2424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 descr="Icono&#10;&#10;Descripción generada automáticamente">
            <a:extLst>
              <a:ext uri="{FF2B5EF4-FFF2-40B4-BE49-F238E27FC236}">
                <a16:creationId xmlns:a16="http://schemas.microsoft.com/office/drawing/2014/main" id="{4D83C7D1-C367-CEBE-7CA5-ED6B907E33D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675294" cy="6858000"/>
          </a:xfrm>
          <a:prstGeom prst="rect">
            <a:avLst/>
          </a:prstGeom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EA573DAC-7D93-BA74-83AE-5CC4AF1153A3}"/>
              </a:ext>
            </a:extLst>
          </p:cNvPr>
          <p:cNvSpPr txBox="1">
            <a:spLocks/>
          </p:cNvSpPr>
          <p:nvPr/>
        </p:nvSpPr>
        <p:spPr>
          <a:xfrm>
            <a:off x="2634916" y="576263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6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dirty="0"/>
              <a:t>THANK YOU!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EDE08BD-C3D2-4F4D-418A-D5A81FD362AB}"/>
              </a:ext>
            </a:extLst>
          </p:cNvPr>
          <p:cNvSpPr txBox="1">
            <a:spLocks/>
          </p:cNvSpPr>
          <p:nvPr/>
        </p:nvSpPr>
        <p:spPr>
          <a:xfrm>
            <a:off x="2634916" y="2799748"/>
            <a:ext cx="10515600" cy="285273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6600" b="1" kern="1200" dirty="0">
                <a:gradFill>
                  <a:gsLst>
                    <a:gs pos="0">
                      <a:srgbClr val="E94E1B"/>
                    </a:gs>
                    <a:gs pos="100000">
                      <a:srgbClr val="F9B233"/>
                    </a:gs>
                  </a:gsLst>
                  <a:lin ang="1200000" scaled="0"/>
                </a:gradFill>
                <a:latin typeface="Montserrat" pitchFamily="2" charset="0"/>
                <a:ea typeface="+mj-ea"/>
                <a:cs typeface="+mj-cs"/>
              </a:defRPr>
            </a:lvl1pPr>
          </a:lstStyle>
          <a:p>
            <a:r>
              <a:rPr lang="es-ES" sz="2000" b="0" dirty="0"/>
              <a:t>More </a:t>
            </a:r>
            <a:r>
              <a:rPr lang="es-ES" sz="2000" b="0" dirty="0" err="1"/>
              <a:t>information</a:t>
            </a:r>
            <a:r>
              <a:rPr lang="es-ES" sz="2000" b="0" dirty="0"/>
              <a:t> at</a:t>
            </a:r>
          </a:p>
          <a:p>
            <a:endParaRPr lang="es-ES" sz="2000" b="0" dirty="0"/>
          </a:p>
          <a:p>
            <a:r>
              <a:rPr lang="es-ES" sz="2000" dirty="0"/>
              <a:t>www.haqaa3.obreal.org</a:t>
            </a:r>
          </a:p>
        </p:txBody>
      </p:sp>
    </p:spTree>
    <p:extLst>
      <p:ext uri="{BB962C8B-B14F-4D97-AF65-F5344CB8AC3E}">
        <p14:creationId xmlns:p14="http://schemas.microsoft.com/office/powerpoint/2010/main" val="255231905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264</Words>
  <Application>Microsoft Office PowerPoint</Application>
  <PresentationFormat>Breitbild</PresentationFormat>
  <Paragraphs>33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11" baseType="lpstr">
      <vt:lpstr>Arial</vt:lpstr>
      <vt:lpstr>Calibri</vt:lpstr>
      <vt:lpstr>Montserrat</vt:lpstr>
      <vt:lpstr>Palatino Linotype</vt:lpstr>
      <vt:lpstr>Wingdings</vt:lpstr>
      <vt:lpstr>Tema de Office</vt:lpstr>
      <vt:lpstr>PowerPoint-Präsentation</vt:lpstr>
      <vt:lpstr>INVOLVEMENT OF EXTERNAL EXPERTS: ACTIVITIES &amp;PROFILES </vt:lpstr>
      <vt:lpstr>EXPERT TRAINING OFFERED BY THE AGENCY/MINISTRY</vt:lpstr>
      <vt:lpstr>EXPERT RECRUITMENT AND TRAINING: MAIN CHALLENGES AND WAYS TO OVERCOME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Eloi Espósito</dc:creator>
  <cp:lastModifiedBy>Sarah Lang</cp:lastModifiedBy>
  <cp:revision>53</cp:revision>
  <dcterms:created xsi:type="dcterms:W3CDTF">2023-06-29T15:28:25Z</dcterms:created>
  <dcterms:modified xsi:type="dcterms:W3CDTF">2025-01-28T07:47:51Z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bd9ddd1-4d20-43f6-abfa-fc3c07406f94_Enabled">
    <vt:lpwstr>true</vt:lpwstr>
  </property>
  <property fmtid="{D5CDD505-2E9C-101B-9397-08002B2CF9AE}" pid="3" name="MSIP_Label_6bd9ddd1-4d20-43f6-abfa-fc3c07406f94_SetDate">
    <vt:lpwstr>2023-09-18T13:10:43Z</vt:lpwstr>
  </property>
  <property fmtid="{D5CDD505-2E9C-101B-9397-08002B2CF9AE}" pid="4" name="MSIP_Label_6bd9ddd1-4d20-43f6-abfa-fc3c07406f94_Method">
    <vt:lpwstr>Standard</vt:lpwstr>
  </property>
  <property fmtid="{D5CDD505-2E9C-101B-9397-08002B2CF9AE}" pid="5" name="MSIP_Label_6bd9ddd1-4d20-43f6-abfa-fc3c07406f94_Name">
    <vt:lpwstr>Commission Use</vt:lpwstr>
  </property>
  <property fmtid="{D5CDD505-2E9C-101B-9397-08002B2CF9AE}" pid="6" name="MSIP_Label_6bd9ddd1-4d20-43f6-abfa-fc3c07406f94_SiteId">
    <vt:lpwstr>b24c8b06-522c-46fe-9080-70926f8dddb1</vt:lpwstr>
  </property>
  <property fmtid="{D5CDD505-2E9C-101B-9397-08002B2CF9AE}" pid="7" name="MSIP_Label_6bd9ddd1-4d20-43f6-abfa-fc3c07406f94_ActionId">
    <vt:lpwstr>3be26fec-ea62-4695-b32a-b1ddfa0da754</vt:lpwstr>
  </property>
  <property fmtid="{D5CDD505-2E9C-101B-9397-08002B2CF9AE}" pid="8" name="MSIP_Label_6bd9ddd1-4d20-43f6-abfa-fc3c07406f94_ContentBits">
    <vt:lpwstr>0</vt:lpwstr>
  </property>
</Properties>
</file>