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56" r:id="rId2"/>
    <p:sldId id="265" r:id="rId3"/>
    <p:sldId id="259" r:id="rId4"/>
    <p:sldId id="261"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0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4099"/>
    <a:srgbClr val="F9B233"/>
    <a:srgbClr val="E94E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12" d="100"/>
          <a:sy n="112" d="100"/>
        </p:scale>
        <p:origin x="552" y="96"/>
      </p:cViewPr>
      <p:guideLst>
        <p:guide orient="horz" pos="2160"/>
        <p:guide pos="3840"/>
        <p:guide pos="7083"/>
      </p:guideLst>
    </p:cSldViewPr>
  </p:slideViewPr>
  <p:notesTextViewPr>
    <p:cViewPr>
      <p:scale>
        <a:sx n="3" d="2"/>
        <a:sy n="3" d="2"/>
      </p:scale>
      <p:origin x="0" y="0"/>
    </p:cViewPr>
  </p:notesTextViewPr>
  <p:notesViewPr>
    <p:cSldViewPr snapToGrid="0" showGuides="1">
      <p:cViewPr varScale="1">
        <p:scale>
          <a:sx n="78" d="100"/>
          <a:sy n="78" d="100"/>
        </p:scale>
        <p:origin x="39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B33DE51-9DC4-AB7A-11EA-338D4AE381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439A80E9-C80B-81ED-8335-64C8049563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31F69D-3298-4C1E-84EE-C22B79EBDD0E}" type="datetimeFigureOut">
              <a:rPr lang="en-GB" smtClean="0"/>
              <a:t>27/01/2025</a:t>
            </a:fld>
            <a:endParaRPr lang="en-GB"/>
          </a:p>
        </p:txBody>
      </p:sp>
      <p:sp>
        <p:nvSpPr>
          <p:cNvPr id="4" name="Marcador de pie de página 3">
            <a:extLst>
              <a:ext uri="{FF2B5EF4-FFF2-40B4-BE49-F238E27FC236}">
                <a16:creationId xmlns:a16="http://schemas.microsoft.com/office/drawing/2014/main" id="{32FCB65F-667C-6545-ED12-28E2C99AAA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04051948-E31F-EF3C-3803-F559CEE270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CCEFA4-2941-4541-9134-1A9FAE397620}" type="slidenum">
              <a:rPr lang="en-GB" smtClean="0"/>
              <a:t>‹Nr.›</a:t>
            </a:fld>
            <a:endParaRPr lang="en-GB"/>
          </a:p>
        </p:txBody>
      </p:sp>
    </p:spTree>
    <p:extLst>
      <p:ext uri="{BB962C8B-B14F-4D97-AF65-F5344CB8AC3E}">
        <p14:creationId xmlns:p14="http://schemas.microsoft.com/office/powerpoint/2010/main" val="35853306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4" name="Imagen 3" descr="Icono&#10;&#10;Descripción generada automáticamente">
            <a:extLst>
              <a:ext uri="{FF2B5EF4-FFF2-40B4-BE49-F238E27FC236}">
                <a16:creationId xmlns:a16="http://schemas.microsoft.com/office/drawing/2014/main" id="{B6766C1C-620F-0438-5DA0-01798F29A9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06" y="0"/>
            <a:ext cx="9675294" cy="6858000"/>
          </a:xfrm>
          <a:prstGeom prst="rect">
            <a:avLst/>
          </a:prstGeom>
        </p:spPr>
      </p:pic>
      <p:pic>
        <p:nvPicPr>
          <p:cNvPr id="7" name="Imagen 6" descr="Un dibujo de una cara feliz&#10;&#10;Descripción generada automáticamente con confianza baja">
            <a:extLst>
              <a:ext uri="{FF2B5EF4-FFF2-40B4-BE49-F238E27FC236}">
                <a16:creationId xmlns:a16="http://schemas.microsoft.com/office/drawing/2014/main" id="{9C4B20E7-3EB4-BF29-E35A-8545C2234FC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856" y="2382717"/>
            <a:ext cx="6090377" cy="1900197"/>
          </a:xfrm>
          <a:prstGeom prst="rect">
            <a:avLst/>
          </a:prstGeom>
        </p:spPr>
      </p:pic>
      <p:pic>
        <p:nvPicPr>
          <p:cNvPr id="8" name="Picture 24" descr="A picture containing drawing, food&#10;&#10;Description automatically generated">
            <a:extLst>
              <a:ext uri="{FF2B5EF4-FFF2-40B4-BE49-F238E27FC236}">
                <a16:creationId xmlns:a16="http://schemas.microsoft.com/office/drawing/2014/main" id="{4369BB79-969D-B53A-A716-664A204848E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55732"/>
          <a:stretch/>
        </p:blipFill>
        <p:spPr>
          <a:xfrm>
            <a:off x="9240986" y="349670"/>
            <a:ext cx="2642535" cy="1280419"/>
          </a:xfrm>
          <a:prstGeom prst="rect">
            <a:avLst/>
          </a:prstGeom>
        </p:spPr>
      </p:pic>
      <p:pic>
        <p:nvPicPr>
          <p:cNvPr id="9" name="Picture 8" descr="A picture containing shirt, drawing&#10;&#10;Description automatically generated">
            <a:extLst>
              <a:ext uri="{FF2B5EF4-FFF2-40B4-BE49-F238E27FC236}">
                <a16:creationId xmlns:a16="http://schemas.microsoft.com/office/drawing/2014/main" id="{9F2F25DA-9FB2-E31D-1E15-83CC0DDFE4C2}"/>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271964" y="5760644"/>
            <a:ext cx="1570758" cy="915588"/>
          </a:xfrm>
          <a:prstGeom prst="rect">
            <a:avLst/>
          </a:prstGeom>
        </p:spPr>
      </p:pic>
      <p:pic>
        <p:nvPicPr>
          <p:cNvPr id="11" name="Picture 32" descr="A picture containing drawing, food, plate&#10;&#10;Description automatically generated">
            <a:extLst>
              <a:ext uri="{FF2B5EF4-FFF2-40B4-BE49-F238E27FC236}">
                <a16:creationId xmlns:a16="http://schemas.microsoft.com/office/drawing/2014/main" id="{148A4F17-445A-66CB-1B61-6E579F31C92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562253" y="5818922"/>
            <a:ext cx="1167274" cy="771043"/>
          </a:xfrm>
          <a:prstGeom prst="rect">
            <a:avLst/>
          </a:prstGeom>
        </p:spPr>
      </p:pic>
      <p:pic>
        <p:nvPicPr>
          <p:cNvPr id="12" name="Imagen 11">
            <a:extLst>
              <a:ext uri="{FF2B5EF4-FFF2-40B4-BE49-F238E27FC236}">
                <a16:creationId xmlns:a16="http://schemas.microsoft.com/office/drawing/2014/main" id="{209FB97B-097D-3136-82FD-95E63E3EBE3E}"/>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4683641" y="5779714"/>
            <a:ext cx="1820266" cy="849458"/>
          </a:xfrm>
          <a:prstGeom prst="rect">
            <a:avLst/>
          </a:prstGeom>
        </p:spPr>
      </p:pic>
      <p:pic>
        <p:nvPicPr>
          <p:cNvPr id="2" name="Imagen 1" descr="Logotipo&#10;&#10;Descripción generada automáticamente con confianza baja">
            <a:extLst>
              <a:ext uri="{FF2B5EF4-FFF2-40B4-BE49-F238E27FC236}">
                <a16:creationId xmlns:a16="http://schemas.microsoft.com/office/drawing/2014/main" id="{3B270AD6-B9A5-973D-AEF8-78AB10B73CC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602427" y="192369"/>
            <a:ext cx="1996809" cy="1199447"/>
          </a:xfrm>
          <a:prstGeom prst="rect">
            <a:avLst/>
          </a:prstGeom>
        </p:spPr>
      </p:pic>
      <p:pic>
        <p:nvPicPr>
          <p:cNvPr id="5" name="Picture 4">
            <a:extLst>
              <a:ext uri="{FF2B5EF4-FFF2-40B4-BE49-F238E27FC236}">
                <a16:creationId xmlns:a16="http://schemas.microsoft.com/office/drawing/2014/main" id="{B08CB15B-07CC-17A7-63D1-E7DEDF348B7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8652467" y="580030"/>
            <a:ext cx="1022827" cy="1076302"/>
          </a:xfrm>
          <a:prstGeom prst="rect">
            <a:avLst/>
          </a:prstGeom>
        </p:spPr>
      </p:pic>
      <p:pic>
        <p:nvPicPr>
          <p:cNvPr id="6" name="Graphic 5">
            <a:extLst>
              <a:ext uri="{FF2B5EF4-FFF2-40B4-BE49-F238E27FC236}">
                <a16:creationId xmlns:a16="http://schemas.microsoft.com/office/drawing/2014/main" id="{B50717E4-5765-1DD1-9818-C80D5BC9FB9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842722" y="5860630"/>
            <a:ext cx="2419350" cy="647700"/>
          </a:xfrm>
          <a:prstGeom prst="rect">
            <a:avLst/>
          </a:prstGeom>
        </p:spPr>
      </p:pic>
    </p:spTree>
    <p:extLst>
      <p:ext uri="{BB962C8B-B14F-4D97-AF65-F5344CB8AC3E}">
        <p14:creationId xmlns:p14="http://schemas.microsoft.com/office/powerpoint/2010/main" val="16808546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273750"/>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56036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17559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811F8-E31C-CDA9-27AE-0E1FA0B29283}"/>
              </a:ext>
            </a:extLst>
          </p:cNvPr>
          <p:cNvSpPr>
            <a:spLocks noGrp="1"/>
          </p:cNvSpPr>
          <p:nvPr>
            <p:ph type="title"/>
          </p:nvPr>
        </p:nvSpPr>
        <p:spPr>
          <a:xfrm>
            <a:off x="839788" y="457200"/>
            <a:ext cx="3932237" cy="1600200"/>
          </a:xfrm>
        </p:spPr>
        <p:txBody>
          <a:bodyPr anchor="b">
            <a:noAutofit/>
          </a:bodyPr>
          <a:lstStyle>
            <a:lvl1pPr algn="l" defTabSz="914400" rtl="0" eaLnBrk="1" latinLnBrk="0" hangingPunct="1">
              <a:lnSpc>
                <a:spcPct val="90000"/>
              </a:lnSpc>
              <a:spcBef>
                <a:spcPct val="0"/>
              </a:spcBef>
              <a:buNone/>
              <a:defRPr lang="en-GB" sz="28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0020BDD5-5FAD-395B-5354-9503ED456B11}"/>
              </a:ext>
            </a:extLst>
          </p:cNvPr>
          <p:cNvSpPr>
            <a:spLocks noGrp="1"/>
          </p:cNvSpPr>
          <p:nvPr>
            <p:ph idx="1"/>
          </p:nvPr>
        </p:nvSpPr>
        <p:spPr>
          <a:xfrm>
            <a:off x="5183188" y="987425"/>
            <a:ext cx="6172200" cy="4873625"/>
          </a:xfrm>
        </p:spPr>
        <p:txBody>
          <a:bodyPr/>
          <a:lstStyle>
            <a:lvl1pPr>
              <a:buClr>
                <a:srgbClr val="F9B233"/>
              </a:buClr>
              <a:defRPr sz="3200"/>
            </a:lvl1pPr>
            <a:lvl2pPr>
              <a:buClr>
                <a:srgbClr val="F9B233"/>
              </a:buClr>
              <a:defRPr sz="2800"/>
            </a:lvl2pPr>
            <a:lvl3pPr>
              <a:buClr>
                <a:srgbClr val="F9B233"/>
              </a:buClr>
              <a:defRPr sz="2400"/>
            </a:lvl3pPr>
            <a:lvl4pPr>
              <a:buClr>
                <a:srgbClr val="F9B233"/>
              </a:buClr>
              <a:defRPr sz="2000"/>
            </a:lvl4pPr>
            <a:lvl5pPr>
              <a:buClr>
                <a:srgbClr val="F9B233"/>
              </a:buCl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texto 3">
            <a:extLst>
              <a:ext uri="{FF2B5EF4-FFF2-40B4-BE49-F238E27FC236}">
                <a16:creationId xmlns:a16="http://schemas.microsoft.com/office/drawing/2014/main" id="{767DC1AB-2C21-7E23-CA43-975BD6187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103F5C8-E681-F08A-F2EA-B251258243F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BB84F894-377F-B0CB-C4FB-413D8C8D0D8F}"/>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3C3A7764-509B-6E0D-BF2F-C24002671976}"/>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39B00AB-4ABD-563F-E7FF-1C7167F571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28041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D51F5-F6F6-A65B-EB46-6F14C5DEB93A}"/>
              </a:ext>
            </a:extLst>
          </p:cNvPr>
          <p:cNvSpPr>
            <a:spLocks noGrp="1"/>
          </p:cNvSpPr>
          <p:nvPr>
            <p:ph type="title"/>
          </p:nvPr>
        </p:nvSpPr>
        <p:spPr>
          <a:xfrm>
            <a:off x="839788" y="457200"/>
            <a:ext cx="3932237" cy="1600200"/>
          </a:xfrm>
        </p:spPr>
        <p:txBody>
          <a:bodyPr anchor="b">
            <a:normAutofit/>
          </a:bodyPr>
          <a:lstStyle>
            <a:lvl1pPr>
              <a:defRPr sz="2800">
                <a:gradFill>
                  <a:gsLst>
                    <a:gs pos="0">
                      <a:srgbClr val="E94E1B"/>
                    </a:gs>
                    <a:gs pos="100000">
                      <a:srgbClr val="F9B233"/>
                    </a:gs>
                  </a:gsLst>
                  <a:lin ang="1200000" scaled="0"/>
                </a:gradFill>
              </a:defRPr>
            </a:lvl1pPr>
          </a:lstStyle>
          <a:p>
            <a:r>
              <a:rPr lang="es-ES" dirty="0"/>
              <a:t>Haga clic para modificar el estilo de título del patrón</a:t>
            </a:r>
            <a:endParaRPr lang="en-GB" dirty="0"/>
          </a:p>
        </p:txBody>
      </p:sp>
      <p:sp>
        <p:nvSpPr>
          <p:cNvPr id="3" name="Marcador de posición de imagen 2">
            <a:extLst>
              <a:ext uri="{FF2B5EF4-FFF2-40B4-BE49-F238E27FC236}">
                <a16:creationId xmlns:a16="http://schemas.microsoft.com/office/drawing/2014/main" id="{2810A763-4722-2D2F-C612-6E4F63CBC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F4A42D30-F5F0-16AD-4266-79816E868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9DE773-2AF7-8B14-1DD0-6E8F54C76E5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15903CF5-0E9F-F5E0-253D-1520D4910055}"/>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F824E106-9D1B-F982-3881-D3656275CED9}"/>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5600959-2B8B-870F-A288-2DED488DF7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5031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4341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EC58E8B7-C146-C828-825F-BE969795E7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675557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500062"/>
            <a:ext cx="10515600" cy="1325563"/>
          </a:xfrm>
        </p:spPr>
        <p:txBody>
          <a:bodyPr>
            <a:noAutofit/>
          </a:bodyPr>
          <a:lstStyle>
            <a:lvl1pPr algn="l" defTabSz="914400" rtl="0" eaLnBrk="1" latinLnBrk="0" hangingPunct="1">
              <a:lnSpc>
                <a:spcPct val="90000"/>
              </a:lnSpc>
              <a:spcBef>
                <a:spcPct val="0"/>
              </a:spcBef>
              <a:buNone/>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7543976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B218AD49-FBD9-F897-B725-70CB8D84EC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648" r="-1"/>
          <a:stretch/>
        </p:blipFill>
        <p:spPr>
          <a:xfrm>
            <a:off x="0" y="0"/>
            <a:ext cx="12192000" cy="6858000"/>
          </a:xfrm>
          <a:prstGeom prst="rect">
            <a:avLst/>
          </a:prstGeom>
        </p:spPr>
      </p:pic>
      <p:sp>
        <p:nvSpPr>
          <p:cNvPr id="2" name="Título 1">
            <a:extLst>
              <a:ext uri="{FF2B5EF4-FFF2-40B4-BE49-F238E27FC236}">
                <a16:creationId xmlns:a16="http://schemas.microsoft.com/office/drawing/2014/main" id="{1C2D04F6-31C1-7448-92CD-B03EF294F71D}"/>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E9EC3938-D9D3-D7B5-FA5B-3389621B9C1E}"/>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D31A9525-6BF0-B26F-9CD4-5A7C24399A7C}"/>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9BEF75B0-3AE3-A43F-46E3-D9488C0559B0}"/>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46D02F52-0BC1-0CCC-D13F-CF6991B94AEF}"/>
              </a:ext>
            </a:extLst>
          </p:cNvPr>
          <p:cNvSpPr>
            <a:spLocks noGrp="1"/>
          </p:cNvSpPr>
          <p:nvPr>
            <p:ph type="sldNum" sz="quarter" idx="12"/>
          </p:nvPr>
        </p:nvSpPr>
        <p:spPr/>
        <p:txBody>
          <a:bodyPr/>
          <a:lstStyle/>
          <a:p>
            <a:fld id="{D3A92039-7BCC-4D02-A517-162A6F375201}" type="slidenum">
              <a:rPr lang="en-GB" smtClean="0"/>
              <a:t>‹Nr.›</a:t>
            </a:fld>
            <a:endParaRPr lang="en-GB"/>
          </a:p>
        </p:txBody>
      </p:sp>
    </p:spTree>
    <p:extLst>
      <p:ext uri="{BB962C8B-B14F-4D97-AF65-F5344CB8AC3E}">
        <p14:creationId xmlns:p14="http://schemas.microsoft.com/office/powerpoint/2010/main" val="201236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9931BEB8-C89E-35D8-CE43-A782EC66DCF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51060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500062"/>
            <a:ext cx="10515600" cy="1325563"/>
          </a:xfrm>
        </p:spPr>
        <p:txBody>
          <a:bodyPr vert="horz" lIns="91440" tIns="45720" rIns="91440" bIns="45720" rtlCol="0" anchor="ctr">
            <a:noAutofit/>
          </a:bodyPr>
          <a:lstStyle>
            <a:lvl1pPr>
              <a:defRPr lang="en-GB" sz="3600" dirty="0">
                <a:gradFill>
                  <a:gsLst>
                    <a:gs pos="0">
                      <a:srgbClr val="E94E1B"/>
                    </a:gs>
                    <a:gs pos="100000">
                      <a:srgbClr val="F9B233"/>
                    </a:gs>
                  </a:gsLst>
                  <a:lin ang="1200000" scaled="0"/>
                </a:gradFill>
              </a:defRPr>
            </a:lvl1pPr>
          </a:lstStyle>
          <a:p>
            <a:pPr lvl="0"/>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9205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1D652AFF-A5E5-4357-D98D-A1FBB6F61C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168276"/>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28802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318388"/>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91062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Imagen que contiene luz, reloj&#10;&#10;Descripción generada automáticamente">
            <a:extLst>
              <a:ext uri="{FF2B5EF4-FFF2-40B4-BE49-F238E27FC236}">
                <a16:creationId xmlns:a16="http://schemas.microsoft.com/office/drawing/2014/main" id="{A89426AA-1285-02EA-946C-B57E494C1BA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68953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32A7AFB-2C06-51BE-1D8C-CE2419E9E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A16174A3-880E-87B5-B52E-342F75982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0F6BA74B-509B-61B1-49FC-389897FC6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19FBDB73-0FA7-FF30-9D47-279702892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9D4B8DE4-BB5E-18E8-DA6C-FB9AB9BB7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92039-7BCC-4D02-A517-162A6F375201}" type="slidenum">
              <a:rPr lang="en-GB" smtClean="0"/>
              <a:t>‹Nr.›</a:t>
            </a:fld>
            <a:endParaRPr lang="en-GB"/>
          </a:p>
        </p:txBody>
      </p:sp>
    </p:spTree>
    <p:extLst>
      <p:ext uri="{BB962C8B-B14F-4D97-AF65-F5344CB8AC3E}">
        <p14:creationId xmlns:p14="http://schemas.microsoft.com/office/powerpoint/2010/main" val="269048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2" r:id="rId6"/>
    <p:sldLayoutId id="2147483653" r:id="rId7"/>
    <p:sldLayoutId id="2147483663" r:id="rId8"/>
    <p:sldLayoutId id="2147483654" r:id="rId9"/>
    <p:sldLayoutId id="2147483664" r:id="rId10"/>
    <p:sldLayoutId id="2147483655" r:id="rId11"/>
    <p:sldLayoutId id="2147483656" r:id="rId12"/>
    <p:sldLayoutId id="2147483657" r:id="rId13"/>
    <p:sldLayoutId id="2147483661" r:id="rId14"/>
  </p:sldLayoutIdLst>
  <p:txStyles>
    <p:title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C7809D-E99F-6BAF-D581-5981FAE0C8C3}"/>
              </a:ext>
            </a:extLst>
          </p:cNvPr>
          <p:cNvSpPr txBox="1">
            <a:spLocks/>
          </p:cNvSpPr>
          <p:nvPr/>
        </p:nvSpPr>
        <p:spPr>
          <a:xfrm>
            <a:off x="309281" y="4184557"/>
            <a:ext cx="3644155" cy="2162455"/>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a:lstStyle>
          <a:p>
            <a:r>
              <a:rPr lang="en-GB" sz="1800" dirty="0">
                <a:solidFill>
                  <a:schemeClr val="bg1"/>
                </a:solidFill>
              </a:rPr>
              <a:t>PEER LEARNING SESSION 1: MISSION OF PARTICIPATING AGENCIES/AUTHORITIES AND OF THEIR EQA ACTIVITIES</a:t>
            </a:r>
          </a:p>
          <a:p>
            <a:r>
              <a:rPr lang="en-GB" sz="1800" dirty="0">
                <a:solidFill>
                  <a:schemeClr val="bg1"/>
                </a:solidFill>
              </a:rPr>
              <a:t>SOMALIA</a:t>
            </a:r>
          </a:p>
          <a:p>
            <a:endParaRPr lang="en-GB" sz="1800" dirty="0">
              <a:solidFill>
                <a:schemeClr val="bg1"/>
              </a:solidFill>
            </a:endParaRPr>
          </a:p>
          <a:p>
            <a:r>
              <a:rPr lang="en-GB" sz="1800" dirty="0">
                <a:solidFill>
                  <a:schemeClr val="bg1"/>
                </a:solidFill>
              </a:rPr>
              <a:t>Monday, 27 January 2025</a:t>
            </a:r>
          </a:p>
        </p:txBody>
      </p:sp>
    </p:spTree>
    <p:extLst>
      <p:ext uri="{BB962C8B-B14F-4D97-AF65-F5344CB8AC3E}">
        <p14:creationId xmlns:p14="http://schemas.microsoft.com/office/powerpoint/2010/main" val="265828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21A07B-70AD-6C3C-3C45-F2356C7F15F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50A725B-D6FE-1EE5-8EE5-0377E33C8689}"/>
              </a:ext>
            </a:extLst>
          </p:cNvPr>
          <p:cNvSpPr>
            <a:spLocks noGrp="1"/>
          </p:cNvSpPr>
          <p:nvPr>
            <p:ph type="title"/>
          </p:nvPr>
        </p:nvSpPr>
        <p:spPr>
          <a:xfrm>
            <a:off x="838200" y="500062"/>
            <a:ext cx="10515600" cy="551071"/>
          </a:xfrm>
        </p:spPr>
        <p:txBody>
          <a:bodyPr/>
          <a:lstStyle/>
          <a:p>
            <a:r>
              <a:rPr lang="en-GB" dirty="0"/>
              <a:t>GENERAL INTRODUCTION TO THE AGENCY</a:t>
            </a:r>
          </a:p>
        </p:txBody>
      </p:sp>
      <p:sp>
        <p:nvSpPr>
          <p:cNvPr id="3" name="Marcador de contenido 2">
            <a:extLst>
              <a:ext uri="{FF2B5EF4-FFF2-40B4-BE49-F238E27FC236}">
                <a16:creationId xmlns:a16="http://schemas.microsoft.com/office/drawing/2014/main" id="{D5253048-8091-103B-42AF-4C65903DAC43}"/>
              </a:ext>
            </a:extLst>
          </p:cNvPr>
          <p:cNvSpPr>
            <a:spLocks noGrp="1"/>
          </p:cNvSpPr>
          <p:nvPr>
            <p:ph idx="1"/>
          </p:nvPr>
        </p:nvSpPr>
        <p:spPr>
          <a:xfrm>
            <a:off x="838200" y="1209040"/>
            <a:ext cx="10515600" cy="4967923"/>
          </a:xfrm>
        </p:spPr>
        <p:txBody>
          <a:bodyPr>
            <a:normAutofit fontScale="92500" lnSpcReduction="10000"/>
          </a:bodyPr>
          <a:lstStyle/>
          <a:p>
            <a:r>
              <a:rPr lang="en-GB" sz="2400" dirty="0"/>
              <a:t>The Quality Assurance and Standards Department at Ministry of Education, Culture and Higher Education was established Jun 2022. </a:t>
            </a:r>
          </a:p>
          <a:p>
            <a:r>
              <a:rPr lang="en-GB" sz="2400" dirty="0"/>
              <a:t>The QASD are classified into three categories </a:t>
            </a:r>
          </a:p>
          <a:p>
            <a:pPr marL="0" indent="0">
              <a:buNone/>
            </a:pPr>
            <a:r>
              <a:rPr lang="en-GB" sz="2400" dirty="0"/>
              <a:t>        a.) QASD Federal level </a:t>
            </a:r>
          </a:p>
          <a:p>
            <a:pPr marL="0" indent="0">
              <a:buNone/>
            </a:pPr>
            <a:r>
              <a:rPr lang="en-GB" sz="2400" dirty="0"/>
              <a:t>        b.) QASD State level </a:t>
            </a:r>
          </a:p>
          <a:p>
            <a:pPr marL="0" indent="0">
              <a:buNone/>
            </a:pPr>
            <a:r>
              <a:rPr lang="en-GB" sz="2400" dirty="0"/>
              <a:t>        c) QASD District level </a:t>
            </a:r>
          </a:p>
          <a:p>
            <a:pPr marL="0" indent="0">
              <a:buNone/>
            </a:pPr>
            <a:r>
              <a:rPr lang="en-GB" sz="2400" dirty="0"/>
              <a:t>        d) QASD School level </a:t>
            </a:r>
          </a:p>
          <a:p>
            <a:pPr marL="0" indent="0">
              <a:buNone/>
            </a:pPr>
            <a:r>
              <a:rPr lang="en-GB" sz="2400" dirty="0"/>
              <a:t>The staffs QASD are consist of 110 persons . 80 male while 30 female. </a:t>
            </a:r>
          </a:p>
          <a:p>
            <a:pPr marL="0" indent="0">
              <a:buNone/>
            </a:pPr>
            <a:r>
              <a:rPr lang="en-GB" sz="2400" dirty="0"/>
              <a:t>The Structure of QASD: </a:t>
            </a:r>
          </a:p>
          <a:p>
            <a:pPr marL="0" indent="0">
              <a:buNone/>
            </a:pPr>
            <a:r>
              <a:rPr lang="en-GB" sz="2400" dirty="0"/>
              <a:t>a.) Formal school Unit </a:t>
            </a:r>
          </a:p>
          <a:p>
            <a:pPr marL="0" indent="0">
              <a:buNone/>
            </a:pPr>
            <a:r>
              <a:rPr lang="en-GB" sz="2400" dirty="0"/>
              <a:t>b.) ABE School Unit </a:t>
            </a:r>
          </a:p>
          <a:p>
            <a:pPr marL="0" indent="0">
              <a:buNone/>
            </a:pPr>
            <a:r>
              <a:rPr lang="en-GB" sz="2400" dirty="0"/>
              <a:t>c.) National Learning Assessment Unit</a:t>
            </a:r>
          </a:p>
        </p:txBody>
      </p:sp>
    </p:spTree>
    <p:extLst>
      <p:ext uri="{BB962C8B-B14F-4D97-AF65-F5344CB8AC3E}">
        <p14:creationId xmlns:p14="http://schemas.microsoft.com/office/powerpoint/2010/main" val="1467248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FCC02-943E-2E99-6339-22655346B9D8}"/>
              </a:ext>
            </a:extLst>
          </p:cNvPr>
          <p:cNvSpPr>
            <a:spLocks noGrp="1"/>
          </p:cNvSpPr>
          <p:nvPr>
            <p:ph type="title"/>
          </p:nvPr>
        </p:nvSpPr>
        <p:spPr>
          <a:xfrm>
            <a:off x="838200" y="500063"/>
            <a:ext cx="10515600" cy="593799"/>
          </a:xfrm>
        </p:spPr>
        <p:txBody>
          <a:bodyPr/>
          <a:lstStyle/>
          <a:p>
            <a:r>
              <a:rPr lang="en-GB" dirty="0"/>
              <a:t>MISSION OF THE AGENCY/AUTHORITY</a:t>
            </a:r>
          </a:p>
        </p:txBody>
      </p:sp>
      <p:sp>
        <p:nvSpPr>
          <p:cNvPr id="3" name="Marcador de contenido 2">
            <a:extLst>
              <a:ext uri="{FF2B5EF4-FFF2-40B4-BE49-F238E27FC236}">
                <a16:creationId xmlns:a16="http://schemas.microsoft.com/office/drawing/2014/main" id="{D8FAECF0-0C39-8312-9FA7-30540FA4C88B}"/>
              </a:ext>
            </a:extLst>
          </p:cNvPr>
          <p:cNvSpPr>
            <a:spLocks noGrp="1"/>
          </p:cNvSpPr>
          <p:nvPr>
            <p:ph idx="1"/>
          </p:nvPr>
        </p:nvSpPr>
        <p:spPr>
          <a:xfrm>
            <a:off x="838200" y="1281869"/>
            <a:ext cx="10515600" cy="4895094"/>
          </a:xfrm>
        </p:spPr>
        <p:txBody>
          <a:bodyPr/>
          <a:lstStyle/>
          <a:p>
            <a:pPr marL="0" indent="0">
              <a:buNone/>
            </a:pPr>
            <a:r>
              <a:rPr lang="en-US" dirty="0"/>
              <a:t>The vision that guides education in Somalia is “Fulfil the right of every Somali to Education and build an adequate well educated, better skilled and competent work force that contributes to the spiritual, economic and human development of the Nation”. </a:t>
            </a:r>
          </a:p>
          <a:p>
            <a:pPr marL="0" indent="0">
              <a:buNone/>
            </a:pPr>
            <a:r>
              <a:rPr lang="en-US" dirty="0"/>
              <a:t>The vision of the Quality assurance and Standards department is “Robust quality assurance mechanism and standards compliance established and managed effectively in Somalia” </a:t>
            </a:r>
            <a:endParaRPr lang="en-GB" dirty="0"/>
          </a:p>
        </p:txBody>
      </p:sp>
    </p:spTree>
    <p:extLst>
      <p:ext uri="{BB962C8B-B14F-4D97-AF65-F5344CB8AC3E}">
        <p14:creationId xmlns:p14="http://schemas.microsoft.com/office/powerpoint/2010/main" val="122960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12D0F-A9B4-03A6-B2BB-33024B9B90A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A7892FA-E8EF-DC77-BFD5-BB6035D416B9}"/>
              </a:ext>
            </a:extLst>
          </p:cNvPr>
          <p:cNvSpPr>
            <a:spLocks noGrp="1"/>
          </p:cNvSpPr>
          <p:nvPr>
            <p:ph type="title"/>
          </p:nvPr>
        </p:nvSpPr>
        <p:spPr>
          <a:xfrm>
            <a:off x="838200" y="500062"/>
            <a:ext cx="10515600" cy="465613"/>
          </a:xfrm>
        </p:spPr>
        <p:txBody>
          <a:bodyPr/>
          <a:lstStyle/>
          <a:p>
            <a:r>
              <a:rPr lang="en-GB" dirty="0"/>
              <a:t>GOAL OF EXTERNAL QA ACTIVITIES</a:t>
            </a:r>
          </a:p>
        </p:txBody>
      </p:sp>
      <p:sp>
        <p:nvSpPr>
          <p:cNvPr id="3" name="Marcador de contenido 2">
            <a:extLst>
              <a:ext uri="{FF2B5EF4-FFF2-40B4-BE49-F238E27FC236}">
                <a16:creationId xmlns:a16="http://schemas.microsoft.com/office/drawing/2014/main" id="{664CD987-B08F-E3AC-0199-47B55FB1A18E}"/>
              </a:ext>
            </a:extLst>
          </p:cNvPr>
          <p:cNvSpPr>
            <a:spLocks noGrp="1"/>
          </p:cNvSpPr>
          <p:nvPr>
            <p:ph idx="1"/>
          </p:nvPr>
        </p:nvSpPr>
        <p:spPr>
          <a:xfrm>
            <a:off x="838200" y="1273323"/>
            <a:ext cx="10515600" cy="4903640"/>
          </a:xfrm>
        </p:spPr>
        <p:txBody>
          <a:bodyPr>
            <a:normAutofit/>
          </a:bodyPr>
          <a:lstStyle/>
          <a:p>
            <a:pPr marL="0" marR="0" indent="0">
              <a:lnSpc>
                <a:spcPct val="107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1. Develop education standards, benchmarks or indicators for education institutions. Promote highest possible standards in education and maintain standards. </a:t>
            </a:r>
          </a:p>
          <a:p>
            <a:pPr marL="0" marR="0" indent="0">
              <a:lnSpc>
                <a:spcPct val="107000"/>
              </a:lnSpc>
              <a:spcBef>
                <a:spcPts val="0"/>
              </a:spcBef>
              <a:spcAft>
                <a:spcPts val="800"/>
              </a:spcAft>
              <a:buNone/>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2 Monitor and report on outcomes of education in schools and training institutions. </a:t>
            </a:r>
          </a:p>
          <a:p>
            <a:pPr marL="0" marR="0" indent="0">
              <a:lnSpc>
                <a:spcPct val="107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3 Regular reporting on general quality of education, Nationally, state level, regional, district level, School levels. </a:t>
            </a:r>
          </a:p>
          <a:p>
            <a:pPr marL="0" marR="0" indent="0">
              <a:lnSpc>
                <a:spcPct val="107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4 Report on nature scope and effectiveness of education support services. </a:t>
            </a:r>
          </a:p>
          <a:p>
            <a:pPr marL="0" marR="0" indent="0">
              <a:lnSpc>
                <a:spcPct val="107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5 Identify education institutional needs for improvement. </a:t>
            </a:r>
          </a:p>
          <a:p>
            <a:pPr marL="0" marR="0" indent="0">
              <a:lnSpc>
                <a:spcPct val="107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6 Ensure that quality teaching is taking place in all educational institutions. </a:t>
            </a:r>
          </a:p>
          <a:p>
            <a:pPr marL="0" marR="0" indent="0">
              <a:lnSpc>
                <a:spcPct val="107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7 Monitor the performance of teachers, educational institutions in accordance with all round standard performance indicators. </a:t>
            </a:r>
          </a:p>
          <a:p>
            <a:pPr marL="0" marR="0" indent="0">
              <a:lnSpc>
                <a:spcPct val="107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8 Ensure equitable distribution of teachers by working out the curriculum-based establishment.</a:t>
            </a:r>
          </a:p>
        </p:txBody>
      </p:sp>
    </p:spTree>
    <p:extLst>
      <p:ext uri="{BB962C8B-B14F-4D97-AF65-F5344CB8AC3E}">
        <p14:creationId xmlns:p14="http://schemas.microsoft.com/office/powerpoint/2010/main" val="387539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Icono&#10;&#10;Descripción generada automáticamente">
            <a:extLst>
              <a:ext uri="{FF2B5EF4-FFF2-40B4-BE49-F238E27FC236}">
                <a16:creationId xmlns:a16="http://schemas.microsoft.com/office/drawing/2014/main" id="{4D83C7D1-C367-CEBE-7CA5-ED6B907E33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75294" cy="6858000"/>
          </a:xfrm>
          <a:prstGeom prst="rect">
            <a:avLst/>
          </a:prstGeom>
        </p:spPr>
      </p:pic>
      <p:sp>
        <p:nvSpPr>
          <p:cNvPr id="3" name="Título 1">
            <a:extLst>
              <a:ext uri="{FF2B5EF4-FFF2-40B4-BE49-F238E27FC236}">
                <a16:creationId xmlns:a16="http://schemas.microsoft.com/office/drawing/2014/main" id="{EA573DAC-7D93-BA74-83AE-5CC4AF1153A3}"/>
              </a:ext>
            </a:extLst>
          </p:cNvPr>
          <p:cNvSpPr txBox="1">
            <a:spLocks/>
          </p:cNvSpPr>
          <p:nvPr/>
        </p:nvSpPr>
        <p:spPr>
          <a:xfrm>
            <a:off x="2634916" y="576263"/>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THANK YOU!</a:t>
            </a:r>
          </a:p>
        </p:txBody>
      </p:sp>
      <p:sp>
        <p:nvSpPr>
          <p:cNvPr id="2" name="Título 1">
            <a:extLst>
              <a:ext uri="{FF2B5EF4-FFF2-40B4-BE49-F238E27FC236}">
                <a16:creationId xmlns:a16="http://schemas.microsoft.com/office/drawing/2014/main" id="{7EDE08BD-C3D2-4F4D-418A-D5A81FD362AB}"/>
              </a:ext>
            </a:extLst>
          </p:cNvPr>
          <p:cNvSpPr txBox="1">
            <a:spLocks/>
          </p:cNvSpPr>
          <p:nvPr/>
        </p:nvSpPr>
        <p:spPr>
          <a:xfrm>
            <a:off x="2634916" y="2799748"/>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sz="2000" b="0" dirty="0"/>
              <a:t>More information on the website: </a:t>
            </a:r>
          </a:p>
          <a:p>
            <a:endParaRPr lang="es-ES" sz="2000" b="0" dirty="0"/>
          </a:p>
        </p:txBody>
      </p:sp>
    </p:spTree>
    <p:extLst>
      <p:ext uri="{BB962C8B-B14F-4D97-AF65-F5344CB8AC3E}">
        <p14:creationId xmlns:p14="http://schemas.microsoft.com/office/powerpoint/2010/main" val="25523190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334</Words>
  <Application>Microsoft Office PowerPoint</Application>
  <PresentationFormat>Breitbild</PresentationFormat>
  <Paragraphs>30</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Montserrat</vt:lpstr>
      <vt:lpstr>Times New Roman</vt:lpstr>
      <vt:lpstr>Tema de Office</vt:lpstr>
      <vt:lpstr>PowerPoint-Präsentation</vt:lpstr>
      <vt:lpstr>GENERAL INTRODUCTION TO THE AGENCY</vt:lpstr>
      <vt:lpstr>MISSION OF THE AGENCY/AUTHORITY</vt:lpstr>
      <vt:lpstr>GOAL OF EXTERNAL QA ACTIVITIES</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Eloi Espósito</dc:creator>
  <cp:lastModifiedBy>Sarah Lang</cp:lastModifiedBy>
  <cp:revision>42</cp:revision>
  <dcterms:created xsi:type="dcterms:W3CDTF">2023-06-29T15:28:25Z</dcterms:created>
  <dcterms:modified xsi:type="dcterms:W3CDTF">2025-01-27T10:17:56Z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2023-09-18T13:10:43Z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3be26fec-ea62-4695-b32a-b1ddfa0da754</vt:lpwstr>
  </property>
  <property fmtid="{D5CDD505-2E9C-101B-9397-08002B2CF9AE}" pid="8" name="MSIP_Label_6bd9ddd1-4d20-43f6-abfa-fc3c07406f94_ContentBits">
    <vt:lpwstr>0</vt:lpwstr>
  </property>
</Properties>
</file>