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3" r:id="rId3"/>
    <p:sldId id="259" r:id="rId4"/>
    <p:sldId id="261" r:id="rId5"/>
    <p:sldId id="260" r:id="rId6"/>
  </p:sldIdLst>
  <p:sldSz cx="12192000" cy="6858000"/>
  <p:notesSz cx="6858000" cy="99472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0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4099"/>
    <a:srgbClr val="F9B233"/>
    <a:srgbClr val="E94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  <p:guide pos="708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8" d="100"/>
          <a:sy n="78" d="100"/>
        </p:scale>
        <p:origin x="396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B33DE51-9DC4-AB7A-11EA-338D4AE381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39A80E9-C80B-81ED-8335-64C8049563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1F69D-3298-4C1E-84EE-C22B79EBDD0E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FCB65F-667C-6545-ED12-28E2C99AAA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051948-E31F-EF3C-3803-F559CEE270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CEFA4-2941-4541-9134-1A9FAE39762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3306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133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B6766C1C-620F-0438-5DA0-01798F29A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06" y="0"/>
            <a:ext cx="9675294" cy="6858000"/>
          </a:xfrm>
          <a:prstGeom prst="rect">
            <a:avLst/>
          </a:prstGeom>
        </p:spPr>
      </p:pic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9C4B20E7-3EB4-BF29-E35A-8545C2234F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856" y="2382717"/>
            <a:ext cx="6090377" cy="1900197"/>
          </a:xfrm>
          <a:prstGeom prst="rect">
            <a:avLst/>
          </a:prstGeom>
        </p:spPr>
      </p:pic>
      <p:pic>
        <p:nvPicPr>
          <p:cNvPr id="8" name="Picture 2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4369BB79-969D-B53A-A716-664A204848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32"/>
          <a:stretch/>
        </p:blipFill>
        <p:spPr>
          <a:xfrm>
            <a:off x="9240986" y="349670"/>
            <a:ext cx="2642535" cy="1280419"/>
          </a:xfrm>
          <a:prstGeom prst="rect">
            <a:avLst/>
          </a:prstGeom>
        </p:spPr>
      </p:pic>
      <p:pic>
        <p:nvPicPr>
          <p:cNvPr id="9" name="Picture 8" descr="A picture containing shirt, drawing&#10;&#10;Description automatically generated">
            <a:extLst>
              <a:ext uri="{FF2B5EF4-FFF2-40B4-BE49-F238E27FC236}">
                <a16:creationId xmlns:a16="http://schemas.microsoft.com/office/drawing/2014/main" id="{9F2F25DA-9FB2-E31D-1E15-83CC0DDFE4C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64" y="5760644"/>
            <a:ext cx="1570758" cy="915588"/>
          </a:xfrm>
          <a:prstGeom prst="rect">
            <a:avLst/>
          </a:prstGeom>
        </p:spPr>
      </p:pic>
      <p:pic>
        <p:nvPicPr>
          <p:cNvPr id="11" name="Picture 32" descr="A picture containing drawing, food, plate&#10;&#10;Description automatically generated">
            <a:extLst>
              <a:ext uri="{FF2B5EF4-FFF2-40B4-BE49-F238E27FC236}">
                <a16:creationId xmlns:a16="http://schemas.microsoft.com/office/drawing/2014/main" id="{148A4F17-445A-66CB-1B61-6E579F31C92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253" y="5818922"/>
            <a:ext cx="1167274" cy="77104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09FB97B-097D-3136-82FD-95E63E3EBE3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83641" y="5779714"/>
            <a:ext cx="1820266" cy="849458"/>
          </a:xfrm>
          <a:prstGeom prst="rect">
            <a:avLst/>
          </a:prstGeom>
        </p:spPr>
      </p:pic>
      <p:pic>
        <p:nvPicPr>
          <p:cNvPr id="2" name="Imagen 1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3B270AD6-B9A5-973D-AEF8-78AB10B73CC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27" y="192369"/>
            <a:ext cx="1996809" cy="11994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8CB15B-07CC-17A7-63D1-E7DEDF348B7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2467" y="580030"/>
            <a:ext cx="1022827" cy="1076302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50717E4-5765-1DD1-9818-C80D5BC9FB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842722" y="5860630"/>
            <a:ext cx="24193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54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750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36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59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811F8-E31C-CDA9-27AE-0E1FA0B29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8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20BDD5-5FAD-395B-5354-9503ED456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buClr>
                <a:srgbClr val="F9B233"/>
              </a:buClr>
              <a:defRPr sz="3200"/>
            </a:lvl1pPr>
            <a:lvl2pPr>
              <a:buClr>
                <a:srgbClr val="F9B233"/>
              </a:buClr>
              <a:defRPr sz="2800"/>
            </a:lvl2pPr>
            <a:lvl3pPr>
              <a:buClr>
                <a:srgbClr val="F9B233"/>
              </a:buClr>
              <a:defRPr sz="2400"/>
            </a:lvl3pPr>
            <a:lvl4pPr>
              <a:buClr>
                <a:srgbClr val="F9B233"/>
              </a:buClr>
              <a:defRPr sz="2000"/>
            </a:lvl4pPr>
            <a:lvl5pPr>
              <a:buClr>
                <a:srgbClr val="F9B233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7DC1AB-2C21-7E23-CA43-975BD6187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03F5C8-E681-F08A-F2EA-B25125824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84F894-377F-B0CB-C4FB-413D8C8D0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3A7764-509B-6E0D-BF2F-C2400267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39B00AB-4ABD-563F-E7FF-1C7167F571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417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D51F5-F6F6-A65B-EB46-6F14C5DE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810A763-4722-2D2F-C612-6E4F63CBCB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A42D30-F5F0-16AD-4266-79816E868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9DE773-2AF7-8B14-1DD0-6E8F54C76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903CF5-0E9F-F5E0-253D-1520D4910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24E106-9D1B-F982-3881-D3656275C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5600959-2B8B-870F-A288-2DED488DF7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14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41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EC58E8B7-C146-C828-825F-BE969795E7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55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97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B218AD49-FBD9-F897-B725-70CB8D84EC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48" r="-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C2D04F6-31C1-7448-92CD-B03EF294F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EC3938-D9D3-D7B5-FA5B-3389621B9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1A9525-6BF0-B26F-9CD4-5A7C2439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EF75B0-3AE3-A43F-46E3-D9488C05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D02F52-0BC1-0CCC-D13F-CF6991B9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36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9931BEB8-C89E-35D8-CE43-A782EC66DC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36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pPr lvl="0"/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5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1D652AFF-A5E5-4357-D98D-A1FBB6F61C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276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9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388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62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A89426AA-1285-02EA-946C-B57E494C1B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3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32A7AFB-2C06-51BE-1D8C-CE2419E9E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6174A3-880E-87B5-B52E-342F7598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6BA74B-509B-61B1-49FC-389897FC6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4D97-110F-436D-8052-5194FC30C3C0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FBDB73-0FA7-FF30-9D47-279702892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4B8DE4-BB5E-18E8-DA6C-FB9AB9BB7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8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62" r:id="rId6"/>
    <p:sldLayoutId id="2147483653" r:id="rId7"/>
    <p:sldLayoutId id="2147483663" r:id="rId8"/>
    <p:sldLayoutId id="2147483654" r:id="rId9"/>
    <p:sldLayoutId id="2147483664" r:id="rId10"/>
    <p:sldLayoutId id="2147483655" r:id="rId11"/>
    <p:sldLayoutId id="2147483656" r:id="rId12"/>
    <p:sldLayoutId id="2147483657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ontserrat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C7809D-E99F-6BAF-D581-5981FAE0C8C3}"/>
              </a:ext>
            </a:extLst>
          </p:cNvPr>
          <p:cNvSpPr txBox="1">
            <a:spLocks/>
          </p:cNvSpPr>
          <p:nvPr/>
        </p:nvSpPr>
        <p:spPr>
          <a:xfrm>
            <a:off x="309281" y="4184557"/>
            <a:ext cx="3644155" cy="21624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</a:rPr>
              <a:t>PEER LEARNING SESSION 1: MISSION OF PARTICIPATING AGENCIES/AUTHORITIES AND OF THEIR EQA ACTIVITIES</a:t>
            </a:r>
          </a:p>
          <a:p>
            <a:endParaRPr lang="en-GB" sz="1800" dirty="0">
              <a:solidFill>
                <a:schemeClr val="bg1"/>
              </a:solidFill>
            </a:endParaRPr>
          </a:p>
          <a:p>
            <a:r>
              <a:rPr lang="en-GB" sz="1800" dirty="0">
                <a:solidFill>
                  <a:schemeClr val="bg1"/>
                </a:solidFill>
              </a:rPr>
              <a:t>Monday, 27 January 2025</a:t>
            </a:r>
          </a:p>
        </p:txBody>
      </p:sp>
    </p:spTree>
    <p:extLst>
      <p:ext uri="{BB962C8B-B14F-4D97-AF65-F5344CB8AC3E}">
        <p14:creationId xmlns:p14="http://schemas.microsoft.com/office/powerpoint/2010/main" val="265828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53514-18B8-716D-7350-057E25573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1FA672-F519-5D33-255E-B0BFA80E0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551071"/>
          </a:xfrm>
        </p:spPr>
        <p:txBody>
          <a:bodyPr/>
          <a:lstStyle/>
          <a:p>
            <a:r>
              <a:rPr lang="en-GB" dirty="0"/>
              <a:t>GENERAL INTRODUCTION TO THE AGENCY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9B758D-2321-97E0-AB3A-668E86E26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8602"/>
            <a:ext cx="10515600" cy="4758361"/>
          </a:xfrm>
        </p:spPr>
        <p:txBody>
          <a:bodyPr>
            <a:normAutofit/>
          </a:bodyPr>
          <a:lstStyle/>
          <a:p>
            <a:endParaRPr lang="en-GB" sz="2400" dirty="0"/>
          </a:p>
          <a:p>
            <a:r>
              <a:rPr lang="en-GB" sz="2400" dirty="0"/>
              <a:t>Quality Assurance agencies play a crucial role in regulating, the responsibilities including establishing standards, ensuring ethical practices, evaluating the effectiveness and promoting continuous improvements.</a:t>
            </a:r>
          </a:p>
          <a:p>
            <a:r>
              <a:rPr lang="en-GB" sz="2400" dirty="0"/>
              <a:t>The QA activities primarily to monitor, evaluate or improve the quality .</a:t>
            </a:r>
          </a:p>
          <a:p>
            <a:r>
              <a:rPr lang="en-GB" sz="2400" dirty="0"/>
              <a:t>Fortunately,  </a:t>
            </a:r>
            <a:r>
              <a:rPr lang="en-GB" sz="2400" b="1" dirty="0"/>
              <a:t>South Sudan has only one agency which was formed last year 2024, in March</a:t>
            </a:r>
            <a:r>
              <a:rPr lang="en-GB" sz="2400" dirty="0"/>
              <a:t>. Which is South Sudan University Quality Assurance Network. (SSUQAN).</a:t>
            </a:r>
          </a:p>
        </p:txBody>
      </p:sp>
    </p:spTree>
    <p:extLst>
      <p:ext uri="{BB962C8B-B14F-4D97-AF65-F5344CB8AC3E}">
        <p14:creationId xmlns:p14="http://schemas.microsoft.com/office/powerpoint/2010/main" val="15924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FCC02-943E-2E99-6339-2265534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3"/>
            <a:ext cx="10515600" cy="593799"/>
          </a:xfrm>
        </p:spPr>
        <p:txBody>
          <a:bodyPr/>
          <a:lstStyle/>
          <a:p>
            <a:r>
              <a:rPr lang="en-GB" dirty="0"/>
              <a:t>MISSION OF THE AGENCY/AUTHORITY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FAECF0-0C39-8312-9FA7-30540FA4C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1869"/>
            <a:ext cx="10515600" cy="4895094"/>
          </a:xfrm>
        </p:spPr>
        <p:txBody>
          <a:bodyPr/>
          <a:lstStyle/>
          <a:p>
            <a:r>
              <a:rPr lang="en-GB" dirty="0"/>
              <a:t>The agency’s mission is to define its purpose, who it serves, and how it will achieve its vision.</a:t>
            </a:r>
          </a:p>
          <a:p>
            <a:r>
              <a:rPr lang="en-GB" dirty="0"/>
              <a:t>It has a specific standard that details with the purpose of your business, and how </a:t>
            </a:r>
            <a:r>
              <a:rPr lang="en-GB" dirty="0" err="1"/>
              <a:t>te</a:t>
            </a:r>
            <a:r>
              <a:rPr lang="en-GB" dirty="0"/>
              <a:t> agency will achieve its vision, core values those are the fundamental beliefs of the agency.</a:t>
            </a:r>
          </a:p>
        </p:txBody>
      </p:sp>
    </p:spTree>
    <p:extLst>
      <p:ext uri="{BB962C8B-B14F-4D97-AF65-F5344CB8AC3E}">
        <p14:creationId xmlns:p14="http://schemas.microsoft.com/office/powerpoint/2010/main" val="1229606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12D0F-A9B4-03A6-B2BB-33024B9B9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892FA-E8EF-DC77-BFD5-BB6035D41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465613"/>
          </a:xfrm>
        </p:spPr>
        <p:txBody>
          <a:bodyPr/>
          <a:lstStyle/>
          <a:p>
            <a:r>
              <a:rPr lang="en-GB" dirty="0"/>
              <a:t>GOAL OF EXTERNAL QA ACTIVITIES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4CD987-B08F-E3AC-0199-47B55FB1A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323"/>
            <a:ext cx="10515600" cy="4903640"/>
          </a:xfrm>
        </p:spPr>
        <p:txBody>
          <a:bodyPr/>
          <a:lstStyle/>
          <a:p>
            <a:r>
              <a:rPr lang="en-GB" dirty="0"/>
              <a:t>Activities seeks to ensure that assessment and internal quality assurance activities (IQA)have been conducted in a consistent, safe and fair manner.</a:t>
            </a:r>
          </a:p>
          <a:p>
            <a:r>
              <a:rPr lang="en-GB" dirty="0"/>
              <a:t>It should have  valid- evidence needs to be relevant to the assessment criteria, and the correct assessment methods should be used to obtain the evidence.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399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4D83C7D1-C367-CEBE-7CA5-ED6B907E3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75294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EA573DAC-7D93-BA74-83AE-5CC4AF1153A3}"/>
              </a:ext>
            </a:extLst>
          </p:cNvPr>
          <p:cNvSpPr txBox="1">
            <a:spLocks/>
          </p:cNvSpPr>
          <p:nvPr/>
        </p:nvSpPr>
        <p:spPr>
          <a:xfrm>
            <a:off x="2634916" y="576263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THANK YOU!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EDE08BD-C3D2-4F4D-418A-D5A81FD362AB}"/>
              </a:ext>
            </a:extLst>
          </p:cNvPr>
          <p:cNvSpPr txBox="1">
            <a:spLocks/>
          </p:cNvSpPr>
          <p:nvPr/>
        </p:nvSpPr>
        <p:spPr>
          <a:xfrm>
            <a:off x="2634916" y="2799748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sz="2000" b="0" dirty="0"/>
              <a:t>More information on the website: </a:t>
            </a:r>
          </a:p>
          <a:p>
            <a:endParaRPr lang="es-ES" sz="2000" b="0" dirty="0"/>
          </a:p>
        </p:txBody>
      </p:sp>
    </p:spTree>
    <p:extLst>
      <p:ext uri="{BB962C8B-B14F-4D97-AF65-F5344CB8AC3E}">
        <p14:creationId xmlns:p14="http://schemas.microsoft.com/office/powerpoint/2010/main" val="2552319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Microsoft Office PowerPoint</Application>
  <PresentationFormat>Breitbild</PresentationFormat>
  <Paragraphs>16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Montserrat</vt:lpstr>
      <vt:lpstr>Tema de Office</vt:lpstr>
      <vt:lpstr>PowerPoint-Präsentation</vt:lpstr>
      <vt:lpstr>GENERAL INTRODUCTION TO THE AGENCY</vt:lpstr>
      <vt:lpstr>MISSION OF THE AGENCY/AUTHORITY</vt:lpstr>
      <vt:lpstr>GOAL OF EXTERNAL QA ACTIVITIES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Eloi Espósito</dc:creator>
  <cp:lastModifiedBy>Sarah Lang</cp:lastModifiedBy>
  <cp:revision>42</cp:revision>
  <cp:lastPrinted>2025-01-24T10:36:14Z</cp:lastPrinted>
  <dcterms:created xsi:type="dcterms:W3CDTF">2023-06-29T15:28:25Z</dcterms:created>
  <dcterms:modified xsi:type="dcterms:W3CDTF">2025-01-24T13:31:00Z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2023-09-18T13:10:43Z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3be26fec-ea62-4695-b32a-b1ddfa0da754</vt:lpwstr>
  </property>
  <property fmtid="{D5CDD505-2E9C-101B-9397-08002B2CF9AE}" pid="8" name="MSIP_Label_6bd9ddd1-4d20-43f6-abfa-fc3c07406f94_ContentBits">
    <vt:lpwstr>0</vt:lpwstr>
  </property>
</Properties>
</file>