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65" r:id="rId3"/>
    <p:sldId id="264" r:id="rId4"/>
    <p:sldId id="261" r:id="rId5"/>
    <p:sldId id="263" r:id="rId6"/>
    <p:sldId id="260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4099"/>
    <a:srgbClr val="F9B233"/>
    <a:srgbClr val="E94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32" y="52"/>
      </p:cViewPr>
      <p:guideLst>
        <p:guide orient="horz" pos="2160"/>
        <p:guide pos="3840"/>
        <p:guide pos="70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haran mgina" userId="ab44a184179ed1f2" providerId="LiveId" clId="{431BE877-EE87-40A5-BB76-985317745964}"/>
    <pc:docChg chg="custSel modSld">
      <pc:chgData name="Zaharan mgina" userId="ab44a184179ed1f2" providerId="LiveId" clId="{431BE877-EE87-40A5-BB76-985317745964}" dt="2025-01-29T07:21:39.692" v="93" actId="1076"/>
      <pc:docMkLst>
        <pc:docMk/>
      </pc:docMkLst>
      <pc:sldChg chg="addSp delSp modSp mod">
        <pc:chgData name="Zaharan mgina" userId="ab44a184179ed1f2" providerId="LiveId" clId="{431BE877-EE87-40A5-BB76-985317745964}" dt="2025-01-29T07:21:39.692" v="93" actId="1076"/>
        <pc:sldMkLst>
          <pc:docMk/>
          <pc:sldMk cId="1592424037" sldId="263"/>
        </pc:sldMkLst>
        <pc:spChg chg="add del mod">
          <ac:chgData name="Zaharan mgina" userId="ab44a184179ed1f2" providerId="LiveId" clId="{431BE877-EE87-40A5-BB76-985317745964}" dt="2025-01-29T07:20:24.227" v="58" actId="478"/>
          <ac:spMkLst>
            <pc:docMk/>
            <pc:sldMk cId="1592424037" sldId="263"/>
            <ac:spMk id="3" creationId="{7E9C95AA-1B60-2CF5-1BFE-F32F8C5CAC8E}"/>
          </ac:spMkLst>
        </pc:spChg>
        <pc:spChg chg="add mod">
          <ac:chgData name="Zaharan mgina" userId="ab44a184179ed1f2" providerId="LiveId" clId="{431BE877-EE87-40A5-BB76-985317745964}" dt="2025-01-29T07:21:39.692" v="93" actId="1076"/>
          <ac:spMkLst>
            <pc:docMk/>
            <pc:sldMk cId="1592424037" sldId="263"/>
            <ac:spMk id="5" creationId="{1BAD7B6E-C872-9CEC-CC77-0B34144F788C}"/>
          </ac:spMkLst>
        </pc:spChg>
        <pc:spChg chg="mod">
          <ac:chgData name="Zaharan mgina" userId="ab44a184179ed1f2" providerId="LiveId" clId="{431BE877-EE87-40A5-BB76-985317745964}" dt="2025-01-29T07:21:36.585" v="92" actId="1076"/>
          <ac:spMkLst>
            <pc:docMk/>
            <pc:sldMk cId="1592424037" sldId="263"/>
            <ac:spMk id="6" creationId="{CEDC7A58-873B-C301-60EB-B817350C775D}"/>
          </ac:spMkLst>
        </pc:spChg>
        <pc:spChg chg="mod">
          <ac:chgData name="Zaharan mgina" userId="ab44a184179ed1f2" providerId="LiveId" clId="{431BE877-EE87-40A5-BB76-985317745964}" dt="2025-01-29T07:20:13.498" v="57" actId="20577"/>
          <ac:spMkLst>
            <pc:docMk/>
            <pc:sldMk cId="1592424037" sldId="263"/>
            <ac:spMk id="10" creationId="{3F2B3231-5128-CC41-A0D5-F55E2D793BA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B33DE51-9DC4-AB7A-11EA-338D4AE381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9A80E9-C80B-81ED-8335-64C8049563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1F69D-3298-4C1E-84EE-C22B79EBDD0E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FCB65F-667C-6545-ED12-28E2C99AAA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051948-E31F-EF3C-3803-F559CEE27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CEFA4-2941-4541-9134-1A9FAE397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30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4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18922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641" y="5779714"/>
            <a:ext cx="1820266" cy="849458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2722" y="5860630"/>
            <a:ext cx="24193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1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9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6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2" r:id="rId6"/>
    <p:sldLayoutId id="2147483653" r:id="rId7"/>
    <p:sldLayoutId id="2147483663" r:id="rId8"/>
    <p:sldLayoutId id="2147483654" r:id="rId9"/>
    <p:sldLayoutId id="2147483664" r:id="rId10"/>
    <p:sldLayoutId id="2147483655" r:id="rId11"/>
    <p:sldLayoutId id="2147483656" r:id="rId12"/>
    <p:sldLayoutId id="2147483657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7809D-E99F-6BAF-D581-5981FAE0C8C3}"/>
              </a:ext>
            </a:extLst>
          </p:cNvPr>
          <p:cNvSpPr txBox="1">
            <a:spLocks/>
          </p:cNvSpPr>
          <p:nvPr/>
        </p:nvSpPr>
        <p:spPr>
          <a:xfrm>
            <a:off x="309281" y="4184557"/>
            <a:ext cx="3644155" cy="2162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</a:rPr>
              <a:t>HAQAA3 EQA TRAINING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PEER-LEARNING SESSION 2: EXPERT RECRUITMENT AND TRAINING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Wednesday 29</a:t>
            </a:r>
            <a:r>
              <a:rPr lang="en-GB" sz="1800" baseline="30000" dirty="0">
                <a:solidFill>
                  <a:schemeClr val="bg1"/>
                </a:solidFill>
              </a:rPr>
              <a:t>th</a:t>
            </a:r>
            <a:r>
              <a:rPr lang="en-GB" sz="1800" dirty="0">
                <a:solidFill>
                  <a:schemeClr val="bg1"/>
                </a:solidFill>
              </a:rPr>
              <a:t> January </a:t>
            </a:r>
          </a:p>
        </p:txBody>
      </p:sp>
    </p:spTree>
    <p:extLst>
      <p:ext uri="{BB962C8B-B14F-4D97-AF65-F5344CB8AC3E}">
        <p14:creationId xmlns:p14="http://schemas.microsoft.com/office/powerpoint/2010/main" val="265828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A9AB311A-5305-C1D1-4206-98D58FAD6F8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1999" cy="6986902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FF234265-2271-AC91-64C6-BE59B1F415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9" y="2293245"/>
            <a:ext cx="11582400" cy="1569532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635" marR="0" indent="-1905" algn="ctr">
              <a:spcBef>
                <a:spcPts val="3000"/>
              </a:spcBef>
              <a:spcAft>
                <a:spcPts val="600"/>
              </a:spcAft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INVOLVEMENT OF EXTERNAL EXPERTS  IN VARIOUS ACTIVITIES UNDERTAKEN BY THE COMMISSION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B0A8C-2103-4D07-7D0E-46214C834B7A}"/>
              </a:ext>
            </a:extLst>
          </p:cNvPr>
          <p:cNvSpPr txBox="1"/>
          <p:nvPr/>
        </p:nvSpPr>
        <p:spPr>
          <a:xfrm>
            <a:off x="3679331" y="5280350"/>
            <a:ext cx="5544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Cambria" panose="02040503050406030204" pitchFamily="18" charset="0"/>
              </a:rPr>
              <a:t>Dr. Zaharan H. Mgina</a:t>
            </a:r>
          </a:p>
        </p:txBody>
      </p:sp>
    </p:spTree>
    <p:extLst>
      <p:ext uri="{BB962C8B-B14F-4D97-AF65-F5344CB8AC3E}">
        <p14:creationId xmlns:p14="http://schemas.microsoft.com/office/powerpoint/2010/main" val="270164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E7075F47-8E69-8344-36A8-5F556EDFA8A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772160"/>
            <a:ext cx="11633199" cy="556514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E038317-0669-D607-8F14-81C9C87A536D}"/>
              </a:ext>
            </a:extLst>
          </p:cNvPr>
          <p:cNvSpPr txBox="1">
            <a:spLocks/>
          </p:cNvSpPr>
          <p:nvPr/>
        </p:nvSpPr>
        <p:spPr>
          <a:xfrm>
            <a:off x="274319" y="181586"/>
            <a:ext cx="10800081" cy="65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INVOLVEMENT OF EXTERNAL EXPERTS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432F7-E07B-BE41-3747-D92B8D695C91}"/>
              </a:ext>
            </a:extLst>
          </p:cNvPr>
          <p:cNvSpPr txBox="1"/>
          <p:nvPr/>
        </p:nvSpPr>
        <p:spPr>
          <a:xfrm>
            <a:off x="386079" y="891491"/>
            <a:ext cx="1170432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Tanzania Commission for Universities (TCU) involves external experts,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usually from universities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(rank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senior lecturers and above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) in </a:t>
            </a:r>
            <a:r>
              <a:rPr lang="en-US" sz="2800" kern="1200" dirty="0">
                <a:solidFill>
                  <a:schemeClr val="tx1"/>
                </a:solidFill>
                <a:latin typeface="Montserrat" pitchFamily="2" charset="0"/>
                <a:ea typeface="+mj-ea"/>
                <a:cs typeface="+mj-cs"/>
              </a:rPr>
              <a:t>undertaking of a number of activities;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Montserrat" pitchFamily="2" charset="0"/>
                <a:ea typeface="+mj-ea"/>
                <a:cs typeface="+mj-cs"/>
              </a:rPr>
              <a:t>Conducting technical evaluations (accreditatio</a:t>
            </a:r>
            <a:r>
              <a:rPr lang="en-US" sz="2400" dirty="0">
                <a:latin typeface="Montserrat" pitchFamily="2" charset="0"/>
                <a:ea typeface="+mj-ea"/>
                <a:cs typeface="+mj-cs"/>
              </a:rPr>
              <a:t>n, re-accreditation, establishment of university) </a:t>
            </a:r>
            <a:r>
              <a:rPr lang="en-US" sz="2400" dirty="0">
                <a:solidFill>
                  <a:srgbClr val="002060"/>
                </a:solidFill>
                <a:latin typeface="Montserrat" pitchFamily="2" charset="0"/>
                <a:ea typeface="+mj-ea"/>
                <a:cs typeface="+mj-cs"/>
              </a:rPr>
              <a:t>(</a:t>
            </a:r>
            <a:r>
              <a:rPr lang="en-US" sz="2400" b="1" dirty="0">
                <a:solidFill>
                  <a:srgbClr val="002060"/>
                </a:solidFill>
                <a:latin typeface="Montserrat" pitchFamily="2" charset="0"/>
                <a:ea typeface="+mj-ea"/>
                <a:cs typeface="+mj-cs"/>
              </a:rPr>
              <a:t>Technical evaluation committees</a:t>
            </a:r>
            <a:r>
              <a:rPr lang="en-US" sz="2400" dirty="0">
                <a:solidFill>
                  <a:srgbClr val="002060"/>
                </a:solidFill>
                <a:latin typeface="Montserrat" pitchFamily="2" charset="0"/>
                <a:ea typeface="+mj-ea"/>
                <a:cs typeface="+mj-cs"/>
              </a:rPr>
              <a:t>)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Montserrat" pitchFamily="2" charset="0"/>
                <a:ea typeface="+mj-ea"/>
                <a:cs typeface="+mj-cs"/>
              </a:rPr>
              <a:t>Quality assurance audits </a:t>
            </a:r>
            <a:r>
              <a:rPr lang="en-US" sz="2400" b="1" dirty="0">
                <a:solidFill>
                  <a:srgbClr val="002060"/>
                </a:solidFill>
                <a:latin typeface="Montserrat" pitchFamily="2" charset="0"/>
                <a:ea typeface="+mj-ea"/>
                <a:cs typeface="+mj-cs"/>
              </a:rPr>
              <a:t>(QA auditors) 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Montserrat" pitchFamily="2" charset="0"/>
                <a:ea typeface="+mj-ea"/>
                <a:cs typeface="+mj-cs"/>
              </a:rPr>
              <a:t>Programme reviews and audits </a:t>
            </a:r>
            <a:r>
              <a:rPr lang="en-US" sz="2400" b="1" dirty="0">
                <a:solidFill>
                  <a:srgbClr val="002060"/>
                </a:solidFill>
                <a:latin typeface="Montserrat" pitchFamily="2" charset="0"/>
                <a:ea typeface="+mj-ea"/>
                <a:cs typeface="+mj-cs"/>
              </a:rPr>
              <a:t>(Technical reviewers)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Montserrat" pitchFamily="2" charset="0"/>
                <a:ea typeface="+mj-ea"/>
                <a:cs typeface="+mj-cs"/>
              </a:rPr>
              <a:t>Capacity building workshops </a:t>
            </a:r>
            <a:r>
              <a:rPr lang="en-US" sz="2400" b="1" dirty="0">
                <a:latin typeface="Montserrat" pitchFamily="2" charset="0"/>
                <a:ea typeface="+mj-ea"/>
                <a:cs typeface="+mj-cs"/>
              </a:rPr>
              <a:t>(Trainers)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Montserrat" pitchFamily="2" charset="0"/>
                <a:ea typeface="+mj-ea"/>
                <a:cs typeface="+mj-cs"/>
              </a:rPr>
              <a:t>In conducting various studies (research on trends, practices, etc.)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Montserrat" pitchFamily="2" charset="0"/>
                <a:ea typeface="+mj-ea"/>
                <a:cs typeface="+mj-cs"/>
              </a:rPr>
              <a:t>Preparation of</a:t>
            </a:r>
            <a:r>
              <a:rPr lang="en-US" sz="2400" dirty="0">
                <a:latin typeface="Montserrat" pitchFamily="2" charset="0"/>
                <a:ea typeface="+mj-ea"/>
                <a:cs typeface="+mj-cs"/>
              </a:rPr>
              <a:t> various documents – guidelines, etc.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12D0F-A9B4-03A6-B2BB-33024B9B9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892FA-E8EF-DC77-BFD5-BB6035D41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79" y="184880"/>
            <a:ext cx="11201400" cy="612743"/>
          </a:xfrm>
        </p:spPr>
        <p:txBody>
          <a:bodyPr/>
          <a:lstStyle/>
          <a:p>
            <a:r>
              <a:rPr lang="en-GB" sz="3200" dirty="0"/>
              <a:t>EXPERT TRAINING OFFERED BY THE COMMISSION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A9631DE2-269C-5D6E-F727-1BE93D4EEB9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1" y="716280"/>
            <a:ext cx="11897360" cy="5572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7E116D-008B-7751-C0A9-17F9AB30A166}"/>
              </a:ext>
            </a:extLst>
          </p:cNvPr>
          <p:cNvSpPr txBox="1"/>
          <p:nvPr/>
        </p:nvSpPr>
        <p:spPr>
          <a:xfrm>
            <a:off x="457201" y="878966"/>
            <a:ext cx="1162304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The Commission </a:t>
            </a:r>
            <a:r>
              <a:rPr lang="en-US" sz="2800" dirty="0">
                <a:latin typeface="Montserrat" pitchFamily="2" charset="0"/>
                <a:ea typeface="+mj-ea"/>
                <a:cs typeface="+mj-cs"/>
              </a:rPr>
              <a:t>offers several training to external experts as part of capacity building </a:t>
            </a:r>
            <a:r>
              <a:rPr lang="en-US" sz="2800" dirty="0">
                <a:solidFill>
                  <a:schemeClr val="tx1"/>
                </a:solidFill>
                <a:latin typeface="Montserrat" pitchFamily="2" charset="0"/>
                <a:ea typeface="+mj-ea"/>
                <a:cs typeface="+mj-cs"/>
              </a:rPr>
              <a:t>to enable the adequate and professional</a:t>
            </a:r>
            <a:r>
              <a:rPr lang="en-US" sz="2800" dirty="0">
                <a:latin typeface="Montserrat" pitchFamily="2" charset="0"/>
                <a:ea typeface="+mj-ea"/>
                <a:cs typeface="+mj-cs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Montserrat" pitchFamily="2" charset="0"/>
                <a:ea typeface="+mj-ea"/>
                <a:cs typeface="+mj-cs"/>
              </a:rPr>
              <a:t>undertaking of their assignments: </a:t>
            </a:r>
          </a:p>
          <a:p>
            <a:pPr marL="800100" lvl="1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Montserrat" pitchFamily="2" charset="0"/>
                <a:ea typeface="+mj-ea"/>
                <a:cs typeface="+mj-cs"/>
              </a:rPr>
              <a:t>University leadership and Management (Governance tools &amp; systems, management systems etc.)</a:t>
            </a:r>
          </a:p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Montserrat" pitchFamily="2" charset="0"/>
                <a:ea typeface="+mj-ea"/>
                <a:cs typeface="+mj-cs"/>
              </a:rPr>
              <a:t>Pedagogical skills</a:t>
            </a:r>
          </a:p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Montserrat" pitchFamily="2" charset="0"/>
                <a:ea typeface="+mj-ea"/>
                <a:cs typeface="+mj-cs"/>
              </a:rPr>
              <a:t>Universities Act and Regulations</a:t>
            </a:r>
          </a:p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Montserrat" pitchFamily="2" charset="0"/>
                <a:ea typeface="+mj-ea"/>
                <a:cs typeface="+mj-cs"/>
              </a:rPr>
              <a:t>Curricula design and Review</a:t>
            </a:r>
          </a:p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Montserrat" pitchFamily="2" charset="0"/>
                <a:ea typeface="+mj-ea"/>
                <a:cs typeface="+mj-cs"/>
              </a:rPr>
              <a:t>Tracer study, Market surveys etc.</a:t>
            </a:r>
          </a:p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Montserrat" pitchFamily="2" charset="0"/>
                <a:ea typeface="+mj-ea"/>
                <a:cs typeface="+mj-cs"/>
              </a:rPr>
              <a:t>Admission and Data management</a:t>
            </a:r>
          </a:p>
          <a:p>
            <a:pPr marL="457200" indent="-4572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2400" dirty="0">
              <a:latin typeface="Montserrat" pitchFamily="2" charset="0"/>
              <a:ea typeface="+mj-ea"/>
              <a:cs typeface="+mj-cs"/>
            </a:endParaRPr>
          </a:p>
          <a:p>
            <a:pPr marL="457200" indent="-4572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2400" dirty="0">
              <a:latin typeface="Montserrat" pitchFamily="2" charset="0"/>
              <a:ea typeface="+mj-ea"/>
              <a:cs typeface="+mj-cs"/>
            </a:endParaRPr>
          </a:p>
          <a:p>
            <a:pPr marL="914400" lvl="1" indent="-45720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9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53514-18B8-716D-7350-057E2557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B663C768-82C4-FAFE-3FCC-65F6C443C0D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00" y="843280"/>
            <a:ext cx="11633200" cy="544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DC7A58-873B-C301-60EB-B817350C775D}"/>
              </a:ext>
            </a:extLst>
          </p:cNvPr>
          <p:cNvSpPr txBox="1"/>
          <p:nvPr/>
        </p:nvSpPr>
        <p:spPr>
          <a:xfrm>
            <a:off x="574040" y="657959"/>
            <a:ext cx="1104392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Montserrat"/>
                <a:ea typeface="+mj-ea"/>
                <a:cs typeface="+mj-cs"/>
              </a:rPr>
              <a:t>L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ack of experts in some disciplines/ fields 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Montserrat"/>
                <a:ea typeface="+mj-ea"/>
                <a:cs typeface="+mj-cs"/>
              </a:rPr>
              <a:t>Lack of senior experts in some disciplines/ fields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Montserrat"/>
                <a:ea typeface="+mj-ea"/>
                <a:cs typeface="+mj-cs"/>
              </a:rPr>
              <a:t>Conflict interest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Montserrat"/>
                <a:ea typeface="+mj-ea"/>
                <a:cs typeface="+mj-cs"/>
              </a:rPr>
              <a:t>Movement of experts (from academic to non-academic institutions)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Montserrat"/>
                <a:ea typeface="+mj-ea"/>
                <a:cs typeface="+mj-cs"/>
              </a:rPr>
              <a:t>Retirement 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Montserrat"/>
                <a:ea typeface="+mj-ea"/>
                <a:cs typeface="+mj-cs"/>
              </a:rPr>
              <a:t>Some experts might be available in non-academic institutions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Montserrat"/>
                <a:ea typeface="+mj-ea"/>
                <a:cs typeface="+mj-cs"/>
              </a:rPr>
              <a:t>Financial constraints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B3231-5128-CC41-A0D5-F55E2D793BA3}"/>
              </a:ext>
            </a:extLst>
          </p:cNvPr>
          <p:cNvSpPr txBox="1"/>
          <p:nvPr/>
        </p:nvSpPr>
        <p:spPr>
          <a:xfrm>
            <a:off x="574040" y="73184"/>
            <a:ext cx="11506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Montserrat"/>
                <a:ea typeface="+mj-ea"/>
                <a:cs typeface="+mj-cs"/>
              </a:rPr>
              <a:t>CHALLENGES: Expert Recruitment &amp; Training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AD7B6E-C872-9CEC-CC77-0B34144F788C}"/>
              </a:ext>
            </a:extLst>
          </p:cNvPr>
          <p:cNvSpPr txBox="1"/>
          <p:nvPr/>
        </p:nvSpPr>
        <p:spPr>
          <a:xfrm>
            <a:off x="797560" y="4375586"/>
            <a:ext cx="10449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Montserrat"/>
                <a:ea typeface="+mj-ea"/>
                <a:cs typeface="+mj-cs"/>
              </a:rPr>
              <a:t>2. WAY FORWARD…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2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4D83C7D1-C367-CEBE-7CA5-ED6B907E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5294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A573DAC-7D93-BA74-83AE-5CC4AF1153A3}"/>
              </a:ext>
            </a:extLst>
          </p:cNvPr>
          <p:cNvSpPr txBox="1">
            <a:spLocks/>
          </p:cNvSpPr>
          <p:nvPr/>
        </p:nvSpPr>
        <p:spPr>
          <a:xfrm>
            <a:off x="4595796" y="2413000"/>
            <a:ext cx="8358204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THANK YOU!</a:t>
            </a:r>
          </a:p>
        </p:txBody>
      </p:sp>
      <p:pic>
        <p:nvPicPr>
          <p:cNvPr id="1026" name="Picture 2" descr="Home | TANZANIA COMMISSION FOR UNIVERSITIES">
            <a:extLst>
              <a:ext uri="{FF2B5EF4-FFF2-40B4-BE49-F238E27FC236}">
                <a16:creationId xmlns:a16="http://schemas.microsoft.com/office/drawing/2014/main" id="{107BB7F9-CCE9-34BF-6FBD-20C5E8178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935" y="307340"/>
            <a:ext cx="1523989" cy="157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319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244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Bradley Hand ITC</vt:lpstr>
      <vt:lpstr>Calibri</vt:lpstr>
      <vt:lpstr>Courier New</vt:lpstr>
      <vt:lpstr>Montserrat</vt:lpstr>
      <vt:lpstr>Wingdings</vt:lpstr>
      <vt:lpstr>Tema de Office</vt:lpstr>
      <vt:lpstr>PowerPoint Presentation</vt:lpstr>
      <vt:lpstr>INVOLVEMENT OF EXTERNAL EXPERTS  IN VARIOUS ACTIVITIES UNDERTAKEN BY THE COMMISSION</vt:lpstr>
      <vt:lpstr>PowerPoint Presentation</vt:lpstr>
      <vt:lpstr>EXPERT TRAINING OFFERED BY THE COMMISSION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Eloi Espósito</dc:creator>
  <cp:lastModifiedBy>Zaharan mgina</cp:lastModifiedBy>
  <cp:revision>45</cp:revision>
  <dcterms:created xsi:type="dcterms:W3CDTF">2023-06-29T15:28:25Z</dcterms:created>
  <dcterms:modified xsi:type="dcterms:W3CDTF">2025-01-29T07:21:58Z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2023-09-18T13:10:43Z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3be26fec-ea62-4695-b32a-b1ddfa0da754</vt:lpwstr>
  </property>
  <property fmtid="{D5CDD505-2E9C-101B-9397-08002B2CF9AE}" pid="8" name="MSIP_Label_6bd9ddd1-4d20-43f6-abfa-fc3c07406f94_ContentBits">
    <vt:lpwstr>0</vt:lpwstr>
  </property>
</Properties>
</file>