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59" r:id="rId3"/>
    <p:sldId id="264" r:id="rId4"/>
    <p:sldId id="263"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CCCB5C-B50C-7FF7-8F72-CBE4479B4AFB}" v="9" dt="2025-01-15T11:12:58.0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27/01/2025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cstate="print">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309281" y="4184557"/>
            <a:ext cx="3644155" cy="2162455"/>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r>
              <a:rPr lang="en-GB" sz="1800" dirty="0">
                <a:solidFill>
                  <a:schemeClr val="bg1"/>
                </a:solidFill>
              </a:rPr>
              <a:t>HAQAA3 EQA TRAINING</a:t>
            </a:r>
          </a:p>
          <a:p>
            <a:endParaRPr lang="en-GB" sz="1800" dirty="0">
              <a:solidFill>
                <a:schemeClr val="bg1"/>
              </a:solidFill>
            </a:endParaRPr>
          </a:p>
          <a:p>
            <a:r>
              <a:rPr lang="en-GB" sz="1800" dirty="0">
                <a:solidFill>
                  <a:schemeClr val="bg1"/>
                </a:solidFill>
              </a:rPr>
              <a:t>PEER-LEARNING SESSION 2: QUALITY ASSURANCE</a:t>
            </a:r>
          </a:p>
          <a:p>
            <a:endParaRPr lang="en-GB" sz="1800" dirty="0">
              <a:solidFill>
                <a:schemeClr val="bg1"/>
              </a:solidFill>
            </a:endParaRPr>
          </a:p>
          <a:p>
            <a:r>
              <a:rPr lang="en-GB" sz="1800" dirty="0">
                <a:solidFill>
                  <a:schemeClr val="bg1"/>
                </a:solidFill>
              </a:rPr>
              <a:t>Wednesday 29</a:t>
            </a:r>
            <a:r>
              <a:rPr lang="en-GB" sz="1800" baseline="30000" dirty="0">
                <a:solidFill>
                  <a:schemeClr val="bg1"/>
                </a:solidFill>
              </a:rPr>
              <a:t>th</a:t>
            </a:r>
            <a:r>
              <a:rPr lang="en-GB" sz="1800" dirty="0">
                <a:solidFill>
                  <a:schemeClr val="bg1"/>
                </a:solidFill>
              </a:rPr>
              <a:t> January </a:t>
            </a:r>
          </a:p>
        </p:txBody>
      </p:sp>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89000" y="243689"/>
            <a:ext cx="10464800" cy="447192"/>
          </a:xfrm>
        </p:spPr>
        <p:txBody>
          <a:bodyPr/>
          <a:lstStyle/>
          <a:p>
            <a:r>
              <a:rPr lang="en-GB" sz="2400" dirty="0">
                <a:solidFill>
                  <a:schemeClr val="tx1"/>
                </a:solidFill>
                <a:latin typeface="Palatino Linotype" pitchFamily="18" charset="0"/>
              </a:rPr>
              <a:t>           ABOUT THE TERTIARY EDUCATION COMMISSION</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609600"/>
            <a:ext cx="10515600" cy="5811520"/>
          </a:xfrm>
        </p:spPr>
        <p:txBody>
          <a:bodyPr>
            <a:normAutofit lnSpcReduction="10000"/>
          </a:bodyPr>
          <a:lstStyle/>
          <a:p>
            <a:pPr lvl="0" algn="just">
              <a:buClrTx/>
              <a:buFont typeface="Wingdings" pitchFamily="2" charset="2"/>
              <a:buChar char="v"/>
            </a:pPr>
            <a:r>
              <a:rPr lang="en-US" dirty="0">
                <a:solidFill>
                  <a:prstClr val="black"/>
                </a:solidFill>
                <a:latin typeface="Palatino Linotype" pitchFamily="18" charset="0"/>
              </a:rPr>
              <a:t>The TEC was established by an Act of Parliament in 2001 to advise </a:t>
            </a:r>
            <a:r>
              <a:rPr lang="en-US" dirty="0" err="1">
                <a:solidFill>
                  <a:prstClr val="black"/>
                </a:solidFill>
                <a:latin typeface="Palatino Linotype" pitchFamily="18" charset="0"/>
              </a:rPr>
              <a:t>GoSL</a:t>
            </a:r>
            <a:r>
              <a:rPr lang="en-US" dirty="0">
                <a:solidFill>
                  <a:prstClr val="black"/>
                </a:solidFill>
                <a:latin typeface="Palatino Linotype" pitchFamily="18" charset="0"/>
              </a:rPr>
              <a:t> on tertiary education, act as institutional liaison between Government and other stakeholders rendering assistance in tertiary education and to ensure quality and parity of products and esteem from tertiary education institutions (TEIs).</a:t>
            </a:r>
          </a:p>
          <a:p>
            <a:pPr lvl="0" algn="just">
              <a:buClrTx/>
              <a:buFont typeface="Wingdings" pitchFamily="2" charset="2"/>
              <a:buChar char="v"/>
            </a:pPr>
            <a:r>
              <a:rPr lang="en-US" dirty="0">
                <a:solidFill>
                  <a:prstClr val="black"/>
                </a:solidFill>
                <a:latin typeface="Palatino Linotype" pitchFamily="18" charset="0"/>
              </a:rPr>
              <a:t>There are five Directorates : Academic </a:t>
            </a:r>
            <a:r>
              <a:rPr lang="en-US" dirty="0" err="1">
                <a:solidFill>
                  <a:prstClr val="black"/>
                </a:solidFill>
                <a:latin typeface="Palatino Linotype" pitchFamily="18" charset="0"/>
              </a:rPr>
              <a:t>Programmes</a:t>
            </a:r>
            <a:r>
              <a:rPr lang="en-US" dirty="0">
                <a:solidFill>
                  <a:prstClr val="black"/>
                </a:solidFill>
                <a:latin typeface="Palatino Linotype" pitchFamily="18" charset="0"/>
              </a:rPr>
              <a:t>, New Institutions and Legislation, Academic Audit and Institutional Affairs, Quality Assurance and National Qualifications Framework, Conditions of Service and Discipline, Finance and Funding. </a:t>
            </a:r>
          </a:p>
          <a:p>
            <a:pPr lvl="0" algn="just">
              <a:buClrTx/>
              <a:buFont typeface="Wingdings" pitchFamily="2" charset="2"/>
              <a:buChar char="v"/>
            </a:pPr>
            <a:r>
              <a:rPr lang="en-US" dirty="0">
                <a:solidFill>
                  <a:prstClr val="black"/>
                </a:solidFill>
                <a:latin typeface="Palatino Linotype" pitchFamily="18" charset="0"/>
              </a:rPr>
              <a:t> There are two legal documents that guide the activities of the TEC, the TEC Act of 2001 and the Regulations of 2006.</a:t>
            </a:r>
          </a:p>
          <a:p>
            <a:pPr lvl="0" algn="just">
              <a:buClrTx/>
              <a:buFont typeface="Wingdings" pitchFamily="2" charset="2"/>
              <a:buChar char="v"/>
            </a:pPr>
            <a:r>
              <a:rPr lang="en-US" dirty="0">
                <a:solidFill>
                  <a:prstClr val="black"/>
                </a:solidFill>
                <a:latin typeface="Palatino Linotype" pitchFamily="18" charset="0"/>
              </a:rPr>
              <a:t> There are three categories of institutions accredited by the Commission.</a:t>
            </a:r>
          </a:p>
          <a:p>
            <a:pPr marL="0" lvl="0" indent="0" algn="just">
              <a:buClrTx/>
              <a:buNone/>
            </a:pPr>
            <a:endParaRPr lang="en-US" dirty="0">
              <a:solidFill>
                <a:prstClr val="black"/>
              </a:solidFill>
              <a:latin typeface="Palatino Linotype" pitchFamily="18" charset="0"/>
            </a:endParaRPr>
          </a:p>
          <a:p>
            <a:pPr lvl="0" algn="just">
              <a:buClrTx/>
              <a:buFont typeface="Wingdings" pitchFamily="2" charset="2"/>
              <a:buChar char="v"/>
            </a:pPr>
            <a:endParaRPr lang="en-US" dirty="0">
              <a:solidFill>
                <a:prstClr val="black"/>
              </a:solidFill>
              <a:latin typeface="Calibri"/>
            </a:endParaRPr>
          </a:p>
          <a:p>
            <a:pPr>
              <a:buFont typeface="Wingdings" pitchFamily="2" charset="2"/>
              <a:buChar char="v"/>
            </a:pPr>
            <a:endParaRPr lang="en-GB" sz="2400" dirty="0"/>
          </a:p>
          <a:p>
            <a:pPr marL="0" indent="0">
              <a:buNone/>
            </a:pPr>
            <a:endParaRPr lang="en-GB" sz="2400" dirty="0"/>
          </a:p>
        </p:txBody>
      </p:sp>
    </p:spTree>
    <p:extLst>
      <p:ext uri="{BB962C8B-B14F-4D97-AF65-F5344CB8AC3E}">
        <p14:creationId xmlns:p14="http://schemas.microsoft.com/office/powerpoint/2010/main" val="1229606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89000" y="243688"/>
            <a:ext cx="10464800" cy="635543"/>
          </a:xfrm>
        </p:spPr>
        <p:txBody>
          <a:bodyPr/>
          <a:lstStyle/>
          <a:p>
            <a:r>
              <a:rPr lang="en-GB" sz="2400" dirty="0">
                <a:solidFill>
                  <a:schemeClr val="tx1"/>
                </a:solidFill>
                <a:latin typeface="Palatino Linotype" pitchFamily="18" charset="0"/>
              </a:rPr>
              <a:t>           MISSION OF  THE TERTIARY EDUCATION COMMISSION</a:t>
            </a:r>
          </a:p>
        </p:txBody>
      </p:sp>
      <p:sp>
        <p:nvSpPr>
          <p:cNvPr id="3" name="Marcador de contenido 2">
            <a:extLst>
              <a:ext uri="{FF2B5EF4-FFF2-40B4-BE49-F238E27FC236}">
                <a16:creationId xmlns:a16="http://schemas.microsoft.com/office/drawing/2014/main" id="{D8FAECF0-0C39-8312-9FA7-30540FA4C88B}"/>
              </a:ext>
            </a:extLst>
          </p:cNvPr>
          <p:cNvSpPr>
            <a:spLocks noGrp="1"/>
          </p:cNvSpPr>
          <p:nvPr>
            <p:ph idx="1"/>
          </p:nvPr>
        </p:nvSpPr>
        <p:spPr>
          <a:xfrm>
            <a:off x="838200" y="797170"/>
            <a:ext cx="10515600" cy="5379794"/>
          </a:xfrm>
        </p:spPr>
        <p:txBody>
          <a:bodyPr>
            <a:normAutofit/>
          </a:bodyPr>
          <a:lstStyle/>
          <a:p>
            <a:pPr marL="0" lvl="0" indent="0" algn="just">
              <a:buClrTx/>
              <a:buNone/>
            </a:pPr>
            <a:r>
              <a:rPr lang="en-US" sz="3200" dirty="0">
                <a:solidFill>
                  <a:prstClr val="black"/>
                </a:solidFill>
                <a:latin typeface="Palatino Linotype" pitchFamily="18" charset="0"/>
              </a:rPr>
              <a:t>To undertake analytic reviews of policies, organizational structures and administration of relevant bodies involved in decision making in all tertiary education institutions in order to make them more effective in terms of cost, access, relevance and quality.</a:t>
            </a:r>
          </a:p>
          <a:p>
            <a:pPr lvl="0" algn="just">
              <a:buClrTx/>
              <a:buFont typeface="Wingdings" pitchFamily="2" charset="2"/>
              <a:buChar char="v"/>
            </a:pPr>
            <a:endParaRPr lang="en-US" dirty="0">
              <a:solidFill>
                <a:prstClr val="black"/>
              </a:solidFill>
              <a:latin typeface="Calibri"/>
            </a:endParaRPr>
          </a:p>
          <a:p>
            <a:pPr>
              <a:buFont typeface="Wingdings" pitchFamily="2" charset="2"/>
              <a:buChar char="v"/>
            </a:pPr>
            <a:endParaRPr lang="en-GB" sz="2400" dirty="0"/>
          </a:p>
          <a:p>
            <a:pPr marL="0" indent="0">
              <a:buNone/>
            </a:pPr>
            <a:endParaRPr lang="en-GB" sz="2400" dirty="0"/>
          </a:p>
        </p:txBody>
      </p:sp>
    </p:spTree>
    <p:extLst>
      <p:ext uri="{BB962C8B-B14F-4D97-AF65-F5344CB8AC3E}">
        <p14:creationId xmlns:p14="http://schemas.microsoft.com/office/powerpoint/2010/main" val="99266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53514-18B8-716D-7350-057E255735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1FA672-F519-5D33-255E-B0BFA80E064A}"/>
              </a:ext>
            </a:extLst>
          </p:cNvPr>
          <p:cNvSpPr>
            <a:spLocks noGrp="1"/>
          </p:cNvSpPr>
          <p:nvPr>
            <p:ph type="title"/>
          </p:nvPr>
        </p:nvSpPr>
        <p:spPr>
          <a:xfrm>
            <a:off x="838200" y="213647"/>
            <a:ext cx="10515600" cy="484853"/>
          </a:xfrm>
        </p:spPr>
        <p:txBody>
          <a:bodyPr/>
          <a:lstStyle/>
          <a:p>
            <a:r>
              <a:rPr lang="en-GB" sz="2400" dirty="0">
                <a:latin typeface="Montserrat"/>
              </a:rPr>
              <a:t>                      GOALS OF QUALITY ASSURANCE</a:t>
            </a:r>
            <a:endParaRPr lang="en-GB" sz="2400" dirty="0"/>
          </a:p>
        </p:txBody>
      </p:sp>
      <p:sp>
        <p:nvSpPr>
          <p:cNvPr id="3" name="Marcador de contenido 2">
            <a:extLst>
              <a:ext uri="{FF2B5EF4-FFF2-40B4-BE49-F238E27FC236}">
                <a16:creationId xmlns:a16="http://schemas.microsoft.com/office/drawing/2014/main" id="{B09B758D-2321-97E0-AB3A-668E86E26A90}"/>
              </a:ext>
            </a:extLst>
          </p:cNvPr>
          <p:cNvSpPr>
            <a:spLocks noGrp="1"/>
          </p:cNvSpPr>
          <p:nvPr>
            <p:ph idx="1"/>
          </p:nvPr>
        </p:nvSpPr>
        <p:spPr>
          <a:xfrm>
            <a:off x="787400" y="571500"/>
            <a:ext cx="10515600" cy="5954346"/>
          </a:xfrm>
        </p:spPr>
        <p:txBody>
          <a:bodyPr>
            <a:normAutofit fontScale="85000" lnSpcReduction="10000"/>
          </a:bodyPr>
          <a:lstStyle/>
          <a:p>
            <a:pPr marL="0" lvl="0" indent="0">
              <a:lnSpc>
                <a:spcPct val="115000"/>
              </a:lnSpc>
              <a:spcAft>
                <a:spcPts val="1000"/>
              </a:spcAft>
              <a:buSzPts val="1000"/>
              <a:buNone/>
              <a:tabLst>
                <a:tab pos="457200" algn="l"/>
              </a:tabLst>
            </a:pPr>
            <a:r>
              <a:rPr lang="en-US" sz="3800" dirty="0">
                <a:latin typeface="+mn-lt"/>
              </a:rPr>
              <a:t>The object for which the Commission was established are:</a:t>
            </a:r>
          </a:p>
          <a:p>
            <a:pPr marL="0" lvl="0" indent="0">
              <a:lnSpc>
                <a:spcPct val="115000"/>
              </a:lnSpc>
              <a:spcAft>
                <a:spcPts val="1000"/>
              </a:spcAft>
              <a:buSzPts val="1000"/>
              <a:buNone/>
              <a:tabLst>
                <a:tab pos="457200" algn="l"/>
              </a:tabLst>
            </a:pPr>
            <a:r>
              <a:rPr lang="en-US" sz="3800" dirty="0">
                <a:latin typeface="+mn-lt"/>
              </a:rPr>
              <a:t>a. </a:t>
            </a:r>
            <a:r>
              <a:rPr lang="en-US" sz="3800" dirty="0">
                <a:solidFill>
                  <a:prstClr val="black"/>
                </a:solidFill>
                <a:latin typeface="+mn-lt"/>
              </a:rPr>
              <a:t>Ensure  there are functional IQA unit in TEIs.</a:t>
            </a:r>
          </a:p>
          <a:p>
            <a:pPr marL="0" lvl="0" indent="0">
              <a:lnSpc>
                <a:spcPct val="115000"/>
              </a:lnSpc>
              <a:spcAft>
                <a:spcPts val="1000"/>
              </a:spcAft>
              <a:buSzPts val="1000"/>
              <a:buNone/>
              <a:tabLst>
                <a:tab pos="457200" algn="l"/>
              </a:tabLst>
            </a:pPr>
            <a:r>
              <a:rPr lang="en-US" sz="3800" dirty="0">
                <a:latin typeface="+mn-lt"/>
              </a:rPr>
              <a:t>b. Ensure quality and parity of products and esteem in all accredited TEIs.</a:t>
            </a:r>
          </a:p>
          <a:p>
            <a:pPr marL="0" lvl="0" indent="0">
              <a:lnSpc>
                <a:spcPct val="115000"/>
              </a:lnSpc>
              <a:spcAft>
                <a:spcPts val="1000"/>
              </a:spcAft>
              <a:buSzPts val="1000"/>
              <a:buNone/>
              <a:tabLst>
                <a:tab pos="457200" algn="l"/>
              </a:tabLst>
            </a:pPr>
            <a:r>
              <a:rPr lang="en-US" sz="3800" dirty="0">
                <a:latin typeface="+mn-lt"/>
              </a:rPr>
              <a:t>c. Ensure that universities comply with legal and ethical  standards, financial transparency and other standards geared towards quality enhancement and improvement.</a:t>
            </a:r>
          </a:p>
          <a:p>
            <a:pPr marL="0" lvl="0" indent="0">
              <a:lnSpc>
                <a:spcPct val="115000"/>
              </a:lnSpc>
              <a:spcAft>
                <a:spcPts val="1000"/>
              </a:spcAft>
              <a:buSzPts val="1000"/>
              <a:buNone/>
              <a:tabLst>
                <a:tab pos="457200" algn="l"/>
              </a:tabLst>
            </a:pPr>
            <a:r>
              <a:rPr lang="en-US" sz="3800" dirty="0">
                <a:latin typeface="+mn-lt"/>
              </a:rPr>
              <a:t>d. Provide continuous feedback and recommendations to support institutional efficiency and growth.</a:t>
            </a:r>
          </a:p>
          <a:p>
            <a:endParaRPr lang="en-US" sz="3800" dirty="0">
              <a:latin typeface="+mn-lt"/>
            </a:endParaRPr>
          </a:p>
          <a:p>
            <a:endParaRPr lang="en-GB" dirty="0"/>
          </a:p>
        </p:txBody>
      </p:sp>
    </p:spTree>
    <p:extLst>
      <p:ext uri="{BB962C8B-B14F-4D97-AF65-F5344CB8AC3E}">
        <p14:creationId xmlns:p14="http://schemas.microsoft.com/office/powerpoint/2010/main" val="159242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More </a:t>
            </a:r>
            <a:r>
              <a:rPr lang="es-ES" sz="2000" b="0" dirty="0" err="1"/>
              <a:t>information</a:t>
            </a:r>
            <a:r>
              <a:rPr lang="es-ES" sz="2000" b="0" dirty="0"/>
              <a:t> at</a:t>
            </a:r>
          </a:p>
          <a:p>
            <a:endParaRPr lang="es-ES" sz="2000" b="0" dirty="0"/>
          </a:p>
          <a:p>
            <a:r>
              <a:rPr lang="es-ES" sz="2000" dirty="0"/>
              <a:t>www.haqaa3.obreal.org</a:t>
            </a:r>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Words>
  <Application>Microsoft Office PowerPoint</Application>
  <PresentationFormat>Breitbild</PresentationFormat>
  <Paragraphs>25</Paragraphs>
  <Slides>5</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Calibri</vt:lpstr>
      <vt:lpstr>Montserrat</vt:lpstr>
      <vt:lpstr>Palatino Linotype</vt:lpstr>
      <vt:lpstr>Wingdings</vt:lpstr>
      <vt:lpstr>Tema de Office</vt:lpstr>
      <vt:lpstr>PowerPoint-Präsentation</vt:lpstr>
      <vt:lpstr>           ABOUT THE TERTIARY EDUCATION COMMISSION</vt:lpstr>
      <vt:lpstr>           MISSION OF  THE TERTIARY EDUCATION COMMISSION</vt:lpstr>
      <vt:lpstr>                      GOALS OF QUALITY ASSURANCE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56</cp:revision>
  <dcterms:created xsi:type="dcterms:W3CDTF">2023-06-29T15:28:25Z</dcterms:created>
  <dcterms:modified xsi:type="dcterms:W3CDTF">2025-01-27T10:22:54Z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