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65" r:id="rId3"/>
    <p:sldId id="259" r:id="rId4"/>
    <p:sldId id="261"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2" d="100"/>
          <a:sy n="112" d="100"/>
        </p:scale>
        <p:origin x="552" y="96"/>
      </p:cViewPr>
      <p:guideLst>
        <p:guide orient="horz" pos="2160"/>
        <p:guide pos="3840"/>
        <p:guide pos="7083"/>
      </p:guideLst>
    </p:cSldViewPr>
  </p:slideViewPr>
  <p:notesTextViewPr>
    <p:cViewPr>
      <p:scale>
        <a:sx n="3" d="2"/>
        <a:sy n="3" d="2"/>
      </p:scale>
      <p:origin x="0" y="0"/>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27/01/2025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309281" y="418455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dirty="0">
                <a:solidFill>
                  <a:schemeClr val="bg1"/>
                </a:solidFill>
              </a:rPr>
              <a:t>PEER LEARNING SESSION 1: MISSION OF PARTICIPATING AGENCIES/AUTHORITIES AND OF THEIR EQA ACTIVITIES</a:t>
            </a:r>
          </a:p>
          <a:p>
            <a:endParaRPr lang="en-GB" sz="1800" dirty="0">
              <a:solidFill>
                <a:schemeClr val="bg1"/>
              </a:solidFill>
            </a:endParaRPr>
          </a:p>
          <a:p>
            <a:r>
              <a:rPr lang="en-GB" sz="1800" dirty="0">
                <a:solidFill>
                  <a:schemeClr val="bg1"/>
                </a:solidFill>
              </a:rPr>
              <a:t>Monday, 27 January 2025</a:t>
            </a:r>
          </a:p>
        </p:txBody>
      </p:sp>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21A07B-70AD-6C3C-3C45-F2356C7F15F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50A725B-D6FE-1EE5-8EE5-0377E33C8689}"/>
              </a:ext>
            </a:extLst>
          </p:cNvPr>
          <p:cNvSpPr>
            <a:spLocks noGrp="1"/>
          </p:cNvSpPr>
          <p:nvPr>
            <p:ph type="title"/>
          </p:nvPr>
        </p:nvSpPr>
        <p:spPr>
          <a:xfrm>
            <a:off x="838200" y="500062"/>
            <a:ext cx="10515600" cy="551071"/>
          </a:xfrm>
        </p:spPr>
        <p:txBody>
          <a:bodyPr/>
          <a:lstStyle/>
          <a:p>
            <a:r>
              <a:rPr lang="en-GB" dirty="0"/>
              <a:t>GENERAL INTRODUCTION TO THE AGENCY</a:t>
            </a:r>
          </a:p>
        </p:txBody>
      </p:sp>
      <p:sp>
        <p:nvSpPr>
          <p:cNvPr id="3" name="Marcador de contenido 2">
            <a:extLst>
              <a:ext uri="{FF2B5EF4-FFF2-40B4-BE49-F238E27FC236}">
                <a16:creationId xmlns:a16="http://schemas.microsoft.com/office/drawing/2014/main" id="{D5253048-8091-103B-42AF-4C65903DAC43}"/>
              </a:ext>
            </a:extLst>
          </p:cNvPr>
          <p:cNvSpPr>
            <a:spLocks noGrp="1"/>
          </p:cNvSpPr>
          <p:nvPr>
            <p:ph idx="1"/>
          </p:nvPr>
        </p:nvSpPr>
        <p:spPr>
          <a:xfrm>
            <a:off x="838200" y="1418602"/>
            <a:ext cx="10515600" cy="4758361"/>
          </a:xfrm>
        </p:spPr>
        <p:txBody>
          <a:bodyPr>
            <a:normAutofit/>
          </a:bodyPr>
          <a:lstStyle/>
          <a:p>
            <a:r>
              <a:rPr lang="en-GB" sz="2400" dirty="0"/>
              <a:t>The agency: National Council for Higher Education</a:t>
            </a:r>
          </a:p>
          <a:p>
            <a:r>
              <a:rPr lang="en-GB" sz="2400" dirty="0"/>
              <a:t>Founded in 2001</a:t>
            </a:r>
          </a:p>
          <a:p>
            <a:r>
              <a:rPr lang="en-GB" sz="2400" dirty="0"/>
              <a:t>ED, Directorates, Departments and units</a:t>
            </a:r>
          </a:p>
          <a:p>
            <a:r>
              <a:rPr lang="en-GB" sz="2400" dirty="0"/>
              <a:t>59 Employees</a:t>
            </a:r>
          </a:p>
          <a:p>
            <a:r>
              <a:rPr lang="en-GB" sz="2400" dirty="0"/>
              <a:t>Activities: Licensing and accrediting institutions and the programmes they offer, develop and monitor their implementation of minimum standards in Higher Education, to determine academic equivalences of all qualifications, advising the government on policies and other matters relating to higher education among others.</a:t>
            </a:r>
          </a:p>
          <a:p>
            <a:endParaRPr lang="en-GB" sz="2400" dirty="0"/>
          </a:p>
          <a:p>
            <a:endParaRPr lang="en-GB" sz="2400" dirty="0"/>
          </a:p>
        </p:txBody>
      </p:sp>
    </p:spTree>
    <p:extLst>
      <p:ext uri="{BB962C8B-B14F-4D97-AF65-F5344CB8AC3E}">
        <p14:creationId xmlns:p14="http://schemas.microsoft.com/office/powerpoint/2010/main" val="1467248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38200" y="500063"/>
            <a:ext cx="10515600" cy="593799"/>
          </a:xfrm>
        </p:spPr>
        <p:txBody>
          <a:bodyPr/>
          <a:lstStyle/>
          <a:p>
            <a:r>
              <a:rPr lang="en-GB" dirty="0"/>
              <a:t>MISSION OF THE AGENCY/AUTHORITY</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1281869"/>
            <a:ext cx="10515600" cy="4895094"/>
          </a:xfrm>
        </p:spPr>
        <p:txBody>
          <a:bodyPr/>
          <a:lstStyle/>
          <a:p>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To regulate Higher Education through setting standards to ensure provision of relevant quality Higher Education in Uganda </a:t>
            </a:r>
          </a:p>
          <a:p>
            <a:endParaRPr lang="en-GB" dirty="0"/>
          </a:p>
        </p:txBody>
      </p:sp>
    </p:spTree>
    <p:extLst>
      <p:ext uri="{BB962C8B-B14F-4D97-AF65-F5344CB8AC3E}">
        <p14:creationId xmlns:p14="http://schemas.microsoft.com/office/powerpoint/2010/main" val="122960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12D0F-A9B4-03A6-B2BB-33024B9B90A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7892FA-E8EF-DC77-BFD5-BB6035D416B9}"/>
              </a:ext>
            </a:extLst>
          </p:cNvPr>
          <p:cNvSpPr>
            <a:spLocks noGrp="1"/>
          </p:cNvSpPr>
          <p:nvPr>
            <p:ph type="title"/>
          </p:nvPr>
        </p:nvSpPr>
        <p:spPr>
          <a:xfrm>
            <a:off x="838200" y="500062"/>
            <a:ext cx="10515600" cy="465613"/>
          </a:xfrm>
        </p:spPr>
        <p:txBody>
          <a:bodyPr/>
          <a:lstStyle/>
          <a:p>
            <a:r>
              <a:rPr lang="en-GB" dirty="0"/>
              <a:t>GOAL OF EXTERNAL QA ACTIVITIES</a:t>
            </a:r>
          </a:p>
        </p:txBody>
      </p:sp>
      <p:sp>
        <p:nvSpPr>
          <p:cNvPr id="3" name="Marcador de contenido 2">
            <a:extLst>
              <a:ext uri="{FF2B5EF4-FFF2-40B4-BE49-F238E27FC236}">
                <a16:creationId xmlns:a16="http://schemas.microsoft.com/office/drawing/2014/main" id="{664CD987-B08F-E3AC-0199-47B55FB1A18E}"/>
              </a:ext>
            </a:extLst>
          </p:cNvPr>
          <p:cNvSpPr>
            <a:spLocks noGrp="1"/>
          </p:cNvSpPr>
          <p:nvPr>
            <p:ph idx="1"/>
          </p:nvPr>
        </p:nvSpPr>
        <p:spPr>
          <a:xfrm>
            <a:off x="838200" y="1273323"/>
            <a:ext cx="10515600" cy="4903640"/>
          </a:xfrm>
        </p:spPr>
        <p:txBody>
          <a:bodyPr/>
          <a:lstStyle/>
          <a:p>
            <a:pPr>
              <a:lnSpc>
                <a:spcPct val="115000"/>
              </a:lnSpc>
              <a:spcAft>
                <a:spcPts val="10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To promote and ensure quality in the provision of higher education in Uganda. </a:t>
            </a:r>
          </a:p>
          <a:p>
            <a:pPr>
              <a:lnSpc>
                <a:spcPct val="115000"/>
              </a:lnSpc>
              <a:spcAft>
                <a:spcPts val="10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is achieved by setting and monitoring the implementation of minimum standards</a:t>
            </a:r>
          </a:p>
          <a:p>
            <a:pPr>
              <a:lnSpc>
                <a:spcPct val="115000"/>
              </a:lnSpc>
              <a:spcAft>
                <a:spcPts val="10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HEIs are required to comply with the said set standards.</a:t>
            </a:r>
          </a:p>
          <a:p>
            <a:endParaRPr lang="en-GB" dirty="0"/>
          </a:p>
        </p:txBody>
      </p:sp>
    </p:spTree>
    <p:extLst>
      <p:ext uri="{BB962C8B-B14F-4D97-AF65-F5344CB8AC3E}">
        <p14:creationId xmlns:p14="http://schemas.microsoft.com/office/powerpoint/2010/main" val="387539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2634916" y="2799748"/>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a:t>More information on the website: </a:t>
            </a:r>
          </a:p>
          <a:p>
            <a:endParaRPr lang="es-ES" sz="2000" b="0" dirty="0"/>
          </a:p>
        </p:txBody>
      </p:sp>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Words>
  <Application>Microsoft Office PowerPoint</Application>
  <PresentationFormat>Breitbild</PresentationFormat>
  <Paragraphs>17</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Montserrat</vt:lpstr>
      <vt:lpstr>Tema de Office</vt:lpstr>
      <vt:lpstr>PowerPoint-Präsentation</vt:lpstr>
      <vt:lpstr>GENERAL INTRODUCTION TO THE AGENCY</vt:lpstr>
      <vt:lpstr>MISSION OF THE AGENCY/AUTHORITY</vt:lpstr>
      <vt:lpstr>GOAL OF EXTERNAL QA ACTIVITIES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37</cp:revision>
  <dcterms:created xsi:type="dcterms:W3CDTF">2023-06-29T15:28:25Z</dcterms:created>
  <dcterms:modified xsi:type="dcterms:W3CDTF">2025-01-27T12:28:29Z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