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64" r:id="rId3"/>
    <p:sldId id="265" r:id="rId4"/>
    <p:sldId id="266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B"/>
    <a:srgbClr val="8F4099"/>
    <a:srgbClr val="F9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  <p:guide pos="70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B33DE51-9DC4-AB7A-11EA-338D4AE381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9A80E9-C80B-81ED-8335-64C8049563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1F69D-3298-4C1E-84EE-C22B79EBDD0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FCB65F-667C-6545-ED12-28E2C99AAA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051948-E31F-EF3C-3803-F559CEE27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CEFA4-2941-4541-9134-1A9FAE39762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30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6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4" y="5760644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18922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641" y="5779714"/>
            <a:ext cx="1820266" cy="849458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2722" y="5860630"/>
            <a:ext cx="24193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9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1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9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6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2" r:id="rId6"/>
    <p:sldLayoutId id="2147483653" r:id="rId7"/>
    <p:sldLayoutId id="2147483663" r:id="rId8"/>
    <p:sldLayoutId id="2147483654" r:id="rId9"/>
    <p:sldLayoutId id="2147483664" r:id="rId10"/>
    <p:sldLayoutId id="2147483655" r:id="rId11"/>
    <p:sldLayoutId id="2147483656" r:id="rId12"/>
    <p:sldLayoutId id="2147483657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7809D-E99F-6BAF-D581-5981FAE0C8C3}"/>
              </a:ext>
            </a:extLst>
          </p:cNvPr>
          <p:cNvSpPr txBox="1">
            <a:spLocks/>
          </p:cNvSpPr>
          <p:nvPr/>
        </p:nvSpPr>
        <p:spPr>
          <a:xfrm>
            <a:off x="309281" y="4184557"/>
            <a:ext cx="3644155" cy="2162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chemeClr val="bg1"/>
                </a:solidFill>
              </a:rPr>
              <a:t>ACTIVITÉ D’APPRENTISSAGE PAR LES PAIRS : MISSION DES AGENCES / AUTORITÉS PARTICIPANTES ET DE LEURS ACTIVITÉS D’AQ EXTERNE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Lundi 17 Février 2025</a:t>
            </a:r>
          </a:p>
        </p:txBody>
      </p:sp>
    </p:spTree>
    <p:extLst>
      <p:ext uri="{BB962C8B-B14F-4D97-AF65-F5344CB8AC3E}">
        <p14:creationId xmlns:p14="http://schemas.microsoft.com/office/powerpoint/2010/main" val="265828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C9456C8-8B02-6540-38D6-48CCD3E9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47598"/>
            <a:ext cx="7721600" cy="122733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sz="2400" dirty="0"/>
              <a:t>AGENCE NATIONALE D’ASSURANCE QUALITE DE L’ENSEIGNEMENT SUPERIEUR ET DE LA RECHERCHE (ANAQ-ESR)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F57F1F6-EB23-1A32-1EEA-3F713F1DE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7" y="4168563"/>
            <a:ext cx="2975417" cy="225481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1800" dirty="0"/>
              <a:t>Composé de 12 membres nommés par décret en conseil des ministres ;</a:t>
            </a:r>
          </a:p>
          <a:p>
            <a:r>
              <a:rPr lang="fr-FR" sz="1800" dirty="0"/>
              <a:t>Il vote le budget et les comptes prévisionnels de l’agence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CCED6852-1964-E8E3-68A7-401DC6A6E4FF}"/>
              </a:ext>
            </a:extLst>
          </p:cNvPr>
          <p:cNvSpPr txBox="1">
            <a:spLocks/>
          </p:cNvSpPr>
          <p:nvPr/>
        </p:nvSpPr>
        <p:spPr>
          <a:xfrm>
            <a:off x="4413956" y="4168428"/>
            <a:ext cx="3364087" cy="22549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90000"/>
              </a:lnSpc>
              <a:spcBef>
                <a:spcPts val="1000"/>
              </a:spcBef>
              <a:buClr>
                <a:srgbClr val="F9B233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Montserrat" pitchFamily="2" charset="0"/>
              </a:rPr>
              <a:t>Composé de 7 membres extérieurs à l’agence qui jouissent d’une notoriété dans le monde universitaire;</a:t>
            </a: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buClr>
                <a:srgbClr val="F9B233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Montserrat" pitchFamily="2" charset="0"/>
              </a:rPr>
              <a:t>Il délibère sur les rapports d’évaluation </a:t>
            </a:r>
            <a:r>
              <a:rPr lang="fr-FR" sz="1800" dirty="0" err="1">
                <a:solidFill>
                  <a:schemeClr val="tx1"/>
                </a:solidFill>
                <a:latin typeface="Montserrat" pitchFamily="2" charset="0"/>
              </a:rPr>
              <a:t>ext</a:t>
            </a:r>
            <a:r>
              <a:rPr lang="fr-FR" sz="1800" dirty="0">
                <a:solidFill>
                  <a:schemeClr val="tx1"/>
                </a:solidFill>
                <a:latin typeface="Montserrat" pitchFamily="2" charset="0"/>
              </a:rPr>
              <a:t>.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7B4205E-4C19-7B99-F550-A7E4C2D830B4}"/>
              </a:ext>
            </a:extLst>
          </p:cNvPr>
          <p:cNvSpPr txBox="1">
            <a:spLocks/>
          </p:cNvSpPr>
          <p:nvPr/>
        </p:nvSpPr>
        <p:spPr>
          <a:xfrm>
            <a:off x="8483985" y="4168428"/>
            <a:ext cx="2963619" cy="22549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Elle dirigée par un DG et un DGA tous recrutés par appels à candidature;</a:t>
            </a:r>
          </a:p>
          <a:p>
            <a:r>
              <a:rPr lang="fr-FR" sz="1800" dirty="0"/>
              <a:t>4 directeurs centraux et des  S/D</a:t>
            </a:r>
          </a:p>
          <a:p>
            <a:r>
              <a:rPr lang="fr-FR" sz="1800" dirty="0"/>
              <a:t>Gestion quotidienne</a:t>
            </a:r>
          </a:p>
          <a:p>
            <a:endParaRPr lang="fr-FR" sz="2000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5C12D75A-D1B3-7237-B5D4-AA80519B677D}"/>
              </a:ext>
            </a:extLst>
          </p:cNvPr>
          <p:cNvSpPr txBox="1">
            <a:spLocks/>
          </p:cNvSpPr>
          <p:nvPr/>
        </p:nvSpPr>
        <p:spPr>
          <a:xfrm>
            <a:off x="431800" y="1621872"/>
            <a:ext cx="11339513" cy="47275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rgbClr val="FF0000"/>
                </a:solidFill>
              </a:rPr>
              <a:t>CREATION: DECRET N° 2023-732 du 13 Sept 2023 -ORGANES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5D23C465-7922-85CB-3D15-4A30EB6BF9CE}"/>
              </a:ext>
            </a:extLst>
          </p:cNvPr>
          <p:cNvSpPr txBox="1">
            <a:spLocks/>
          </p:cNvSpPr>
          <p:nvPr/>
        </p:nvSpPr>
        <p:spPr>
          <a:xfrm>
            <a:off x="744236" y="3351867"/>
            <a:ext cx="2975578" cy="648000"/>
          </a:xfrm>
          <a:prstGeom prst="rect">
            <a:avLst/>
          </a:prstGeom>
          <a:ln>
            <a:solidFill>
              <a:srgbClr val="E94E1B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/>
              <a:t>CONSEIL DE GESTION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209884B9-75D0-65C1-C47F-5A73A770EA5B}"/>
              </a:ext>
            </a:extLst>
          </p:cNvPr>
          <p:cNvSpPr txBox="1">
            <a:spLocks/>
          </p:cNvSpPr>
          <p:nvPr/>
        </p:nvSpPr>
        <p:spPr>
          <a:xfrm>
            <a:off x="4413956" y="3351667"/>
            <a:ext cx="3364088" cy="648000"/>
          </a:xfrm>
          <a:prstGeom prst="rect">
            <a:avLst/>
          </a:prstGeom>
          <a:ln>
            <a:solidFill>
              <a:srgbClr val="E94E1B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/>
              <a:t>CONSEIL SCIENTIFIQUE</a:t>
            </a:r>
            <a:endParaRPr lang="fr-FR" sz="1600" b="1" dirty="0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37EBF998-CB51-8D5D-9FA1-041CAE33740B}"/>
              </a:ext>
            </a:extLst>
          </p:cNvPr>
          <p:cNvSpPr txBox="1">
            <a:spLocks/>
          </p:cNvSpPr>
          <p:nvPr/>
        </p:nvSpPr>
        <p:spPr>
          <a:xfrm>
            <a:off x="8483986" y="3351867"/>
            <a:ext cx="2975578" cy="648000"/>
          </a:xfrm>
          <a:prstGeom prst="rect">
            <a:avLst/>
          </a:prstGeom>
          <a:ln>
            <a:solidFill>
              <a:srgbClr val="E94E1B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/>
              <a:t>DIRECTION GENERALE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F5F73E1-791E-626D-18FF-F32B6CD40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77" y="298079"/>
            <a:ext cx="2241702" cy="122733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6B64F6E-C7E3-CEFC-D9D8-29B93572A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600" y="320489"/>
            <a:ext cx="1436879" cy="96031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9E5BC45-D3C8-EE77-C27B-DA00ABF5D1AE}"/>
              </a:ext>
            </a:extLst>
          </p:cNvPr>
          <p:cNvSpPr txBox="1"/>
          <p:nvPr/>
        </p:nvSpPr>
        <p:spPr>
          <a:xfrm>
            <a:off x="744236" y="2132090"/>
            <a:ext cx="10715328" cy="102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fr-FR" b="1" dirty="0">
                <a:latin typeface="Montserrat" pitchFamily="2" charset="0"/>
              </a:rPr>
              <a:t>Organisme indépendant </a:t>
            </a:r>
            <a:r>
              <a:rPr lang="fr-FR" dirty="0">
                <a:latin typeface="Montserrat" pitchFamily="2" charset="0"/>
              </a:rPr>
              <a:t>et personne morale de droit public, l’ANAQ-ESR est dotée de personnalité juridique et de l’autonomie financière, ayant le statut </a:t>
            </a:r>
            <a:r>
              <a:rPr lang="fr-FR" b="1" dirty="0">
                <a:latin typeface="Montserrat" pitchFamily="2" charset="0"/>
              </a:rPr>
              <a:t>d’Etablissement Public Administratif à caractère Scientifique et Technologique</a:t>
            </a:r>
            <a:r>
              <a:rPr lang="fr-FR" dirty="0">
                <a:latin typeface="Montserrat" pitchFamily="2" charset="0"/>
              </a:rPr>
              <a:t> (EPAST).</a:t>
            </a:r>
          </a:p>
        </p:txBody>
      </p:sp>
    </p:spTree>
    <p:extLst>
      <p:ext uri="{BB962C8B-B14F-4D97-AF65-F5344CB8AC3E}">
        <p14:creationId xmlns:p14="http://schemas.microsoft.com/office/powerpoint/2010/main" val="2146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6D394-57B4-2F18-92C2-E20ECFFDD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7">
            <a:extLst>
              <a:ext uri="{FF2B5EF4-FFF2-40B4-BE49-F238E27FC236}">
                <a16:creationId xmlns:a16="http://schemas.microsoft.com/office/drawing/2014/main" id="{FF76F15C-A243-823F-7DCF-A819694DF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445511"/>
            <a:ext cx="10024533" cy="4680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400" b="1" dirty="0"/>
              <a:t>CONTRIBUER À ASSURER LA QUALITE DU SYSTEME D’ENSEIGNEMENT SUPERIEUR ET DE LA RECHERCHE ET DE PROMOVOIR LA CULTURE DE L’EVALUATION ET DE L’ASSURANCE QULAITE. </a:t>
            </a:r>
          </a:p>
          <a:p>
            <a:pPr marL="0" indent="0">
              <a:buNone/>
            </a:pPr>
            <a:r>
              <a:rPr lang="fr-FR" sz="1800" dirty="0"/>
              <a:t>ELLE EST CHARGEE À CE TITRE:</a:t>
            </a:r>
          </a:p>
          <a:p>
            <a:pPr marL="0" indent="0" algn="just">
              <a:buNone/>
            </a:pPr>
            <a:endParaRPr lang="fr-FR" sz="2400" dirty="0"/>
          </a:p>
          <a:p>
            <a:pPr lvl="1" algn="just">
              <a:buFont typeface="Wingdings" pitchFamily="2" charset="2"/>
              <a:buChar char="q"/>
            </a:pPr>
            <a:r>
              <a:rPr lang="fr-FR" sz="1600" i="1" dirty="0"/>
              <a:t>DE CONCEVOIR ET METTRE EN ŒUVRE EN RAPPORT AVEC LES AUTRES STRUCTURES DU MINISTERE LA POLITIQUE  D’AQ, DE CERTIFICATION ET D’ACCREDITATION DES IESR EN LIAISON AVEC LES ORGANISMES DE NORMALISATION;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fr-FR" sz="1600" i="1" dirty="0"/>
          </a:p>
          <a:p>
            <a:pPr lvl="1" algn="just">
              <a:buFont typeface="Wingdings" pitchFamily="2" charset="2"/>
              <a:buChar char="q"/>
            </a:pPr>
            <a:r>
              <a:rPr lang="fr-FR" sz="1600" i="1" dirty="0"/>
              <a:t>DE CONCEVOIR ET METTRE EN PLACE UN SYSTÈME D’AQ COMPATIBLE AVEC LES OBJECTIFS ET EXIGENCES DE L’ENSEIGNEMENT SUPERIEUR ET DE LA RECHERCHE.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B93F2CC9-F1DF-5713-EECC-BD356570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045" y="223063"/>
            <a:ext cx="6592712" cy="122733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/>
              <a:t>MISSIONS DE L’ANAQ-ESR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4C94534-8C20-49B5-02E0-12E1553EE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80" y="298079"/>
            <a:ext cx="2241702" cy="122733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E63D681-4BE2-9987-3EE0-4130BB0D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600" y="320489"/>
            <a:ext cx="1436879" cy="96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4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5D4B4-A0F9-54F5-44F3-DCAC27FDB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9D8B2BD-E65B-5FA5-7C0E-5E13938C3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80" y="298079"/>
            <a:ext cx="2241702" cy="122733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62381A9-3108-AC56-7856-2FB5745CE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600" y="320489"/>
            <a:ext cx="1436879" cy="960314"/>
          </a:xfrm>
          <a:prstGeom prst="rect">
            <a:avLst/>
          </a:prstGeom>
        </p:spPr>
      </p:pic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D4781304-2736-2030-1980-296860162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739024"/>
            <a:ext cx="11340000" cy="4680000"/>
          </a:xfrm>
        </p:spPr>
        <p:txBody>
          <a:bodyPr anchor="ctr">
            <a:normAutofit fontScale="92500" lnSpcReduction="20000"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fr-FR" sz="2400" dirty="0"/>
              <a:t>Vulgariser la culture de la qualité dans l’Enseignement Supérieur(ES) ivoirien à travers la formation des acteurs, l’accompagnement des Institutions et Etablissement d’Enseignement Supérieur (IESR) dans l’installation de Cellules Internes d’Assurance Qualité (CIAQ) en leur sein;</a:t>
            </a:r>
          </a:p>
          <a:p>
            <a:pPr algn="just">
              <a:buFont typeface="Wingdings" pitchFamily="2" charset="2"/>
              <a:buChar char="q"/>
            </a:pPr>
            <a:endParaRPr lang="fr-FR" sz="1200" dirty="0"/>
          </a:p>
          <a:p>
            <a:pPr algn="just">
              <a:buFont typeface="Wingdings" pitchFamily="2" charset="2"/>
              <a:buChar char="q"/>
            </a:pPr>
            <a:r>
              <a:rPr lang="fr-FR" sz="2400" dirty="0"/>
              <a:t>Faire l’état des lieux de la pratique de politique qualité dans les IESR;</a:t>
            </a:r>
          </a:p>
          <a:p>
            <a:pPr algn="just">
              <a:buFont typeface="Wingdings" pitchFamily="2" charset="2"/>
              <a:buChar char="q"/>
            </a:pPr>
            <a:endParaRPr lang="fr-FR" sz="1200" dirty="0"/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fr-FR" sz="2400" dirty="0"/>
              <a:t>Créer une masse critique importante d’experts-évaluateurs capables de conduire les évaluations externes;</a:t>
            </a:r>
          </a:p>
          <a:p>
            <a:pPr algn="just">
              <a:buFont typeface="Wingdings" pitchFamily="2" charset="2"/>
              <a:buChar char="q"/>
            </a:pPr>
            <a:endParaRPr lang="fr-FR" sz="1100" dirty="0"/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fr-FR" sz="2400" dirty="0"/>
              <a:t>Inculquer à tous les acteurs du système d’ES, la culture de la qualité et de l’évaluation;</a:t>
            </a:r>
          </a:p>
          <a:p>
            <a:pPr algn="just">
              <a:buFont typeface="Wingdings" pitchFamily="2" charset="2"/>
              <a:buChar char="q"/>
            </a:pPr>
            <a:endParaRPr lang="fr-FR" sz="1100" dirty="0"/>
          </a:p>
          <a:p>
            <a:pPr algn="just">
              <a:buFont typeface="Wingdings" pitchFamily="2" charset="2"/>
              <a:buChar char="q"/>
            </a:pPr>
            <a:r>
              <a:rPr lang="fr-FR" sz="2400" dirty="0"/>
              <a:t>Améliorer la qualité de l’Enseignement Supérieur ivoirien.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852BD0B-DF62-0234-8546-65040A26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782" y="223692"/>
            <a:ext cx="7578018" cy="122733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/>
              <a:t>OBJECTIFS DES ACTIVITES D’AQ DE L’ANAQ-ESR</a:t>
            </a:r>
          </a:p>
        </p:txBody>
      </p:sp>
    </p:spTree>
    <p:extLst>
      <p:ext uri="{BB962C8B-B14F-4D97-AF65-F5344CB8AC3E}">
        <p14:creationId xmlns:p14="http://schemas.microsoft.com/office/powerpoint/2010/main" val="205512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4D83C7D1-C367-CEBE-7CA5-ED6B907E3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5294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A573DAC-7D93-BA74-83AE-5CC4AF1153A3}"/>
              </a:ext>
            </a:extLst>
          </p:cNvPr>
          <p:cNvSpPr txBox="1">
            <a:spLocks/>
          </p:cNvSpPr>
          <p:nvPr/>
        </p:nvSpPr>
        <p:spPr>
          <a:xfrm>
            <a:off x="2634916" y="576263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2552319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Breitbild</PresentationFormat>
  <Paragraphs>34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Montserrat</vt:lpstr>
      <vt:lpstr>Wingdings</vt:lpstr>
      <vt:lpstr>Tema de Office</vt:lpstr>
      <vt:lpstr>PowerPoint-Präsentation</vt:lpstr>
      <vt:lpstr>AGENCE NATIONALE D’ASSURANCE QUALITE DE L’ENSEIGNEMENT SUPERIEUR ET DE LA RECHERCHE (ANAQ-ESR)</vt:lpstr>
      <vt:lpstr>MISSIONS DE L’ANAQ-ESR</vt:lpstr>
      <vt:lpstr>OBJECTIFS DES ACTIVITES D’AQ DE L’ANAQ-ESR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Eloi Espósito</dc:creator>
  <cp:lastModifiedBy>Sarah Lang</cp:lastModifiedBy>
  <cp:revision>37</cp:revision>
  <dcterms:created xsi:type="dcterms:W3CDTF">2023-06-29T15:28:25Z</dcterms:created>
  <dcterms:modified xsi:type="dcterms:W3CDTF">2025-02-14T15:16:24Z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2023-09-18T13:10:43Z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3be26fec-ea62-4695-b32a-b1ddfa0da754</vt:lpwstr>
  </property>
  <property fmtid="{D5CDD505-2E9C-101B-9397-08002B2CF9AE}" pid="8" name="MSIP_Label_6bd9ddd1-4d20-43f6-abfa-fc3c07406f94_ContentBits">
    <vt:lpwstr>0</vt:lpwstr>
  </property>
</Properties>
</file>