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2" r:id="rId3"/>
    <p:sldId id="264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0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E1B"/>
    <a:srgbClr val="8F4099"/>
    <a:srgbClr val="F9B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342" y="96"/>
      </p:cViewPr>
      <p:guideLst>
        <p:guide orient="horz" pos="2160"/>
        <p:guide pos="3840"/>
        <p:guide pos="708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8" d="100"/>
          <a:sy n="78" d="100"/>
        </p:scale>
        <p:origin x="396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B33DE51-9DC4-AB7A-11EA-338D4AE381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39A80E9-C80B-81ED-8335-64C8049563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1F69D-3298-4C1E-84EE-C22B79EBDD0E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FCB65F-667C-6545-ED12-28E2C99AAA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4051948-E31F-EF3C-3803-F559CEE270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CEFA4-2941-4541-9134-1A9FAE39762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3306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B6766C1C-620F-0438-5DA0-01798F29A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06" y="0"/>
            <a:ext cx="9675294" cy="6858000"/>
          </a:xfrm>
          <a:prstGeom prst="rect">
            <a:avLst/>
          </a:prstGeom>
        </p:spPr>
      </p:pic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9C4B20E7-3EB4-BF29-E35A-8545C2234F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856" y="2382717"/>
            <a:ext cx="6090377" cy="1900197"/>
          </a:xfrm>
          <a:prstGeom prst="rect">
            <a:avLst/>
          </a:prstGeom>
        </p:spPr>
      </p:pic>
      <p:pic>
        <p:nvPicPr>
          <p:cNvPr id="8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4369BB79-969D-B53A-A716-664A204848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732"/>
          <a:stretch/>
        </p:blipFill>
        <p:spPr>
          <a:xfrm>
            <a:off x="9240986" y="349670"/>
            <a:ext cx="2642535" cy="1280419"/>
          </a:xfrm>
          <a:prstGeom prst="rect">
            <a:avLst/>
          </a:prstGeom>
        </p:spPr>
      </p:pic>
      <p:pic>
        <p:nvPicPr>
          <p:cNvPr id="9" name="Picture 8" descr="A picture containing shirt, drawing&#10;&#10;Description automatically generated">
            <a:extLst>
              <a:ext uri="{FF2B5EF4-FFF2-40B4-BE49-F238E27FC236}">
                <a16:creationId xmlns:a16="http://schemas.microsoft.com/office/drawing/2014/main" id="{9F2F25DA-9FB2-E31D-1E15-83CC0DDFE4C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64" y="5760644"/>
            <a:ext cx="1570758" cy="915588"/>
          </a:xfrm>
          <a:prstGeom prst="rect">
            <a:avLst/>
          </a:prstGeom>
        </p:spPr>
      </p:pic>
      <p:pic>
        <p:nvPicPr>
          <p:cNvPr id="11" name="Picture 32" descr="A picture containing drawing, food, plate&#10;&#10;Description automatically generated">
            <a:extLst>
              <a:ext uri="{FF2B5EF4-FFF2-40B4-BE49-F238E27FC236}">
                <a16:creationId xmlns:a16="http://schemas.microsoft.com/office/drawing/2014/main" id="{148A4F17-445A-66CB-1B61-6E579F31C92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253" y="5818922"/>
            <a:ext cx="1167274" cy="77104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09FB97B-097D-3136-82FD-95E63E3EBE3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83641" y="5779714"/>
            <a:ext cx="1820266" cy="849458"/>
          </a:xfrm>
          <a:prstGeom prst="rect">
            <a:avLst/>
          </a:prstGeom>
        </p:spPr>
      </p:pic>
      <p:pic>
        <p:nvPicPr>
          <p:cNvPr id="2" name="Imagen 1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3B270AD6-B9A5-973D-AEF8-78AB10B73CC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27" y="192369"/>
            <a:ext cx="1996809" cy="11994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8CB15B-07CC-17A7-63D1-E7DEDF348B79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2467" y="580030"/>
            <a:ext cx="1022827" cy="107630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50717E4-5765-1DD1-9818-C80D5BC9FB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842722" y="5860630"/>
            <a:ext cx="24193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54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750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36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59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811F8-E31C-CDA9-27AE-0E1FA0B29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8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20BDD5-5FAD-395B-5354-9503ED456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buClr>
                <a:srgbClr val="F9B233"/>
              </a:buClr>
              <a:defRPr sz="3200"/>
            </a:lvl1pPr>
            <a:lvl2pPr>
              <a:buClr>
                <a:srgbClr val="F9B233"/>
              </a:buClr>
              <a:defRPr sz="2800"/>
            </a:lvl2pPr>
            <a:lvl3pPr>
              <a:buClr>
                <a:srgbClr val="F9B233"/>
              </a:buClr>
              <a:defRPr sz="2400"/>
            </a:lvl3pPr>
            <a:lvl4pPr>
              <a:buClr>
                <a:srgbClr val="F9B233"/>
              </a:buClr>
              <a:defRPr sz="2000"/>
            </a:lvl4pPr>
            <a:lvl5pPr>
              <a:buClr>
                <a:srgbClr val="F9B233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7DC1AB-2C21-7E23-CA43-975BD6187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03F5C8-E681-F08A-F2EA-B25125824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84F894-377F-B0CB-C4FB-413D8C8D0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3A7764-509B-6E0D-BF2F-C2400267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39B00AB-4ABD-563F-E7FF-1C7167F571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17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D51F5-F6F6-A65B-EB46-6F14C5DE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810A763-4722-2D2F-C612-6E4F63CBCB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A42D30-F5F0-16AD-4266-79816E868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9DE773-2AF7-8B14-1DD0-6E8F54C7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903CF5-0E9F-F5E0-253D-1520D4910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24E106-9D1B-F982-3881-D3656275C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5600959-2B8B-870F-A288-2DED488DF7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14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1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EC58E8B7-C146-C828-825F-BE969795E7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555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97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B218AD49-FBD9-F897-B725-70CB8D84EC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8" r="-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C2D04F6-31C1-7448-92CD-B03EF294F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EC3938-D9D3-D7B5-FA5B-3389621B9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1A9525-6BF0-B26F-9CD4-5A7C2439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EF75B0-3AE3-A43F-46E3-D9488C055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D02F52-0BC1-0CCC-D13F-CF6991B9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36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9931BEB8-C89E-35D8-CE43-A782EC66DC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0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36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5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1D652AFF-A5E5-4357-D98D-A1FBB6F61C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276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9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388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62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A89426AA-1285-02EA-946C-B57E494C1B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3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32A7AFB-2C06-51BE-1D8C-CE2419E9E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6174A3-880E-87B5-B52E-342F75982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6BA74B-509B-61B1-49FC-389897FC6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4D97-110F-436D-8052-5194FC30C3C0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FBDB73-0FA7-FF30-9D47-279702892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4B8DE4-BB5E-18E8-DA6C-FB9AB9BB7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48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62" r:id="rId6"/>
    <p:sldLayoutId id="2147483653" r:id="rId7"/>
    <p:sldLayoutId id="2147483663" r:id="rId8"/>
    <p:sldLayoutId id="2147483654" r:id="rId9"/>
    <p:sldLayoutId id="2147483664" r:id="rId10"/>
    <p:sldLayoutId id="2147483655" r:id="rId11"/>
    <p:sldLayoutId id="2147483656" r:id="rId12"/>
    <p:sldLayoutId id="2147483657" r:id="rId13"/>
    <p:sldLayoutId id="214748366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Montserrat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naq-edu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7809D-E99F-6BAF-D581-5981FAE0C8C3}"/>
              </a:ext>
            </a:extLst>
          </p:cNvPr>
          <p:cNvSpPr txBox="1">
            <a:spLocks/>
          </p:cNvSpPr>
          <p:nvPr/>
        </p:nvSpPr>
        <p:spPr>
          <a:xfrm>
            <a:off x="174529" y="2976612"/>
            <a:ext cx="3945085" cy="24039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n-GB" sz="1800" dirty="0" err="1">
                <a:solidFill>
                  <a:schemeClr val="bg1"/>
                </a:solidFill>
              </a:rPr>
              <a:t>Présentation</a:t>
            </a:r>
            <a:r>
              <a:rPr lang="en-GB" sz="1800" dirty="0">
                <a:solidFill>
                  <a:schemeClr val="bg1"/>
                </a:solidFill>
              </a:rPr>
              <a:t> de </a:t>
            </a:r>
            <a:r>
              <a:rPr lang="en-GB" sz="1800" dirty="0" err="1">
                <a:solidFill>
                  <a:schemeClr val="bg1"/>
                </a:solidFill>
              </a:rPr>
              <a:t>l’Autorité</a:t>
            </a:r>
            <a:r>
              <a:rPr lang="en-GB" sz="1800" dirty="0">
                <a:solidFill>
                  <a:schemeClr val="bg1"/>
                </a:solidFill>
              </a:rPr>
              <a:t> </a:t>
            </a:r>
            <a:r>
              <a:rPr lang="en-GB" sz="1800" dirty="0" err="1">
                <a:solidFill>
                  <a:schemeClr val="bg1"/>
                </a:solidFill>
              </a:rPr>
              <a:t>Nationale</a:t>
            </a:r>
            <a:r>
              <a:rPr lang="en-GB" sz="1800" dirty="0">
                <a:solidFill>
                  <a:schemeClr val="bg1"/>
                </a:solidFill>
              </a:rPr>
              <a:t> </a:t>
            </a:r>
            <a:r>
              <a:rPr lang="en-GB" sz="1800" dirty="0" err="1">
                <a:solidFill>
                  <a:schemeClr val="bg1"/>
                </a:solidFill>
              </a:rPr>
              <a:t>d’Assurance</a:t>
            </a:r>
            <a:r>
              <a:rPr lang="en-GB" sz="1800" dirty="0">
                <a:solidFill>
                  <a:schemeClr val="bg1"/>
                </a:solidFill>
              </a:rPr>
              <a:t> </a:t>
            </a:r>
            <a:r>
              <a:rPr lang="en-GB" sz="1800" dirty="0" err="1">
                <a:solidFill>
                  <a:schemeClr val="bg1"/>
                </a:solidFill>
              </a:rPr>
              <a:t>Qualité</a:t>
            </a:r>
            <a:r>
              <a:rPr lang="en-GB" sz="1800" dirty="0">
                <a:solidFill>
                  <a:schemeClr val="bg1"/>
                </a:solidFill>
              </a:rPr>
              <a:t> dans </a:t>
            </a:r>
            <a:r>
              <a:rPr lang="en-GB" sz="1800" dirty="0" err="1">
                <a:solidFill>
                  <a:schemeClr val="bg1"/>
                </a:solidFill>
              </a:rPr>
              <a:t>l’enseignement</a:t>
            </a:r>
            <a:r>
              <a:rPr lang="en-GB" sz="1800" dirty="0">
                <a:solidFill>
                  <a:schemeClr val="bg1"/>
                </a:solidFill>
              </a:rPr>
              <a:t>, la </a:t>
            </a:r>
            <a:r>
              <a:rPr lang="en-GB" sz="1800" dirty="0" err="1">
                <a:solidFill>
                  <a:schemeClr val="bg1"/>
                </a:solidFill>
              </a:rPr>
              <a:t>foirmation</a:t>
            </a:r>
            <a:r>
              <a:rPr lang="en-GB" sz="1800" dirty="0">
                <a:solidFill>
                  <a:schemeClr val="bg1"/>
                </a:solidFill>
              </a:rPr>
              <a:t> et la recherche (ANAQ) - </a:t>
            </a:r>
            <a:r>
              <a:rPr lang="en-GB" sz="1800" dirty="0" err="1">
                <a:solidFill>
                  <a:schemeClr val="bg1"/>
                </a:solidFill>
              </a:rPr>
              <a:t>République</a:t>
            </a:r>
            <a:r>
              <a:rPr lang="en-GB" sz="1800" dirty="0">
                <a:solidFill>
                  <a:schemeClr val="bg1"/>
                </a:solidFill>
              </a:rPr>
              <a:t> de </a:t>
            </a:r>
            <a:r>
              <a:rPr lang="en-GB" sz="1800" dirty="0" err="1">
                <a:solidFill>
                  <a:schemeClr val="bg1"/>
                </a:solidFill>
              </a:rPr>
              <a:t>Guinée</a:t>
            </a:r>
            <a:endParaRPr lang="en-GB" sz="1800" dirty="0">
              <a:solidFill>
                <a:schemeClr val="bg1"/>
              </a:solidFill>
            </a:endParaRPr>
          </a:p>
          <a:p>
            <a:endParaRPr lang="en-GB" sz="1800" dirty="0">
              <a:solidFill>
                <a:schemeClr val="bg1"/>
              </a:solidFill>
            </a:endParaRPr>
          </a:p>
          <a:p>
            <a:endParaRPr lang="en-GB" sz="1800" dirty="0">
              <a:solidFill>
                <a:schemeClr val="bg1"/>
              </a:solidFill>
            </a:endParaRPr>
          </a:p>
          <a:p>
            <a:endParaRPr lang="en-GB" sz="1800" dirty="0">
              <a:solidFill>
                <a:schemeClr val="bg1"/>
              </a:solidFill>
            </a:endParaRPr>
          </a:p>
          <a:p>
            <a:endParaRPr lang="en-GB" sz="1800" dirty="0">
              <a:solidFill>
                <a:schemeClr val="bg1"/>
              </a:solidFill>
            </a:endParaRPr>
          </a:p>
          <a:p>
            <a:endParaRPr lang="en-GB" sz="1800" dirty="0">
              <a:solidFill>
                <a:schemeClr val="bg1"/>
              </a:solidFill>
            </a:endParaRPr>
          </a:p>
          <a:p>
            <a:endParaRPr lang="en-GB" sz="1800" dirty="0">
              <a:solidFill>
                <a:schemeClr val="bg1"/>
              </a:solidFill>
            </a:endParaRPr>
          </a:p>
          <a:p>
            <a:r>
              <a:rPr lang="en-GB" sz="1800" dirty="0" err="1">
                <a:solidFill>
                  <a:schemeClr val="bg1"/>
                </a:solidFill>
              </a:rPr>
              <a:t>Lundi</a:t>
            </a:r>
            <a:r>
              <a:rPr lang="en-GB" sz="1800" dirty="0">
                <a:solidFill>
                  <a:schemeClr val="bg1"/>
                </a:solidFill>
              </a:rPr>
              <a:t> 17 Février 2025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A1A007E-0AD4-404B-B9A5-B84A3478EE2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943" y="4564647"/>
            <a:ext cx="1769745" cy="1193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828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4EC7C7-6AC2-35F4-3203-2C319F05EF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5317B1-EAE3-847A-6FC0-9A4FA5E2B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9884343" cy="1325563"/>
          </a:xfrm>
        </p:spPr>
        <p:txBody>
          <a:bodyPr/>
          <a:lstStyle/>
          <a:p>
            <a:r>
              <a:rPr lang="en-GB" dirty="0"/>
              <a:t>Les participants de </a:t>
            </a:r>
            <a:r>
              <a:rPr lang="en-GB" dirty="0" err="1"/>
              <a:t>l’ANAQ</a:t>
            </a:r>
            <a:r>
              <a:rPr lang="en-GB" dirty="0"/>
              <a:t> </a:t>
            </a:r>
            <a:r>
              <a:rPr lang="en-GB" dirty="0" err="1"/>
              <a:t>Guinée</a:t>
            </a:r>
            <a:r>
              <a:rPr lang="en-GB" dirty="0"/>
              <a:t>	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60A6AD-881E-5600-5530-4EDF1748E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7525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Monsieur Moussa Fantagbè KOUROUMA</a:t>
            </a:r>
          </a:p>
          <a:p>
            <a:pPr>
              <a:lnSpc>
                <a:spcPct val="150000"/>
              </a:lnSpc>
            </a:pPr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Monsieur Saa André TOLNO</a:t>
            </a:r>
          </a:p>
          <a:p>
            <a:pPr>
              <a:lnSpc>
                <a:spcPct val="150000"/>
              </a:lnSpc>
            </a:pPr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Mme Fatoumata Yarie CISSE</a:t>
            </a:r>
          </a:p>
          <a:p>
            <a:pPr>
              <a:lnSpc>
                <a:spcPct val="150000"/>
              </a:lnSpc>
            </a:pPr>
            <a:r>
              <a:rPr lang="fr-BE" dirty="0">
                <a:latin typeface="Arial" panose="020B0604020202020204" pitchFamily="34" charset="0"/>
                <a:cs typeface="Arial" panose="020B0604020202020204" pitchFamily="34" charset="0"/>
              </a:rPr>
              <a:t>Monsieur Mamadou Samba DIALLO</a:t>
            </a:r>
            <a:endParaRPr lang="fr-BE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00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53514-18B8-716D-7350-057E25573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A49A1E9C-B9BD-47EB-BC9B-36526A7EFDCD}"/>
              </a:ext>
            </a:extLst>
          </p:cNvPr>
          <p:cNvSpPr txBox="1">
            <a:spLocks/>
          </p:cNvSpPr>
          <p:nvPr/>
        </p:nvSpPr>
        <p:spPr>
          <a:xfrm>
            <a:off x="2269791" y="0"/>
            <a:ext cx="8423876" cy="5831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n-GB"/>
              <a:t>PRÉSENTATION DE L’AGENCE / AUTORITÉ</a:t>
            </a:r>
            <a:endParaRPr lang="en-GB" dirty="0"/>
          </a:p>
        </p:txBody>
      </p:sp>
      <p:sp>
        <p:nvSpPr>
          <p:cNvPr id="9" name="Accolade ouvrante 8">
            <a:extLst>
              <a:ext uri="{FF2B5EF4-FFF2-40B4-BE49-F238E27FC236}">
                <a16:creationId xmlns:a16="http://schemas.microsoft.com/office/drawing/2014/main" id="{712EE37B-25C9-4E1F-9A95-D1634D92FCD0}"/>
              </a:ext>
            </a:extLst>
          </p:cNvPr>
          <p:cNvSpPr/>
          <p:nvPr/>
        </p:nvSpPr>
        <p:spPr>
          <a:xfrm>
            <a:off x="2887578" y="4133213"/>
            <a:ext cx="213361" cy="1833452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8D1E46-9E38-443A-A03D-DBE0C5C665EF}"/>
              </a:ext>
            </a:extLst>
          </p:cNvPr>
          <p:cNvSpPr/>
          <p:nvPr/>
        </p:nvSpPr>
        <p:spPr>
          <a:xfrm>
            <a:off x="556982" y="4818182"/>
            <a:ext cx="2232607" cy="697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Organes de gouvernance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EAE9B5-5583-4BCE-99AE-EBC84FD957B8}"/>
              </a:ext>
            </a:extLst>
          </p:cNvPr>
          <p:cNvSpPr/>
          <p:nvPr/>
        </p:nvSpPr>
        <p:spPr>
          <a:xfrm>
            <a:off x="3198928" y="3919874"/>
            <a:ext cx="2565131" cy="51976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Conseil d’Administration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C85139-56D6-4628-BB86-370F8E37D3C2}"/>
              </a:ext>
            </a:extLst>
          </p:cNvPr>
          <p:cNvSpPr/>
          <p:nvPr/>
        </p:nvSpPr>
        <p:spPr>
          <a:xfrm>
            <a:off x="3188021" y="4863533"/>
            <a:ext cx="2565131" cy="51976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Conseil scientifique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2ED09B3-0E66-461E-82D4-B0CD72AF701F}"/>
              </a:ext>
            </a:extLst>
          </p:cNvPr>
          <p:cNvSpPr/>
          <p:nvPr/>
        </p:nvSpPr>
        <p:spPr>
          <a:xfrm>
            <a:off x="3188021" y="5807192"/>
            <a:ext cx="2565131" cy="51976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Secrétariat Exécutif</a:t>
            </a:r>
          </a:p>
        </p:txBody>
      </p:sp>
      <p:sp>
        <p:nvSpPr>
          <p:cNvPr id="16" name="Shape 2">
            <a:extLst>
              <a:ext uri="{FF2B5EF4-FFF2-40B4-BE49-F238E27FC236}">
                <a16:creationId xmlns:a16="http://schemas.microsoft.com/office/drawing/2014/main" id="{3D673081-C69F-4E2D-A356-A952B87A3007}"/>
              </a:ext>
            </a:extLst>
          </p:cNvPr>
          <p:cNvSpPr/>
          <p:nvPr/>
        </p:nvSpPr>
        <p:spPr>
          <a:xfrm>
            <a:off x="625188" y="891336"/>
            <a:ext cx="5729809" cy="2756639"/>
          </a:xfrm>
          <a:prstGeom prst="roundRect">
            <a:avLst>
              <a:gd name="adj" fmla="val 2916"/>
            </a:avLst>
          </a:prstGeom>
          <a:solidFill>
            <a:srgbClr val="CCEEFF"/>
          </a:solidFill>
          <a:ln w="7620">
            <a:solidFill>
              <a:srgbClr val="B2D4E5"/>
            </a:solidFill>
            <a:prstDash val="solid"/>
          </a:ln>
        </p:spPr>
        <p:txBody>
          <a:bodyPr/>
          <a:lstStyle/>
          <a:p>
            <a:endParaRPr lang="en-GB"/>
          </a:p>
        </p:txBody>
      </p:sp>
      <p:sp>
        <p:nvSpPr>
          <p:cNvPr id="17" name="Text 4">
            <a:extLst>
              <a:ext uri="{FF2B5EF4-FFF2-40B4-BE49-F238E27FC236}">
                <a16:creationId xmlns:a16="http://schemas.microsoft.com/office/drawing/2014/main" id="{135B0DE5-4264-48D5-A3FA-1A6EF346BE2D}"/>
              </a:ext>
            </a:extLst>
          </p:cNvPr>
          <p:cNvSpPr/>
          <p:nvPr/>
        </p:nvSpPr>
        <p:spPr>
          <a:xfrm>
            <a:off x="792599" y="1448600"/>
            <a:ext cx="5386820" cy="2343754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just">
              <a:lnSpc>
                <a:spcPts val="2640"/>
              </a:lnSpc>
              <a:buNone/>
            </a:pPr>
            <a:r>
              <a:rPr lang="en-US" sz="2400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Créée par </a:t>
            </a:r>
            <a:r>
              <a:rPr lang="en-US" sz="2400" b="1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Décret du 12 janvier 2017, </a:t>
            </a:r>
            <a:r>
              <a:rPr lang="en-US" sz="2400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l'ANAQ est un Établissement Public à caractère Administratif (</a:t>
            </a:r>
            <a:r>
              <a:rPr lang="en-US" sz="2400" b="1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EPA</a:t>
            </a:r>
            <a:r>
              <a:rPr lang="en-US" sz="2400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) doté d'une autonomie financière, organisationnelle, réglementaire et indépendant dans ses jugements et décisions.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18" name="Text 3">
            <a:extLst>
              <a:ext uri="{FF2B5EF4-FFF2-40B4-BE49-F238E27FC236}">
                <a16:creationId xmlns:a16="http://schemas.microsoft.com/office/drawing/2014/main" id="{FD1E6B23-DE3C-491D-A758-918C82D68EA3}"/>
              </a:ext>
            </a:extLst>
          </p:cNvPr>
          <p:cNvSpPr/>
          <p:nvPr/>
        </p:nvSpPr>
        <p:spPr>
          <a:xfrm>
            <a:off x="792599" y="948726"/>
            <a:ext cx="2619732" cy="327422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579"/>
              </a:lnSpc>
              <a:buNone/>
            </a:pPr>
            <a:r>
              <a:rPr lang="en-US" sz="3200" b="1" dirty="0">
                <a:solidFill>
                  <a:srgbClr val="272525"/>
                </a:solidFill>
                <a:ea typeface="p22-mackinac-pro" pitchFamily="34" charset="-122"/>
                <a:cs typeface="Arial" panose="020B0604020202020204" pitchFamily="34" charset="0"/>
              </a:rPr>
              <a:t>Création</a:t>
            </a:r>
            <a:endParaRPr lang="en-US" sz="3200" dirty="0">
              <a:cs typeface="Arial" panose="020B0604020202020204" pitchFamily="34" charset="0"/>
            </a:endParaRPr>
          </a:p>
        </p:txBody>
      </p:sp>
      <p:sp>
        <p:nvSpPr>
          <p:cNvPr id="21" name="Shape 5">
            <a:extLst>
              <a:ext uri="{FF2B5EF4-FFF2-40B4-BE49-F238E27FC236}">
                <a16:creationId xmlns:a16="http://schemas.microsoft.com/office/drawing/2014/main" id="{288D6F00-39D4-4508-8E09-DB60E6E8B095}"/>
              </a:ext>
            </a:extLst>
          </p:cNvPr>
          <p:cNvSpPr/>
          <p:nvPr/>
        </p:nvSpPr>
        <p:spPr>
          <a:xfrm>
            <a:off x="6452986" y="948726"/>
            <a:ext cx="5511215" cy="3234452"/>
          </a:xfrm>
          <a:prstGeom prst="roundRect">
            <a:avLst>
              <a:gd name="adj" fmla="val 2916"/>
            </a:avLst>
          </a:prstGeom>
          <a:solidFill>
            <a:srgbClr val="CCEEFF"/>
          </a:solidFill>
          <a:ln w="7620">
            <a:solidFill>
              <a:srgbClr val="B2D4E5"/>
            </a:solidFill>
            <a:prstDash val="solid"/>
          </a:ln>
        </p:spPr>
        <p:txBody>
          <a:bodyPr/>
          <a:lstStyle/>
          <a:p>
            <a:endParaRPr lang="en-GB"/>
          </a:p>
        </p:txBody>
      </p:sp>
      <p:sp>
        <p:nvSpPr>
          <p:cNvPr id="22" name="Text 7">
            <a:extLst>
              <a:ext uri="{FF2B5EF4-FFF2-40B4-BE49-F238E27FC236}">
                <a16:creationId xmlns:a16="http://schemas.microsoft.com/office/drawing/2014/main" id="{38F9D8F6-BE9A-4641-A4DD-FF40628C7BEC}"/>
              </a:ext>
            </a:extLst>
          </p:cNvPr>
          <p:cNvSpPr/>
          <p:nvPr/>
        </p:nvSpPr>
        <p:spPr>
          <a:xfrm>
            <a:off x="6628565" y="1450204"/>
            <a:ext cx="5133508" cy="268300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799"/>
              </a:lnSpc>
              <a:buNone/>
            </a:pPr>
            <a:r>
              <a:rPr lang="en-US" sz="2000" b="1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De 2018 à 2024</a:t>
            </a:r>
          </a:p>
          <a:p>
            <a:pPr marL="0" indent="0">
              <a:lnSpc>
                <a:spcPts val="2799"/>
              </a:lnSpc>
              <a:buNone/>
            </a:pPr>
            <a:r>
              <a:rPr lang="en-US" sz="2000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- </a:t>
            </a:r>
            <a:r>
              <a:rPr lang="en-US" sz="2000" b="1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509 Programmes </a:t>
            </a:r>
            <a:r>
              <a:rPr lang="en-US" sz="2000" dirty="0" err="1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évalués</a:t>
            </a:r>
            <a:r>
              <a:rPr lang="en-US" sz="2000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dont</a:t>
            </a:r>
            <a:r>
              <a:rPr lang="en-US" sz="2000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285</a:t>
            </a:r>
            <a:r>
              <a:rPr lang="en-US" sz="2000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accréditations</a:t>
            </a:r>
            <a:endParaRPr lang="en-US" sz="2000" dirty="0">
              <a:solidFill>
                <a:srgbClr val="272525"/>
              </a:solidFill>
              <a:ea typeface="Eudoxus Sans" pitchFamily="34" charset="-122"/>
              <a:cs typeface="Arial" panose="020B0604020202020204" pitchFamily="34" charset="0"/>
            </a:endParaRPr>
          </a:p>
          <a:p>
            <a:pPr marL="0" indent="0">
              <a:lnSpc>
                <a:spcPts val="2799"/>
              </a:lnSpc>
              <a:buNone/>
            </a:pPr>
            <a:r>
              <a:rPr lang="en-US" sz="2000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-</a:t>
            </a:r>
            <a:r>
              <a:rPr lang="en-US" sz="2000" b="1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60 Institutions </a:t>
            </a:r>
            <a:r>
              <a:rPr lang="en-US" sz="2000" dirty="0" err="1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évaluées</a:t>
            </a:r>
            <a:r>
              <a:rPr lang="en-US" sz="2000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dont</a:t>
            </a:r>
            <a:r>
              <a:rPr lang="en-US" sz="2000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35</a:t>
            </a:r>
            <a:r>
              <a:rPr lang="en-US" sz="2000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habilitées</a:t>
            </a:r>
            <a:r>
              <a:rPr lang="en-US" sz="2000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 à </a:t>
            </a:r>
            <a:r>
              <a:rPr lang="en-US" sz="2000" dirty="0" err="1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délivrer</a:t>
            </a:r>
            <a:r>
              <a:rPr lang="en-US" sz="2000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432</a:t>
            </a:r>
            <a:r>
              <a:rPr lang="en-US" sz="2000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diplômes</a:t>
            </a:r>
            <a:r>
              <a:rPr lang="en-US" sz="2000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ts val="2799"/>
              </a:lnSpc>
              <a:buNone/>
            </a:pPr>
            <a:r>
              <a:rPr lang="en-US" sz="2000" b="1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De 2022 à 2023 (Ranking)</a:t>
            </a:r>
          </a:p>
          <a:p>
            <a:pPr marL="0" indent="0">
              <a:lnSpc>
                <a:spcPts val="2799"/>
              </a:lnSpc>
              <a:buNone/>
            </a:pPr>
            <a:r>
              <a:rPr lang="en-US" sz="2000" b="1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17 </a:t>
            </a:r>
            <a:r>
              <a:rPr lang="en-US" sz="2000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IES  PUBLIQUES/</a:t>
            </a:r>
            <a:r>
              <a:rPr lang="en-US" sz="2000" b="1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18 </a:t>
            </a:r>
            <a:r>
              <a:rPr lang="en-US" sz="2000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IES PRIVEES </a:t>
            </a:r>
          </a:p>
          <a:p>
            <a:pPr marL="0" indent="0">
              <a:lnSpc>
                <a:spcPts val="2640"/>
              </a:lnSpc>
              <a:buNone/>
            </a:pPr>
            <a:endParaRPr lang="en-US" sz="2400" dirty="0"/>
          </a:p>
        </p:txBody>
      </p:sp>
      <p:sp>
        <p:nvSpPr>
          <p:cNvPr id="23" name="Text 6">
            <a:extLst>
              <a:ext uri="{FF2B5EF4-FFF2-40B4-BE49-F238E27FC236}">
                <a16:creationId xmlns:a16="http://schemas.microsoft.com/office/drawing/2014/main" id="{4639E5DC-ED98-40EC-9B3B-B53B880B5089}"/>
              </a:ext>
            </a:extLst>
          </p:cNvPr>
          <p:cNvSpPr/>
          <p:nvPr/>
        </p:nvSpPr>
        <p:spPr>
          <a:xfrm>
            <a:off x="6793703" y="1051232"/>
            <a:ext cx="2619732" cy="327422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579"/>
              </a:lnSpc>
              <a:buNone/>
            </a:pPr>
            <a:r>
              <a:rPr lang="en-US" sz="3200" b="1" dirty="0">
                <a:solidFill>
                  <a:srgbClr val="272525"/>
                </a:solidFill>
                <a:ea typeface="p22-mackinac-pro" pitchFamily="34" charset="-122"/>
                <a:cs typeface="Arial" panose="020B0604020202020204" pitchFamily="34" charset="0"/>
              </a:rPr>
              <a:t>Evaluations</a:t>
            </a:r>
            <a:endParaRPr lang="en-US" sz="3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33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FCC02-943E-2E99-6339-2265534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128" y="109406"/>
            <a:ext cx="10078542" cy="788196"/>
          </a:xfrm>
        </p:spPr>
        <p:txBody>
          <a:bodyPr/>
          <a:lstStyle/>
          <a:p>
            <a:r>
              <a:rPr lang="en-GB" dirty="0"/>
              <a:t>MISSIONS DE L’AGENCE / AUTORITÉ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F90F4878-ADF6-4C54-9014-7DC2B34EFC82}"/>
              </a:ext>
            </a:extLst>
          </p:cNvPr>
          <p:cNvGrpSpPr/>
          <p:nvPr/>
        </p:nvGrpSpPr>
        <p:grpSpPr>
          <a:xfrm>
            <a:off x="121186" y="2411362"/>
            <a:ext cx="11232614" cy="1090731"/>
            <a:chOff x="905669" y="1611360"/>
            <a:chExt cx="9945464" cy="1350453"/>
          </a:xfrm>
        </p:grpSpPr>
        <p:sp>
          <p:nvSpPr>
            <p:cNvPr id="5" name="Rectangle : coins arrondis 4">
              <a:extLst>
                <a:ext uri="{FF2B5EF4-FFF2-40B4-BE49-F238E27FC236}">
                  <a16:creationId xmlns:a16="http://schemas.microsoft.com/office/drawing/2014/main" id="{AB8BAD48-7504-43F6-8152-A9CB6E66510E}"/>
                </a:ext>
              </a:extLst>
            </p:cNvPr>
            <p:cNvSpPr/>
            <p:nvPr/>
          </p:nvSpPr>
          <p:spPr>
            <a:xfrm>
              <a:off x="1518376" y="1611360"/>
              <a:ext cx="9332757" cy="1350453"/>
            </a:xfrm>
            <a:prstGeom prst="roundRect">
              <a:avLst>
                <a:gd name="adj" fmla="val 9201"/>
              </a:avLst>
            </a:prstGeom>
            <a:noFill/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EC38AC0E-F091-434D-8BC0-F1EF20189540}"/>
                </a:ext>
              </a:extLst>
            </p:cNvPr>
            <p:cNvSpPr txBox="1"/>
            <p:nvPr/>
          </p:nvSpPr>
          <p:spPr>
            <a:xfrm>
              <a:off x="905669" y="1778756"/>
              <a:ext cx="1206369" cy="10156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fr-FR" sz="6600" b="1" dirty="0">
                  <a:solidFill>
                    <a:srgbClr val="E94E1B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1</a:t>
              </a:r>
            </a:p>
          </p:txBody>
        </p:sp>
        <p:sp>
          <p:nvSpPr>
            <p:cNvPr id="7" name="Google Shape;221;p18">
              <a:extLst>
                <a:ext uri="{FF2B5EF4-FFF2-40B4-BE49-F238E27FC236}">
                  <a16:creationId xmlns:a16="http://schemas.microsoft.com/office/drawing/2014/main" id="{1F7E5F55-B05C-43B5-AB44-13AC4568A62B}"/>
                </a:ext>
              </a:extLst>
            </p:cNvPr>
            <p:cNvSpPr txBox="1"/>
            <p:nvPr/>
          </p:nvSpPr>
          <p:spPr>
            <a:xfrm>
              <a:off x="1735823" y="1936351"/>
              <a:ext cx="9050681" cy="72778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2800" dirty="0">
                  <a:solidFill>
                    <a:srgbClr val="272525"/>
                  </a:solidFill>
                  <a:ea typeface="Eudoxus Sans" pitchFamily="34" charset="-122"/>
                  <a:cs typeface="Arial" panose="020B0604020202020204" pitchFamily="34" charset="0"/>
                </a:rPr>
                <a:t>L’</a:t>
              </a:r>
              <a:r>
                <a:rPr lang="en-US" sz="2800" b="1" dirty="0">
                  <a:solidFill>
                    <a:srgbClr val="272525"/>
                  </a:solidFill>
                  <a:ea typeface="Eudoxus Sans" pitchFamily="34" charset="-122"/>
                  <a:cs typeface="Arial" panose="020B0604020202020204" pitchFamily="34" charset="0"/>
                </a:rPr>
                <a:t>EVALUATION</a:t>
              </a:r>
              <a:r>
                <a:rPr lang="en-US" sz="2800" dirty="0">
                  <a:solidFill>
                    <a:srgbClr val="272525"/>
                  </a:solidFill>
                  <a:ea typeface="Eudoxus Sans" pitchFamily="34" charset="-122"/>
                  <a:cs typeface="Arial" panose="020B0604020202020204" pitchFamily="34" charset="0"/>
                </a:rPr>
                <a:t> de la qualité de l’enseignement et de la recherche</a:t>
              </a:r>
              <a:endParaRPr lang="fr-FR" sz="2800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  <a:sym typeface="Open Sans Light"/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E98C3739-4005-48D4-B017-07763BCEDAA8}"/>
              </a:ext>
            </a:extLst>
          </p:cNvPr>
          <p:cNvGrpSpPr/>
          <p:nvPr/>
        </p:nvGrpSpPr>
        <p:grpSpPr>
          <a:xfrm>
            <a:off x="121183" y="3936040"/>
            <a:ext cx="11159623" cy="940260"/>
            <a:chOff x="905669" y="3239027"/>
            <a:chExt cx="9945464" cy="1350453"/>
          </a:xfrm>
        </p:grpSpPr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FF12B722-8009-489D-BF49-593C2ADCAA34}"/>
                </a:ext>
              </a:extLst>
            </p:cNvPr>
            <p:cNvSpPr/>
            <p:nvPr/>
          </p:nvSpPr>
          <p:spPr>
            <a:xfrm>
              <a:off x="1518376" y="3239027"/>
              <a:ext cx="9332757" cy="1350453"/>
            </a:xfrm>
            <a:prstGeom prst="roundRect">
              <a:avLst>
                <a:gd name="adj" fmla="val 9201"/>
              </a:avLst>
            </a:prstGeom>
            <a:noFill/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329A3F52-4430-4A67-B4C6-551ABC5726E3}"/>
                </a:ext>
              </a:extLst>
            </p:cNvPr>
            <p:cNvSpPr txBox="1"/>
            <p:nvPr/>
          </p:nvSpPr>
          <p:spPr>
            <a:xfrm>
              <a:off x="905669" y="3406423"/>
              <a:ext cx="1206369" cy="10156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fr-FR" sz="6600" b="1" dirty="0">
                  <a:solidFill>
                    <a:srgbClr val="FFFF0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2</a:t>
              </a:r>
            </a:p>
          </p:txBody>
        </p:sp>
        <p:sp>
          <p:nvSpPr>
            <p:cNvPr id="11" name="Google Shape;221;p18">
              <a:extLst>
                <a:ext uri="{FF2B5EF4-FFF2-40B4-BE49-F238E27FC236}">
                  <a16:creationId xmlns:a16="http://schemas.microsoft.com/office/drawing/2014/main" id="{4978FB87-E7BD-403A-8A02-31094137AA56}"/>
                </a:ext>
              </a:extLst>
            </p:cNvPr>
            <p:cNvSpPr txBox="1"/>
            <p:nvPr/>
          </p:nvSpPr>
          <p:spPr>
            <a:xfrm>
              <a:off x="1828479" y="3512455"/>
              <a:ext cx="8241319" cy="8442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2800" dirty="0">
                  <a:solidFill>
                    <a:srgbClr val="272525"/>
                  </a:solidFill>
                  <a:ea typeface="Eudoxus Sans" pitchFamily="34" charset="-122"/>
                  <a:cs typeface="Arial" panose="020B0604020202020204" pitchFamily="34" charset="0"/>
                </a:rPr>
                <a:t>L’</a:t>
              </a:r>
              <a:r>
                <a:rPr lang="en-US" sz="2800" b="1" dirty="0">
                  <a:solidFill>
                    <a:srgbClr val="272525"/>
                  </a:solidFill>
                  <a:ea typeface="Eudoxus Sans" pitchFamily="34" charset="-122"/>
                  <a:cs typeface="Arial" panose="020B0604020202020204" pitchFamily="34" charset="0"/>
                </a:rPr>
                <a:t>A</a:t>
              </a:r>
              <a:r>
                <a:rPr lang="en-US" sz="2800" b="1" dirty="0">
                  <a:ea typeface="Eudoxus Sans" pitchFamily="34" charset="-122"/>
                  <a:cs typeface="Arial" panose="020B0604020202020204" pitchFamily="34" charset="0"/>
                </a:rPr>
                <a:t>CCREDITATION</a:t>
              </a:r>
              <a:r>
                <a:rPr lang="en-US" sz="2800" dirty="0">
                  <a:solidFill>
                    <a:srgbClr val="272525"/>
                  </a:solidFill>
                  <a:ea typeface="Eudoxus Sans" pitchFamily="34" charset="-122"/>
                  <a:cs typeface="Arial" panose="020B0604020202020204" pitchFamily="34" charset="0"/>
                </a:rPr>
                <a:t> des programmes de formation</a:t>
              </a:r>
              <a:endParaRPr lang="fr-FR" sz="2800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  <a:sym typeface="Open Sans Light"/>
              </a:endParaRP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DF80BFA9-EDB2-4BF3-9A10-7F6217E8F6D3}"/>
              </a:ext>
            </a:extLst>
          </p:cNvPr>
          <p:cNvGrpSpPr/>
          <p:nvPr/>
        </p:nvGrpSpPr>
        <p:grpSpPr>
          <a:xfrm>
            <a:off x="121184" y="5175047"/>
            <a:ext cx="11159623" cy="963403"/>
            <a:chOff x="905669" y="4866310"/>
            <a:chExt cx="9945464" cy="1350453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19A79DE9-0A27-458A-B9DD-8906853C8EAD}"/>
                </a:ext>
              </a:extLst>
            </p:cNvPr>
            <p:cNvSpPr/>
            <p:nvPr/>
          </p:nvSpPr>
          <p:spPr>
            <a:xfrm>
              <a:off x="1518376" y="4866310"/>
              <a:ext cx="9332757" cy="1350453"/>
            </a:xfrm>
            <a:prstGeom prst="roundRect">
              <a:avLst>
                <a:gd name="adj" fmla="val 9201"/>
              </a:avLst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B54B6750-18B1-4902-B947-5CF39A0602D0}"/>
                </a:ext>
              </a:extLst>
            </p:cNvPr>
            <p:cNvSpPr txBox="1"/>
            <p:nvPr/>
          </p:nvSpPr>
          <p:spPr>
            <a:xfrm>
              <a:off x="905669" y="5033706"/>
              <a:ext cx="1206369" cy="10156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fr-FR" sz="6600" b="1" dirty="0">
                  <a:solidFill>
                    <a:srgbClr val="00B05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3</a:t>
              </a:r>
            </a:p>
          </p:txBody>
        </p:sp>
        <p:sp>
          <p:nvSpPr>
            <p:cNvPr id="15" name="Google Shape;221;p18">
              <a:extLst>
                <a:ext uri="{FF2B5EF4-FFF2-40B4-BE49-F238E27FC236}">
                  <a16:creationId xmlns:a16="http://schemas.microsoft.com/office/drawing/2014/main" id="{67D57FB8-35DC-4268-8D01-D9A4F3EC162A}"/>
                </a:ext>
              </a:extLst>
            </p:cNvPr>
            <p:cNvSpPr txBox="1"/>
            <p:nvPr/>
          </p:nvSpPr>
          <p:spPr>
            <a:xfrm>
              <a:off x="1938550" y="5143209"/>
              <a:ext cx="8414808" cy="823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>
                <a:lnSpc>
                  <a:spcPct val="115000"/>
                </a:lnSpc>
                <a:buClr>
                  <a:schemeClr val="dk1"/>
                </a:buClr>
                <a:buSzPts val="1100"/>
              </a:pPr>
              <a:r>
                <a:rPr lang="fr-FR" sz="2800" dirty="0">
                  <a:solidFill>
                    <a:srgbClr val="272525"/>
                  </a:solidFill>
                  <a:latin typeface="Arial" panose="020B0604020202020204" pitchFamily="34" charset="0"/>
                  <a:ea typeface="Eudoxus Sans" pitchFamily="34" charset="-122"/>
                  <a:cs typeface="Arial" panose="020B0604020202020204" pitchFamily="34" charset="0"/>
                  <a:sym typeface="Open Sans Light"/>
                </a:rPr>
                <a:t>L’</a:t>
              </a:r>
              <a:r>
                <a:rPr lang="fr-FR" sz="2800" b="1" dirty="0">
                  <a:latin typeface="Arial" panose="020B0604020202020204" pitchFamily="34" charset="0"/>
                  <a:ea typeface="Eudoxus Sans" pitchFamily="34" charset="-122"/>
                  <a:cs typeface="Arial" panose="020B0604020202020204" pitchFamily="34" charset="0"/>
                  <a:sym typeface="Open Sans Light"/>
                </a:rPr>
                <a:t>HABILITATION</a:t>
              </a:r>
              <a:r>
                <a:rPr lang="fr-FR" sz="2800" dirty="0">
                  <a:solidFill>
                    <a:srgbClr val="272525"/>
                  </a:solidFill>
                  <a:latin typeface="Arial" panose="020B0604020202020204" pitchFamily="34" charset="0"/>
                  <a:ea typeface="Eudoxus Sans" pitchFamily="34" charset="-122"/>
                  <a:cs typeface="Arial" panose="020B0604020202020204" pitchFamily="34" charset="0"/>
                  <a:sym typeface="Open Sans Light"/>
                </a:rPr>
                <a:t> des EES à délivrer des diplômes</a:t>
              </a:r>
            </a:p>
          </p:txBody>
        </p:sp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CB2F535A-A7DF-41B4-8379-A3CF0EF6971C}"/>
              </a:ext>
            </a:extLst>
          </p:cNvPr>
          <p:cNvSpPr txBox="1"/>
          <p:nvPr/>
        </p:nvSpPr>
        <p:spPr>
          <a:xfrm>
            <a:off x="741095" y="1071628"/>
            <a:ext cx="1044260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L'ANAQ est un établissement de </a:t>
            </a:r>
            <a:r>
              <a:rPr lang="en-US" sz="2800" b="1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régulation et de promotion de la culture de la qualité </a:t>
            </a:r>
            <a:r>
              <a:rPr lang="en-US" sz="2800" dirty="0">
                <a:solidFill>
                  <a:srgbClr val="272525"/>
                </a:solidFill>
                <a:ea typeface="Eudoxus Sans" pitchFamily="34" charset="-122"/>
                <a:cs typeface="Arial" panose="020B0604020202020204" pitchFamily="34" charset="0"/>
              </a:rPr>
              <a:t>avec pour principales </a:t>
            </a:r>
            <a:r>
              <a:rPr lang="en-US" sz="2800" dirty="0">
                <a:solidFill>
                  <a:srgbClr val="272525"/>
                </a:solidFill>
                <a:ea typeface="Eudoxus Sans" pitchFamily="34" charset="-122"/>
                <a:cs typeface="Eudoxus Sans" pitchFamily="34" charset="-120"/>
              </a:rPr>
              <a:t>missions </a:t>
            </a:r>
            <a:r>
              <a:rPr lang="en-US" sz="2800" dirty="0">
                <a:solidFill>
                  <a:srgbClr val="272525"/>
                </a:solidFill>
                <a:latin typeface="Eudoxus Sans" pitchFamily="34" charset="0"/>
                <a:ea typeface="Eudoxus Sans" pitchFamily="34" charset="-122"/>
                <a:cs typeface="Eudoxus Sans" pitchFamily="34" charset="-120"/>
              </a:rPr>
              <a:t>: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2960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E12D0F-A9B4-03A6-B2BB-33024B9B9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892FA-E8EF-DC77-BFD5-BB6035D41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836" y="134753"/>
            <a:ext cx="10515600" cy="577516"/>
          </a:xfrm>
        </p:spPr>
        <p:txBody>
          <a:bodyPr/>
          <a:lstStyle/>
          <a:p>
            <a:r>
              <a:rPr lang="en-GB" dirty="0"/>
              <a:t>BUT DES ACTIVITÉS D’AQ EXTERNE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40037A27-49CB-44DE-AE8C-F4EF65AD1459}"/>
              </a:ext>
            </a:extLst>
          </p:cNvPr>
          <p:cNvGrpSpPr/>
          <p:nvPr/>
        </p:nvGrpSpPr>
        <p:grpSpPr>
          <a:xfrm>
            <a:off x="1078029" y="1215635"/>
            <a:ext cx="4690512" cy="4330653"/>
            <a:chOff x="869886" y="1629264"/>
            <a:chExt cx="4940364" cy="4727086"/>
          </a:xfrm>
        </p:grpSpPr>
        <p:sp>
          <p:nvSpPr>
            <p:cNvPr id="5" name="Rectangle : coins arrondis 4">
              <a:extLst>
                <a:ext uri="{FF2B5EF4-FFF2-40B4-BE49-F238E27FC236}">
                  <a16:creationId xmlns:a16="http://schemas.microsoft.com/office/drawing/2014/main" id="{720A8CFA-EAE8-4478-BC04-0C2C030F5534}"/>
                </a:ext>
              </a:extLst>
            </p:cNvPr>
            <p:cNvSpPr/>
            <p:nvPr/>
          </p:nvSpPr>
          <p:spPr>
            <a:xfrm>
              <a:off x="869886" y="1834371"/>
              <a:ext cx="4940364" cy="4521979"/>
            </a:xfrm>
            <a:prstGeom prst="roundRect">
              <a:avLst>
                <a:gd name="adj" fmla="val 1968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02C679C9-3240-4E91-87C1-A0F6839DCD69}"/>
                </a:ext>
              </a:extLst>
            </p:cNvPr>
            <p:cNvSpPr txBox="1"/>
            <p:nvPr/>
          </p:nvSpPr>
          <p:spPr>
            <a:xfrm>
              <a:off x="2252328" y="1629264"/>
              <a:ext cx="2032172" cy="4367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cs typeface="Arial" panose="020B0604020202020204" pitchFamily="34" charset="0"/>
                </a:rPr>
                <a:t>ACTIVITÉS</a:t>
              </a:r>
            </a:p>
          </p:txBody>
        </p:sp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FD1B2820-81F5-4740-959F-F0F56F0CC163}"/>
              </a:ext>
            </a:extLst>
          </p:cNvPr>
          <p:cNvGrpSpPr/>
          <p:nvPr/>
        </p:nvGrpSpPr>
        <p:grpSpPr>
          <a:xfrm>
            <a:off x="1407689" y="4623365"/>
            <a:ext cx="9920229" cy="687699"/>
            <a:chOff x="1436915" y="5584031"/>
            <a:chExt cx="9920229" cy="776905"/>
          </a:xfrm>
          <a:solidFill>
            <a:schemeClr val="accent1"/>
          </a:solidFill>
        </p:grpSpPr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id="{2236BD92-2592-4762-BF23-9503F73EE50B}"/>
                </a:ext>
              </a:extLst>
            </p:cNvPr>
            <p:cNvGrpSpPr/>
            <p:nvPr/>
          </p:nvGrpSpPr>
          <p:grpSpPr>
            <a:xfrm>
              <a:off x="1436915" y="5737251"/>
              <a:ext cx="4174114" cy="425043"/>
              <a:chOff x="1436915" y="5737251"/>
              <a:chExt cx="4174114" cy="425043"/>
            </a:xfrm>
            <a:grpFill/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CE352E8-B122-4362-ABDD-CC9A8020E37D}"/>
                  </a:ext>
                </a:extLst>
              </p:cNvPr>
              <p:cNvSpPr/>
              <p:nvPr/>
            </p:nvSpPr>
            <p:spPr>
              <a:xfrm>
                <a:off x="1470348" y="5737251"/>
                <a:ext cx="4140681" cy="42504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Olympiades Nationales de Guinée</a:t>
                </a:r>
              </a:p>
              <a:p>
                <a:endParaRPr lang="fr-FR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60" name="Connecteur droit 59">
                <a:extLst>
                  <a:ext uri="{FF2B5EF4-FFF2-40B4-BE49-F238E27FC236}">
                    <a16:creationId xmlns:a16="http://schemas.microsoft.com/office/drawing/2014/main" id="{9D8487C1-344D-44E1-81B3-C695AB9C7C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36915" y="5737251"/>
                <a:ext cx="0" cy="425043"/>
              </a:xfrm>
              <a:prstGeom prst="line">
                <a:avLst/>
              </a:prstGeom>
              <a:grpFill/>
              <a:ln w="25400">
                <a:solidFill>
                  <a:schemeClr val="tx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0465871-F9F5-4514-ADA7-5E984A222FC2}"/>
                </a:ext>
              </a:extLst>
            </p:cNvPr>
            <p:cNvSpPr/>
            <p:nvPr/>
          </p:nvSpPr>
          <p:spPr>
            <a:xfrm>
              <a:off x="5868474" y="5911659"/>
              <a:ext cx="184166" cy="980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E8A0540-12D8-44C0-9A94-4955CCADE1F2}"/>
                </a:ext>
              </a:extLst>
            </p:cNvPr>
            <p:cNvSpPr/>
            <p:nvPr/>
          </p:nvSpPr>
          <p:spPr>
            <a:xfrm>
              <a:off x="6506628" y="5584031"/>
              <a:ext cx="4850516" cy="776905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b="1" dirty="0">
                  <a:solidFill>
                    <a:schemeClr val="tx1"/>
                  </a:solidFill>
                  <a:cs typeface="Arial" panose="020B0604020202020204" pitchFamily="34" charset="0"/>
                </a:rPr>
                <a:t>Emulation au sein de la communauté estudiantine</a:t>
              </a:r>
            </a:p>
            <a:p>
              <a:endParaRPr lang="fr-F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7" name="Connecteur droit 56">
              <a:extLst>
                <a:ext uri="{FF2B5EF4-FFF2-40B4-BE49-F238E27FC236}">
                  <a16:creationId xmlns:a16="http://schemas.microsoft.com/office/drawing/2014/main" id="{B0A4F86C-41E3-4FBD-AD9A-40AF9CB3D19D}"/>
                </a:ext>
              </a:extLst>
            </p:cNvPr>
            <p:cNvCxnSpPr/>
            <p:nvPr/>
          </p:nvCxnSpPr>
          <p:spPr>
            <a:xfrm flipV="1">
              <a:off x="5610117" y="5972483"/>
              <a:ext cx="885046" cy="1"/>
            </a:xfrm>
            <a:prstGeom prst="line">
              <a:avLst/>
            </a:prstGeom>
            <a:grpFill/>
            <a:ln w="19050" cap="rnd">
              <a:solidFill>
                <a:srgbClr val="113052"/>
              </a:solidFill>
              <a:round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563DD021-F4AA-42C9-8E62-21F0AF8E7CEE}"/>
              </a:ext>
            </a:extLst>
          </p:cNvPr>
          <p:cNvGrpSpPr/>
          <p:nvPr/>
        </p:nvGrpSpPr>
        <p:grpSpPr>
          <a:xfrm>
            <a:off x="1407689" y="1546111"/>
            <a:ext cx="9933463" cy="606170"/>
            <a:chOff x="1436915" y="5632629"/>
            <a:chExt cx="9933463" cy="684800"/>
          </a:xfrm>
          <a:solidFill>
            <a:schemeClr val="accent5">
              <a:lumMod val="60000"/>
              <a:lumOff val="40000"/>
            </a:schemeClr>
          </a:solidFill>
        </p:grpSpPr>
        <p:grpSp>
          <p:nvGrpSpPr>
            <p:cNvPr id="65" name="Groupe 64">
              <a:extLst>
                <a:ext uri="{FF2B5EF4-FFF2-40B4-BE49-F238E27FC236}">
                  <a16:creationId xmlns:a16="http://schemas.microsoft.com/office/drawing/2014/main" id="{7190F250-53F3-48DC-A2B3-93B361F4E831}"/>
                </a:ext>
              </a:extLst>
            </p:cNvPr>
            <p:cNvGrpSpPr/>
            <p:nvPr/>
          </p:nvGrpSpPr>
          <p:grpSpPr>
            <a:xfrm>
              <a:off x="1436915" y="5737251"/>
              <a:ext cx="4143190" cy="425043"/>
              <a:chOff x="1436915" y="5737251"/>
              <a:chExt cx="4143190" cy="425043"/>
            </a:xfrm>
            <a:grpFill/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D78B5E5C-ED37-43F1-97D7-4C6184BCDCF6}"/>
                  </a:ext>
                </a:extLst>
              </p:cNvPr>
              <p:cNvSpPr/>
              <p:nvPr/>
            </p:nvSpPr>
            <p:spPr>
              <a:xfrm>
                <a:off x="1439424" y="5737251"/>
                <a:ext cx="4140681" cy="42504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Formation et sensibilisation</a:t>
                </a:r>
              </a:p>
            </p:txBody>
          </p:sp>
          <p:cxnSp>
            <p:nvCxnSpPr>
              <p:cNvPr id="70" name="Connecteur droit 69">
                <a:extLst>
                  <a:ext uri="{FF2B5EF4-FFF2-40B4-BE49-F238E27FC236}">
                    <a16:creationId xmlns:a16="http://schemas.microsoft.com/office/drawing/2014/main" id="{6F1587E7-3C6B-43AF-A238-A871BF1471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36915" y="5737251"/>
                <a:ext cx="0" cy="425043"/>
              </a:xfrm>
              <a:prstGeom prst="line">
                <a:avLst/>
              </a:prstGeom>
              <a:grpFill/>
              <a:ln w="25400">
                <a:solidFill>
                  <a:schemeClr val="tx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56EAA093-E378-4569-83BA-EE4498C306F7}"/>
                </a:ext>
              </a:extLst>
            </p:cNvPr>
            <p:cNvSpPr/>
            <p:nvPr/>
          </p:nvSpPr>
          <p:spPr>
            <a:xfrm>
              <a:off x="5868474" y="5911659"/>
              <a:ext cx="184166" cy="980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E1FD06C-F57E-4BFD-895A-2594990462B2}"/>
                </a:ext>
              </a:extLst>
            </p:cNvPr>
            <p:cNvSpPr/>
            <p:nvPr/>
          </p:nvSpPr>
          <p:spPr>
            <a:xfrm>
              <a:off x="6519862" y="5632629"/>
              <a:ext cx="4850516" cy="6848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b="1" dirty="0">
                  <a:solidFill>
                    <a:schemeClr val="tx1"/>
                  </a:solidFill>
                  <a:cs typeface="Arial" panose="020B0604020202020204" pitchFamily="34" charset="0"/>
                </a:rPr>
                <a:t>Promotion de la culture de la qualité</a:t>
              </a:r>
            </a:p>
          </p:txBody>
        </p:sp>
        <p:cxnSp>
          <p:nvCxnSpPr>
            <p:cNvPr id="68" name="Connecteur droit 67">
              <a:extLst>
                <a:ext uri="{FF2B5EF4-FFF2-40B4-BE49-F238E27FC236}">
                  <a16:creationId xmlns:a16="http://schemas.microsoft.com/office/drawing/2014/main" id="{51F51E5B-815E-4BF7-A40B-C3DE6AEBE73D}"/>
                </a:ext>
              </a:extLst>
            </p:cNvPr>
            <p:cNvCxnSpPr/>
            <p:nvPr/>
          </p:nvCxnSpPr>
          <p:spPr>
            <a:xfrm flipV="1">
              <a:off x="5579875" y="5972484"/>
              <a:ext cx="885046" cy="1"/>
            </a:xfrm>
            <a:prstGeom prst="line">
              <a:avLst/>
            </a:prstGeom>
            <a:grpFill/>
            <a:ln w="19050" cap="rnd">
              <a:solidFill>
                <a:srgbClr val="113052"/>
              </a:solidFill>
              <a:round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2A862DAF-47B0-49CF-A0C5-AAD2D8A456D4}"/>
              </a:ext>
            </a:extLst>
          </p:cNvPr>
          <p:cNvGrpSpPr/>
          <p:nvPr/>
        </p:nvGrpSpPr>
        <p:grpSpPr>
          <a:xfrm>
            <a:off x="1407689" y="2224051"/>
            <a:ext cx="9885199" cy="606170"/>
            <a:chOff x="1436915" y="5625023"/>
            <a:chExt cx="9885199" cy="684800"/>
          </a:xfrm>
          <a:solidFill>
            <a:schemeClr val="bg2">
              <a:lumMod val="90000"/>
            </a:schemeClr>
          </a:solidFill>
        </p:grpSpPr>
        <p:grpSp>
          <p:nvGrpSpPr>
            <p:cNvPr id="72" name="Groupe 71">
              <a:extLst>
                <a:ext uri="{FF2B5EF4-FFF2-40B4-BE49-F238E27FC236}">
                  <a16:creationId xmlns:a16="http://schemas.microsoft.com/office/drawing/2014/main" id="{054DCCE6-A213-48E1-BECF-FB31BC17BC01}"/>
                </a:ext>
              </a:extLst>
            </p:cNvPr>
            <p:cNvGrpSpPr/>
            <p:nvPr/>
          </p:nvGrpSpPr>
          <p:grpSpPr>
            <a:xfrm>
              <a:off x="1436915" y="5737251"/>
              <a:ext cx="4143190" cy="425043"/>
              <a:chOff x="1436915" y="5737251"/>
              <a:chExt cx="4143190" cy="425043"/>
            </a:xfrm>
            <a:grpFill/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40248A3F-F313-4E1D-BE65-6B5B3C0AC016}"/>
                  </a:ext>
                </a:extLst>
              </p:cNvPr>
              <p:cNvSpPr/>
              <p:nvPr/>
            </p:nvSpPr>
            <p:spPr>
              <a:xfrm>
                <a:off x="1439424" y="5737251"/>
                <a:ext cx="4140681" cy="42504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Evaluation des programmes</a:t>
                </a:r>
              </a:p>
            </p:txBody>
          </p:sp>
          <p:cxnSp>
            <p:nvCxnSpPr>
              <p:cNvPr id="77" name="Connecteur droit 76">
                <a:extLst>
                  <a:ext uri="{FF2B5EF4-FFF2-40B4-BE49-F238E27FC236}">
                    <a16:creationId xmlns:a16="http://schemas.microsoft.com/office/drawing/2014/main" id="{5E3B35E3-A192-4D30-9B84-569D0CECD8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36915" y="5737251"/>
                <a:ext cx="0" cy="425043"/>
              </a:xfrm>
              <a:prstGeom prst="line">
                <a:avLst/>
              </a:prstGeom>
              <a:grpFill/>
              <a:ln w="25400">
                <a:solidFill>
                  <a:schemeClr val="tx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440F8BC5-5E0F-48B5-95B6-69BB107A7D99}"/>
                </a:ext>
              </a:extLst>
            </p:cNvPr>
            <p:cNvSpPr/>
            <p:nvPr/>
          </p:nvSpPr>
          <p:spPr>
            <a:xfrm>
              <a:off x="5868474" y="5911659"/>
              <a:ext cx="184166" cy="980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6196D654-90E4-4CF0-8DA3-33355464BAE8}"/>
                </a:ext>
              </a:extLst>
            </p:cNvPr>
            <p:cNvSpPr/>
            <p:nvPr/>
          </p:nvSpPr>
          <p:spPr>
            <a:xfrm>
              <a:off x="6471598" y="5625023"/>
              <a:ext cx="4850516" cy="6848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b="1" dirty="0">
                  <a:solidFill>
                    <a:schemeClr val="tx1"/>
                  </a:solidFill>
                  <a:cs typeface="Arial" panose="020B0604020202020204" pitchFamily="34" charset="0"/>
                </a:rPr>
                <a:t>Accréditation</a:t>
              </a:r>
            </a:p>
          </p:txBody>
        </p:sp>
        <p:cxnSp>
          <p:nvCxnSpPr>
            <p:cNvPr id="75" name="Connecteur droit 74">
              <a:extLst>
                <a:ext uri="{FF2B5EF4-FFF2-40B4-BE49-F238E27FC236}">
                  <a16:creationId xmlns:a16="http://schemas.microsoft.com/office/drawing/2014/main" id="{07AE1BBB-F25F-47FE-818C-6C5AED3E362C}"/>
                </a:ext>
              </a:extLst>
            </p:cNvPr>
            <p:cNvCxnSpPr/>
            <p:nvPr/>
          </p:nvCxnSpPr>
          <p:spPr>
            <a:xfrm flipV="1">
              <a:off x="5579875" y="5972484"/>
              <a:ext cx="885046" cy="1"/>
            </a:xfrm>
            <a:prstGeom prst="line">
              <a:avLst/>
            </a:prstGeom>
            <a:grpFill/>
            <a:ln w="19050" cap="rnd">
              <a:solidFill>
                <a:srgbClr val="113052"/>
              </a:solidFill>
              <a:round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AC33E605-B836-4A79-A940-273D26875745}"/>
              </a:ext>
            </a:extLst>
          </p:cNvPr>
          <p:cNvGrpSpPr/>
          <p:nvPr/>
        </p:nvGrpSpPr>
        <p:grpSpPr>
          <a:xfrm>
            <a:off x="1407689" y="2956527"/>
            <a:ext cx="9885199" cy="606170"/>
            <a:chOff x="1436915" y="5625023"/>
            <a:chExt cx="9885199" cy="684800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79" name="Groupe 78">
              <a:extLst>
                <a:ext uri="{FF2B5EF4-FFF2-40B4-BE49-F238E27FC236}">
                  <a16:creationId xmlns:a16="http://schemas.microsoft.com/office/drawing/2014/main" id="{27B2809C-9652-4C88-9636-C6E81334D9CE}"/>
                </a:ext>
              </a:extLst>
            </p:cNvPr>
            <p:cNvGrpSpPr/>
            <p:nvPr/>
          </p:nvGrpSpPr>
          <p:grpSpPr>
            <a:xfrm>
              <a:off x="1436915" y="5737251"/>
              <a:ext cx="4143190" cy="425043"/>
              <a:chOff x="1436915" y="5737251"/>
              <a:chExt cx="4143190" cy="425043"/>
            </a:xfrm>
            <a:grpFill/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15AF6B28-C5FE-4003-81CB-A7126CC9ABAA}"/>
                  </a:ext>
                </a:extLst>
              </p:cNvPr>
              <p:cNvSpPr/>
              <p:nvPr/>
            </p:nvSpPr>
            <p:spPr>
              <a:xfrm>
                <a:off x="1439424" y="5737251"/>
                <a:ext cx="4140681" cy="42504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Evaluation des IES</a:t>
                </a:r>
              </a:p>
            </p:txBody>
          </p:sp>
          <p:cxnSp>
            <p:nvCxnSpPr>
              <p:cNvPr id="84" name="Connecteur droit 83">
                <a:extLst>
                  <a:ext uri="{FF2B5EF4-FFF2-40B4-BE49-F238E27FC236}">
                    <a16:creationId xmlns:a16="http://schemas.microsoft.com/office/drawing/2014/main" id="{0F0D618C-CF00-4B30-BE48-DBB3D3CB81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36915" y="5737251"/>
                <a:ext cx="0" cy="425043"/>
              </a:xfrm>
              <a:prstGeom prst="line">
                <a:avLst/>
              </a:prstGeom>
              <a:grpFill/>
              <a:ln w="25400">
                <a:solidFill>
                  <a:schemeClr val="tx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1A0A1BAA-9E33-4752-B33D-9F59B9829F85}"/>
                </a:ext>
              </a:extLst>
            </p:cNvPr>
            <p:cNvSpPr/>
            <p:nvPr/>
          </p:nvSpPr>
          <p:spPr>
            <a:xfrm>
              <a:off x="5868474" y="5911659"/>
              <a:ext cx="184166" cy="980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CE6DDBA3-A7AA-4FC2-BE89-BB57D4C6B567}"/>
                </a:ext>
              </a:extLst>
            </p:cNvPr>
            <p:cNvSpPr/>
            <p:nvPr/>
          </p:nvSpPr>
          <p:spPr>
            <a:xfrm>
              <a:off x="6471598" y="5625023"/>
              <a:ext cx="4850516" cy="6848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b="1" dirty="0">
                  <a:solidFill>
                    <a:schemeClr val="tx1"/>
                  </a:solidFill>
                  <a:cs typeface="Arial" panose="020B0604020202020204" pitchFamily="34" charset="0"/>
                </a:rPr>
                <a:t>Habilitation</a:t>
              </a:r>
            </a:p>
          </p:txBody>
        </p:sp>
        <p:cxnSp>
          <p:nvCxnSpPr>
            <p:cNvPr id="82" name="Connecteur droit 81">
              <a:extLst>
                <a:ext uri="{FF2B5EF4-FFF2-40B4-BE49-F238E27FC236}">
                  <a16:creationId xmlns:a16="http://schemas.microsoft.com/office/drawing/2014/main" id="{83A5F947-0574-494C-AC1D-92F74309AEFA}"/>
                </a:ext>
              </a:extLst>
            </p:cNvPr>
            <p:cNvCxnSpPr/>
            <p:nvPr/>
          </p:nvCxnSpPr>
          <p:spPr>
            <a:xfrm flipV="1">
              <a:off x="5579875" y="5972484"/>
              <a:ext cx="885046" cy="1"/>
            </a:xfrm>
            <a:prstGeom prst="line">
              <a:avLst/>
            </a:prstGeom>
            <a:grpFill/>
            <a:ln w="19050" cap="rnd">
              <a:solidFill>
                <a:srgbClr val="113052"/>
              </a:solidFill>
              <a:round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e 84">
            <a:extLst>
              <a:ext uri="{FF2B5EF4-FFF2-40B4-BE49-F238E27FC236}">
                <a16:creationId xmlns:a16="http://schemas.microsoft.com/office/drawing/2014/main" id="{C97E3BCC-6784-4DE6-8E25-0B3D10E543DC}"/>
              </a:ext>
            </a:extLst>
          </p:cNvPr>
          <p:cNvGrpSpPr/>
          <p:nvPr/>
        </p:nvGrpSpPr>
        <p:grpSpPr>
          <a:xfrm>
            <a:off x="1407689" y="3822333"/>
            <a:ext cx="9885199" cy="606170"/>
            <a:chOff x="1436915" y="5625023"/>
            <a:chExt cx="9885199" cy="684800"/>
          </a:xfrm>
          <a:solidFill>
            <a:schemeClr val="accent2">
              <a:lumMod val="40000"/>
              <a:lumOff val="60000"/>
            </a:schemeClr>
          </a:solidFill>
        </p:grpSpPr>
        <p:grpSp>
          <p:nvGrpSpPr>
            <p:cNvPr id="86" name="Groupe 85">
              <a:extLst>
                <a:ext uri="{FF2B5EF4-FFF2-40B4-BE49-F238E27FC236}">
                  <a16:creationId xmlns:a16="http://schemas.microsoft.com/office/drawing/2014/main" id="{79B1F7CF-3145-4EAF-9C9B-9C70C3AE4A0D}"/>
                </a:ext>
              </a:extLst>
            </p:cNvPr>
            <p:cNvGrpSpPr/>
            <p:nvPr/>
          </p:nvGrpSpPr>
          <p:grpSpPr>
            <a:xfrm>
              <a:off x="1436915" y="5737251"/>
              <a:ext cx="4143190" cy="425043"/>
              <a:chOff x="1436915" y="5737251"/>
              <a:chExt cx="4143190" cy="425043"/>
            </a:xfrm>
            <a:grpFill/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591FA123-CBDA-4D8E-B5A0-8354D2475858}"/>
                  </a:ext>
                </a:extLst>
              </p:cNvPr>
              <p:cNvSpPr/>
              <p:nvPr/>
            </p:nvSpPr>
            <p:spPr>
              <a:xfrm>
                <a:off x="1439424" y="5737251"/>
                <a:ext cx="4140681" cy="42504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Evaluation de la performance des IES</a:t>
                </a:r>
              </a:p>
            </p:txBody>
          </p:sp>
          <p:cxnSp>
            <p:nvCxnSpPr>
              <p:cNvPr id="91" name="Connecteur droit 90">
                <a:extLst>
                  <a:ext uri="{FF2B5EF4-FFF2-40B4-BE49-F238E27FC236}">
                    <a16:creationId xmlns:a16="http://schemas.microsoft.com/office/drawing/2014/main" id="{DFEEF893-3B09-4AE7-AB3E-4FC00A6A3B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36915" y="5737251"/>
                <a:ext cx="0" cy="425043"/>
              </a:xfrm>
              <a:prstGeom prst="line">
                <a:avLst/>
              </a:prstGeom>
              <a:grpFill/>
              <a:ln w="25400">
                <a:solidFill>
                  <a:schemeClr val="tx2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C06A2940-33E1-4628-9A51-4AAB92654ED0}"/>
                </a:ext>
              </a:extLst>
            </p:cNvPr>
            <p:cNvSpPr/>
            <p:nvPr/>
          </p:nvSpPr>
          <p:spPr>
            <a:xfrm>
              <a:off x="5868474" y="5911659"/>
              <a:ext cx="184166" cy="980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3404732C-7E85-43A6-B578-76DA2726AC18}"/>
                </a:ext>
              </a:extLst>
            </p:cNvPr>
            <p:cNvSpPr/>
            <p:nvPr/>
          </p:nvSpPr>
          <p:spPr>
            <a:xfrm>
              <a:off x="6471598" y="5625023"/>
              <a:ext cx="4850516" cy="6848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b="1" dirty="0">
                  <a:solidFill>
                    <a:schemeClr val="tx1"/>
                  </a:solidFill>
                  <a:cs typeface="Arial" panose="020B0604020202020204" pitchFamily="34" charset="0"/>
                </a:rPr>
                <a:t>Classement des IES (</a:t>
              </a:r>
              <a:r>
                <a:rPr lang="fr-FR" b="1" dirty="0" err="1">
                  <a:solidFill>
                    <a:schemeClr val="tx1"/>
                  </a:solidFill>
                  <a:cs typeface="Arial" panose="020B0604020202020204" pitchFamily="34" charset="0"/>
                </a:rPr>
                <a:t>Ranking</a:t>
              </a:r>
              <a:r>
                <a:rPr lang="fr-FR" b="1" dirty="0">
                  <a:solidFill>
                    <a:schemeClr val="tx1"/>
                  </a:solidFill>
                  <a:cs typeface="Arial" panose="020B0604020202020204" pitchFamily="34" charset="0"/>
                </a:rPr>
                <a:t>)</a:t>
              </a:r>
            </a:p>
          </p:txBody>
        </p:sp>
        <p:cxnSp>
          <p:nvCxnSpPr>
            <p:cNvPr id="89" name="Connecteur droit 88">
              <a:extLst>
                <a:ext uri="{FF2B5EF4-FFF2-40B4-BE49-F238E27FC236}">
                  <a16:creationId xmlns:a16="http://schemas.microsoft.com/office/drawing/2014/main" id="{C23D6BD7-3B50-463B-B239-176E75DE8BCC}"/>
                </a:ext>
              </a:extLst>
            </p:cNvPr>
            <p:cNvCxnSpPr/>
            <p:nvPr/>
          </p:nvCxnSpPr>
          <p:spPr>
            <a:xfrm flipV="1">
              <a:off x="5579875" y="5972484"/>
              <a:ext cx="885046" cy="1"/>
            </a:xfrm>
            <a:prstGeom prst="line">
              <a:avLst/>
            </a:prstGeom>
            <a:grpFill/>
            <a:ln w="19050" cap="rnd">
              <a:solidFill>
                <a:srgbClr val="113052"/>
              </a:solidFill>
              <a:round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55B6ADCD-8291-449B-831F-1671B6C26527}"/>
              </a:ext>
            </a:extLst>
          </p:cNvPr>
          <p:cNvGrpSpPr/>
          <p:nvPr/>
        </p:nvGrpSpPr>
        <p:grpSpPr>
          <a:xfrm>
            <a:off x="6283431" y="1129906"/>
            <a:ext cx="5168398" cy="4401621"/>
            <a:chOff x="869886" y="1551800"/>
            <a:chExt cx="4940364" cy="4804550"/>
          </a:xfrm>
        </p:grpSpPr>
        <p:sp>
          <p:nvSpPr>
            <p:cNvPr id="50" name="Rectangle : coins arrondis 49">
              <a:extLst>
                <a:ext uri="{FF2B5EF4-FFF2-40B4-BE49-F238E27FC236}">
                  <a16:creationId xmlns:a16="http://schemas.microsoft.com/office/drawing/2014/main" id="{D88A2DEF-3A2B-46DE-B0DF-815E1B970B1E}"/>
                </a:ext>
              </a:extLst>
            </p:cNvPr>
            <p:cNvSpPr/>
            <p:nvPr/>
          </p:nvSpPr>
          <p:spPr>
            <a:xfrm>
              <a:off x="869886" y="1834371"/>
              <a:ext cx="4940364" cy="4521979"/>
            </a:xfrm>
            <a:prstGeom prst="roundRect">
              <a:avLst>
                <a:gd name="adj" fmla="val 1968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A1F071F2-9DC2-42D0-9EA3-70FE6F63549B}"/>
                </a:ext>
              </a:extLst>
            </p:cNvPr>
            <p:cNvSpPr txBox="1"/>
            <p:nvPr/>
          </p:nvSpPr>
          <p:spPr>
            <a:xfrm>
              <a:off x="2200509" y="1551800"/>
              <a:ext cx="2032172" cy="4367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cs typeface="Arial" panose="020B0604020202020204" pitchFamily="34" charset="0"/>
                </a:rPr>
                <a:t>BUT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5399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4D83C7D1-C367-CEBE-7CA5-ED6B907E3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75294" cy="685800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EA573DAC-7D93-BA74-83AE-5CC4AF1153A3}"/>
              </a:ext>
            </a:extLst>
          </p:cNvPr>
          <p:cNvSpPr txBox="1">
            <a:spLocks/>
          </p:cNvSpPr>
          <p:nvPr/>
        </p:nvSpPr>
        <p:spPr>
          <a:xfrm>
            <a:off x="2634916" y="576263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MERCI !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EDE08BD-C3D2-4F4D-418A-D5A81FD362AB}"/>
              </a:ext>
            </a:extLst>
          </p:cNvPr>
          <p:cNvSpPr txBox="1">
            <a:spLocks/>
          </p:cNvSpPr>
          <p:nvPr/>
        </p:nvSpPr>
        <p:spPr>
          <a:xfrm>
            <a:off x="2634916" y="2799748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sz="2000" b="0" dirty="0"/>
              <a:t>Plus </a:t>
            </a:r>
            <a:r>
              <a:rPr lang="es-ES" sz="2000" b="0" dirty="0" err="1"/>
              <a:t>d’informations</a:t>
            </a:r>
            <a:r>
              <a:rPr lang="es-ES" sz="2000" b="0" dirty="0"/>
              <a:t> sur </a:t>
            </a:r>
            <a:r>
              <a:rPr lang="es-ES" sz="2000" b="0" dirty="0">
                <a:hlinkClick r:id="rId3"/>
              </a:rPr>
              <a:t>https://anaq-edu.org/</a:t>
            </a:r>
            <a:endParaRPr lang="es-ES" sz="2000" b="0" dirty="0"/>
          </a:p>
          <a:p>
            <a:endParaRPr lang="es-ES" sz="2000" b="0" dirty="0"/>
          </a:p>
          <a:p>
            <a:endParaRPr lang="es-ES" sz="2000" b="0" dirty="0"/>
          </a:p>
          <a:p>
            <a:endParaRPr lang="es-ES" sz="2000" b="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C7EE046-5F42-4270-9ACB-BC2A7D6458B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792" y="4458685"/>
            <a:ext cx="1769745" cy="1193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2319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Breitbild</PresentationFormat>
  <Paragraphs>50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Eudoxus Sans</vt:lpstr>
      <vt:lpstr>Montserrat</vt:lpstr>
      <vt:lpstr>p22-mackinac-pro</vt:lpstr>
      <vt:lpstr>Roboto Condensed</vt:lpstr>
      <vt:lpstr>Tema de Office</vt:lpstr>
      <vt:lpstr>PowerPoint-Präsentation</vt:lpstr>
      <vt:lpstr>Les participants de l’ANAQ Guinée </vt:lpstr>
      <vt:lpstr>PowerPoint-Präsentation</vt:lpstr>
      <vt:lpstr>MISSIONS DE L’AGENCE / AUTORITÉ</vt:lpstr>
      <vt:lpstr>BUT DES ACTIVITÉS D’AQ EXTERNE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Eloi Espósito</dc:creator>
  <cp:lastModifiedBy>Sarah Lang</cp:lastModifiedBy>
  <cp:revision>70</cp:revision>
  <dcterms:created xsi:type="dcterms:W3CDTF">2023-06-29T15:28:25Z</dcterms:created>
  <dcterms:modified xsi:type="dcterms:W3CDTF">2025-02-14T15:18:52Z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2023-09-18T13:10:43Z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3be26fec-ea62-4695-b32a-b1ddfa0da754</vt:lpwstr>
  </property>
  <property fmtid="{D5CDD505-2E9C-101B-9397-08002B2CF9AE}" pid="8" name="MSIP_Label_6bd9ddd1-4d20-43f6-abfa-fc3c07406f94_ContentBits">
    <vt:lpwstr>0</vt:lpwstr>
  </property>
</Properties>
</file>