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2" r:id="rId3"/>
    <p:sldId id="264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E1B"/>
    <a:srgbClr val="8F4099"/>
    <a:srgbClr val="F9B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4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naq-edu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174529" y="2976612"/>
            <a:ext cx="3945085" cy="24039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 err="1">
                <a:solidFill>
                  <a:schemeClr val="bg1"/>
                </a:solidFill>
              </a:rPr>
              <a:t>Présentation</a:t>
            </a:r>
            <a:r>
              <a:rPr lang="en-GB" sz="1800" dirty="0">
                <a:solidFill>
                  <a:schemeClr val="bg1"/>
                </a:solidFill>
              </a:rPr>
              <a:t> de </a:t>
            </a:r>
            <a:r>
              <a:rPr lang="en-GB" sz="1800" dirty="0" err="1">
                <a:solidFill>
                  <a:schemeClr val="bg1"/>
                </a:solidFill>
              </a:rPr>
              <a:t>l’Autorité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dirty="0" err="1">
                <a:solidFill>
                  <a:schemeClr val="bg1"/>
                </a:solidFill>
              </a:rPr>
              <a:t>Nationale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dirty="0" err="1">
                <a:solidFill>
                  <a:schemeClr val="bg1"/>
                </a:solidFill>
              </a:rPr>
              <a:t>d’Assurance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dirty="0" err="1">
                <a:solidFill>
                  <a:schemeClr val="bg1"/>
                </a:solidFill>
              </a:rPr>
              <a:t>Qualité</a:t>
            </a:r>
            <a:r>
              <a:rPr lang="en-GB" sz="1800" dirty="0">
                <a:solidFill>
                  <a:schemeClr val="bg1"/>
                </a:solidFill>
              </a:rPr>
              <a:t> dans </a:t>
            </a:r>
            <a:r>
              <a:rPr lang="en-GB" sz="1800" dirty="0" err="1">
                <a:solidFill>
                  <a:schemeClr val="bg1"/>
                </a:solidFill>
              </a:rPr>
              <a:t>l’enseignement</a:t>
            </a:r>
            <a:r>
              <a:rPr lang="en-GB" sz="1800" dirty="0">
                <a:solidFill>
                  <a:schemeClr val="bg1"/>
                </a:solidFill>
              </a:rPr>
              <a:t>, la </a:t>
            </a:r>
            <a:r>
              <a:rPr lang="en-GB" sz="1800" dirty="0" err="1">
                <a:solidFill>
                  <a:schemeClr val="bg1"/>
                </a:solidFill>
              </a:rPr>
              <a:t>foirmation</a:t>
            </a:r>
            <a:r>
              <a:rPr lang="en-GB" sz="1800" dirty="0">
                <a:solidFill>
                  <a:schemeClr val="bg1"/>
                </a:solidFill>
              </a:rPr>
              <a:t> et la recherche (ANAQ) - </a:t>
            </a:r>
            <a:r>
              <a:rPr lang="en-GB" sz="1800" dirty="0" err="1">
                <a:solidFill>
                  <a:schemeClr val="bg1"/>
                </a:solidFill>
              </a:rPr>
              <a:t>République</a:t>
            </a:r>
            <a:r>
              <a:rPr lang="en-GB" sz="1800" dirty="0">
                <a:solidFill>
                  <a:schemeClr val="bg1"/>
                </a:solidFill>
              </a:rPr>
              <a:t> de </a:t>
            </a:r>
            <a:r>
              <a:rPr lang="en-GB" sz="1800" dirty="0" err="1">
                <a:solidFill>
                  <a:schemeClr val="bg1"/>
                </a:solidFill>
              </a:rPr>
              <a:t>Guinée</a:t>
            </a:r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 err="1">
                <a:solidFill>
                  <a:schemeClr val="bg1"/>
                </a:solidFill>
              </a:rPr>
              <a:t>Lundi</a:t>
            </a:r>
            <a:r>
              <a:rPr lang="en-GB" sz="1800" dirty="0">
                <a:solidFill>
                  <a:schemeClr val="bg1"/>
                </a:solidFill>
              </a:rPr>
              <a:t> 17 Février 2025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A1A007E-0AD4-404B-B9A5-B84A3478EE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43" y="4564647"/>
            <a:ext cx="1769745" cy="119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EC7C7-6AC2-35F4-3203-2C319F05E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317B1-EAE3-847A-6FC0-9A4FA5E2B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9884343" cy="1325563"/>
          </a:xfrm>
        </p:spPr>
        <p:txBody>
          <a:bodyPr/>
          <a:lstStyle/>
          <a:p>
            <a:r>
              <a:rPr lang="en-GB" dirty="0"/>
              <a:t>Les participants de </a:t>
            </a:r>
            <a:r>
              <a:rPr lang="en-GB" dirty="0" err="1"/>
              <a:t>l’ANAQ</a:t>
            </a:r>
            <a:r>
              <a:rPr lang="en-GB" dirty="0"/>
              <a:t> </a:t>
            </a:r>
            <a:r>
              <a:rPr lang="en-GB" dirty="0" err="1"/>
              <a:t>Guinée</a:t>
            </a:r>
            <a:r>
              <a:rPr lang="en-GB" dirty="0"/>
              <a:t>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0A6AD-881E-5600-5530-4EDF1748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52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BE" dirty="0">
                <a:latin typeface="Arial" panose="020B0604020202020204" pitchFamily="34" charset="0"/>
                <a:cs typeface="Arial" panose="020B0604020202020204" pitchFamily="34" charset="0"/>
              </a:rPr>
              <a:t>Monsieur Moussa Fantagbè KOUROUMA</a:t>
            </a:r>
          </a:p>
          <a:p>
            <a:pPr>
              <a:lnSpc>
                <a:spcPct val="150000"/>
              </a:lnSpc>
            </a:pPr>
            <a:r>
              <a:rPr lang="fr-BE" dirty="0">
                <a:latin typeface="Arial" panose="020B0604020202020204" pitchFamily="34" charset="0"/>
                <a:cs typeface="Arial" panose="020B0604020202020204" pitchFamily="34" charset="0"/>
              </a:rPr>
              <a:t>Monsieur Saa André TOLNO</a:t>
            </a:r>
          </a:p>
          <a:p>
            <a:pPr>
              <a:lnSpc>
                <a:spcPct val="150000"/>
              </a:lnSpc>
            </a:pPr>
            <a:r>
              <a:rPr lang="fr-BE" dirty="0">
                <a:latin typeface="Arial" panose="020B0604020202020204" pitchFamily="34" charset="0"/>
                <a:cs typeface="Arial" panose="020B0604020202020204" pitchFamily="34" charset="0"/>
              </a:rPr>
              <a:t>Mme Fatoumata Yarie CISSE</a:t>
            </a:r>
          </a:p>
          <a:p>
            <a:pPr>
              <a:lnSpc>
                <a:spcPct val="150000"/>
              </a:lnSpc>
            </a:pPr>
            <a:r>
              <a:rPr lang="fr-BE" dirty="0">
                <a:latin typeface="Arial" panose="020B0604020202020204" pitchFamily="34" charset="0"/>
                <a:cs typeface="Arial" panose="020B0604020202020204" pitchFamily="34" charset="0"/>
              </a:rPr>
              <a:t>Monsieur Mamadou Samba DIALLO</a:t>
            </a:r>
            <a:endParaRPr lang="fr-BE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000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49A1E9C-B9BD-47EB-BC9B-36526A7EFDCD}"/>
              </a:ext>
            </a:extLst>
          </p:cNvPr>
          <p:cNvSpPr txBox="1">
            <a:spLocks/>
          </p:cNvSpPr>
          <p:nvPr/>
        </p:nvSpPr>
        <p:spPr>
          <a:xfrm>
            <a:off x="2269791" y="0"/>
            <a:ext cx="8423876" cy="5831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/>
              <a:t>PRÉSENTATION DE L’AGENCE / AUTORITÉ</a:t>
            </a:r>
            <a:endParaRPr lang="en-GB" dirty="0"/>
          </a:p>
        </p:txBody>
      </p:sp>
      <p:sp>
        <p:nvSpPr>
          <p:cNvPr id="9" name="Accolade ouvrante 8">
            <a:extLst>
              <a:ext uri="{FF2B5EF4-FFF2-40B4-BE49-F238E27FC236}">
                <a16:creationId xmlns:a16="http://schemas.microsoft.com/office/drawing/2014/main" id="{712EE37B-25C9-4E1F-9A95-D1634D92FCD0}"/>
              </a:ext>
            </a:extLst>
          </p:cNvPr>
          <p:cNvSpPr/>
          <p:nvPr/>
        </p:nvSpPr>
        <p:spPr>
          <a:xfrm>
            <a:off x="2887578" y="4133213"/>
            <a:ext cx="213361" cy="1833452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8D1E46-9E38-443A-A03D-DBE0C5C665EF}"/>
              </a:ext>
            </a:extLst>
          </p:cNvPr>
          <p:cNvSpPr/>
          <p:nvPr/>
        </p:nvSpPr>
        <p:spPr>
          <a:xfrm>
            <a:off x="556982" y="4818182"/>
            <a:ext cx="2232607" cy="69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Organes de gouvernance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EAE9B5-5583-4BCE-99AE-EBC84FD957B8}"/>
              </a:ext>
            </a:extLst>
          </p:cNvPr>
          <p:cNvSpPr/>
          <p:nvPr/>
        </p:nvSpPr>
        <p:spPr>
          <a:xfrm>
            <a:off x="3198928" y="3919874"/>
            <a:ext cx="2565131" cy="5197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Conseil d’Administration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C85139-56D6-4628-BB86-370F8E37D3C2}"/>
              </a:ext>
            </a:extLst>
          </p:cNvPr>
          <p:cNvSpPr/>
          <p:nvPr/>
        </p:nvSpPr>
        <p:spPr>
          <a:xfrm>
            <a:off x="3188021" y="4863533"/>
            <a:ext cx="2565131" cy="51976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Conseil scientifique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ED09B3-0E66-461E-82D4-B0CD72AF701F}"/>
              </a:ext>
            </a:extLst>
          </p:cNvPr>
          <p:cNvSpPr/>
          <p:nvPr/>
        </p:nvSpPr>
        <p:spPr>
          <a:xfrm>
            <a:off x="3188021" y="5807192"/>
            <a:ext cx="2565131" cy="5197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Secrétariat Exécutif</a:t>
            </a:r>
          </a:p>
        </p:txBody>
      </p:sp>
      <p:sp>
        <p:nvSpPr>
          <p:cNvPr id="16" name="Shape 2">
            <a:extLst>
              <a:ext uri="{FF2B5EF4-FFF2-40B4-BE49-F238E27FC236}">
                <a16:creationId xmlns:a16="http://schemas.microsoft.com/office/drawing/2014/main" id="{3D673081-C69F-4E2D-A356-A952B87A3007}"/>
              </a:ext>
            </a:extLst>
          </p:cNvPr>
          <p:cNvSpPr/>
          <p:nvPr/>
        </p:nvSpPr>
        <p:spPr>
          <a:xfrm>
            <a:off x="625188" y="891336"/>
            <a:ext cx="5729809" cy="2756639"/>
          </a:xfrm>
          <a:prstGeom prst="roundRect">
            <a:avLst>
              <a:gd name="adj" fmla="val 2916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17" name="Text 4">
            <a:extLst>
              <a:ext uri="{FF2B5EF4-FFF2-40B4-BE49-F238E27FC236}">
                <a16:creationId xmlns:a16="http://schemas.microsoft.com/office/drawing/2014/main" id="{135B0DE5-4264-48D5-A3FA-1A6EF346BE2D}"/>
              </a:ext>
            </a:extLst>
          </p:cNvPr>
          <p:cNvSpPr/>
          <p:nvPr/>
        </p:nvSpPr>
        <p:spPr>
          <a:xfrm>
            <a:off x="792599" y="1448600"/>
            <a:ext cx="5386820" cy="234375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 algn="just">
              <a:lnSpc>
                <a:spcPts val="2640"/>
              </a:lnSpc>
              <a:buNone/>
            </a:pPr>
            <a:r>
              <a:rPr lang="en-US" sz="24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Créée par </a:t>
            </a:r>
            <a:r>
              <a:rPr lang="en-US" sz="24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Décret du 12 janvier 2017, </a:t>
            </a:r>
            <a:r>
              <a:rPr lang="en-US" sz="24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l'ANAQ est un Établissement Public à caractère Administratif (</a:t>
            </a:r>
            <a:r>
              <a:rPr lang="en-US" sz="24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EPA</a:t>
            </a:r>
            <a:r>
              <a:rPr lang="en-US" sz="24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) doté d'une autonomie financière, organisationnelle, réglementaire et indépendant dans ses jugements et décisions.</a:t>
            </a:r>
            <a:endParaRPr lang="en-US" sz="2400" dirty="0">
              <a:cs typeface="Arial" panose="020B0604020202020204" pitchFamily="34" charset="0"/>
            </a:endParaRPr>
          </a:p>
        </p:txBody>
      </p:sp>
      <p:sp>
        <p:nvSpPr>
          <p:cNvPr id="18" name="Text 3">
            <a:extLst>
              <a:ext uri="{FF2B5EF4-FFF2-40B4-BE49-F238E27FC236}">
                <a16:creationId xmlns:a16="http://schemas.microsoft.com/office/drawing/2014/main" id="{FD1E6B23-DE3C-491D-A758-918C82D68EA3}"/>
              </a:ext>
            </a:extLst>
          </p:cNvPr>
          <p:cNvSpPr/>
          <p:nvPr/>
        </p:nvSpPr>
        <p:spPr>
          <a:xfrm>
            <a:off x="792599" y="948726"/>
            <a:ext cx="2619732" cy="32742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579"/>
              </a:lnSpc>
              <a:buNone/>
            </a:pPr>
            <a:r>
              <a:rPr lang="en-US" sz="3200" b="1" dirty="0">
                <a:solidFill>
                  <a:srgbClr val="272525"/>
                </a:solidFill>
                <a:ea typeface="p22-mackinac-pro" pitchFamily="34" charset="-122"/>
                <a:cs typeface="Arial" panose="020B0604020202020204" pitchFamily="34" charset="0"/>
              </a:rPr>
              <a:t>Création</a:t>
            </a:r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21" name="Shape 5">
            <a:extLst>
              <a:ext uri="{FF2B5EF4-FFF2-40B4-BE49-F238E27FC236}">
                <a16:creationId xmlns:a16="http://schemas.microsoft.com/office/drawing/2014/main" id="{288D6F00-39D4-4508-8E09-DB60E6E8B095}"/>
              </a:ext>
            </a:extLst>
          </p:cNvPr>
          <p:cNvSpPr/>
          <p:nvPr/>
        </p:nvSpPr>
        <p:spPr>
          <a:xfrm>
            <a:off x="6452986" y="948726"/>
            <a:ext cx="5511215" cy="3234452"/>
          </a:xfrm>
          <a:prstGeom prst="roundRect">
            <a:avLst>
              <a:gd name="adj" fmla="val 2916"/>
            </a:avLst>
          </a:prstGeom>
          <a:solidFill>
            <a:srgbClr val="CCEEFF"/>
          </a:solidFill>
          <a:ln w="7620">
            <a:solidFill>
              <a:srgbClr val="B2D4E5"/>
            </a:solidFill>
            <a:prstDash val="solid"/>
          </a:ln>
        </p:spPr>
        <p:txBody>
          <a:bodyPr/>
          <a:lstStyle/>
          <a:p>
            <a:endParaRPr lang="en-GB"/>
          </a:p>
        </p:txBody>
      </p:sp>
      <p:sp>
        <p:nvSpPr>
          <p:cNvPr id="22" name="Text 7">
            <a:extLst>
              <a:ext uri="{FF2B5EF4-FFF2-40B4-BE49-F238E27FC236}">
                <a16:creationId xmlns:a16="http://schemas.microsoft.com/office/drawing/2014/main" id="{38F9D8F6-BE9A-4641-A4DD-FF40628C7BEC}"/>
              </a:ext>
            </a:extLst>
          </p:cNvPr>
          <p:cNvSpPr/>
          <p:nvPr/>
        </p:nvSpPr>
        <p:spPr>
          <a:xfrm>
            <a:off x="6628565" y="1450204"/>
            <a:ext cx="5133508" cy="268300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0" indent="0">
              <a:lnSpc>
                <a:spcPts val="2799"/>
              </a:lnSpc>
              <a:buNone/>
            </a:pP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De 2018 à 2024</a:t>
            </a:r>
          </a:p>
          <a:p>
            <a:pPr marL="0" indent="0">
              <a:lnSpc>
                <a:spcPts val="2799"/>
              </a:lnSpc>
              <a:buNone/>
            </a:pP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- 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509 Programmes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évalués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dont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285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accréditations</a:t>
            </a:r>
            <a:endParaRPr lang="en-US" sz="2000" dirty="0">
              <a:solidFill>
                <a:srgbClr val="272525"/>
              </a:solidFill>
              <a:ea typeface="Eudoxus Sans" pitchFamily="34" charset="-122"/>
              <a:cs typeface="Arial" panose="020B0604020202020204" pitchFamily="34" charset="0"/>
            </a:endParaRPr>
          </a:p>
          <a:p>
            <a:pPr marL="0" indent="0">
              <a:lnSpc>
                <a:spcPts val="2799"/>
              </a:lnSpc>
              <a:buNone/>
            </a:pP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-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60 Institutions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évaluées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dont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35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habilitées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à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délivrer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432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diplômes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ts val="2799"/>
              </a:lnSpc>
              <a:buNone/>
            </a:pP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De 2022 à 2023 (Ranking)</a:t>
            </a:r>
          </a:p>
          <a:p>
            <a:pPr marL="0" indent="0">
              <a:lnSpc>
                <a:spcPts val="2799"/>
              </a:lnSpc>
              <a:buNone/>
            </a:pP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17 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IES  PUBLIQUES/</a:t>
            </a:r>
            <a:r>
              <a:rPr lang="en-US" sz="20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18 </a:t>
            </a:r>
            <a:r>
              <a:rPr lang="en-US" sz="20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IES PRIVEES </a:t>
            </a:r>
          </a:p>
          <a:p>
            <a:pPr marL="0" indent="0">
              <a:lnSpc>
                <a:spcPts val="2640"/>
              </a:lnSpc>
              <a:buNone/>
            </a:pPr>
            <a:endParaRPr lang="en-US" sz="2400" dirty="0"/>
          </a:p>
        </p:txBody>
      </p:sp>
      <p:sp>
        <p:nvSpPr>
          <p:cNvPr id="23" name="Text 6">
            <a:extLst>
              <a:ext uri="{FF2B5EF4-FFF2-40B4-BE49-F238E27FC236}">
                <a16:creationId xmlns:a16="http://schemas.microsoft.com/office/drawing/2014/main" id="{4639E5DC-ED98-40EC-9B3B-B53B880B5089}"/>
              </a:ext>
            </a:extLst>
          </p:cNvPr>
          <p:cNvSpPr/>
          <p:nvPr/>
        </p:nvSpPr>
        <p:spPr>
          <a:xfrm>
            <a:off x="6793703" y="1051232"/>
            <a:ext cx="2619732" cy="32742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2579"/>
              </a:lnSpc>
              <a:buNone/>
            </a:pPr>
            <a:r>
              <a:rPr lang="en-US" sz="3200" b="1" dirty="0">
                <a:solidFill>
                  <a:srgbClr val="272525"/>
                </a:solidFill>
                <a:ea typeface="p22-mackinac-pro" pitchFamily="34" charset="-122"/>
                <a:cs typeface="Arial" panose="020B0604020202020204" pitchFamily="34" charset="0"/>
              </a:rPr>
              <a:t>Evaluations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3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128" y="109406"/>
            <a:ext cx="10078542" cy="788196"/>
          </a:xfrm>
        </p:spPr>
        <p:txBody>
          <a:bodyPr/>
          <a:lstStyle/>
          <a:p>
            <a:r>
              <a:rPr lang="en-GB" dirty="0"/>
              <a:t>MISSIONS DE L’AGENCE / AUTORITÉ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90F4878-ADF6-4C54-9014-7DC2B34EFC82}"/>
              </a:ext>
            </a:extLst>
          </p:cNvPr>
          <p:cNvGrpSpPr/>
          <p:nvPr/>
        </p:nvGrpSpPr>
        <p:grpSpPr>
          <a:xfrm>
            <a:off x="121186" y="2411362"/>
            <a:ext cx="11232614" cy="1090731"/>
            <a:chOff x="905669" y="1611360"/>
            <a:chExt cx="9945464" cy="1350453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AB8BAD48-7504-43F6-8152-A9CB6E66510E}"/>
                </a:ext>
              </a:extLst>
            </p:cNvPr>
            <p:cNvSpPr/>
            <p:nvPr/>
          </p:nvSpPr>
          <p:spPr>
            <a:xfrm>
              <a:off x="1518376" y="1611360"/>
              <a:ext cx="9332757" cy="1350453"/>
            </a:xfrm>
            <a:prstGeom prst="roundRect">
              <a:avLst>
                <a:gd name="adj" fmla="val 9201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C38AC0E-F091-434D-8BC0-F1EF20189540}"/>
                </a:ext>
              </a:extLst>
            </p:cNvPr>
            <p:cNvSpPr txBox="1"/>
            <p:nvPr/>
          </p:nvSpPr>
          <p:spPr>
            <a:xfrm>
              <a:off x="905669" y="1778756"/>
              <a:ext cx="1206369" cy="10156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fr-FR" sz="6600" b="1" dirty="0">
                  <a:solidFill>
                    <a:srgbClr val="E94E1B"/>
                  </a:solidFill>
                  <a:latin typeface="Roboto Condensed" panose="02000000000000000000" pitchFamily="2" charset="0"/>
                  <a:ea typeface="Roboto Condensed" panose="02000000000000000000" pitchFamily="2" charset="0"/>
                </a:rPr>
                <a:t>1</a:t>
              </a:r>
            </a:p>
          </p:txBody>
        </p:sp>
        <p:sp>
          <p:nvSpPr>
            <p:cNvPr id="7" name="Google Shape;221;p18">
              <a:extLst>
                <a:ext uri="{FF2B5EF4-FFF2-40B4-BE49-F238E27FC236}">
                  <a16:creationId xmlns:a16="http://schemas.microsoft.com/office/drawing/2014/main" id="{1F7E5F55-B05C-43B5-AB44-13AC4568A62B}"/>
                </a:ext>
              </a:extLst>
            </p:cNvPr>
            <p:cNvSpPr txBox="1"/>
            <p:nvPr/>
          </p:nvSpPr>
          <p:spPr>
            <a:xfrm>
              <a:off x="1735823" y="1936351"/>
              <a:ext cx="9050681" cy="7277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2800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L’</a:t>
              </a:r>
              <a:r>
                <a:rPr lang="en-US" sz="2800" b="1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EVALUATION</a:t>
              </a:r>
              <a:r>
                <a:rPr lang="en-US" sz="2800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 de la qualité de l’enseignement et de la recherche</a:t>
              </a:r>
              <a:endParaRPr lang="fr-FR" sz="28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  <a:sym typeface="Open Sans Light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E98C3739-4005-48D4-B017-07763BCEDAA8}"/>
              </a:ext>
            </a:extLst>
          </p:cNvPr>
          <p:cNvGrpSpPr/>
          <p:nvPr/>
        </p:nvGrpSpPr>
        <p:grpSpPr>
          <a:xfrm>
            <a:off x="121183" y="3936040"/>
            <a:ext cx="11159623" cy="940260"/>
            <a:chOff x="905669" y="3239027"/>
            <a:chExt cx="9945464" cy="1350453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FF12B722-8009-489D-BF49-593C2ADCAA34}"/>
                </a:ext>
              </a:extLst>
            </p:cNvPr>
            <p:cNvSpPr/>
            <p:nvPr/>
          </p:nvSpPr>
          <p:spPr>
            <a:xfrm>
              <a:off x="1518376" y="3239027"/>
              <a:ext cx="9332757" cy="1350453"/>
            </a:xfrm>
            <a:prstGeom prst="roundRect">
              <a:avLst>
                <a:gd name="adj" fmla="val 9201"/>
              </a:avLst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329A3F52-4430-4A67-B4C6-551ABC5726E3}"/>
                </a:ext>
              </a:extLst>
            </p:cNvPr>
            <p:cNvSpPr txBox="1"/>
            <p:nvPr/>
          </p:nvSpPr>
          <p:spPr>
            <a:xfrm>
              <a:off x="905669" y="3406423"/>
              <a:ext cx="1206369" cy="10156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fr-FR" sz="6600" b="1" dirty="0">
                  <a:solidFill>
                    <a:srgbClr val="FFFF00"/>
                  </a:solidFill>
                  <a:latin typeface="Roboto Condensed" panose="02000000000000000000" pitchFamily="2" charset="0"/>
                  <a:ea typeface="Roboto Condensed" panose="02000000000000000000" pitchFamily="2" charset="0"/>
                </a:rPr>
                <a:t>2</a:t>
              </a:r>
            </a:p>
          </p:txBody>
        </p:sp>
        <p:sp>
          <p:nvSpPr>
            <p:cNvPr id="11" name="Google Shape;221;p18">
              <a:extLst>
                <a:ext uri="{FF2B5EF4-FFF2-40B4-BE49-F238E27FC236}">
                  <a16:creationId xmlns:a16="http://schemas.microsoft.com/office/drawing/2014/main" id="{4978FB87-E7BD-403A-8A02-31094137AA56}"/>
                </a:ext>
              </a:extLst>
            </p:cNvPr>
            <p:cNvSpPr txBox="1"/>
            <p:nvPr/>
          </p:nvSpPr>
          <p:spPr>
            <a:xfrm>
              <a:off x="1828479" y="3512455"/>
              <a:ext cx="8241319" cy="844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US" sz="2800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L’</a:t>
              </a:r>
              <a:r>
                <a:rPr lang="en-US" sz="2800" b="1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A</a:t>
              </a:r>
              <a:r>
                <a:rPr lang="en-US" sz="2800" b="1" dirty="0">
                  <a:ea typeface="Eudoxus Sans" pitchFamily="34" charset="-122"/>
                  <a:cs typeface="Arial" panose="020B0604020202020204" pitchFamily="34" charset="0"/>
                </a:rPr>
                <a:t>CCREDITATION</a:t>
              </a:r>
              <a:r>
                <a:rPr lang="en-US" sz="2800" dirty="0">
                  <a:solidFill>
                    <a:srgbClr val="272525"/>
                  </a:solidFill>
                  <a:ea typeface="Eudoxus Sans" pitchFamily="34" charset="-122"/>
                  <a:cs typeface="Arial" panose="020B0604020202020204" pitchFamily="34" charset="0"/>
                </a:rPr>
                <a:t> des programmes de formation</a:t>
              </a:r>
              <a:endParaRPr lang="fr-FR" sz="28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  <a:sym typeface="Open Sans Light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DF80BFA9-EDB2-4BF3-9A10-7F6217E8F6D3}"/>
              </a:ext>
            </a:extLst>
          </p:cNvPr>
          <p:cNvGrpSpPr/>
          <p:nvPr/>
        </p:nvGrpSpPr>
        <p:grpSpPr>
          <a:xfrm>
            <a:off x="121184" y="5175047"/>
            <a:ext cx="11159623" cy="963403"/>
            <a:chOff x="905669" y="4866310"/>
            <a:chExt cx="9945464" cy="1350453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19A79DE9-0A27-458A-B9DD-8906853C8EAD}"/>
                </a:ext>
              </a:extLst>
            </p:cNvPr>
            <p:cNvSpPr/>
            <p:nvPr/>
          </p:nvSpPr>
          <p:spPr>
            <a:xfrm>
              <a:off x="1518376" y="4866310"/>
              <a:ext cx="9332757" cy="1350453"/>
            </a:xfrm>
            <a:prstGeom prst="roundRect">
              <a:avLst>
                <a:gd name="adj" fmla="val 9201"/>
              </a:avLst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54B6750-18B1-4902-B947-5CF39A0602D0}"/>
                </a:ext>
              </a:extLst>
            </p:cNvPr>
            <p:cNvSpPr txBox="1"/>
            <p:nvPr/>
          </p:nvSpPr>
          <p:spPr>
            <a:xfrm>
              <a:off x="905669" y="5033706"/>
              <a:ext cx="1206369" cy="10156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fr-FR" sz="6600" b="1" dirty="0">
                  <a:solidFill>
                    <a:srgbClr val="00B050"/>
                  </a:solidFill>
                  <a:latin typeface="Roboto Condensed" panose="02000000000000000000" pitchFamily="2" charset="0"/>
                  <a:ea typeface="Roboto Condensed" panose="02000000000000000000" pitchFamily="2" charset="0"/>
                </a:rPr>
                <a:t>3</a:t>
              </a:r>
            </a:p>
          </p:txBody>
        </p:sp>
        <p:sp>
          <p:nvSpPr>
            <p:cNvPr id="15" name="Google Shape;221;p18">
              <a:extLst>
                <a:ext uri="{FF2B5EF4-FFF2-40B4-BE49-F238E27FC236}">
                  <a16:creationId xmlns:a16="http://schemas.microsoft.com/office/drawing/2014/main" id="{67D57FB8-35DC-4268-8D01-D9A4F3EC162A}"/>
                </a:ext>
              </a:extLst>
            </p:cNvPr>
            <p:cNvSpPr txBox="1"/>
            <p:nvPr/>
          </p:nvSpPr>
          <p:spPr>
            <a:xfrm>
              <a:off x="1938550" y="5143209"/>
              <a:ext cx="8414808" cy="823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>
                <a:lnSpc>
                  <a:spcPct val="115000"/>
                </a:lnSpc>
                <a:buClr>
                  <a:schemeClr val="dk1"/>
                </a:buClr>
                <a:buSzPts val="1100"/>
              </a:pPr>
              <a:r>
                <a:rPr lang="fr-FR" sz="2800" dirty="0">
                  <a:solidFill>
                    <a:srgbClr val="272525"/>
                  </a:solidFill>
                  <a:latin typeface="Arial" panose="020B0604020202020204" pitchFamily="34" charset="0"/>
                  <a:ea typeface="Eudoxus Sans" pitchFamily="34" charset="-122"/>
                  <a:cs typeface="Arial" panose="020B0604020202020204" pitchFamily="34" charset="0"/>
                  <a:sym typeface="Open Sans Light"/>
                </a:rPr>
                <a:t>L’</a:t>
              </a:r>
              <a:r>
                <a:rPr lang="fr-FR" sz="2800" b="1" dirty="0">
                  <a:latin typeface="Arial" panose="020B0604020202020204" pitchFamily="34" charset="0"/>
                  <a:ea typeface="Eudoxus Sans" pitchFamily="34" charset="-122"/>
                  <a:cs typeface="Arial" panose="020B0604020202020204" pitchFamily="34" charset="0"/>
                  <a:sym typeface="Open Sans Light"/>
                </a:rPr>
                <a:t>HABILITATION</a:t>
              </a:r>
              <a:r>
                <a:rPr lang="fr-FR" sz="2800" dirty="0">
                  <a:solidFill>
                    <a:srgbClr val="272525"/>
                  </a:solidFill>
                  <a:latin typeface="Arial" panose="020B0604020202020204" pitchFamily="34" charset="0"/>
                  <a:ea typeface="Eudoxus Sans" pitchFamily="34" charset="-122"/>
                  <a:cs typeface="Arial" panose="020B0604020202020204" pitchFamily="34" charset="0"/>
                  <a:sym typeface="Open Sans Light"/>
                </a:rPr>
                <a:t> des EES à délivrer des diplômes</a:t>
              </a:r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CB2F535A-A7DF-41B4-8379-A3CF0EF6971C}"/>
              </a:ext>
            </a:extLst>
          </p:cNvPr>
          <p:cNvSpPr txBox="1"/>
          <p:nvPr/>
        </p:nvSpPr>
        <p:spPr>
          <a:xfrm>
            <a:off x="741095" y="1071628"/>
            <a:ext cx="104426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L'ANAQ est un établissement de </a:t>
            </a:r>
            <a:r>
              <a:rPr lang="en-US" sz="2800" b="1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régulation et de promotion de la culture de la qualité </a:t>
            </a:r>
            <a:r>
              <a:rPr lang="en-US" sz="2800" dirty="0">
                <a:solidFill>
                  <a:srgbClr val="272525"/>
                </a:solidFill>
                <a:ea typeface="Eudoxus Sans" pitchFamily="34" charset="-122"/>
                <a:cs typeface="Arial" panose="020B0604020202020204" pitchFamily="34" charset="0"/>
              </a:rPr>
              <a:t>avec pour principales </a:t>
            </a:r>
            <a:r>
              <a:rPr lang="en-US" sz="2800" dirty="0">
                <a:solidFill>
                  <a:srgbClr val="272525"/>
                </a:solidFill>
                <a:ea typeface="Eudoxus Sans" pitchFamily="34" charset="-122"/>
                <a:cs typeface="Eudoxus Sans" pitchFamily="34" charset="-120"/>
              </a:rPr>
              <a:t>missions </a:t>
            </a:r>
            <a:r>
              <a:rPr lang="en-US" sz="2800" dirty="0">
                <a:solidFill>
                  <a:srgbClr val="272525"/>
                </a:solidFill>
                <a:latin typeface="Eudoxus Sans" pitchFamily="34" charset="0"/>
                <a:ea typeface="Eudoxus Sans" pitchFamily="34" charset="-122"/>
                <a:cs typeface="Eudoxus Sans" pitchFamily="34" charset="-120"/>
              </a:rPr>
              <a:t>: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836" y="134753"/>
            <a:ext cx="10515600" cy="577516"/>
          </a:xfrm>
        </p:spPr>
        <p:txBody>
          <a:bodyPr/>
          <a:lstStyle/>
          <a:p>
            <a:r>
              <a:rPr lang="en-GB" dirty="0"/>
              <a:t>BUT DES ACTIVITÉS D’AQ EXTERNE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40037A27-49CB-44DE-AE8C-F4EF65AD1459}"/>
              </a:ext>
            </a:extLst>
          </p:cNvPr>
          <p:cNvGrpSpPr/>
          <p:nvPr/>
        </p:nvGrpSpPr>
        <p:grpSpPr>
          <a:xfrm>
            <a:off x="1078029" y="1215635"/>
            <a:ext cx="4690512" cy="4330653"/>
            <a:chOff x="869886" y="1629264"/>
            <a:chExt cx="4940364" cy="4727086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720A8CFA-EAE8-4478-BC04-0C2C030F5534}"/>
                </a:ext>
              </a:extLst>
            </p:cNvPr>
            <p:cNvSpPr/>
            <p:nvPr/>
          </p:nvSpPr>
          <p:spPr>
            <a:xfrm>
              <a:off x="869886" y="1834371"/>
              <a:ext cx="4940364" cy="4521979"/>
            </a:xfrm>
            <a:prstGeom prst="roundRect">
              <a:avLst>
                <a:gd name="adj" fmla="val 1968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2C679C9-3240-4E91-87C1-A0F6839DCD69}"/>
                </a:ext>
              </a:extLst>
            </p:cNvPr>
            <p:cNvSpPr txBox="1"/>
            <p:nvPr/>
          </p:nvSpPr>
          <p:spPr>
            <a:xfrm>
              <a:off x="2252328" y="1629264"/>
              <a:ext cx="2032172" cy="4367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cs typeface="Arial" panose="020B0604020202020204" pitchFamily="34" charset="0"/>
                </a:rPr>
                <a:t>ACTIVITÉS</a:t>
              </a: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FD1B2820-81F5-4740-959F-F0F56F0CC163}"/>
              </a:ext>
            </a:extLst>
          </p:cNvPr>
          <p:cNvGrpSpPr/>
          <p:nvPr/>
        </p:nvGrpSpPr>
        <p:grpSpPr>
          <a:xfrm>
            <a:off x="1407689" y="4623365"/>
            <a:ext cx="9920229" cy="687699"/>
            <a:chOff x="1436915" y="5584031"/>
            <a:chExt cx="9920229" cy="776905"/>
          </a:xfrm>
          <a:solidFill>
            <a:schemeClr val="accent1"/>
          </a:solidFill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2236BD92-2592-4762-BF23-9503F73EE50B}"/>
                </a:ext>
              </a:extLst>
            </p:cNvPr>
            <p:cNvGrpSpPr/>
            <p:nvPr/>
          </p:nvGrpSpPr>
          <p:grpSpPr>
            <a:xfrm>
              <a:off x="1436915" y="5737251"/>
              <a:ext cx="4174114" cy="425043"/>
              <a:chOff x="1436915" y="5737251"/>
              <a:chExt cx="4174114" cy="425043"/>
            </a:xfrm>
            <a:grpFill/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CE352E8-B122-4362-ABDD-CC9A8020E37D}"/>
                  </a:ext>
                </a:extLst>
              </p:cNvPr>
              <p:cNvSpPr/>
              <p:nvPr/>
            </p:nvSpPr>
            <p:spPr>
              <a:xfrm>
                <a:off x="1470348" y="5737251"/>
                <a:ext cx="4140681" cy="42504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Olympiades Nationales de Guinée</a:t>
                </a:r>
              </a:p>
              <a:p>
                <a:endParaRPr lang="fr-FR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9D8487C1-344D-44E1-81B3-C695AB9C7C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6915" y="5737251"/>
                <a:ext cx="0" cy="425043"/>
              </a:xfrm>
              <a:prstGeom prst="line">
                <a:avLst/>
              </a:prstGeom>
              <a:grpFill/>
              <a:ln w="25400">
                <a:solidFill>
                  <a:schemeClr val="tx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0465871-F9F5-4514-ADA7-5E984A222FC2}"/>
                </a:ext>
              </a:extLst>
            </p:cNvPr>
            <p:cNvSpPr/>
            <p:nvPr/>
          </p:nvSpPr>
          <p:spPr>
            <a:xfrm>
              <a:off x="5868474" y="5911659"/>
              <a:ext cx="184166" cy="980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E8A0540-12D8-44C0-9A94-4955CCADE1F2}"/>
                </a:ext>
              </a:extLst>
            </p:cNvPr>
            <p:cNvSpPr/>
            <p:nvPr/>
          </p:nvSpPr>
          <p:spPr>
            <a:xfrm>
              <a:off x="6506628" y="5584031"/>
              <a:ext cx="4850516" cy="77690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Emulation au sein de la communauté estudiantine</a:t>
              </a:r>
            </a:p>
            <a:p>
              <a:endPara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B0A4F86C-41E3-4FBD-AD9A-40AF9CB3D19D}"/>
                </a:ext>
              </a:extLst>
            </p:cNvPr>
            <p:cNvCxnSpPr/>
            <p:nvPr/>
          </p:nvCxnSpPr>
          <p:spPr>
            <a:xfrm flipV="1">
              <a:off x="5610117" y="5972483"/>
              <a:ext cx="885046" cy="1"/>
            </a:xfrm>
            <a:prstGeom prst="line">
              <a:avLst/>
            </a:prstGeom>
            <a:grpFill/>
            <a:ln w="19050" cap="rnd">
              <a:solidFill>
                <a:srgbClr val="113052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563DD021-F4AA-42C9-8E62-21F0AF8E7CEE}"/>
              </a:ext>
            </a:extLst>
          </p:cNvPr>
          <p:cNvGrpSpPr/>
          <p:nvPr/>
        </p:nvGrpSpPr>
        <p:grpSpPr>
          <a:xfrm>
            <a:off x="1407689" y="1546111"/>
            <a:ext cx="9933463" cy="606170"/>
            <a:chOff x="1436915" y="5632629"/>
            <a:chExt cx="9933463" cy="68480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7190F250-53F3-48DC-A2B3-93B361F4E831}"/>
                </a:ext>
              </a:extLst>
            </p:cNvPr>
            <p:cNvGrpSpPr/>
            <p:nvPr/>
          </p:nvGrpSpPr>
          <p:grpSpPr>
            <a:xfrm>
              <a:off x="1436915" y="5737251"/>
              <a:ext cx="4143190" cy="425043"/>
              <a:chOff x="1436915" y="5737251"/>
              <a:chExt cx="4143190" cy="425043"/>
            </a:xfrm>
            <a:grpFill/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78B5E5C-ED37-43F1-97D7-4C6184BCDCF6}"/>
                  </a:ext>
                </a:extLst>
              </p:cNvPr>
              <p:cNvSpPr/>
              <p:nvPr/>
            </p:nvSpPr>
            <p:spPr>
              <a:xfrm>
                <a:off x="1439424" y="5737251"/>
                <a:ext cx="4140681" cy="42504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Formation et sensibilisation</a:t>
                </a:r>
              </a:p>
            </p:txBody>
          </p:sp>
          <p:cxnSp>
            <p:nvCxnSpPr>
              <p:cNvPr id="70" name="Connecteur droit 69">
                <a:extLst>
                  <a:ext uri="{FF2B5EF4-FFF2-40B4-BE49-F238E27FC236}">
                    <a16:creationId xmlns:a16="http://schemas.microsoft.com/office/drawing/2014/main" id="{6F1587E7-3C6B-43AF-A238-A871BF1471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6915" y="5737251"/>
                <a:ext cx="0" cy="425043"/>
              </a:xfrm>
              <a:prstGeom prst="line">
                <a:avLst/>
              </a:prstGeom>
              <a:grpFill/>
              <a:ln w="25400">
                <a:solidFill>
                  <a:schemeClr val="tx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6EAA093-E378-4569-83BA-EE4498C306F7}"/>
                </a:ext>
              </a:extLst>
            </p:cNvPr>
            <p:cNvSpPr/>
            <p:nvPr/>
          </p:nvSpPr>
          <p:spPr>
            <a:xfrm>
              <a:off x="5868474" y="5911659"/>
              <a:ext cx="184166" cy="980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0E1FD06C-F57E-4BFD-895A-2594990462B2}"/>
                </a:ext>
              </a:extLst>
            </p:cNvPr>
            <p:cNvSpPr/>
            <p:nvPr/>
          </p:nvSpPr>
          <p:spPr>
            <a:xfrm>
              <a:off x="6519862" y="5632629"/>
              <a:ext cx="4850516" cy="684800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Promotion de la culture de la qualité</a:t>
              </a:r>
            </a:p>
          </p:txBody>
        </p: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51F51E5B-815E-4BF7-A40B-C3DE6AEBE73D}"/>
                </a:ext>
              </a:extLst>
            </p:cNvPr>
            <p:cNvCxnSpPr/>
            <p:nvPr/>
          </p:nvCxnSpPr>
          <p:spPr>
            <a:xfrm flipV="1">
              <a:off x="5579875" y="5972484"/>
              <a:ext cx="885046" cy="1"/>
            </a:xfrm>
            <a:prstGeom prst="line">
              <a:avLst/>
            </a:prstGeom>
            <a:grpFill/>
            <a:ln w="19050" cap="rnd">
              <a:solidFill>
                <a:srgbClr val="113052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2A862DAF-47B0-49CF-A0C5-AAD2D8A456D4}"/>
              </a:ext>
            </a:extLst>
          </p:cNvPr>
          <p:cNvGrpSpPr/>
          <p:nvPr/>
        </p:nvGrpSpPr>
        <p:grpSpPr>
          <a:xfrm>
            <a:off x="1407689" y="2224051"/>
            <a:ext cx="9885199" cy="606170"/>
            <a:chOff x="1436915" y="5625023"/>
            <a:chExt cx="9885199" cy="684800"/>
          </a:xfrm>
          <a:solidFill>
            <a:schemeClr val="bg2">
              <a:lumMod val="90000"/>
            </a:schemeClr>
          </a:solidFill>
        </p:grpSpPr>
        <p:grpSp>
          <p:nvGrpSpPr>
            <p:cNvPr id="72" name="Groupe 71">
              <a:extLst>
                <a:ext uri="{FF2B5EF4-FFF2-40B4-BE49-F238E27FC236}">
                  <a16:creationId xmlns:a16="http://schemas.microsoft.com/office/drawing/2014/main" id="{054DCCE6-A213-48E1-BECF-FB31BC17BC01}"/>
                </a:ext>
              </a:extLst>
            </p:cNvPr>
            <p:cNvGrpSpPr/>
            <p:nvPr/>
          </p:nvGrpSpPr>
          <p:grpSpPr>
            <a:xfrm>
              <a:off x="1436915" y="5737251"/>
              <a:ext cx="4143190" cy="425043"/>
              <a:chOff x="1436915" y="5737251"/>
              <a:chExt cx="4143190" cy="425043"/>
            </a:xfrm>
            <a:grpFill/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0248A3F-F313-4E1D-BE65-6B5B3C0AC016}"/>
                  </a:ext>
                </a:extLst>
              </p:cNvPr>
              <p:cNvSpPr/>
              <p:nvPr/>
            </p:nvSpPr>
            <p:spPr>
              <a:xfrm>
                <a:off x="1439424" y="5737251"/>
                <a:ext cx="4140681" cy="42504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Evaluation des programmes</a:t>
                </a:r>
              </a:p>
            </p:txBody>
          </p:sp>
          <p:cxnSp>
            <p:nvCxnSpPr>
              <p:cNvPr id="77" name="Connecteur droit 76">
                <a:extLst>
                  <a:ext uri="{FF2B5EF4-FFF2-40B4-BE49-F238E27FC236}">
                    <a16:creationId xmlns:a16="http://schemas.microsoft.com/office/drawing/2014/main" id="{5E3B35E3-A192-4D30-9B84-569D0CECD8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6915" y="5737251"/>
                <a:ext cx="0" cy="425043"/>
              </a:xfrm>
              <a:prstGeom prst="line">
                <a:avLst/>
              </a:prstGeom>
              <a:grpFill/>
              <a:ln w="25400">
                <a:solidFill>
                  <a:schemeClr val="tx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40F8BC5-5E0F-48B5-95B6-69BB107A7D99}"/>
                </a:ext>
              </a:extLst>
            </p:cNvPr>
            <p:cNvSpPr/>
            <p:nvPr/>
          </p:nvSpPr>
          <p:spPr>
            <a:xfrm>
              <a:off x="5868474" y="5911659"/>
              <a:ext cx="184166" cy="980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196D654-90E4-4CF0-8DA3-33355464BAE8}"/>
                </a:ext>
              </a:extLst>
            </p:cNvPr>
            <p:cNvSpPr/>
            <p:nvPr/>
          </p:nvSpPr>
          <p:spPr>
            <a:xfrm>
              <a:off x="6471598" y="5625023"/>
              <a:ext cx="4850516" cy="684800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Accréditation</a:t>
              </a:r>
            </a:p>
          </p:txBody>
        </p: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07AE1BBB-F25F-47FE-818C-6C5AED3E362C}"/>
                </a:ext>
              </a:extLst>
            </p:cNvPr>
            <p:cNvCxnSpPr/>
            <p:nvPr/>
          </p:nvCxnSpPr>
          <p:spPr>
            <a:xfrm flipV="1">
              <a:off x="5579875" y="5972484"/>
              <a:ext cx="885046" cy="1"/>
            </a:xfrm>
            <a:prstGeom prst="line">
              <a:avLst/>
            </a:prstGeom>
            <a:grpFill/>
            <a:ln w="19050" cap="rnd">
              <a:solidFill>
                <a:srgbClr val="113052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AC33E605-B836-4A79-A940-273D26875745}"/>
              </a:ext>
            </a:extLst>
          </p:cNvPr>
          <p:cNvGrpSpPr/>
          <p:nvPr/>
        </p:nvGrpSpPr>
        <p:grpSpPr>
          <a:xfrm>
            <a:off x="1407689" y="2956527"/>
            <a:ext cx="9885199" cy="606170"/>
            <a:chOff x="1436915" y="5625023"/>
            <a:chExt cx="9885199" cy="684800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27B2809C-9652-4C88-9636-C6E81334D9CE}"/>
                </a:ext>
              </a:extLst>
            </p:cNvPr>
            <p:cNvGrpSpPr/>
            <p:nvPr/>
          </p:nvGrpSpPr>
          <p:grpSpPr>
            <a:xfrm>
              <a:off x="1436915" y="5737251"/>
              <a:ext cx="4143190" cy="425043"/>
              <a:chOff x="1436915" y="5737251"/>
              <a:chExt cx="4143190" cy="425043"/>
            </a:xfrm>
            <a:grpFill/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5AF6B28-C5FE-4003-81CB-A7126CC9ABAA}"/>
                  </a:ext>
                </a:extLst>
              </p:cNvPr>
              <p:cNvSpPr/>
              <p:nvPr/>
            </p:nvSpPr>
            <p:spPr>
              <a:xfrm>
                <a:off x="1439424" y="5737251"/>
                <a:ext cx="4140681" cy="42504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Evaluation des IES</a:t>
                </a:r>
              </a:p>
            </p:txBody>
          </p:sp>
          <p:cxnSp>
            <p:nvCxnSpPr>
              <p:cNvPr id="84" name="Connecteur droit 83">
                <a:extLst>
                  <a:ext uri="{FF2B5EF4-FFF2-40B4-BE49-F238E27FC236}">
                    <a16:creationId xmlns:a16="http://schemas.microsoft.com/office/drawing/2014/main" id="{0F0D618C-CF00-4B30-BE48-DBB3D3CB81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6915" y="5737251"/>
                <a:ext cx="0" cy="425043"/>
              </a:xfrm>
              <a:prstGeom prst="line">
                <a:avLst/>
              </a:prstGeom>
              <a:grpFill/>
              <a:ln w="25400">
                <a:solidFill>
                  <a:schemeClr val="tx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A0A1BAA-9E33-4752-B33D-9F59B9829F85}"/>
                </a:ext>
              </a:extLst>
            </p:cNvPr>
            <p:cNvSpPr/>
            <p:nvPr/>
          </p:nvSpPr>
          <p:spPr>
            <a:xfrm>
              <a:off x="5868474" y="5911659"/>
              <a:ext cx="184166" cy="980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E6DDBA3-A7AA-4FC2-BE89-BB57D4C6B567}"/>
                </a:ext>
              </a:extLst>
            </p:cNvPr>
            <p:cNvSpPr/>
            <p:nvPr/>
          </p:nvSpPr>
          <p:spPr>
            <a:xfrm>
              <a:off x="6471598" y="5625023"/>
              <a:ext cx="4850516" cy="684800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Habilitation</a:t>
              </a:r>
            </a:p>
          </p:txBody>
        </p: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83A5F947-0574-494C-AC1D-92F74309AEFA}"/>
                </a:ext>
              </a:extLst>
            </p:cNvPr>
            <p:cNvCxnSpPr/>
            <p:nvPr/>
          </p:nvCxnSpPr>
          <p:spPr>
            <a:xfrm flipV="1">
              <a:off x="5579875" y="5972484"/>
              <a:ext cx="885046" cy="1"/>
            </a:xfrm>
            <a:prstGeom prst="line">
              <a:avLst/>
            </a:prstGeom>
            <a:grpFill/>
            <a:ln w="19050" cap="rnd">
              <a:solidFill>
                <a:srgbClr val="113052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C97E3BCC-6784-4DE6-8E25-0B3D10E543DC}"/>
              </a:ext>
            </a:extLst>
          </p:cNvPr>
          <p:cNvGrpSpPr/>
          <p:nvPr/>
        </p:nvGrpSpPr>
        <p:grpSpPr>
          <a:xfrm>
            <a:off x="1407689" y="3822333"/>
            <a:ext cx="9885199" cy="606170"/>
            <a:chOff x="1436915" y="5625023"/>
            <a:chExt cx="9885199" cy="684800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86" name="Groupe 85">
              <a:extLst>
                <a:ext uri="{FF2B5EF4-FFF2-40B4-BE49-F238E27FC236}">
                  <a16:creationId xmlns:a16="http://schemas.microsoft.com/office/drawing/2014/main" id="{79B1F7CF-3145-4EAF-9C9B-9C70C3AE4A0D}"/>
                </a:ext>
              </a:extLst>
            </p:cNvPr>
            <p:cNvGrpSpPr/>
            <p:nvPr/>
          </p:nvGrpSpPr>
          <p:grpSpPr>
            <a:xfrm>
              <a:off x="1436915" y="5737251"/>
              <a:ext cx="4143190" cy="425043"/>
              <a:chOff x="1436915" y="5737251"/>
              <a:chExt cx="4143190" cy="425043"/>
            </a:xfrm>
            <a:grpFill/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591FA123-CBDA-4D8E-B5A0-8354D2475858}"/>
                  </a:ext>
                </a:extLst>
              </p:cNvPr>
              <p:cNvSpPr/>
              <p:nvPr/>
            </p:nvSpPr>
            <p:spPr>
              <a:xfrm>
                <a:off x="1439424" y="5737251"/>
                <a:ext cx="4140681" cy="42504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Evaluation de la performance des IES</a:t>
                </a:r>
              </a:p>
            </p:txBody>
          </p:sp>
          <p:cxnSp>
            <p:nvCxnSpPr>
              <p:cNvPr id="91" name="Connecteur droit 90">
                <a:extLst>
                  <a:ext uri="{FF2B5EF4-FFF2-40B4-BE49-F238E27FC236}">
                    <a16:creationId xmlns:a16="http://schemas.microsoft.com/office/drawing/2014/main" id="{DFEEF893-3B09-4AE7-AB3E-4FC00A6A3B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6915" y="5737251"/>
                <a:ext cx="0" cy="425043"/>
              </a:xfrm>
              <a:prstGeom prst="line">
                <a:avLst/>
              </a:prstGeom>
              <a:grpFill/>
              <a:ln w="25400">
                <a:solidFill>
                  <a:schemeClr val="tx2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C06A2940-33E1-4628-9A51-4AAB92654ED0}"/>
                </a:ext>
              </a:extLst>
            </p:cNvPr>
            <p:cNvSpPr/>
            <p:nvPr/>
          </p:nvSpPr>
          <p:spPr>
            <a:xfrm>
              <a:off x="5868474" y="5911659"/>
              <a:ext cx="184166" cy="980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404732C-7E85-43A6-B578-76DA2726AC18}"/>
                </a:ext>
              </a:extLst>
            </p:cNvPr>
            <p:cNvSpPr/>
            <p:nvPr/>
          </p:nvSpPr>
          <p:spPr>
            <a:xfrm>
              <a:off x="6471598" y="5625023"/>
              <a:ext cx="4850516" cy="684800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Classement des IES (</a:t>
              </a:r>
              <a:r>
                <a:rPr lang="fr-FR" b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Ranking</a:t>
              </a:r>
              <a:r>
                <a:rPr lang="fr-FR" b="1" dirty="0">
                  <a:solidFill>
                    <a:schemeClr val="tx1"/>
                  </a:solidFill>
                  <a:cs typeface="Arial" panose="020B0604020202020204" pitchFamily="34" charset="0"/>
                </a:rPr>
                <a:t>)</a:t>
              </a:r>
            </a:p>
          </p:txBody>
        </p:sp>
        <p:cxnSp>
          <p:nvCxnSpPr>
            <p:cNvPr id="89" name="Connecteur droit 88">
              <a:extLst>
                <a:ext uri="{FF2B5EF4-FFF2-40B4-BE49-F238E27FC236}">
                  <a16:creationId xmlns:a16="http://schemas.microsoft.com/office/drawing/2014/main" id="{C23D6BD7-3B50-463B-B239-176E75DE8BCC}"/>
                </a:ext>
              </a:extLst>
            </p:cNvPr>
            <p:cNvCxnSpPr/>
            <p:nvPr/>
          </p:nvCxnSpPr>
          <p:spPr>
            <a:xfrm flipV="1">
              <a:off x="5579875" y="5972484"/>
              <a:ext cx="885046" cy="1"/>
            </a:xfrm>
            <a:prstGeom prst="line">
              <a:avLst/>
            </a:prstGeom>
            <a:grpFill/>
            <a:ln w="19050" cap="rnd">
              <a:solidFill>
                <a:srgbClr val="113052"/>
              </a:solidFill>
              <a:round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55B6ADCD-8291-449B-831F-1671B6C26527}"/>
              </a:ext>
            </a:extLst>
          </p:cNvPr>
          <p:cNvGrpSpPr/>
          <p:nvPr/>
        </p:nvGrpSpPr>
        <p:grpSpPr>
          <a:xfrm>
            <a:off x="6283431" y="1129906"/>
            <a:ext cx="5168398" cy="4401621"/>
            <a:chOff x="869886" y="1551800"/>
            <a:chExt cx="4940364" cy="4804550"/>
          </a:xfrm>
        </p:grpSpPr>
        <p:sp>
          <p:nvSpPr>
            <p:cNvPr id="50" name="Rectangle : coins arrondis 49">
              <a:extLst>
                <a:ext uri="{FF2B5EF4-FFF2-40B4-BE49-F238E27FC236}">
                  <a16:creationId xmlns:a16="http://schemas.microsoft.com/office/drawing/2014/main" id="{D88A2DEF-3A2B-46DE-B0DF-815E1B970B1E}"/>
                </a:ext>
              </a:extLst>
            </p:cNvPr>
            <p:cNvSpPr/>
            <p:nvPr/>
          </p:nvSpPr>
          <p:spPr>
            <a:xfrm>
              <a:off x="869886" y="1834371"/>
              <a:ext cx="4940364" cy="4521979"/>
            </a:xfrm>
            <a:prstGeom prst="roundRect">
              <a:avLst>
                <a:gd name="adj" fmla="val 1968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/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A1F071F2-9DC2-42D0-9EA3-70FE6F63549B}"/>
                </a:ext>
              </a:extLst>
            </p:cNvPr>
            <p:cNvSpPr txBox="1"/>
            <p:nvPr/>
          </p:nvSpPr>
          <p:spPr>
            <a:xfrm>
              <a:off x="2200509" y="1551800"/>
              <a:ext cx="2032172" cy="4367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cs typeface="Arial" panose="020B0604020202020204" pitchFamily="34" charset="0"/>
                </a:rPr>
                <a:t>BUT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MERCI 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Plus </a:t>
            </a:r>
            <a:r>
              <a:rPr lang="es-ES" sz="2000" b="0" dirty="0" err="1"/>
              <a:t>d’informations</a:t>
            </a:r>
            <a:r>
              <a:rPr lang="es-ES" sz="2000" b="0" dirty="0"/>
              <a:t> sur </a:t>
            </a:r>
            <a:r>
              <a:rPr lang="es-ES" sz="2000" b="0" dirty="0">
                <a:hlinkClick r:id="rId3"/>
              </a:rPr>
              <a:t>https://anaq-edu.org/</a:t>
            </a:r>
            <a:endParaRPr lang="es-ES" sz="2000" b="0" dirty="0"/>
          </a:p>
          <a:p>
            <a:endParaRPr lang="es-ES" sz="2000" b="0" dirty="0"/>
          </a:p>
          <a:p>
            <a:endParaRPr lang="es-ES" sz="2000" b="0" dirty="0"/>
          </a:p>
          <a:p>
            <a:endParaRPr lang="es-ES" sz="2000" b="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C7EE046-5F42-4270-9ACB-BC2A7D6458B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792" y="4458685"/>
            <a:ext cx="1769745" cy="119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Breitbild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Eudoxus Sans</vt:lpstr>
      <vt:lpstr>Montserrat</vt:lpstr>
      <vt:lpstr>p22-mackinac-pro</vt:lpstr>
      <vt:lpstr>Roboto Condensed</vt:lpstr>
      <vt:lpstr>Tema de Office</vt:lpstr>
      <vt:lpstr>PowerPoint-Präsentation</vt:lpstr>
      <vt:lpstr>Les participants de l’ANAQ Guinée </vt:lpstr>
      <vt:lpstr>PowerPoint-Präsentation</vt:lpstr>
      <vt:lpstr>MISSIONS DE L’AGENCE / AUTORITÉ</vt:lpstr>
      <vt:lpstr>BUT DES ACTIVITÉS D’AQ EXTERNE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70</cp:revision>
  <dcterms:created xsi:type="dcterms:W3CDTF">2023-06-29T15:28:25Z</dcterms:created>
  <dcterms:modified xsi:type="dcterms:W3CDTF">2025-02-14T15:18:52Z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