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3" r:id="rId3"/>
    <p:sldId id="264" r:id="rId4"/>
    <p:sldId id="265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099"/>
    <a:srgbClr val="F9B233"/>
    <a:srgbClr val="E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78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bdel-kader.keita@amaq-sup.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q-sup.m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linkedin.com/company/76137293/admin/feed/posts/" TargetMode="External"/><Relationship Id="rId5" Type="http://schemas.openxmlformats.org/officeDocument/2006/relationships/hyperlink" Target="https://twitter.com/AmaqSup" TargetMode="External"/><Relationship Id="rId4" Type="http://schemas.openxmlformats.org/officeDocument/2006/relationships/hyperlink" Target="https://web.facebook.com/AmaqSu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7809D-E99F-6BAF-D581-5981FAE0C8C3}"/>
              </a:ext>
            </a:extLst>
          </p:cNvPr>
          <p:cNvSpPr txBox="1">
            <a:spLocks/>
          </p:cNvSpPr>
          <p:nvPr/>
        </p:nvSpPr>
        <p:spPr>
          <a:xfrm>
            <a:off x="309281" y="3429000"/>
            <a:ext cx="3644155" cy="2162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</a:rPr>
              <a:t>ACTIVITÉ D’APPRENTISSAGE PAR LES PAIRS : MISSION DES AGENCES / AUTORITÉS PARTICIPANTES ET DE LEURS ACTIVITÉS D’AQ EXTERNE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Lundi 17 Février 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1AA255-BE0E-4E77-892E-F930FBAA6D14}"/>
              </a:ext>
            </a:extLst>
          </p:cNvPr>
          <p:cNvSpPr txBox="1"/>
          <p:nvPr/>
        </p:nvSpPr>
        <p:spPr>
          <a:xfrm>
            <a:off x="309281" y="5426606"/>
            <a:ext cx="4154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panose="020B0606020202030204" pitchFamily="34" charset="0"/>
              </a:rPr>
              <a:t>Soumaila Albert MALLE</a:t>
            </a:r>
          </a:p>
          <a:p>
            <a:r>
              <a:rPr lang="fr-FR" b="1" i="1" dirty="0">
                <a:latin typeface="Arial Narrow" panose="020B0606020202030204" pitchFamily="34" charset="0"/>
              </a:rPr>
              <a:t>Directeur Adjoint de l’AMAQ-SUP</a:t>
            </a:r>
          </a:p>
          <a:p>
            <a:r>
              <a:rPr lang="fr-FR" b="1" i="1" dirty="0"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soumaila-albert.malle@amaq-sup.ml</a:t>
            </a:r>
            <a:endParaRPr lang="fr-FR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3514-18B8-716D-7350-057E2557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FA672-F519-5D33-255E-B0BFA80E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2228"/>
          </a:xfrm>
        </p:spPr>
        <p:txBody>
          <a:bodyPr/>
          <a:lstStyle/>
          <a:p>
            <a:r>
              <a:rPr lang="en-GB" dirty="0"/>
              <a:t>PRÉSENTATION DE L’AGENCE / AUTORITÉ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9B758D-2321-97E0-AB3A-668E86E2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89509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b="1" dirty="0">
                <a:latin typeface="Arial Narrow" panose="020B0606020202030204" pitchFamily="34" charset="0"/>
              </a:rPr>
              <a:t>Nom :</a:t>
            </a:r>
            <a:r>
              <a:rPr lang="fr-FR" dirty="0">
                <a:latin typeface="Arial Narrow" panose="020B0606020202030204" pitchFamily="34" charset="0"/>
              </a:rPr>
              <a:t> Agence Malienne d’Assurance Qualité de l’Enseignement Supérieur et de la Recherche Scientifique (</a:t>
            </a:r>
            <a:r>
              <a:rPr lang="fr-FR" b="1" dirty="0">
                <a:latin typeface="Arial Narrow" panose="020B0606020202030204" pitchFamily="34" charset="0"/>
              </a:rPr>
              <a:t>AMAQ-SUP</a:t>
            </a:r>
            <a:r>
              <a:rPr lang="fr-FR" dirty="0">
                <a:latin typeface="Arial Narrow" panose="020B0606020202030204" pitchFamily="34" charset="0"/>
              </a:rPr>
              <a:t>).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</a:t>
            </a:r>
            <a:r>
              <a:rPr lang="fr-FR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Fondement juridique : </a:t>
            </a:r>
            <a:r>
              <a:rPr lang="fr-FR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Créée par la </a:t>
            </a:r>
            <a:r>
              <a:rPr lang="fr-FR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Loi n°2018-034 du 27 juin 2018.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</a:t>
            </a:r>
            <a:r>
              <a:rPr lang="fr-FR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Statut :</a:t>
            </a:r>
            <a:r>
              <a:rPr lang="fr-FR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</a:t>
            </a:r>
            <a:r>
              <a:rPr lang="fr-FR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Etablissement Public à caractère Scientifique et Technologique (EPST) </a:t>
            </a:r>
            <a:r>
              <a:rPr lang="fr-FR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doté de la personnalité morale et de l’autonomie administrative.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Organisme personnalisé placé sous la tutelle du </a:t>
            </a:r>
            <a:r>
              <a:rPr lang="fr-FR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Ministère de l’Enseignement Supérieur et de la Recherche Scientifique (MESRS).</a:t>
            </a:r>
            <a:r>
              <a:rPr lang="fr-FR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</a:t>
            </a:r>
            <a:r>
              <a:rPr lang="fr-FR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Trois organes de gouvernance : </a:t>
            </a:r>
            <a:r>
              <a:rPr lang="fr-FR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Conseil d’Administration (17 membres), Conseil Scientifique (7 membres), Direction Exécutive : 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24 employés directs (fonctionnaires et contractuels) et une centaine d’Experts évaluateurs mobilisables à temps partiel.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fr-FR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BE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63BCBE-EBFE-44D9-B283-5A2D64FD1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4" y="6327859"/>
            <a:ext cx="1066801" cy="387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24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BF741-7BF5-E93D-17BE-91BCAB602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ABA60-4BB9-E1E2-1EA2-965A094F07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7404" y="365205"/>
            <a:ext cx="10515600" cy="809625"/>
          </a:xfrm>
          <a:solidFill>
            <a:schemeClr val="bg1"/>
          </a:solidFill>
          <a:ln w="19050">
            <a:solidFill>
              <a:srgbClr val="0071BC"/>
            </a:solidFill>
          </a:ln>
          <a:effectLst>
            <a:softEdge rad="190589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rPr>
              <a:t>AMAQ-SUP : 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C4572B-011C-6301-B658-C7962131D2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3038" y="3022799"/>
            <a:ext cx="5826125" cy="290694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Une mission principale à deux dimensions </a:t>
            </a:r>
            <a:r>
              <a:rPr lang="fr-FR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: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fr-FR" i="1" u="sng" dirty="0">
                <a:solidFill>
                  <a:srgbClr val="000000"/>
                </a:solidFill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accompagner</a:t>
            </a:r>
            <a:r>
              <a:rPr lang="fr-FR" dirty="0">
                <a:solidFill>
                  <a:srgbClr val="000000"/>
                </a:solidFill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 les acteurs du système de l’enseignement supérieur dans l’amélioration continue des pratiques internes dans les IESR.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0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fr-FR" i="1" u="sng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évaluer</a:t>
            </a:r>
            <a:r>
              <a:rPr lang="fr-FR" dirty="0">
                <a:solidFill>
                  <a:srgbClr val="000000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la qualité des institutions d’enseignement supérieur, des programmes de formation ainsi que des structures et activités de recherche ;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500" dirty="0">
              <a:solidFill>
                <a:srgbClr val="000000"/>
              </a:solidFill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B079B9-A89D-D6A2-B1E5-1C9298019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4" y="6327859"/>
            <a:ext cx="1066801" cy="387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8AA029-D477-3AD2-1C84-5B13240C7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344"/>
            <a:ext cx="5261265" cy="5289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937401-096C-814C-6B83-5A6793A8DB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2" y="2156206"/>
            <a:ext cx="4702619" cy="35269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66A50A-65C3-434F-9029-6180B16E050A}"/>
              </a:ext>
            </a:extLst>
          </p:cNvPr>
          <p:cNvSpPr/>
          <p:nvPr/>
        </p:nvSpPr>
        <p:spPr>
          <a:xfrm>
            <a:off x="5358101" y="1469290"/>
            <a:ext cx="60960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chemeClr val="bg1">
                  <a:lumMod val="65000"/>
                </a:schemeClr>
              </a:buClr>
            </a:pPr>
            <a:r>
              <a:rPr lang="fr-FR" sz="2600" b="1" dirty="0">
                <a:latin typeface="Arial Narrow" panose="020B0606020202030204" pitchFamily="34" charset="0"/>
              </a:rPr>
              <a:t>Contribuer à assurer la qualité du système d’enseignement supérieur et de recherche scientifique, de ses institutions et de ses filières de formation.</a:t>
            </a:r>
          </a:p>
        </p:txBody>
      </p:sp>
    </p:spTree>
    <p:extLst>
      <p:ext uri="{BB962C8B-B14F-4D97-AF65-F5344CB8AC3E}">
        <p14:creationId xmlns:p14="http://schemas.microsoft.com/office/powerpoint/2010/main" val="394214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7898E4E-A2F0-941B-CB3A-10E794D25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47B887-455D-3588-A9E9-0346D32490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109663"/>
          </a:xfrm>
          <a:solidFill>
            <a:schemeClr val="bg1"/>
          </a:solidFill>
          <a:ln w="19050">
            <a:solidFill>
              <a:srgbClr val="0071BC"/>
            </a:solidFill>
          </a:ln>
          <a:effectLst>
            <a:softEdge rad="190589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rPr>
              <a:t>BUT DES ACTIVITÉS D’AQ EXTERNE</a:t>
            </a:r>
            <a:br>
              <a:rPr lang="fr-FR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rPr>
            </a:br>
            <a:r>
              <a:rPr lang="fr-FR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rPr>
              <a:t>AMAQ-SUP : Champs d’évaluation, 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A9112-4A8C-EE8F-9696-900A5D30D9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64925" y="1687513"/>
            <a:ext cx="7606144" cy="311724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3 champs d’évaluation :</a:t>
            </a:r>
          </a:p>
          <a:p>
            <a:pPr marL="1296988" indent="-1296988">
              <a:buBlip>
                <a:blip r:embed="rId3"/>
              </a:buBlip>
            </a:pP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Evaluation institutionnelle (</a:t>
            </a:r>
            <a:r>
              <a:rPr lang="fr-FR" sz="2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référentiel opérationnel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fr-FR" sz="1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296988" indent="-1296988" algn="just">
              <a:buBlip>
                <a:blip r:embed="rId3"/>
              </a:buBlip>
            </a:pP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Evaluation des programmes de formation en présentiel (</a:t>
            </a:r>
            <a:r>
              <a:rPr lang="fr-FR" sz="2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référentiel opérationnel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fr-FR" sz="9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296988" indent="-1296988" algn="just">
              <a:buBlip>
                <a:blip r:embed="rId3"/>
              </a:buBlip>
            </a:pP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Evaluation de la recherche (</a:t>
            </a: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référentiel en construction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  <a:endParaRPr lang="fr-FR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82AC91-A7FE-5D7E-B43D-B654D2764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4" y="6327859"/>
            <a:ext cx="1066801" cy="387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2D2420E-824C-4CBF-9714-720414CB8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4" y="2365158"/>
            <a:ext cx="3506966" cy="374938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3668225-EE5B-4D34-AC6E-CC25208287D2}"/>
              </a:ext>
            </a:extLst>
          </p:cNvPr>
          <p:cNvSpPr txBox="1"/>
          <p:nvPr/>
        </p:nvSpPr>
        <p:spPr>
          <a:xfrm>
            <a:off x="4606364" y="4701568"/>
            <a:ext cx="6324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 Narrow" panose="020B0606020202030204" pitchFamily="34" charset="0"/>
              </a:rPr>
              <a:t>334</a:t>
            </a:r>
            <a:r>
              <a:rPr lang="fr-FR" dirty="0">
                <a:latin typeface="Arial Narrow" panose="020B0606020202030204" pitchFamily="34" charset="0"/>
              </a:rPr>
              <a:t> programmes évalués.</a:t>
            </a:r>
          </a:p>
          <a:p>
            <a:r>
              <a:rPr lang="fr-FR" b="1" dirty="0">
                <a:latin typeface="Arial Narrow" panose="020B0606020202030204" pitchFamily="34" charset="0"/>
              </a:rPr>
              <a:t>5</a:t>
            </a:r>
            <a:r>
              <a:rPr lang="fr-FR" dirty="0">
                <a:latin typeface="Arial Narrow" panose="020B0606020202030204" pitchFamily="34" charset="0"/>
              </a:rPr>
              <a:t> institutions évaluées.</a:t>
            </a:r>
          </a:p>
          <a:p>
            <a:r>
              <a:rPr lang="fr-FR" b="1" dirty="0">
                <a:latin typeface="Arial Narrow" panose="020B0606020202030204" pitchFamily="34" charset="0"/>
              </a:rPr>
              <a:t>1</a:t>
            </a:r>
            <a:r>
              <a:rPr lang="fr-FR" dirty="0">
                <a:latin typeface="Arial Narrow" panose="020B0606020202030204" pitchFamily="34" charset="0"/>
              </a:rPr>
              <a:t> guide standard d’AQ pour les écoles de santé coconstruit et disséminé.</a:t>
            </a:r>
          </a:p>
          <a:p>
            <a:r>
              <a:rPr lang="fr-FR" b="1" dirty="0">
                <a:latin typeface="Arial Narrow" panose="020B0606020202030204" pitchFamily="34" charset="0"/>
              </a:rPr>
              <a:t>250</a:t>
            </a:r>
            <a:r>
              <a:rPr lang="fr-FR" dirty="0">
                <a:latin typeface="Arial Narrow" panose="020B0606020202030204" pitchFamily="34" charset="0"/>
              </a:rPr>
              <a:t> acteurs des établissements privés d’enseignement supérieur   formés à l’AQ et à la planification stratégique.</a:t>
            </a:r>
            <a:endParaRPr lang="fr-ML" dirty="0"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89B1E-6E76-428F-8F49-64C92CB29466}"/>
              </a:ext>
            </a:extLst>
          </p:cNvPr>
          <p:cNvSpPr/>
          <p:nvPr/>
        </p:nvSpPr>
        <p:spPr>
          <a:xfrm>
            <a:off x="2834640" y="5356229"/>
            <a:ext cx="1701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 Narrow" panose="020B0606020202030204" pitchFamily="34" charset="0"/>
              </a:rPr>
              <a:t>Résultats 2024 : </a:t>
            </a:r>
            <a:endParaRPr lang="fr-ML" b="1" dirty="0">
              <a:latin typeface="Arial Narrow" panose="020B0606020202030204" pitchFamily="34" charset="0"/>
            </a:endParaRPr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6B1B5D33-3B32-47A0-9D50-D8484DE5B27D}"/>
              </a:ext>
            </a:extLst>
          </p:cNvPr>
          <p:cNvSpPr/>
          <p:nvPr/>
        </p:nvSpPr>
        <p:spPr>
          <a:xfrm>
            <a:off x="4436420" y="4754876"/>
            <a:ext cx="243645" cy="137629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L"/>
          </a:p>
        </p:txBody>
      </p:sp>
    </p:spTree>
    <p:extLst>
      <p:ext uri="{BB962C8B-B14F-4D97-AF65-F5344CB8AC3E}">
        <p14:creationId xmlns:p14="http://schemas.microsoft.com/office/powerpoint/2010/main" val="307839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MERCI !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2634916" y="2799748"/>
            <a:ext cx="9151376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sz="2000" b="0" dirty="0">
                <a:solidFill>
                  <a:schemeClr val="tx1"/>
                </a:solidFill>
              </a:rPr>
              <a:t>Plus </a:t>
            </a:r>
            <a:r>
              <a:rPr lang="es-ES" sz="2000" b="0" dirty="0" err="1">
                <a:solidFill>
                  <a:schemeClr val="tx1"/>
                </a:solidFill>
              </a:rPr>
              <a:t>d’informations</a:t>
            </a:r>
            <a:r>
              <a:rPr lang="es-ES" sz="2000" b="0" dirty="0">
                <a:solidFill>
                  <a:schemeClr val="tx1"/>
                </a:solidFill>
              </a:rPr>
              <a:t> sur</a:t>
            </a:r>
          </a:p>
          <a:p>
            <a:endParaRPr lang="es-ES" sz="2000" b="0" dirty="0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C8E88B-73D6-4978-9535-412DB375AD83}"/>
              </a:ext>
            </a:extLst>
          </p:cNvPr>
          <p:cNvSpPr txBox="1"/>
          <p:nvPr/>
        </p:nvSpPr>
        <p:spPr>
          <a:xfrm>
            <a:off x="5035178" y="4378281"/>
            <a:ext cx="675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www.amaq-sup.ml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https://web.facebook.com/AmaqSup</a:t>
            </a:r>
            <a:endParaRPr lang="fr-FR" dirty="0"/>
          </a:p>
          <a:p>
            <a:r>
              <a:rPr lang="fr-FR" dirty="0">
                <a:hlinkClick r:id="rId5"/>
              </a:rPr>
              <a:t>https://twitter.com/AmaqSup</a:t>
            </a:r>
            <a:endParaRPr lang="fr-FR" dirty="0"/>
          </a:p>
          <a:p>
            <a:r>
              <a:rPr lang="fr-FR" dirty="0">
                <a:hlinkClick r:id="rId6"/>
              </a:rPr>
              <a:t>https://www.linkedin.com/company/76137293/admin/feed/posts/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31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Breitbild</PresentationFormat>
  <Paragraphs>38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Courier New</vt:lpstr>
      <vt:lpstr>Montserrat</vt:lpstr>
      <vt:lpstr>Wingdings</vt:lpstr>
      <vt:lpstr>Tema de Office</vt:lpstr>
      <vt:lpstr>PowerPoint-Präsentation</vt:lpstr>
      <vt:lpstr>PRÉSENTATION DE L’AGENCE / AUTORITÉ</vt:lpstr>
      <vt:lpstr>AMAQ-SUP : Mission</vt:lpstr>
      <vt:lpstr>BUT DES ACTIVITÉS D’AQ EXTERNE AMAQ-SUP : Champs d’évaluation, résultats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Sarah Lang</cp:lastModifiedBy>
  <cp:revision>46</cp:revision>
  <dcterms:created xsi:type="dcterms:W3CDTF">2023-06-29T15:28:25Z</dcterms:created>
  <dcterms:modified xsi:type="dcterms:W3CDTF">2025-02-14T15:13:32Z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