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4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700"/>
    <a:srgbClr val="8F4099"/>
    <a:srgbClr val="F9B233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B6956-E7DA-374D-9D86-64B62873EE62}" type="doc">
      <dgm:prSet loTypeId="urn:microsoft.com/office/officeart/2009/3/layout/IncreasingArrowsProcess" loCatId="" qsTypeId="urn:microsoft.com/office/officeart/2005/8/quickstyle/simple1" qsCatId="simple" csTypeId="urn:microsoft.com/office/officeart/2005/8/colors/colorful3" csCatId="colorful" phldr="1"/>
      <dgm:spPr/>
    </dgm:pt>
    <dgm:pt modelId="{06DC39E2-0168-6F45-90C9-4D8F2D212E36}">
      <dgm:prSet phldrT="[Texte]"/>
      <dgm:spPr>
        <a:solidFill>
          <a:schemeClr val="accent2"/>
        </a:solidFill>
      </dgm:spPr>
      <dgm:t>
        <a:bodyPr/>
        <a:lstStyle/>
        <a:p>
          <a:pPr algn="ctr"/>
          <a:r>
            <a:rPr lang="fr-FR" dirty="0">
              <a:latin typeface="Montserrat Medium" pitchFamily="2" charset="77"/>
            </a:rPr>
            <a:t>2020-2023 : Direction Générale de l'Assurance Qualité (MESRI)</a:t>
          </a:r>
        </a:p>
      </dgm:t>
    </dgm:pt>
    <dgm:pt modelId="{BFB5BC7A-1BA1-6247-BFB4-8C5327DA7AB1}" type="parTrans" cxnId="{82B938EA-B03B-8C42-ACB8-BFE92D8DA484}">
      <dgm:prSet/>
      <dgm:spPr/>
      <dgm:t>
        <a:bodyPr/>
        <a:lstStyle/>
        <a:p>
          <a:endParaRPr lang="fr-FR">
            <a:latin typeface="Montserrat Medium" pitchFamily="2" charset="77"/>
          </a:endParaRPr>
        </a:p>
      </dgm:t>
    </dgm:pt>
    <dgm:pt modelId="{194D1BE5-04CD-7D48-9104-213358FAFD48}" type="sibTrans" cxnId="{82B938EA-B03B-8C42-ACB8-BFE92D8DA484}">
      <dgm:prSet/>
      <dgm:spPr/>
      <dgm:t>
        <a:bodyPr/>
        <a:lstStyle/>
        <a:p>
          <a:endParaRPr lang="fr-FR">
            <a:latin typeface="Montserrat Medium" pitchFamily="2" charset="77"/>
          </a:endParaRPr>
        </a:p>
      </dgm:t>
    </dgm:pt>
    <dgm:pt modelId="{A50ADECB-2290-784E-A758-54EBD6090232}">
      <dgm:prSet phldrT="[Texte]" custT="1"/>
      <dgm:spPr>
        <a:solidFill>
          <a:srgbClr val="00B050"/>
        </a:solidFill>
      </dgm:spPr>
      <dgm:t>
        <a:bodyPr/>
        <a:lstStyle/>
        <a:p>
          <a:pPr algn="ctr"/>
          <a:r>
            <a:rPr lang="fr-FR" sz="1600" b="1" dirty="0">
              <a:latin typeface="Montserrat Medium" pitchFamily="2" charset="77"/>
            </a:rPr>
            <a:t>2023 à aujourd'hui : ANAQ-Sup</a:t>
          </a:r>
        </a:p>
      </dgm:t>
    </dgm:pt>
    <dgm:pt modelId="{3156751A-BCD7-A441-9F00-9EF99110CA7D}" type="parTrans" cxnId="{B35724C2-7A33-774B-8103-0A7B993C9887}">
      <dgm:prSet/>
      <dgm:spPr/>
      <dgm:t>
        <a:bodyPr/>
        <a:lstStyle/>
        <a:p>
          <a:endParaRPr lang="fr-FR">
            <a:latin typeface="Montserrat Medium" pitchFamily="2" charset="77"/>
          </a:endParaRPr>
        </a:p>
      </dgm:t>
    </dgm:pt>
    <dgm:pt modelId="{900B8C7B-B784-064C-8D2B-A893E1EB6F12}" type="sibTrans" cxnId="{B35724C2-7A33-774B-8103-0A7B993C9887}">
      <dgm:prSet/>
      <dgm:spPr/>
      <dgm:t>
        <a:bodyPr/>
        <a:lstStyle/>
        <a:p>
          <a:endParaRPr lang="fr-FR">
            <a:latin typeface="Montserrat Medium" pitchFamily="2" charset="77"/>
          </a:endParaRPr>
        </a:p>
      </dgm:t>
    </dgm:pt>
    <dgm:pt modelId="{8CDDAB51-57C0-3F47-B807-100F4C1E4C83}" type="pres">
      <dgm:prSet presAssocID="{3D1B6956-E7DA-374D-9D86-64B62873EE6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D0BA2A7-92CD-D740-AEF9-C6DD5E2B33C2}" type="pres">
      <dgm:prSet presAssocID="{06DC39E2-0168-6F45-90C9-4D8F2D212E36}" presName="parentText1" presStyleLbl="node1" presStyleIdx="0" presStyleCnt="2" custScaleX="54568">
        <dgm:presLayoutVars>
          <dgm:chMax/>
          <dgm:chPref val="3"/>
          <dgm:bulletEnabled val="1"/>
        </dgm:presLayoutVars>
      </dgm:prSet>
      <dgm:spPr/>
    </dgm:pt>
    <dgm:pt modelId="{25264D4A-9446-8E4F-A44A-2B9E08EC9FCF}" type="pres">
      <dgm:prSet presAssocID="{A50ADECB-2290-784E-A758-54EBD6090232}" presName="parentText2" presStyleLbl="node1" presStyleIdx="1" presStyleCnt="2" custScaleX="125672">
        <dgm:presLayoutVars>
          <dgm:chMax/>
          <dgm:chPref val="3"/>
          <dgm:bulletEnabled val="1"/>
        </dgm:presLayoutVars>
      </dgm:prSet>
      <dgm:spPr/>
    </dgm:pt>
  </dgm:ptLst>
  <dgm:cxnLst>
    <dgm:cxn modelId="{CBB7AA6F-C461-334D-A501-547F249BE6E1}" type="presOf" srcId="{3D1B6956-E7DA-374D-9D86-64B62873EE62}" destId="{8CDDAB51-57C0-3F47-B807-100F4C1E4C83}" srcOrd="0" destOrd="0" presId="urn:microsoft.com/office/officeart/2009/3/layout/IncreasingArrowsProcess"/>
    <dgm:cxn modelId="{D2E78BBE-3DA5-494B-AB47-6999A106034C}" type="presOf" srcId="{06DC39E2-0168-6F45-90C9-4D8F2D212E36}" destId="{ED0BA2A7-92CD-D740-AEF9-C6DD5E2B33C2}" srcOrd="0" destOrd="0" presId="urn:microsoft.com/office/officeart/2009/3/layout/IncreasingArrowsProcess"/>
    <dgm:cxn modelId="{B35724C2-7A33-774B-8103-0A7B993C9887}" srcId="{3D1B6956-E7DA-374D-9D86-64B62873EE62}" destId="{A50ADECB-2290-784E-A758-54EBD6090232}" srcOrd="1" destOrd="0" parTransId="{3156751A-BCD7-A441-9F00-9EF99110CA7D}" sibTransId="{900B8C7B-B784-064C-8D2B-A893E1EB6F12}"/>
    <dgm:cxn modelId="{FE5EFCD8-E24E-2C43-978E-E4653DC79DDF}" type="presOf" srcId="{A50ADECB-2290-784E-A758-54EBD6090232}" destId="{25264D4A-9446-8E4F-A44A-2B9E08EC9FCF}" srcOrd="0" destOrd="0" presId="urn:microsoft.com/office/officeart/2009/3/layout/IncreasingArrowsProcess"/>
    <dgm:cxn modelId="{82B938EA-B03B-8C42-ACB8-BFE92D8DA484}" srcId="{3D1B6956-E7DA-374D-9D86-64B62873EE62}" destId="{06DC39E2-0168-6F45-90C9-4D8F2D212E36}" srcOrd="0" destOrd="0" parTransId="{BFB5BC7A-1BA1-6247-BFB4-8C5327DA7AB1}" sibTransId="{194D1BE5-04CD-7D48-9104-213358FAFD48}"/>
    <dgm:cxn modelId="{E67B8C2A-8B78-584C-BE1F-E71F6E2182FF}" type="presParOf" srcId="{8CDDAB51-57C0-3F47-B807-100F4C1E4C83}" destId="{ED0BA2A7-92CD-D740-AEF9-C6DD5E2B33C2}" srcOrd="0" destOrd="0" presId="urn:microsoft.com/office/officeart/2009/3/layout/IncreasingArrowsProcess"/>
    <dgm:cxn modelId="{BD36BEC1-BD12-3844-8D05-4BF3A08E4915}" type="presParOf" srcId="{8CDDAB51-57C0-3F47-B807-100F4C1E4C83}" destId="{25264D4A-9446-8E4F-A44A-2B9E08EC9FCF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BA2A7-92CD-D740-AEF9-C6DD5E2B33C2}">
      <dsp:nvSpPr>
        <dsp:cNvPr id="0" name=""/>
        <dsp:cNvSpPr/>
      </dsp:nvSpPr>
      <dsp:spPr>
        <a:xfrm>
          <a:off x="697849" y="1271388"/>
          <a:ext cx="4817162" cy="128582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20412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Montserrat Medium" pitchFamily="2" charset="77"/>
            </a:rPr>
            <a:t>2020-2023 : Direction Générale de l'Assurance Qualité (MESRI)</a:t>
          </a:r>
        </a:p>
      </dsp:txBody>
      <dsp:txXfrm>
        <a:off x="697849" y="1592844"/>
        <a:ext cx="4495706" cy="642913"/>
      </dsp:txXfrm>
    </dsp:sp>
    <dsp:sp modelId="{25264D4A-9446-8E4F-A44A-2B9E08EC9FCF}">
      <dsp:nvSpPr>
        <dsp:cNvPr id="0" name=""/>
        <dsp:cNvSpPr/>
      </dsp:nvSpPr>
      <dsp:spPr>
        <a:xfrm>
          <a:off x="2161344" y="1699768"/>
          <a:ext cx="5968621" cy="1285825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41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Montserrat Medium" pitchFamily="2" charset="77"/>
            </a:rPr>
            <a:t>2023 à aujourd'hui : ANAQ-Sup</a:t>
          </a:r>
        </a:p>
      </dsp:txBody>
      <dsp:txXfrm>
        <a:off x="2161344" y="2021224"/>
        <a:ext cx="5647165" cy="64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809D-E99F-6BAF-D581-5981FAE0C8C3}"/>
              </a:ext>
            </a:extLst>
          </p:cNvPr>
          <p:cNvSpPr txBox="1">
            <a:spLocks/>
          </p:cNvSpPr>
          <p:nvPr/>
        </p:nvSpPr>
        <p:spPr>
          <a:xfrm>
            <a:off x="309281" y="4184557"/>
            <a:ext cx="3644155" cy="2162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ACTIVITÉ D’APPRENTISSAGE PAR LES PAIRS : MISSION DES AGENCES / AUTORITÉS PARTICIPANTES ET DE LEURS ACTIVITÉS D’AQ EXTERNE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Lundi 17 Février 2025</a:t>
            </a: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3514-18B8-716D-7350-057E2557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75D0529-7A81-3156-3FC0-546504C31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217225"/>
              </p:ext>
            </p:extLst>
          </p:nvPr>
        </p:nvGraphicFramePr>
        <p:xfrm>
          <a:off x="665656" y="805136"/>
          <a:ext cx="8827815" cy="425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D1FA672-F519-5D33-255E-B0BFA80E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6" y="265241"/>
            <a:ext cx="11469414" cy="1534510"/>
          </a:xfrm>
        </p:spPr>
        <p:txBody>
          <a:bodyPr/>
          <a:lstStyle/>
          <a:p>
            <a:pPr marL="0" indent="0" algn="ctr">
              <a:buNone/>
            </a:pPr>
            <a:r>
              <a:rPr lang="fr-BE" sz="3200" noProof="0" dirty="0"/>
              <a:t>Agence Nationale d’Assurance Qualité de l’Enseignement Supérieur et de la Recherche du Niger </a:t>
            </a:r>
            <a:br>
              <a:rPr lang="fr-BE" sz="3200" noProof="0" dirty="0"/>
            </a:br>
            <a:r>
              <a:rPr lang="fr-BE" sz="3200" noProof="0" dirty="0"/>
              <a:t>(ANAQ-Sup)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9B758D-2321-97E0-AB3A-668E86E2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75" y="3804749"/>
            <a:ext cx="11469413" cy="30374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BE" sz="2400" b="1" dirty="0">
                <a:solidFill>
                  <a:schemeClr val="accent2"/>
                </a:solidFill>
              </a:rPr>
              <a:t>Statut :</a:t>
            </a:r>
            <a:r>
              <a:rPr lang="fr-BE" sz="2400" dirty="0"/>
              <a:t> </a:t>
            </a:r>
          </a:p>
          <a:p>
            <a:pPr>
              <a:lnSpc>
                <a:spcPct val="170000"/>
              </a:lnSpc>
            </a:pPr>
            <a:r>
              <a:rPr lang="fr-BE" sz="2400" dirty="0"/>
              <a:t>Etablissement Public à caractère Administratif (EPA)</a:t>
            </a:r>
            <a:r>
              <a:rPr lang="fr-BE" sz="2400" noProof="0" dirty="0"/>
              <a:t>, doté de la personnalité morale et de l'autonomie financière et de gestion.</a:t>
            </a:r>
          </a:p>
          <a:p>
            <a:endParaRPr lang="fr-BE" sz="2400" noProof="0" dirty="0"/>
          </a:p>
          <a:p>
            <a:pPr marL="0" indent="0" algn="ctr">
              <a:buNone/>
            </a:pPr>
            <a:r>
              <a:rPr lang="fr-BE" sz="2400" b="1" dirty="0">
                <a:solidFill>
                  <a:schemeClr val="accent2"/>
                </a:solidFill>
              </a:rPr>
              <a:t>A</a:t>
            </a:r>
            <a:r>
              <a:rPr lang="fr-BE" sz="2400" b="1" noProof="0" dirty="0" err="1">
                <a:solidFill>
                  <a:schemeClr val="accent2"/>
                </a:solidFill>
              </a:rPr>
              <a:t>ctivités</a:t>
            </a:r>
            <a:r>
              <a:rPr lang="fr-BE" sz="2400" b="1" noProof="0" dirty="0">
                <a:solidFill>
                  <a:schemeClr val="accent2"/>
                </a:solidFill>
              </a:rPr>
              <a:t> principales :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 Evaluation des EES et de leurs offres de formation ;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 Formations ;</a:t>
            </a:r>
          </a:p>
          <a:p>
            <a:pPr>
              <a:buFont typeface="Wingdings" pitchFamily="2" charset="2"/>
              <a:buChar char="ü"/>
            </a:pPr>
            <a:r>
              <a:rPr lang="fr-BE" sz="2400" dirty="0"/>
              <a:t>Appui conseils.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EAA297-3B12-2C2E-6106-0B0566EBB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71" y="2476218"/>
            <a:ext cx="3071209" cy="15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AECF0-0C39-8312-9FA7-30540FA4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75" y="2301766"/>
            <a:ext cx="11469413" cy="42909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Missions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fr-BE" sz="2400" dirty="0"/>
              <a:t>Elaborer des Normes et Standards qualités ;</a:t>
            </a:r>
          </a:p>
          <a:p>
            <a:pPr>
              <a:lnSpc>
                <a:spcPct val="150000"/>
              </a:lnSpc>
            </a:pPr>
            <a:r>
              <a:rPr lang="fr-BE" sz="2400" noProof="0" dirty="0"/>
              <a:t>Accompagner des EE</a:t>
            </a:r>
            <a:r>
              <a:rPr lang="fr-BE" sz="2400" dirty="0"/>
              <a:t>S dans la mise en place de procédures internes d’assurance qualité ; </a:t>
            </a:r>
          </a:p>
          <a:p>
            <a:pPr>
              <a:lnSpc>
                <a:spcPct val="150000"/>
              </a:lnSpc>
            </a:pPr>
            <a:r>
              <a:rPr lang="fr-BE" sz="2400" noProof="0" dirty="0"/>
              <a:t>Procéder à des évaluations régulières des EES, de leurs filières et de la recherche ; </a:t>
            </a:r>
          </a:p>
          <a:p>
            <a:pPr>
              <a:lnSpc>
                <a:spcPct val="150000"/>
              </a:lnSpc>
            </a:pPr>
            <a:r>
              <a:rPr lang="fr-BE" sz="2400" dirty="0"/>
              <a:t>Formuler des suggestion en vue de l’amélioration de l’ES aux décideurs </a:t>
            </a:r>
          </a:p>
          <a:p>
            <a:pPr>
              <a:lnSpc>
                <a:spcPct val="150000"/>
              </a:lnSpc>
            </a:pPr>
            <a:r>
              <a:rPr lang="fr-BE" sz="2400" noProof="0" dirty="0"/>
              <a:t>Etc.</a:t>
            </a:r>
          </a:p>
          <a:p>
            <a:endParaRPr lang="en-GB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A1297EA-9B04-0F0D-09F0-D9462D6E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6" y="265241"/>
            <a:ext cx="11469414" cy="1534510"/>
          </a:xfrm>
        </p:spPr>
        <p:txBody>
          <a:bodyPr/>
          <a:lstStyle/>
          <a:p>
            <a:pPr marL="0" indent="0" algn="ctr">
              <a:buNone/>
            </a:pPr>
            <a:r>
              <a:rPr lang="fr-BE" sz="3200" noProof="0" dirty="0"/>
              <a:t>Agence Nationale d’Assurance Qualité de l’Enseignement Supérieur et de la Recherche du Niger </a:t>
            </a:r>
            <a:br>
              <a:rPr lang="fr-BE" sz="3200" noProof="0" dirty="0"/>
            </a:br>
            <a:r>
              <a:rPr lang="fr-BE" sz="3200" noProof="0" dirty="0"/>
              <a:t>(ANAQ-Sup)</a:t>
            </a:r>
          </a:p>
        </p:txBody>
      </p:sp>
    </p:spTree>
    <p:extLst>
      <p:ext uri="{BB962C8B-B14F-4D97-AF65-F5344CB8AC3E}">
        <p14:creationId xmlns:p14="http://schemas.microsoft.com/office/powerpoint/2010/main" val="122960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12D0F-A9B4-03A6-B2BB-33024B9B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892FA-E8EF-DC77-BFD5-BB6035D4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7" y="1932039"/>
            <a:ext cx="10515600" cy="632485"/>
          </a:xfrm>
        </p:spPr>
        <p:txBody>
          <a:bodyPr/>
          <a:lstStyle/>
          <a:p>
            <a:pPr algn="ctr"/>
            <a:r>
              <a:rPr lang="en-GB" sz="2400" dirty="0"/>
              <a:t>BUT DES ACTIVITÉS D’AQ EXTERNE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CD987-B08F-E3AC-0199-47B55FB1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69" y="2696813"/>
            <a:ext cx="11070021" cy="4161187"/>
          </a:xfrm>
        </p:spPr>
        <p:txBody>
          <a:bodyPr>
            <a:normAutofit fontScale="92500"/>
          </a:bodyPr>
          <a:lstStyle/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030712"/>
                </a:solidFill>
                <a:effectLst/>
                <a:latin typeface="Montserrat Medium" pitchFamily="2" charset="77"/>
              </a:rPr>
              <a:t>Garantir la qualité de l'enseignement supérieur au Niger ;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030712"/>
                </a:solidFill>
                <a:effectLst/>
                <a:latin typeface="Montserrat Medium" pitchFamily="2" charset="77"/>
              </a:rPr>
              <a:t>Renforcer la crédibilité des diplômes nigériens ;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030712"/>
                </a:solidFill>
                <a:effectLst/>
                <a:latin typeface="Montserrat Medium" pitchFamily="2" charset="77"/>
              </a:rPr>
              <a:t>Harmoniser les pratiques pédagogiques avec les standards internationaux;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030712"/>
                </a:solidFill>
                <a:effectLst/>
                <a:latin typeface="Montserrat Medium" pitchFamily="2" charset="77"/>
              </a:rPr>
              <a:t>Assurer la mobilité des apprenants ;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030712"/>
                </a:solidFill>
                <a:effectLst/>
                <a:latin typeface="Montserrat Medium" pitchFamily="2" charset="77"/>
              </a:rPr>
              <a:t>Améliorer la gouvernance des établissements ;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030712"/>
                </a:solidFill>
                <a:effectLst/>
                <a:latin typeface="Montserrat Medium" pitchFamily="2" charset="77"/>
              </a:rPr>
              <a:t>Promouvoir l'excellence académique.</a:t>
            </a:r>
          </a:p>
          <a:p>
            <a:pPr>
              <a:lnSpc>
                <a:spcPct val="160000"/>
              </a:lnSpc>
            </a:pPr>
            <a:endParaRPr lang="en-GB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DCBD8D1-DEC7-D44C-E241-54483859DDE8}"/>
              </a:ext>
            </a:extLst>
          </p:cNvPr>
          <p:cNvSpPr txBox="1">
            <a:spLocks/>
          </p:cNvSpPr>
          <p:nvPr/>
        </p:nvSpPr>
        <p:spPr>
          <a:xfrm>
            <a:off x="292976" y="265241"/>
            <a:ext cx="11469414" cy="1534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fr-BE" sz="3200"/>
              <a:t>Agence Nationale d’Assurance Qualité de l’Enseignement Supérieur et de la Recherche du Niger </a:t>
            </a:r>
            <a:br>
              <a:rPr lang="fr-BE" sz="3200"/>
            </a:br>
            <a:r>
              <a:rPr lang="fr-BE" sz="3200"/>
              <a:t>(ANAQ-Sup)</a:t>
            </a:r>
          </a:p>
        </p:txBody>
      </p:sp>
    </p:spTree>
    <p:extLst>
      <p:ext uri="{BB962C8B-B14F-4D97-AF65-F5344CB8AC3E}">
        <p14:creationId xmlns:p14="http://schemas.microsoft.com/office/powerpoint/2010/main" val="387539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MERCI !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2634916" y="2799748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sz="2000" b="0" dirty="0"/>
              <a:t>Plus </a:t>
            </a:r>
            <a:r>
              <a:rPr lang="es-ES" sz="2000" b="0" dirty="0" err="1"/>
              <a:t>d’informations</a:t>
            </a:r>
            <a:r>
              <a:rPr lang="es-ES" sz="2000" b="0" dirty="0"/>
              <a:t> sur</a:t>
            </a:r>
          </a:p>
          <a:p>
            <a:endParaRPr lang="es-ES" sz="2000" b="0" dirty="0"/>
          </a:p>
        </p:txBody>
      </p:sp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Breitbild</PresentationFormat>
  <Paragraphs>30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Montserrat</vt:lpstr>
      <vt:lpstr>Montserrat Medium</vt:lpstr>
      <vt:lpstr>Wingdings</vt:lpstr>
      <vt:lpstr>Tema de Office</vt:lpstr>
      <vt:lpstr>PowerPoint-Präsentation</vt:lpstr>
      <vt:lpstr>Agence Nationale d’Assurance Qualité de l’Enseignement Supérieur et de la Recherche du Niger  (ANAQ-Sup)</vt:lpstr>
      <vt:lpstr>Agence Nationale d’Assurance Qualité de l’Enseignement Supérieur et de la Recherche du Niger  (ANAQ-Sup)</vt:lpstr>
      <vt:lpstr>BUT DES ACTIVITÉS D’AQ EXTERNE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Sarah Lang</cp:lastModifiedBy>
  <cp:revision>39</cp:revision>
  <dcterms:created xsi:type="dcterms:W3CDTF">2023-06-29T15:28:25Z</dcterms:created>
  <dcterms:modified xsi:type="dcterms:W3CDTF">2025-02-17T13:56:46Z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