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3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78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ACTIVITÉ D’APPRENTISSAGE PAR LES PAIRS : MISSION DES AGENCES / AUTORITÉS PARTICIPANTES ET DE LEURS ACTIVITÉS D’AQ EXTERNE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Lundi 17 Février 2025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62228"/>
          </a:xfrm>
        </p:spPr>
        <p:txBody>
          <a:bodyPr/>
          <a:lstStyle/>
          <a:p>
            <a:pPr algn="ctr"/>
            <a:r>
              <a:rPr lang="en-GB" dirty="0"/>
              <a:t>PRÉSENTATION DE L’AGENCE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3276"/>
            <a:ext cx="11000874" cy="5233687"/>
          </a:xfrm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BE" b="1" noProof="0" dirty="0"/>
              <a:t>Nom</a:t>
            </a:r>
            <a:r>
              <a:rPr lang="fr-BE" noProof="0" dirty="0"/>
              <a:t> : </a:t>
            </a:r>
            <a:r>
              <a:rPr lang="fr-BE" sz="2200" noProof="0" dirty="0"/>
              <a:t>Agence Nationale d’</a:t>
            </a:r>
            <a:r>
              <a:rPr lang="fr-BE" sz="2200" dirty="0"/>
              <a:t>Assurance Qualité de l’Enseignement Supérieur et de la Recherche (ANAQES).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BE" b="1" noProof="0" dirty="0"/>
              <a:t>Création </a:t>
            </a:r>
            <a:r>
              <a:rPr lang="fr-BE" noProof="0" dirty="0"/>
              <a:t>: </a:t>
            </a:r>
            <a:r>
              <a:rPr lang="fr-BE" sz="2200" dirty="0"/>
              <a:t>Décret N° 2022-141/PR  du 31 Décembre 2022, JO 9 février 2023.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BE" b="1" dirty="0"/>
              <a:t>Structure de l’ANAQES</a:t>
            </a:r>
            <a:r>
              <a:rPr lang="fr-BE" dirty="0"/>
              <a:t> : </a:t>
            </a:r>
          </a:p>
          <a:p>
            <a:pPr lvl="1" algn="just"/>
            <a:r>
              <a:rPr lang="fr-BE" sz="2200" b="1" dirty="0"/>
              <a:t>Conseil d’administration </a:t>
            </a:r>
            <a:r>
              <a:rPr lang="fr-BE" sz="2200" dirty="0"/>
              <a:t>: </a:t>
            </a:r>
            <a:r>
              <a:rPr lang="fr-FR" sz="2200" dirty="0"/>
              <a:t>Organe d’administration et d’orientation de l’ANAQES.</a:t>
            </a:r>
            <a:endParaRPr lang="fr-BE" sz="2200" dirty="0"/>
          </a:p>
          <a:p>
            <a:pPr lvl="1" algn="just"/>
            <a:r>
              <a:rPr lang="fr-BE" sz="2200" b="1" dirty="0"/>
              <a:t>Conseil scientifique </a:t>
            </a:r>
            <a:r>
              <a:rPr lang="fr-BE" sz="2200" dirty="0"/>
              <a:t>: </a:t>
            </a:r>
            <a:r>
              <a:rPr lang="fr-FR" sz="2200" dirty="0"/>
              <a:t> Mission d’approbation des programmes de formation et d’évaluation de l’ANAQES.</a:t>
            </a:r>
            <a:endParaRPr lang="fr-BE" sz="2200" dirty="0"/>
          </a:p>
          <a:p>
            <a:pPr lvl="1" algn="just"/>
            <a:r>
              <a:rPr lang="fr-BE" sz="2200" b="1" dirty="0"/>
              <a:t>Direction</a:t>
            </a:r>
            <a:r>
              <a:rPr lang="fr-BE" sz="2200" dirty="0"/>
              <a:t> : </a:t>
            </a:r>
            <a:r>
              <a:rPr lang="fr-FR" sz="2200" dirty="0"/>
              <a:t>Nommée pour un mandat de trois (3) ans renouvelable une fois. Elle est l’organe de gestion et d’exécution de l’ANAQES. Elle est placée sous l’autorité d’un directeur.</a:t>
            </a:r>
          </a:p>
          <a:p>
            <a:pPr lvl="1" algn="just"/>
            <a:endParaRPr lang="fr-FR" sz="5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fr-BE" b="1" noProof="0" dirty="0"/>
              <a:t>Activités principales  </a:t>
            </a:r>
            <a:r>
              <a:rPr lang="fr-BE" noProof="0" dirty="0"/>
              <a:t>: le Togo est, actuellement, dans la phase d’</a:t>
            </a:r>
            <a:r>
              <a:rPr lang="fr-BE" dirty="0"/>
              <a:t>opérationnalisation de l’agence</a:t>
            </a:r>
          </a:p>
          <a:p>
            <a:pPr marL="685800" lvl="2" algn="just">
              <a:lnSpc>
                <a:spcPct val="100000"/>
              </a:lnSpc>
              <a:spcBef>
                <a:spcPts val="600"/>
              </a:spcBef>
            </a:pPr>
            <a:r>
              <a:rPr lang="fr-BE" sz="2200" dirty="0"/>
              <a:t>Animation provisoire par le Directeur de l’Enseignement Supérieur, y compris le volet homologation des diplômes et titres.</a:t>
            </a:r>
          </a:p>
          <a:p>
            <a:pPr marL="685800" lvl="2" algn="just">
              <a:lnSpc>
                <a:spcPct val="100000"/>
              </a:lnSpc>
              <a:spcBef>
                <a:spcPts val="600"/>
              </a:spcBef>
            </a:pPr>
            <a:r>
              <a:rPr lang="fr-BE" sz="2200" dirty="0"/>
              <a:t>Propositions faites pour la désignation des membres du Conseil d’Administration, du Conseil scientifique et de la Direction.</a:t>
            </a:r>
          </a:p>
          <a:p>
            <a:pPr marL="685800" lvl="2" algn="just">
              <a:lnSpc>
                <a:spcPct val="100000"/>
              </a:lnSpc>
              <a:spcBef>
                <a:spcPts val="600"/>
              </a:spcBef>
            </a:pPr>
            <a:r>
              <a:rPr lang="fr-FR" sz="2200" dirty="0"/>
              <a:t>Arrêté ministériel déjà pris et mis à la disposition de tous les EES, en vertu de l’art. 25 du décret N°2022-108/PR du 27/10/2022 (JO 17 Novembre 2022) fixant le cadre général d’organisation de l’assurance qualité dans les établissements d’enseignement supérieur, centres ou organismes de recherche et d’innovation.</a:t>
            </a:r>
            <a:endParaRPr lang="fr-BE" sz="2200" dirty="0"/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3286"/>
            <a:ext cx="10515600" cy="1871529"/>
          </a:xfrm>
        </p:spPr>
        <p:txBody>
          <a:bodyPr/>
          <a:lstStyle/>
          <a:p>
            <a:pPr algn="ctr"/>
            <a:r>
              <a:rPr lang="en-GB" dirty="0"/>
              <a:t>MISSIONS DE L’AGENCE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133" y="875899"/>
            <a:ext cx="11502189" cy="5515275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4000" dirty="0"/>
              <a:t>L’ANAQES a pour mission la régulation, l’évaluation et l’accréditation dans le sous-secteur de l’enseignement supérieur et la recherche. À cet effet :</a:t>
            </a:r>
          </a:p>
          <a:p>
            <a:pPr lvl="1" algn="just"/>
            <a:r>
              <a:rPr lang="fr-FR" sz="3300" b="1" dirty="0"/>
              <a:t>Elaboration les outils d’AQ (Standards de qualité et référentiels)</a:t>
            </a:r>
          </a:p>
          <a:p>
            <a:pPr lvl="2" algn="just"/>
            <a:r>
              <a:rPr lang="fr-FR" sz="3800" dirty="0"/>
              <a:t>définition, en rapport avec les acteurs concernés, les standards de qualité et les bonnes pratiques à respecter dans l’exécution de leur mission ;</a:t>
            </a:r>
          </a:p>
          <a:p>
            <a:pPr lvl="2" algn="just"/>
            <a:r>
              <a:rPr lang="fr-FR" sz="3800" dirty="0"/>
              <a:t>conception et mise en place un système d’assurance qualité compatible avec les objectifs et les exigences de l’enseignement supérieur ;</a:t>
            </a:r>
          </a:p>
          <a:p>
            <a:pPr lvl="2" algn="just"/>
            <a:r>
              <a:rPr lang="fr-FR" sz="3800" dirty="0"/>
              <a:t>mise en place des procédures formelles et identification des critères, pour l’évaluation de la qualité des établissements d’enseignement supérieur, des centres ou organismes de recherche et d’innovation ;</a:t>
            </a:r>
          </a:p>
          <a:p>
            <a:pPr lvl="1" algn="just"/>
            <a:r>
              <a:rPr lang="fr-FR" sz="3400" b="1" dirty="0"/>
              <a:t>Evaluations</a:t>
            </a:r>
          </a:p>
          <a:p>
            <a:pPr lvl="2" algn="just"/>
            <a:r>
              <a:rPr lang="fr-FR" sz="3500" b="1" dirty="0"/>
              <a:t>Institutionnelle (mission partagée) : </a:t>
            </a:r>
          </a:p>
          <a:p>
            <a:pPr lvl="2" algn="just"/>
            <a:r>
              <a:rPr lang="fr-FR" sz="3800" dirty="0"/>
              <a:t>Expression d’avis technique aux ministres compétents sur les demandes d’accréditation des établissements d’enseignement supérieur et de recherche, des centres ou organismes de recherche et d’innovation ; </a:t>
            </a:r>
          </a:p>
          <a:p>
            <a:pPr lvl="2" algn="just"/>
            <a:r>
              <a:rPr lang="fr-FR" sz="3800" dirty="0"/>
              <a:t>participation, en cas de besoin, à l’évaluation des IESR ;</a:t>
            </a:r>
          </a:p>
          <a:p>
            <a:pPr lvl="2" algn="just"/>
            <a:r>
              <a:rPr lang="fr-FR" sz="3500" b="1" dirty="0"/>
              <a:t>Offres de formations : </a:t>
            </a:r>
            <a:r>
              <a:rPr lang="fr-FR" sz="3800" dirty="0"/>
              <a:t>évaluation périodique des programmes de formation ou d’études des établissements, notamment les éléments relatifs aux enseignements, aux outils et aux méthodes pédagogiques ;</a:t>
            </a:r>
          </a:p>
          <a:p>
            <a:pPr lvl="1" algn="just"/>
            <a:r>
              <a:rPr lang="fr-FR" sz="3500" b="1" dirty="0"/>
              <a:t>Conseil en matière d’AQ</a:t>
            </a:r>
          </a:p>
          <a:p>
            <a:pPr lvl="2" algn="just"/>
            <a:r>
              <a:rPr lang="fr-FR" sz="3500" b="1" dirty="0"/>
              <a:t>IESR : </a:t>
            </a:r>
            <a:r>
              <a:rPr lang="fr-FR" sz="3800" dirty="0"/>
              <a:t>assistance et accompagnement des IESR dans le développement et la mise en œuvre de leurs procédures internes d’assurance qualité et d’auto-évaluation ;</a:t>
            </a:r>
          </a:p>
          <a:p>
            <a:pPr lvl="2" algn="just"/>
            <a:r>
              <a:rPr lang="fr-FR" sz="3800" b="1" dirty="0"/>
              <a:t>Gouvernement </a:t>
            </a:r>
            <a:r>
              <a:rPr lang="fr-FR" sz="2400" b="1" dirty="0"/>
              <a:t>: </a:t>
            </a:r>
            <a:r>
              <a:rPr lang="fr-FR" sz="3800" dirty="0"/>
              <a:t>proposition au ministre chargé de l’enseignement supérieur de toute réforme nécessaire au développement et à l’enracinement de l’assurance qualité.</a:t>
            </a:r>
          </a:p>
          <a:p>
            <a:pPr lvl="1" algn="just"/>
            <a:r>
              <a:rPr lang="fr-FR" sz="3500" b="1" dirty="0"/>
              <a:t>Coordination des activités d’AQ sur le territoire national</a:t>
            </a:r>
          </a:p>
          <a:p>
            <a:pPr lvl="2" algn="just"/>
            <a:r>
              <a:rPr lang="fr-FR" sz="3800" dirty="0"/>
              <a:t>L’ANAQES est une institution d’appui aux agences et organismes d’assurance qualité </a:t>
            </a:r>
            <a:r>
              <a:rPr lang="fr-FR" sz="3800" dirty="0" err="1"/>
              <a:t>sous-régionaux</a:t>
            </a:r>
            <a:r>
              <a:rPr lang="fr-FR" sz="3800" dirty="0"/>
              <a:t>, continentaux et internationaux opérant sur le territoire togolais. À ce titre, elle assure, en tant que de besoin, la coordination des missions qu’ils effectuent au Togo.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827" y="211756"/>
            <a:ext cx="10515600" cy="837398"/>
          </a:xfrm>
        </p:spPr>
        <p:txBody>
          <a:bodyPr/>
          <a:lstStyle/>
          <a:p>
            <a:pPr algn="ctr"/>
            <a:r>
              <a:rPr lang="en-GB" dirty="0"/>
              <a:t>BUT DES ACTIVITÉS D’AQ EXTERNE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CD987-B08F-E3AC-0199-47B55F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64" y="888763"/>
            <a:ext cx="11126804" cy="5288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L’assurance qualité externe s’organisait autour de structures indépendantes (HCERES, CAMES, </a:t>
            </a:r>
            <a:r>
              <a:rPr lang="fr-FR" sz="2600" dirty="0" err="1"/>
              <a:t>etc</a:t>
            </a:r>
            <a:r>
              <a:rPr lang="fr-FR" sz="2600" dirty="0"/>
              <a:t>). Certes, cela n’interdit pas à un EES de recourir à un organisme international d’accréditation. Mais, dorénavant, c’est l’ANAQES qui s’en occupera</a:t>
            </a:r>
            <a:r>
              <a:rPr lang="fr-FR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De façon générale, les activités d’AQE devront être mises en œuvre dans la perspective de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b="1" dirty="0"/>
              <a:t>É</a:t>
            </a:r>
            <a:r>
              <a:rPr lang="en-GB" sz="2600" b="1" dirty="0"/>
              <a:t>valuations et </a:t>
            </a:r>
            <a:r>
              <a:rPr lang="en-GB" sz="2600" b="1" dirty="0" err="1"/>
              <a:t>accréditations</a:t>
            </a:r>
            <a:r>
              <a:rPr lang="en-GB" sz="2600" b="1" dirty="0"/>
              <a:t> </a:t>
            </a:r>
            <a:r>
              <a:rPr lang="en-GB" sz="2600" dirty="0" err="1"/>
              <a:t>en</a:t>
            </a:r>
            <a:r>
              <a:rPr lang="en-GB" sz="2600" dirty="0"/>
              <a:t> </a:t>
            </a:r>
            <a:r>
              <a:rPr lang="en-GB" sz="2600" dirty="0" err="1"/>
              <a:t>vue</a:t>
            </a:r>
            <a:r>
              <a:rPr lang="en-GB" sz="2600" dirty="0"/>
              <a:t> de :</a:t>
            </a:r>
            <a:endParaRPr lang="fr-FR" sz="2600" dirty="0"/>
          </a:p>
          <a:p>
            <a:pPr lvl="1" algn="just"/>
            <a:r>
              <a:rPr lang="en-GB" sz="2200" dirty="0" err="1"/>
              <a:t>Garantie</a:t>
            </a:r>
            <a:r>
              <a:rPr lang="en-GB" sz="2200" dirty="0"/>
              <a:t> de la </a:t>
            </a:r>
            <a:r>
              <a:rPr lang="en-GB" sz="2200" dirty="0" err="1"/>
              <a:t>qualité</a:t>
            </a:r>
            <a:r>
              <a:rPr lang="en-GB" sz="2200" dirty="0"/>
              <a:t> de </a:t>
            </a:r>
            <a:r>
              <a:rPr lang="en-GB" sz="2200" dirty="0" err="1"/>
              <a:t>l’enseignement</a:t>
            </a:r>
            <a:r>
              <a:rPr lang="en-GB" sz="2200" dirty="0"/>
              <a:t> et des programmes </a:t>
            </a:r>
            <a:r>
              <a:rPr lang="en-GB" sz="2200" dirty="0" err="1"/>
              <a:t>académiques</a:t>
            </a:r>
            <a:r>
              <a:rPr lang="en-GB" sz="2200" dirty="0"/>
              <a:t> et </a:t>
            </a:r>
            <a:endParaRPr lang="fr-FR" sz="2200" dirty="0"/>
          </a:p>
          <a:p>
            <a:pPr lvl="1" algn="just"/>
            <a:r>
              <a:rPr lang="en-GB" sz="2200" dirty="0"/>
              <a:t>Contribution à la </a:t>
            </a:r>
            <a:r>
              <a:rPr lang="en-GB" sz="2200" dirty="0" err="1"/>
              <a:t>qualité</a:t>
            </a:r>
            <a:r>
              <a:rPr lang="en-GB" sz="2200" dirty="0"/>
              <a:t> de la </a:t>
            </a:r>
            <a:r>
              <a:rPr lang="en-GB" sz="2200" dirty="0" err="1"/>
              <a:t>recherche</a:t>
            </a:r>
            <a:r>
              <a:rPr lang="en-GB" sz="2200" dirty="0"/>
              <a:t> ;</a:t>
            </a:r>
          </a:p>
          <a:p>
            <a:pPr lvl="1" algn="just"/>
            <a:r>
              <a:rPr lang="fr-FR" sz="2200" dirty="0"/>
              <a:t>Instauration d’une culture de l’évaluation et de l’assurance qualité </a:t>
            </a:r>
            <a:r>
              <a:rPr lang="en-GB" sz="2200" dirty="0"/>
              <a:t>(respect des </a:t>
            </a:r>
            <a:r>
              <a:rPr lang="en-GB" sz="2200" dirty="0" err="1"/>
              <a:t>normes</a:t>
            </a:r>
            <a:r>
              <a:rPr lang="en-GB" sz="2200" dirty="0"/>
              <a:t>) ;</a:t>
            </a:r>
          </a:p>
          <a:p>
            <a:pPr lvl="1" algn="just"/>
            <a:r>
              <a:rPr lang="en-GB" sz="2200" dirty="0"/>
              <a:t>Contribution à la </a:t>
            </a:r>
            <a:r>
              <a:rPr lang="en-GB" sz="2200" dirty="0" err="1"/>
              <a:t>qualité</a:t>
            </a:r>
            <a:r>
              <a:rPr lang="en-GB" sz="2200" dirty="0"/>
              <a:t> des </a:t>
            </a:r>
            <a:r>
              <a:rPr lang="en-GB" sz="2200" dirty="0" err="1"/>
              <a:t>établissements</a:t>
            </a:r>
            <a:r>
              <a:rPr lang="en-GB" sz="2200" dirty="0"/>
              <a:t> </a:t>
            </a:r>
            <a:r>
              <a:rPr lang="en-GB" sz="2200" dirty="0" err="1"/>
              <a:t>d’enseignement</a:t>
            </a:r>
            <a:r>
              <a:rPr lang="en-GB" sz="2200" dirty="0"/>
              <a:t> </a:t>
            </a:r>
            <a:r>
              <a:rPr lang="en-GB" sz="2200" dirty="0" err="1"/>
              <a:t>supérieur</a:t>
            </a:r>
            <a:r>
              <a:rPr lang="en-GB" sz="2200" dirty="0"/>
              <a:t> :</a:t>
            </a:r>
          </a:p>
          <a:p>
            <a:pPr lvl="1" algn="just"/>
            <a:r>
              <a:rPr lang="fr-FR" sz="2200" dirty="0"/>
              <a:t>Encouragement de l’innovation et des bonnes pratiques :</a:t>
            </a:r>
          </a:p>
          <a:p>
            <a:pPr lvl="1" algn="just"/>
            <a:r>
              <a:rPr lang="fr-FR" sz="2200" dirty="0"/>
              <a:t>Harmonisation du niveau de qualité au plan national.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600" b="1" dirty="0"/>
              <a:t>Employabilité : </a:t>
            </a:r>
            <a:r>
              <a:rPr lang="fr-FR" sz="2400" dirty="0"/>
              <a:t>Reconnaissance et la crédibilité des diplômes et titres.</a:t>
            </a:r>
            <a:endParaRPr lang="fr-FR" sz="2600" dirty="0"/>
          </a:p>
          <a:p>
            <a:pPr marL="457200" lvl="1" indent="-457200" algn="just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GB" sz="2600" b="1" dirty="0" err="1"/>
              <a:t>Mobilité</a:t>
            </a:r>
            <a:r>
              <a:rPr lang="en-GB" sz="2600" b="1" dirty="0"/>
              <a:t> </a:t>
            </a:r>
            <a:r>
              <a:rPr lang="en-GB" sz="2600" dirty="0"/>
              <a:t>: </a:t>
            </a:r>
            <a:r>
              <a:rPr lang="en-GB" dirty="0" err="1"/>
              <a:t>garantie</a:t>
            </a:r>
            <a:r>
              <a:rPr lang="en-GB" dirty="0"/>
              <a:t> de la </a:t>
            </a:r>
            <a:r>
              <a:rPr lang="en-GB" dirty="0" err="1"/>
              <a:t>portabilité</a:t>
            </a:r>
            <a:r>
              <a:rPr lang="en-GB" dirty="0"/>
              <a:t> des </a:t>
            </a:r>
            <a:r>
              <a:rPr lang="en-GB" dirty="0" err="1"/>
              <a:t>diplômes</a:t>
            </a:r>
            <a:r>
              <a:rPr lang="en-GB" dirty="0"/>
              <a:t> et titres, la </a:t>
            </a:r>
            <a:r>
              <a:rPr lang="en-GB" dirty="0" err="1"/>
              <a:t>mobilité</a:t>
            </a:r>
            <a:r>
              <a:rPr lang="en-GB" dirty="0"/>
              <a:t> intra et </a:t>
            </a:r>
            <a:r>
              <a:rPr lang="en-GB" dirty="0" err="1"/>
              <a:t>internationationale</a:t>
            </a:r>
            <a:r>
              <a:rPr lang="en-GB" dirty="0"/>
              <a:t> des </a:t>
            </a:r>
            <a:r>
              <a:rPr lang="en-GB" dirty="0" err="1"/>
              <a:t>étudiants</a:t>
            </a:r>
            <a:r>
              <a:rPr lang="en-GB" dirty="0"/>
              <a:t>, </a:t>
            </a:r>
            <a:r>
              <a:rPr lang="en-GB" dirty="0" err="1"/>
              <a:t>enseignants</a:t>
            </a:r>
            <a:r>
              <a:rPr lang="en-GB" dirty="0"/>
              <a:t> et </a:t>
            </a:r>
            <a:r>
              <a:rPr lang="en-GB" dirty="0" err="1"/>
              <a:t>personnels</a:t>
            </a:r>
            <a:r>
              <a:rPr lang="en-GB" sz="2200" dirty="0"/>
              <a:t>.</a:t>
            </a:r>
          </a:p>
          <a:p>
            <a:pPr algn="just"/>
            <a:endParaRPr lang="fr-FR" sz="2400" b="1" dirty="0">
              <a:solidFill>
                <a:srgbClr val="FF0000"/>
              </a:solidFill>
            </a:endParaRPr>
          </a:p>
          <a:p>
            <a:pPr algn="just"/>
            <a:endParaRPr lang="fr-FR" sz="2400" b="1" dirty="0">
              <a:solidFill>
                <a:srgbClr val="FF0000"/>
              </a:solidFill>
            </a:endParaRPr>
          </a:p>
          <a:p>
            <a:pPr algn="just"/>
            <a:endParaRPr lang="fr-FR" sz="2400" b="1" dirty="0">
              <a:solidFill>
                <a:srgbClr val="FF0000"/>
              </a:solidFill>
            </a:endParaRPr>
          </a:p>
          <a:p>
            <a:pPr algn="just"/>
            <a:endParaRPr lang="en-GB" sz="2400" b="1" dirty="0">
              <a:solidFill>
                <a:srgbClr val="FF0000"/>
              </a:solidFill>
            </a:endParaRPr>
          </a:p>
          <a:p>
            <a:pPr algn="just"/>
            <a:endParaRPr lang="en-GB" sz="2400" b="1" dirty="0">
              <a:solidFill>
                <a:srgbClr val="FF0000"/>
              </a:solidFill>
            </a:endParaRPr>
          </a:p>
          <a:p>
            <a:pPr algn="just"/>
            <a:endParaRPr lang="en-GB" sz="2400" b="1" dirty="0">
              <a:solidFill>
                <a:srgbClr val="FF0000"/>
              </a:solidFill>
            </a:endParaRPr>
          </a:p>
          <a:p>
            <a:pPr algn="just"/>
            <a:endParaRPr lang="en-GB" sz="2400" b="1" dirty="0">
              <a:solidFill>
                <a:srgbClr val="FF0000"/>
              </a:solidFill>
            </a:endParaRPr>
          </a:p>
          <a:p>
            <a:pPr algn="just"/>
            <a:endParaRPr lang="en-GB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MERCI 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Plus </a:t>
            </a:r>
            <a:r>
              <a:rPr lang="es-ES" sz="2000" b="0" dirty="0" err="1"/>
              <a:t>d’informations</a:t>
            </a:r>
            <a:r>
              <a:rPr lang="es-ES" sz="2000" b="0" dirty="0"/>
              <a:t> sur</a:t>
            </a:r>
          </a:p>
          <a:p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691</Words>
  <Application>Microsoft Office PowerPoint</Application>
  <PresentationFormat>Breitbild</PresentationFormat>
  <Paragraphs>52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Wingdings</vt:lpstr>
      <vt:lpstr>Tema de Office</vt:lpstr>
      <vt:lpstr>PowerPoint-Präsentation</vt:lpstr>
      <vt:lpstr>PRÉSENTATION DE L’AGENCE</vt:lpstr>
      <vt:lpstr>MISSIONS DE L’AGENCE</vt:lpstr>
      <vt:lpstr>BUT DES ACTIVITÉS D’AQ EXTERNE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66</cp:revision>
  <dcterms:created xsi:type="dcterms:W3CDTF">2023-06-29T15:28:25Z</dcterms:created>
  <dcterms:modified xsi:type="dcterms:W3CDTF">2025-02-17T07:32:02Z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