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2" r:id="rId3"/>
    <p:sldId id="263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311ACA7C-1216-29EF-8B94-0176925B6CC6}"/>
              </a:ext>
            </a:extLst>
          </p:cNvPr>
          <p:cNvSpPr txBox="1">
            <a:spLocks/>
          </p:cNvSpPr>
          <p:nvPr userDrawn="1"/>
        </p:nvSpPr>
        <p:spPr>
          <a:xfrm>
            <a:off x="11401200" y="6105600"/>
            <a:ext cx="288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8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A92039-7BCC-4D02-A517-162A6F3752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1200" y="6105600"/>
            <a:ext cx="288000" cy="288000"/>
          </a:xfrm>
        </p:spPr>
        <p:txBody>
          <a:bodyPr/>
          <a:lstStyle>
            <a:lvl1pPr>
              <a:defRPr sz="1800" b="1">
                <a:solidFill>
                  <a:srgbClr val="FF0000"/>
                </a:solidFill>
              </a:defRPr>
            </a:lvl1pPr>
          </a:lstStyle>
          <a:p>
            <a:fld id="{D3A92039-7BCC-4D02-A517-162A6F3752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71038"/>
            <a:ext cx="1756008" cy="547874"/>
          </a:xfrm>
          <a:prstGeom prst="rect">
            <a:avLst/>
          </a:prstGeom>
        </p:spPr>
      </p:pic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9C749E4C-B3DC-9997-836D-DDBB2B65BD1B}"/>
              </a:ext>
            </a:extLst>
          </p:cNvPr>
          <p:cNvSpPr txBox="1">
            <a:spLocks/>
          </p:cNvSpPr>
          <p:nvPr userDrawn="1"/>
        </p:nvSpPr>
        <p:spPr>
          <a:xfrm>
            <a:off x="11428875" y="6236975"/>
            <a:ext cx="288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7B6EB87F-1201-5853-D1D9-4ADA276E8F2A}"/>
              </a:ext>
            </a:extLst>
          </p:cNvPr>
          <p:cNvSpPr txBox="1">
            <a:spLocks/>
          </p:cNvSpPr>
          <p:nvPr userDrawn="1"/>
        </p:nvSpPr>
        <p:spPr>
          <a:xfrm>
            <a:off x="11401200" y="6105600"/>
            <a:ext cx="288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8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A92039-7BCC-4D02-A517-162A6F3752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58967E16-EABC-4118-D2C6-AD811B529701}"/>
              </a:ext>
            </a:extLst>
          </p:cNvPr>
          <p:cNvSpPr txBox="1">
            <a:spLocks/>
          </p:cNvSpPr>
          <p:nvPr userDrawn="1"/>
        </p:nvSpPr>
        <p:spPr>
          <a:xfrm>
            <a:off x="11401200" y="6105600"/>
            <a:ext cx="288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8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A92039-7BCC-4D02-A517-162A6F3752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ACTIVITÉ D’APPRENTISSAGE PAR LES PAIRS : MISSION DES AGENCES / AUTORITÉS PARTICIPANTES ET DE LEURS ACTIVITÉS D’AQ EXTERNE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Lundi 17 Février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EC7C7-6AC2-35F4-3203-2C319F05E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D776EA54-60C4-D280-3DE2-1041E9E3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524000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0A6AD-881E-5600-5530-4EDF1748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7314"/>
            <a:ext cx="10515600" cy="195389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BE" b="1" noProof="0" dirty="0"/>
              <a:t>Participants à la formation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Monsieur Taoufik REZGUI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Monsieur Anis KACEM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Monsieur Mohamed Bilel KHELIFI</a:t>
            </a:r>
          </a:p>
          <a:p>
            <a:endParaRPr lang="fr-FR" dirty="0"/>
          </a:p>
          <a:p>
            <a:endParaRPr lang="fr-BE" noProof="0" dirty="0"/>
          </a:p>
        </p:txBody>
      </p:sp>
      <p:pic>
        <p:nvPicPr>
          <p:cNvPr id="9" name="Image 8" descr="Une image contenant texte, Police, capture d’écran, Graphique&#10;&#10;Le contenu généré par l’IA peut être incorrect.">
            <a:extLst>
              <a:ext uri="{FF2B5EF4-FFF2-40B4-BE49-F238E27FC236}">
                <a16:creationId xmlns:a16="http://schemas.microsoft.com/office/drawing/2014/main" id="{F99AFB05-A0F4-E0B3-CA81-35C59BEDF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931" y="800062"/>
            <a:ext cx="1554390" cy="900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32FE849-9580-A976-D2AD-BF850B73B0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5" y="872062"/>
            <a:ext cx="2391621" cy="82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Armoiries de la Tunisie — Wikipédia">
            <a:extLst>
              <a:ext uri="{FF2B5EF4-FFF2-40B4-BE49-F238E27FC236}">
                <a16:creationId xmlns:a16="http://schemas.microsoft.com/office/drawing/2014/main" id="{36D7B2EE-37BD-1D98-45A9-D8B8AB645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312" y="242062"/>
            <a:ext cx="795375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737"/>
            <a:ext cx="10515600" cy="999857"/>
          </a:xfrm>
        </p:spPr>
        <p:txBody>
          <a:bodyPr/>
          <a:lstStyle/>
          <a:p>
            <a:r>
              <a:rPr lang="en-GB" dirty="0"/>
              <a:t>PRÉSENTATION DE L’AGENCE TUNISIENNE D’EVALUATION ET D’ACCREDITATION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89674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noProof="0" dirty="0"/>
              <a:t>Crée en 2022 par le Décret-loi 2022-46 du 24 juin 2022, suite à la fusion des deux instances: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600" b="1" noProof="0" dirty="0"/>
              <a:t>CNEARS</a:t>
            </a:r>
            <a:r>
              <a:rPr lang="fr-FR" sz="1600" noProof="0" dirty="0"/>
              <a:t>: Comité National d’Evaluation des Activités de Recherche Scientifique crée par Loi d'orientation n° 96-6 du 31 janvier </a:t>
            </a:r>
            <a:r>
              <a:rPr lang="fr-FR" sz="1600" b="1" noProof="0" dirty="0"/>
              <a:t>1996</a:t>
            </a:r>
            <a:r>
              <a:rPr lang="fr-FR" sz="1600" noProof="0" dirty="0"/>
              <a:t>, relative à la recherche scientifique et au développement technologique,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600" b="1" noProof="0" dirty="0"/>
              <a:t>IEAQA</a:t>
            </a:r>
            <a:r>
              <a:rPr lang="fr-FR" sz="1600" noProof="0" dirty="0"/>
              <a:t> : Instance Nationale d’Evaluation et d’Assurance Qualité et d’Accréditation crée  par la Loi n°2008-19 du 25 février </a:t>
            </a:r>
            <a:r>
              <a:rPr lang="fr-FR" sz="1600" b="1" noProof="0" dirty="0"/>
              <a:t>2008</a:t>
            </a:r>
            <a:r>
              <a:rPr lang="fr-FR" sz="1600" noProof="0" dirty="0"/>
              <a:t> relative à l’enseignement supérieur</a:t>
            </a:r>
            <a:r>
              <a:rPr lang="fr-FR" sz="1600" dirty="0"/>
              <a:t>.</a:t>
            </a:r>
            <a:endParaRPr lang="fr-FR" sz="1600" noProof="0" dirty="0"/>
          </a:p>
          <a:p>
            <a:pPr>
              <a:lnSpc>
                <a:spcPct val="120000"/>
              </a:lnSpc>
            </a:pPr>
            <a:r>
              <a:rPr lang="fr-FR" sz="1800" noProof="0" dirty="0"/>
              <a:t>Doté de la </a:t>
            </a:r>
            <a:r>
              <a:rPr lang="fr-FR" sz="1800" b="1" noProof="0" dirty="0"/>
              <a:t>personnalité morale </a:t>
            </a:r>
            <a:r>
              <a:rPr lang="fr-FR" sz="1800" noProof="0" dirty="0"/>
              <a:t>et de l’</a:t>
            </a:r>
            <a:r>
              <a:rPr lang="fr-FR" sz="1800" b="1" noProof="0" dirty="0"/>
              <a:t>autonomie financière</a:t>
            </a:r>
            <a:r>
              <a:rPr lang="fr-FR" sz="1800" noProof="0" dirty="0"/>
              <a:t>, et placé sous la tutelle du ministère de l’Enseignement </a:t>
            </a:r>
            <a:r>
              <a:rPr lang="fr-FR" sz="1800" dirty="0"/>
              <a:t>S</a:t>
            </a:r>
            <a:r>
              <a:rPr lang="fr-FR" sz="1800" noProof="0" dirty="0" err="1"/>
              <a:t>upérieur</a:t>
            </a:r>
            <a:r>
              <a:rPr lang="fr-FR" sz="1800" noProof="0" dirty="0"/>
              <a:t> et de la Recherche </a:t>
            </a:r>
            <a:r>
              <a:rPr lang="fr-FR" sz="1800" dirty="0"/>
              <a:t>S</a:t>
            </a:r>
            <a:r>
              <a:rPr lang="fr-FR" sz="1800" noProof="0" dirty="0" err="1"/>
              <a:t>cientifique</a:t>
            </a:r>
            <a:r>
              <a:rPr lang="fr-FR" sz="1800" noProof="0" dirty="0"/>
              <a:t>,</a:t>
            </a:r>
          </a:p>
          <a:p>
            <a:pPr>
              <a:lnSpc>
                <a:spcPct val="120000"/>
              </a:lnSpc>
            </a:pPr>
            <a:r>
              <a:rPr lang="fr-FR" sz="1800" noProof="0" dirty="0"/>
              <a:t>L’organisation administrative et scientifique de l'agence comprend: un </a:t>
            </a:r>
            <a:r>
              <a:rPr lang="fr-FR" sz="1800" b="1" dirty="0"/>
              <a:t>Directeur général </a:t>
            </a:r>
            <a:r>
              <a:rPr lang="fr-FR" sz="1800" dirty="0"/>
              <a:t>(PES), un </a:t>
            </a:r>
            <a:r>
              <a:rPr lang="fr-FR" sz="1800" b="1" dirty="0"/>
              <a:t>Conseil d’établissement</a:t>
            </a:r>
            <a:r>
              <a:rPr lang="fr-FR" sz="1800" dirty="0"/>
              <a:t>, un </a:t>
            </a:r>
            <a:r>
              <a:rPr lang="fr-FR" sz="1800" b="1" dirty="0"/>
              <a:t>Collège scientifique</a:t>
            </a:r>
            <a:r>
              <a:rPr lang="fr-FR" sz="1800" dirty="0"/>
              <a:t>, les </a:t>
            </a:r>
            <a:r>
              <a:rPr lang="fr-FR" sz="1800" b="1" dirty="0"/>
              <a:t>Comités d'experts </a:t>
            </a:r>
            <a:r>
              <a:rPr lang="fr-FR" sz="1800" dirty="0"/>
              <a:t>et un </a:t>
            </a:r>
            <a:r>
              <a:rPr lang="fr-FR" sz="1800" b="1" dirty="0"/>
              <a:t>Comité d’arbitrage,</a:t>
            </a:r>
            <a:endParaRPr lang="fr-FR" sz="1800" dirty="0"/>
          </a:p>
          <a:p>
            <a:pPr>
              <a:lnSpc>
                <a:spcPct val="120000"/>
              </a:lnSpc>
            </a:pPr>
            <a:r>
              <a:rPr lang="fr-FR" sz="1800" dirty="0"/>
              <a:t>Personnels de l’ATEA : Directrice générale et 17 Employées  (Ingénieurs, Administratifs et Agents d’exécution).</a:t>
            </a: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45"/>
            <a:ext cx="10515600" cy="1025495"/>
          </a:xfrm>
        </p:spPr>
        <p:txBody>
          <a:bodyPr/>
          <a:lstStyle/>
          <a:p>
            <a:r>
              <a:rPr lang="en-GB" dirty="0"/>
              <a:t>MISSION DE L’AGENCE TUNISIENNE D’EVALUATION ET D’ACCREDITATION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0BAC89EA-1639-601B-2518-18A74DA76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4022" y="1529697"/>
            <a:ext cx="5366759" cy="48282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Évaluation</a:t>
            </a:r>
            <a:r>
              <a:rPr lang="fr-FR" sz="1400" dirty="0"/>
              <a:t> des </a:t>
            </a:r>
            <a:r>
              <a:rPr lang="fr-FR" sz="1400" b="1" dirty="0"/>
              <a:t>Universités</a:t>
            </a:r>
            <a:r>
              <a:rPr lang="fr-FR" sz="1400" dirty="0"/>
              <a:t> et des </a:t>
            </a:r>
            <a:r>
              <a:rPr lang="fr-FR" sz="1400" b="1" dirty="0"/>
              <a:t>Etablissements</a:t>
            </a:r>
            <a:r>
              <a:rPr lang="fr-FR" sz="1400" dirty="0"/>
              <a:t> d'enseignement supérieur et de recherche </a:t>
            </a:r>
            <a:r>
              <a:rPr lang="fr-FR" sz="1400" b="1" dirty="0"/>
              <a:t>publics</a:t>
            </a:r>
            <a:r>
              <a:rPr lang="fr-FR" sz="1400" dirty="0"/>
              <a:t> et </a:t>
            </a:r>
            <a:r>
              <a:rPr lang="fr-FR" sz="1400" b="1" dirty="0"/>
              <a:t>privés</a:t>
            </a:r>
            <a:r>
              <a:rPr lang="fr-FR" sz="1400" dirty="0"/>
              <a:t> et leurs </a:t>
            </a:r>
            <a:r>
              <a:rPr lang="fr-FR" sz="1400" b="1" dirty="0"/>
              <a:t>programmes</a:t>
            </a:r>
            <a:r>
              <a:rPr lang="fr-FR" sz="1400" dirty="0"/>
              <a:t>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Évaluation</a:t>
            </a:r>
            <a:r>
              <a:rPr lang="fr-FR" sz="1400" dirty="0"/>
              <a:t> des </a:t>
            </a:r>
            <a:r>
              <a:rPr lang="fr-FR" sz="1400" b="1" dirty="0"/>
              <a:t>établissements publics </a:t>
            </a:r>
            <a:r>
              <a:rPr lang="fr-FR" sz="1400" dirty="0"/>
              <a:t>de </a:t>
            </a:r>
            <a:r>
              <a:rPr lang="fr-FR" sz="1400" b="1" dirty="0"/>
              <a:t>recherche scientifique</a:t>
            </a:r>
            <a:r>
              <a:rPr lang="fr-FR" sz="1400" dirty="0"/>
              <a:t>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Évaluation</a:t>
            </a:r>
            <a:r>
              <a:rPr lang="fr-FR" sz="1400" dirty="0"/>
              <a:t> des </a:t>
            </a:r>
            <a:r>
              <a:rPr lang="fr-FR" sz="1400" b="1" dirty="0"/>
              <a:t>structures de recherche</a:t>
            </a:r>
            <a:r>
              <a:rPr lang="fr-FR" sz="1400" dirty="0"/>
              <a:t>, des </a:t>
            </a:r>
            <a:r>
              <a:rPr lang="fr-FR" sz="1400" b="1" dirty="0"/>
              <a:t>écoles doctorales</a:t>
            </a:r>
            <a:r>
              <a:rPr lang="fr-FR" sz="1400" dirty="0"/>
              <a:t>, des </a:t>
            </a:r>
            <a:r>
              <a:rPr lang="fr-FR" sz="1400" b="1" dirty="0"/>
              <a:t>programmes</a:t>
            </a:r>
            <a:r>
              <a:rPr lang="fr-FR" sz="1400" dirty="0"/>
              <a:t> et des </a:t>
            </a:r>
            <a:r>
              <a:rPr lang="fr-FR" sz="1400" b="1" dirty="0"/>
              <a:t>projets de recherche </a:t>
            </a:r>
            <a:r>
              <a:rPr lang="fr-FR" sz="1400" dirty="0"/>
              <a:t>et d’</a:t>
            </a:r>
            <a:r>
              <a:rPr lang="fr-FR" sz="1400" b="1" dirty="0"/>
              <a:t>innovation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Évaluation </a:t>
            </a:r>
            <a:r>
              <a:rPr lang="fr-FR" sz="1400" dirty="0"/>
              <a:t>de l’</a:t>
            </a:r>
            <a:r>
              <a:rPr lang="fr-FR" sz="1400" b="1" dirty="0"/>
              <a:t>efficacité </a:t>
            </a:r>
            <a:r>
              <a:rPr lang="fr-FR" sz="1400" dirty="0"/>
              <a:t>du financement public des </a:t>
            </a:r>
            <a:r>
              <a:rPr lang="fr-FR" sz="1400" b="1" dirty="0"/>
              <a:t>programmes</a:t>
            </a:r>
            <a:r>
              <a:rPr lang="fr-FR" sz="1400" dirty="0"/>
              <a:t> et des </a:t>
            </a:r>
            <a:r>
              <a:rPr lang="fr-FR" sz="1400" b="1" dirty="0"/>
              <a:t>projets de recherche et d’innovation</a:t>
            </a:r>
            <a:r>
              <a:rPr lang="fr-FR" sz="1400" dirty="0"/>
              <a:t>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Évaluation</a:t>
            </a:r>
            <a:r>
              <a:rPr lang="fr-FR" sz="1400" dirty="0"/>
              <a:t> des demandes pour la transformation en établissements publics à caractère scientifique et technologique (EPST) , des </a:t>
            </a:r>
            <a:r>
              <a:rPr lang="fr-FR" sz="1400" b="1" dirty="0"/>
              <a:t>universités</a:t>
            </a:r>
            <a:r>
              <a:rPr lang="fr-FR" sz="1400" dirty="0"/>
              <a:t>, des </a:t>
            </a:r>
            <a:r>
              <a:rPr lang="fr-FR" sz="1400" b="1" dirty="0"/>
              <a:t>établissements</a:t>
            </a:r>
            <a:r>
              <a:rPr lang="fr-FR" sz="1400" dirty="0"/>
              <a:t> </a:t>
            </a:r>
            <a:r>
              <a:rPr lang="fr-FR" sz="1400" b="1" dirty="0"/>
              <a:t>d’enseignement supérieur </a:t>
            </a:r>
            <a:r>
              <a:rPr lang="fr-FR" sz="1400" dirty="0"/>
              <a:t>et de recherche et des établissements publics de la </a:t>
            </a:r>
            <a:r>
              <a:rPr lang="fr-FR" sz="1400" b="1" dirty="0"/>
              <a:t>recherche scientifique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Accréditation</a:t>
            </a:r>
            <a:r>
              <a:rPr lang="fr-FR" sz="1400" dirty="0"/>
              <a:t> des </a:t>
            </a:r>
            <a:r>
              <a:rPr lang="fr-FR" sz="1400" b="1" dirty="0"/>
              <a:t>établissements</a:t>
            </a:r>
            <a:r>
              <a:rPr lang="fr-FR" sz="1400" dirty="0"/>
              <a:t> d’enseignement supérieur et de recherche </a:t>
            </a:r>
            <a:r>
              <a:rPr lang="fr-FR" sz="1400" b="1" dirty="0"/>
              <a:t>publics et privés</a:t>
            </a:r>
            <a:r>
              <a:rPr lang="fr-FR" sz="1400" dirty="0"/>
              <a:t>, </a:t>
            </a:r>
            <a:r>
              <a:rPr lang="fr-FR" sz="1400" b="1" dirty="0"/>
              <a:t>nationaux et internationaux </a:t>
            </a:r>
            <a:r>
              <a:rPr lang="fr-FR" sz="1400" dirty="0"/>
              <a:t>ou leurs </a:t>
            </a:r>
            <a:r>
              <a:rPr lang="fr-FR" sz="1400" b="1" dirty="0"/>
              <a:t>programmes de formation</a:t>
            </a:r>
            <a:r>
              <a:rPr lang="fr-FR" sz="1350" dirty="0"/>
              <a:t>,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2D02F133-41A9-D7CB-E4B1-210243538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9698"/>
            <a:ext cx="5561176" cy="48282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300" b="1" dirty="0"/>
              <a:t>Développement</a:t>
            </a:r>
            <a:r>
              <a:rPr lang="fr-FR" sz="1300" dirty="0"/>
              <a:t> des </a:t>
            </a:r>
            <a:r>
              <a:rPr lang="fr-FR" sz="1300" b="1" dirty="0"/>
              <a:t>procédures</a:t>
            </a:r>
            <a:r>
              <a:rPr lang="fr-FR" sz="1300" dirty="0"/>
              <a:t> et des </a:t>
            </a:r>
            <a:r>
              <a:rPr lang="fr-FR" sz="1300" b="1" dirty="0"/>
              <a:t>référentiels</a:t>
            </a:r>
            <a:r>
              <a:rPr lang="fr-FR" sz="1300" dirty="0"/>
              <a:t> d’</a:t>
            </a:r>
            <a:r>
              <a:rPr lang="fr-FR" sz="1300" b="1" dirty="0"/>
              <a:t>assurance-qualité</a:t>
            </a:r>
            <a:r>
              <a:rPr lang="fr-FR" sz="1300" dirty="0"/>
              <a:t> </a:t>
            </a:r>
            <a:r>
              <a:rPr lang="fr-FR" sz="1300" b="1" u="sng" dirty="0"/>
              <a:t>conformément</a:t>
            </a:r>
            <a:r>
              <a:rPr lang="fr-FR" sz="1300" dirty="0"/>
              <a:t> aux </a:t>
            </a:r>
            <a:r>
              <a:rPr lang="fr-FR" sz="1300" b="1" u="sng" dirty="0"/>
              <a:t>standards internationaux</a:t>
            </a:r>
            <a:r>
              <a:rPr lang="fr-FR" sz="1300" dirty="0"/>
              <a:t> en tenant compte des particularités nationales et sectorielles,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300" dirty="0"/>
              <a:t> </a:t>
            </a:r>
            <a:r>
              <a:rPr lang="fr-FR" sz="1300" b="1" dirty="0"/>
              <a:t>Analyse périodique </a:t>
            </a:r>
            <a:r>
              <a:rPr lang="fr-FR" sz="1300" dirty="0"/>
              <a:t>des données et des résultats des évaluations et</a:t>
            </a:r>
            <a:r>
              <a:rPr lang="fr-FR" sz="1300" b="1" dirty="0"/>
              <a:t> doter </a:t>
            </a:r>
            <a:r>
              <a:rPr lang="fr-FR" sz="1300" dirty="0"/>
              <a:t>le ministère de tutelle et les structures en relation des </a:t>
            </a:r>
            <a:r>
              <a:rPr lang="fr-FR" sz="1300" b="1" dirty="0"/>
              <a:t>outils d'appui à la prise de décision et de pilotage </a:t>
            </a:r>
            <a:r>
              <a:rPr lang="fr-FR" sz="1300" dirty="0"/>
              <a:t>du système d’enseignement supérieur et de recherche scientifique,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300" b="1" dirty="0"/>
              <a:t>Veille prospective </a:t>
            </a:r>
            <a:r>
              <a:rPr lang="fr-FR" sz="1300" dirty="0"/>
              <a:t>sur les </a:t>
            </a:r>
            <a:r>
              <a:rPr lang="fr-FR" sz="1300" b="1" dirty="0"/>
              <a:t>évolutions internationales </a:t>
            </a:r>
            <a:r>
              <a:rPr lang="fr-FR" sz="1300" dirty="0"/>
              <a:t>en matière </a:t>
            </a:r>
            <a:r>
              <a:rPr lang="fr-FR" sz="1300" b="1" dirty="0"/>
              <a:t>d’assurance-qualité</a:t>
            </a:r>
            <a:r>
              <a:rPr lang="fr-FR" sz="1300" dirty="0"/>
              <a:t> en enseignement supérieur et en recherche scientifique et la proposition des </a:t>
            </a:r>
            <a:r>
              <a:rPr lang="fr-FR" sz="1300" b="1" u="sng" dirty="0"/>
              <a:t>recommandations stratégiques</a:t>
            </a:r>
            <a:r>
              <a:rPr lang="fr-FR" sz="1300" dirty="0"/>
              <a:t> au </a:t>
            </a:r>
            <a:r>
              <a:rPr lang="fr-FR" sz="1300" u="sng" dirty="0"/>
              <a:t>ministère de tutelle</a:t>
            </a:r>
            <a:r>
              <a:rPr lang="fr-FR" sz="1300" dirty="0"/>
              <a:t>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300" b="1" dirty="0"/>
              <a:t>Contribution</a:t>
            </a:r>
            <a:r>
              <a:rPr lang="fr-FR" sz="1300" dirty="0"/>
              <a:t> au </a:t>
            </a:r>
            <a:r>
              <a:rPr lang="fr-FR" sz="1300" b="1" dirty="0"/>
              <a:t>développement</a:t>
            </a:r>
            <a:r>
              <a:rPr lang="fr-FR" sz="1300" dirty="0"/>
              <a:t> de la </a:t>
            </a:r>
            <a:r>
              <a:rPr lang="fr-FR" sz="1300" u="sng" dirty="0"/>
              <a:t>culture de qualité </a:t>
            </a:r>
            <a:r>
              <a:rPr lang="fr-FR" sz="1300" dirty="0"/>
              <a:t>et d’</a:t>
            </a:r>
            <a:r>
              <a:rPr lang="fr-FR" sz="1300" u="sng" dirty="0"/>
              <a:t>amélioration continue </a:t>
            </a:r>
            <a:r>
              <a:rPr lang="fr-FR" sz="1300" dirty="0"/>
              <a:t>au sein des établissements d’enseignement supérieur et de recherche, des établissements publics de recherche scientifique et des structures de recherche,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300" b="1" dirty="0"/>
              <a:t>Établissement </a:t>
            </a:r>
            <a:r>
              <a:rPr lang="fr-FR" sz="1300" dirty="0"/>
              <a:t>des </a:t>
            </a:r>
            <a:r>
              <a:rPr lang="fr-FR" sz="1300" b="1" dirty="0"/>
              <a:t>relations de coopération </a:t>
            </a:r>
            <a:r>
              <a:rPr lang="fr-FR" sz="1300" dirty="0"/>
              <a:t>avec les </a:t>
            </a:r>
            <a:r>
              <a:rPr lang="fr-FR" sz="1300" u="sng" dirty="0"/>
              <a:t>organisations</a:t>
            </a:r>
            <a:r>
              <a:rPr lang="fr-FR" sz="1300" dirty="0"/>
              <a:t> et les </a:t>
            </a:r>
            <a:r>
              <a:rPr lang="fr-FR" sz="1300" u="sng" dirty="0"/>
              <a:t>réseaux internationaux </a:t>
            </a:r>
            <a:r>
              <a:rPr lang="fr-FR" sz="1300" dirty="0"/>
              <a:t>œuvrant dans le domaine de l’</a:t>
            </a:r>
            <a:r>
              <a:rPr lang="fr-FR" sz="1300" b="1" dirty="0"/>
              <a:t>évaluation</a:t>
            </a:r>
            <a:r>
              <a:rPr lang="fr-FR" sz="1300" dirty="0"/>
              <a:t>, de l’</a:t>
            </a:r>
            <a:r>
              <a:rPr lang="fr-FR" sz="1300" b="1" dirty="0"/>
              <a:t>assurance-qualité</a:t>
            </a:r>
            <a:r>
              <a:rPr lang="fr-FR" sz="1300" dirty="0"/>
              <a:t> et de l’</a:t>
            </a:r>
            <a:r>
              <a:rPr lang="fr-FR" sz="1300" b="1" dirty="0"/>
              <a:t>accréditation</a:t>
            </a:r>
            <a:r>
              <a:rPr lang="fr-FR" sz="1300" dirty="0"/>
              <a:t> en enseignement supérieur et recherche scientifique</a:t>
            </a: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GB"/>
              <a:t>BUT DES ACTIVITÉS D’AQ EXTERNE </a:t>
            </a:r>
            <a:endParaRPr lang="en-GB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A326FD0-0DF6-B129-FA15-97B4C46BE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Statuer</a:t>
            </a:r>
            <a:r>
              <a:rPr lang="fr-FR" sz="2400" dirty="0"/>
              <a:t> sur la </a:t>
            </a:r>
            <a:r>
              <a:rPr lang="fr-FR" sz="2400" b="1" dirty="0"/>
              <a:t>performance</a:t>
            </a:r>
            <a:r>
              <a:rPr lang="fr-FR" sz="2400" dirty="0"/>
              <a:t> académique et institutionnelle sur la base de </a:t>
            </a:r>
            <a:r>
              <a:rPr lang="fr-FR" sz="2400" b="1" dirty="0"/>
              <a:t>critères</a:t>
            </a:r>
            <a:r>
              <a:rPr lang="fr-FR" sz="2400" dirty="0"/>
              <a:t> de qualité </a:t>
            </a:r>
            <a:r>
              <a:rPr lang="fr-FR" sz="2400" b="1" dirty="0"/>
              <a:t>préétablis</a:t>
            </a:r>
            <a:r>
              <a:rPr lang="fr-FR" sz="2400" dirty="0"/>
              <a:t>, en vue de :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/>
              <a:t>Assurer</a:t>
            </a:r>
            <a:r>
              <a:rPr lang="fr-FR" sz="2200" dirty="0"/>
              <a:t> un niveau de qualité constant et pérenne,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/>
              <a:t>Apporter</a:t>
            </a:r>
            <a:r>
              <a:rPr lang="fr-FR" sz="2200" dirty="0"/>
              <a:t> une amélioration continue des processus et des activités,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/>
              <a:t>Promouvoir</a:t>
            </a:r>
            <a:r>
              <a:rPr lang="fr-FR" sz="2200" dirty="0"/>
              <a:t> la transparence et la responsabilité,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/>
              <a:t>Veiller</a:t>
            </a:r>
            <a:r>
              <a:rPr lang="fr-FR" sz="2200" dirty="0"/>
              <a:t> à la conformité avec les normes internationales,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/>
              <a:t>Garantir</a:t>
            </a:r>
            <a:r>
              <a:rPr lang="fr-FR" sz="2200" dirty="0"/>
              <a:t> une reconnaissance à l'échelle internationale.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MERCI !</a:t>
            </a:r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Breitbild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Montserrat</vt:lpstr>
      <vt:lpstr>Tema de Office</vt:lpstr>
      <vt:lpstr>PowerPoint-Präsentation</vt:lpstr>
      <vt:lpstr> </vt:lpstr>
      <vt:lpstr>PRÉSENTATION DE L’AGENCE TUNISIENNE D’EVALUATION ET D’ACCREDITATION</vt:lpstr>
      <vt:lpstr>MISSION DE L’AGENCE TUNISIENNE D’EVALUATION ET D’ACCREDITATION</vt:lpstr>
      <vt:lpstr>BUT DES ACTIVITÉS D’AQ EXTERNE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44</cp:revision>
  <dcterms:created xsi:type="dcterms:W3CDTF">2023-06-29T15:28:25Z</dcterms:created>
  <dcterms:modified xsi:type="dcterms:W3CDTF">2025-02-14T15:25:04Z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