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753" r:id="rId3"/>
  </p:sldMasterIdLst>
  <p:notesMasterIdLst>
    <p:notesMasterId r:id="rId15"/>
  </p:notesMasterIdLst>
  <p:handoutMasterIdLst>
    <p:handoutMasterId r:id="rId16"/>
  </p:handoutMasterIdLst>
  <p:sldIdLst>
    <p:sldId id="2835" r:id="rId4"/>
    <p:sldId id="689" r:id="rId5"/>
    <p:sldId id="270" r:id="rId6"/>
    <p:sldId id="263" r:id="rId7"/>
    <p:sldId id="262" r:id="rId8"/>
    <p:sldId id="258" r:id="rId9"/>
    <p:sldId id="256" r:id="rId10"/>
    <p:sldId id="269" r:id="rId11"/>
    <p:sldId id="2871" r:id="rId12"/>
    <p:sldId id="2872" r:id="rId13"/>
    <p:sldId id="2815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Beneitone" initials="PB" lastIdx="1" clrIdx="0">
    <p:extLst>
      <p:ext uri="{19B8F6BF-5375-455C-9EA6-DF929625EA0E}">
        <p15:presenceInfo xmlns:p15="http://schemas.microsoft.com/office/powerpoint/2012/main" userId="46a0becc8ffdf4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F9B233"/>
    <a:srgbClr val="60A500"/>
    <a:srgbClr val="E6CC6C"/>
    <a:srgbClr val="DCB62C"/>
    <a:srgbClr val="FFFFFF"/>
    <a:srgbClr val="8F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609" y="267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B19AD-9318-41E5-9493-44EE12DD600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BEF3F4-F88E-4DCD-B7B1-5B9F1D75FE5A}">
      <dgm:prSet phldrT="[Text]"/>
      <dgm:spPr/>
      <dgm:t>
        <a:bodyPr/>
        <a:lstStyle/>
        <a:p>
          <a:r>
            <a:rPr lang="fr-FR" dirty="0" err="1">
              <a:solidFill>
                <a:schemeClr val="tx1">
                  <a:alpha val="80000"/>
                </a:schemeClr>
              </a:solidFill>
            </a:rPr>
            <a:t>Armonizaçao</a:t>
          </a:r>
          <a:endParaRPr lang="en-GB" dirty="0"/>
        </a:p>
      </dgm:t>
    </dgm:pt>
    <dgm:pt modelId="{EB80A5DF-9125-4C1F-A08D-14F319CCF3F1}" type="parTrans" cxnId="{D46FAFA0-EE9E-47B4-9513-BE5C21DC4EED}">
      <dgm:prSet/>
      <dgm:spPr/>
      <dgm:t>
        <a:bodyPr/>
        <a:lstStyle/>
        <a:p>
          <a:endParaRPr lang="en-GB"/>
        </a:p>
      </dgm:t>
    </dgm:pt>
    <dgm:pt modelId="{F7AC3DE4-32F6-48EB-81D4-8D8792DCC09E}" type="sibTrans" cxnId="{D46FAFA0-EE9E-47B4-9513-BE5C21DC4EED}">
      <dgm:prSet/>
      <dgm:spPr/>
      <dgm:t>
        <a:bodyPr/>
        <a:lstStyle/>
        <a:p>
          <a:endParaRPr lang="en-GB"/>
        </a:p>
      </dgm:t>
    </dgm:pt>
    <dgm:pt modelId="{AE73B07B-F1D0-4BEE-BA27-C243D7D77DB4}">
      <dgm:prSet phldrT="[Text]"/>
      <dgm:spPr/>
      <dgm:t>
        <a:bodyPr/>
        <a:lstStyle/>
        <a:p>
          <a:r>
            <a:rPr lang="fr-FR" dirty="0">
              <a:solidFill>
                <a:schemeClr val="tx1">
                  <a:alpha val="80000"/>
                </a:schemeClr>
              </a:solidFill>
            </a:rPr>
            <a:t>Libre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circulaçao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de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profissionais</a:t>
          </a:r>
          <a:endParaRPr lang="en-GB" dirty="0"/>
        </a:p>
      </dgm:t>
    </dgm:pt>
    <dgm:pt modelId="{8D1F5C94-DC6D-4963-B5EE-D27AACBCB35E}" type="parTrans" cxnId="{0EEA8BE2-DDE0-429A-A764-B24A032BF6C2}">
      <dgm:prSet/>
      <dgm:spPr/>
      <dgm:t>
        <a:bodyPr/>
        <a:lstStyle/>
        <a:p>
          <a:endParaRPr lang="en-GB"/>
        </a:p>
      </dgm:t>
    </dgm:pt>
    <dgm:pt modelId="{49A03660-5044-4E07-8AD0-F2B64D4ECE5F}" type="sibTrans" cxnId="{0EEA8BE2-DDE0-429A-A764-B24A032BF6C2}">
      <dgm:prSet/>
      <dgm:spPr/>
      <dgm:t>
        <a:bodyPr/>
        <a:lstStyle/>
        <a:p>
          <a:endParaRPr lang="en-GB"/>
        </a:p>
      </dgm:t>
    </dgm:pt>
    <dgm:pt modelId="{4AADB0BB-DCAE-4B98-9B23-43CFD72BCA05}">
      <dgm:prSet phldrT="[Text]"/>
      <dgm:spPr/>
      <dgm:t>
        <a:bodyPr/>
        <a:lstStyle/>
        <a:p>
          <a:r>
            <a:rPr lang="fr-FR" dirty="0" err="1">
              <a:solidFill>
                <a:schemeClr val="tx1">
                  <a:alpha val="80000"/>
                </a:schemeClr>
              </a:solidFill>
            </a:rPr>
            <a:t>Integraçao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regional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e continental</a:t>
          </a:r>
          <a:endParaRPr lang="en-GB" dirty="0"/>
        </a:p>
      </dgm:t>
    </dgm:pt>
    <dgm:pt modelId="{642D2074-C8AE-4320-9D18-F66CE62320E4}" type="parTrans" cxnId="{BD14F376-53F9-488D-A613-93C7A5A75F8E}">
      <dgm:prSet/>
      <dgm:spPr/>
      <dgm:t>
        <a:bodyPr/>
        <a:lstStyle/>
        <a:p>
          <a:endParaRPr lang="en-GB"/>
        </a:p>
      </dgm:t>
    </dgm:pt>
    <dgm:pt modelId="{8E45E82B-D17C-43B4-80B3-4959C26DA2AE}" type="sibTrans" cxnId="{BD14F376-53F9-488D-A613-93C7A5A75F8E}">
      <dgm:prSet/>
      <dgm:spPr/>
      <dgm:t>
        <a:bodyPr/>
        <a:lstStyle/>
        <a:p>
          <a:endParaRPr lang="en-GB"/>
        </a:p>
      </dgm:t>
    </dgm:pt>
    <dgm:pt modelId="{0AD48292-D844-4D35-AA60-601EE11FB312}">
      <dgm:prSet phldrT="[Text]"/>
      <dgm:spPr/>
      <dgm:t>
        <a:bodyPr/>
        <a:lstStyle/>
        <a:p>
          <a:r>
            <a:rPr lang="en-GB" dirty="0" err="1">
              <a:solidFill>
                <a:schemeClr val="tx1">
                  <a:alpha val="80000"/>
                </a:schemeClr>
              </a:solidFill>
            </a:rPr>
            <a:t>Mobilidade</a:t>
          </a:r>
          <a:r>
            <a:rPr lang="en-GB" dirty="0">
              <a:solidFill>
                <a:schemeClr val="tx1">
                  <a:alpha val="80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alpha val="80000"/>
                </a:schemeClr>
              </a:solidFill>
            </a:rPr>
            <a:t>académica</a:t>
          </a:r>
          <a:r>
            <a:rPr lang="en-GB" dirty="0">
              <a:solidFill>
                <a:schemeClr val="tx1">
                  <a:alpha val="80000"/>
                </a:schemeClr>
              </a:solidFill>
            </a:rPr>
            <a:t> de </a:t>
          </a:r>
          <a:r>
            <a:rPr lang="en-GB" dirty="0" err="1">
              <a:solidFill>
                <a:schemeClr val="tx1">
                  <a:alpha val="80000"/>
                </a:schemeClr>
              </a:solidFill>
            </a:rPr>
            <a:t>estudiantes</a:t>
          </a:r>
          <a:r>
            <a:rPr lang="en-GB" dirty="0">
              <a:solidFill>
                <a:schemeClr val="tx1">
                  <a:alpha val="80000"/>
                </a:schemeClr>
              </a:solidFill>
            </a:rPr>
            <a:t>, docents e </a:t>
          </a:r>
          <a:r>
            <a:rPr lang="en-GB" dirty="0" err="1">
              <a:solidFill>
                <a:schemeClr val="tx1">
                  <a:alpha val="80000"/>
                </a:schemeClr>
              </a:solidFill>
            </a:rPr>
            <a:t>pesquisadores</a:t>
          </a:r>
          <a:endParaRPr lang="en-GB" dirty="0"/>
        </a:p>
      </dgm:t>
    </dgm:pt>
    <dgm:pt modelId="{E64C5150-8F5D-43AA-9961-3FB85D9C3638}" type="parTrans" cxnId="{E6FD7DBC-8E8E-470B-BF50-FB05BA3B21F2}">
      <dgm:prSet/>
      <dgm:spPr/>
      <dgm:t>
        <a:bodyPr/>
        <a:lstStyle/>
        <a:p>
          <a:endParaRPr lang="en-GB"/>
        </a:p>
      </dgm:t>
    </dgm:pt>
    <dgm:pt modelId="{349BD735-36F7-45CC-A538-6D9E48DE0F74}" type="sibTrans" cxnId="{E6FD7DBC-8E8E-470B-BF50-FB05BA3B21F2}">
      <dgm:prSet/>
      <dgm:spPr/>
      <dgm:t>
        <a:bodyPr/>
        <a:lstStyle/>
        <a:p>
          <a:endParaRPr lang="en-GB"/>
        </a:p>
      </dgm:t>
    </dgm:pt>
    <dgm:pt modelId="{781B47BB-4C87-4322-A424-4DC14CF18C1C}">
      <dgm:prSet phldrT="[Text]"/>
      <dgm:spPr/>
      <dgm:t>
        <a:bodyPr/>
        <a:lstStyle/>
        <a:p>
          <a:r>
            <a:rPr lang="fr-FR" dirty="0" err="1">
              <a:solidFill>
                <a:schemeClr val="tx1">
                  <a:alpha val="80000"/>
                </a:schemeClr>
              </a:solidFill>
            </a:rPr>
            <a:t>Reconhecimento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e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portabilidade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de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competências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e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conhecimentos</a:t>
          </a:r>
          <a:endParaRPr lang="en-GB" dirty="0"/>
        </a:p>
      </dgm:t>
    </dgm:pt>
    <dgm:pt modelId="{E432A7B6-04E3-4999-AEFD-DE9F2ED48A63}" type="parTrans" cxnId="{20AA9A98-40D7-43F7-9BA6-41081D38CEEE}">
      <dgm:prSet/>
      <dgm:spPr/>
      <dgm:t>
        <a:bodyPr/>
        <a:lstStyle/>
        <a:p>
          <a:endParaRPr lang="en-GB"/>
        </a:p>
      </dgm:t>
    </dgm:pt>
    <dgm:pt modelId="{98063E6E-9410-4D12-8D71-C5139AA64680}" type="sibTrans" cxnId="{20AA9A98-40D7-43F7-9BA6-41081D38CEEE}">
      <dgm:prSet/>
      <dgm:spPr/>
      <dgm:t>
        <a:bodyPr/>
        <a:lstStyle/>
        <a:p>
          <a:endParaRPr lang="en-GB"/>
        </a:p>
      </dgm:t>
    </dgm:pt>
    <dgm:pt modelId="{9C924781-A3AA-4558-A825-6F54576424B4}" type="pres">
      <dgm:prSet presAssocID="{7A0B19AD-9318-41E5-9493-44EE12DD6007}" presName="compositeShape" presStyleCnt="0">
        <dgm:presLayoutVars>
          <dgm:dir/>
          <dgm:resizeHandles/>
        </dgm:presLayoutVars>
      </dgm:prSet>
      <dgm:spPr/>
    </dgm:pt>
    <dgm:pt modelId="{41EAC8F9-5058-473C-A5B0-2E4CA2D51D72}" type="pres">
      <dgm:prSet presAssocID="{7A0B19AD-9318-41E5-9493-44EE12DD6007}" presName="pyramid" presStyleLbl="node1" presStyleIdx="0" presStyleCnt="1" custLinFactNeighborY="-123"/>
      <dgm:spPr>
        <a:solidFill>
          <a:schemeClr val="accent2"/>
        </a:solidFill>
      </dgm:spPr>
    </dgm:pt>
    <dgm:pt modelId="{D038489A-A447-4589-A25E-E6EC44271B33}" type="pres">
      <dgm:prSet presAssocID="{7A0B19AD-9318-41E5-9493-44EE12DD6007}" presName="theList" presStyleCnt="0"/>
      <dgm:spPr/>
    </dgm:pt>
    <dgm:pt modelId="{491828DB-C090-452D-AC18-08D83F5D6661}" type="pres">
      <dgm:prSet presAssocID="{4AADB0BB-DCAE-4B98-9B23-43CFD72BCA05}" presName="aNode" presStyleLbl="fgAcc1" presStyleIdx="0" presStyleCnt="5">
        <dgm:presLayoutVars>
          <dgm:bulletEnabled val="1"/>
        </dgm:presLayoutVars>
      </dgm:prSet>
      <dgm:spPr/>
    </dgm:pt>
    <dgm:pt modelId="{0C2E1E49-9D90-4754-A1F1-88F7C4829857}" type="pres">
      <dgm:prSet presAssocID="{4AADB0BB-DCAE-4B98-9B23-43CFD72BCA05}" presName="aSpace" presStyleCnt="0"/>
      <dgm:spPr/>
    </dgm:pt>
    <dgm:pt modelId="{10E5431E-5C5F-43ED-8666-9602D7BB766F}" type="pres">
      <dgm:prSet presAssocID="{AE73B07B-F1D0-4BEE-BA27-C243D7D77DB4}" presName="aNode" presStyleLbl="fgAcc1" presStyleIdx="1" presStyleCnt="5">
        <dgm:presLayoutVars>
          <dgm:bulletEnabled val="1"/>
        </dgm:presLayoutVars>
      </dgm:prSet>
      <dgm:spPr/>
    </dgm:pt>
    <dgm:pt modelId="{91BFE9CB-1EDF-4D8D-BFCC-EB3244EBB652}" type="pres">
      <dgm:prSet presAssocID="{AE73B07B-F1D0-4BEE-BA27-C243D7D77DB4}" presName="aSpace" presStyleCnt="0"/>
      <dgm:spPr/>
    </dgm:pt>
    <dgm:pt modelId="{E91F0BC2-2DCA-4137-B37D-94C0B736764A}" type="pres">
      <dgm:prSet presAssocID="{0AD48292-D844-4D35-AA60-601EE11FB312}" presName="aNode" presStyleLbl="fgAcc1" presStyleIdx="2" presStyleCnt="5">
        <dgm:presLayoutVars>
          <dgm:bulletEnabled val="1"/>
        </dgm:presLayoutVars>
      </dgm:prSet>
      <dgm:spPr/>
    </dgm:pt>
    <dgm:pt modelId="{525320E0-651D-4AE8-86C5-E9355A141F1D}" type="pres">
      <dgm:prSet presAssocID="{0AD48292-D844-4D35-AA60-601EE11FB312}" presName="aSpace" presStyleCnt="0"/>
      <dgm:spPr/>
    </dgm:pt>
    <dgm:pt modelId="{C6B1CD20-E8AB-47C3-BDC7-916F2E978A7C}" type="pres">
      <dgm:prSet presAssocID="{781B47BB-4C87-4322-A424-4DC14CF18C1C}" presName="aNode" presStyleLbl="fgAcc1" presStyleIdx="3" presStyleCnt="5">
        <dgm:presLayoutVars>
          <dgm:bulletEnabled val="1"/>
        </dgm:presLayoutVars>
      </dgm:prSet>
      <dgm:spPr/>
    </dgm:pt>
    <dgm:pt modelId="{FB50A60E-0C6C-42C3-8168-583498079FC5}" type="pres">
      <dgm:prSet presAssocID="{781B47BB-4C87-4322-A424-4DC14CF18C1C}" presName="aSpace" presStyleCnt="0"/>
      <dgm:spPr/>
    </dgm:pt>
    <dgm:pt modelId="{DF9C883A-C7D3-410D-8396-6F81CEB39E4B}" type="pres">
      <dgm:prSet presAssocID="{10BEF3F4-F88E-4DCD-B7B1-5B9F1D75FE5A}" presName="aNode" presStyleLbl="fgAcc1" presStyleIdx="4" presStyleCnt="5">
        <dgm:presLayoutVars>
          <dgm:bulletEnabled val="1"/>
        </dgm:presLayoutVars>
      </dgm:prSet>
      <dgm:spPr/>
    </dgm:pt>
    <dgm:pt modelId="{8180C98B-1754-4894-8DBA-70708A7AA726}" type="pres">
      <dgm:prSet presAssocID="{10BEF3F4-F88E-4DCD-B7B1-5B9F1D75FE5A}" presName="aSpace" presStyleCnt="0"/>
      <dgm:spPr/>
    </dgm:pt>
  </dgm:ptLst>
  <dgm:cxnLst>
    <dgm:cxn modelId="{CBD20C32-0A52-4C77-8F6E-71BB5DBF743B}" type="presOf" srcId="{0AD48292-D844-4D35-AA60-601EE11FB312}" destId="{E91F0BC2-2DCA-4137-B37D-94C0B736764A}" srcOrd="0" destOrd="0" presId="urn:microsoft.com/office/officeart/2005/8/layout/pyramid2"/>
    <dgm:cxn modelId="{A235BB65-9BF6-4BC5-B1EC-5AAF86F18E62}" type="presOf" srcId="{4AADB0BB-DCAE-4B98-9B23-43CFD72BCA05}" destId="{491828DB-C090-452D-AC18-08D83F5D6661}" srcOrd="0" destOrd="0" presId="urn:microsoft.com/office/officeart/2005/8/layout/pyramid2"/>
    <dgm:cxn modelId="{3811444F-3858-43C0-99C9-6004319B79CB}" type="presOf" srcId="{7A0B19AD-9318-41E5-9493-44EE12DD6007}" destId="{9C924781-A3AA-4558-A825-6F54576424B4}" srcOrd="0" destOrd="0" presId="urn:microsoft.com/office/officeart/2005/8/layout/pyramid2"/>
    <dgm:cxn modelId="{BD14F376-53F9-488D-A613-93C7A5A75F8E}" srcId="{7A0B19AD-9318-41E5-9493-44EE12DD6007}" destId="{4AADB0BB-DCAE-4B98-9B23-43CFD72BCA05}" srcOrd="0" destOrd="0" parTransId="{642D2074-C8AE-4320-9D18-F66CE62320E4}" sibTransId="{8E45E82B-D17C-43B4-80B3-4959C26DA2AE}"/>
    <dgm:cxn modelId="{20AA9A98-40D7-43F7-9BA6-41081D38CEEE}" srcId="{7A0B19AD-9318-41E5-9493-44EE12DD6007}" destId="{781B47BB-4C87-4322-A424-4DC14CF18C1C}" srcOrd="3" destOrd="0" parTransId="{E432A7B6-04E3-4999-AEFD-DE9F2ED48A63}" sibTransId="{98063E6E-9410-4D12-8D71-C5139AA64680}"/>
    <dgm:cxn modelId="{D46FAFA0-EE9E-47B4-9513-BE5C21DC4EED}" srcId="{7A0B19AD-9318-41E5-9493-44EE12DD6007}" destId="{10BEF3F4-F88E-4DCD-B7B1-5B9F1D75FE5A}" srcOrd="4" destOrd="0" parTransId="{EB80A5DF-9125-4C1F-A08D-14F319CCF3F1}" sibTransId="{F7AC3DE4-32F6-48EB-81D4-8D8792DCC09E}"/>
    <dgm:cxn modelId="{D857F1A8-9012-48EB-854C-38AC023BCBDB}" type="presOf" srcId="{AE73B07B-F1D0-4BEE-BA27-C243D7D77DB4}" destId="{10E5431E-5C5F-43ED-8666-9602D7BB766F}" srcOrd="0" destOrd="0" presId="urn:microsoft.com/office/officeart/2005/8/layout/pyramid2"/>
    <dgm:cxn modelId="{E6FD7DBC-8E8E-470B-BF50-FB05BA3B21F2}" srcId="{7A0B19AD-9318-41E5-9493-44EE12DD6007}" destId="{0AD48292-D844-4D35-AA60-601EE11FB312}" srcOrd="2" destOrd="0" parTransId="{E64C5150-8F5D-43AA-9961-3FB85D9C3638}" sibTransId="{349BD735-36F7-45CC-A538-6D9E48DE0F74}"/>
    <dgm:cxn modelId="{DC85F2CC-841E-4EC4-97D8-C83E60DAD3AA}" type="presOf" srcId="{781B47BB-4C87-4322-A424-4DC14CF18C1C}" destId="{C6B1CD20-E8AB-47C3-BDC7-916F2E978A7C}" srcOrd="0" destOrd="0" presId="urn:microsoft.com/office/officeart/2005/8/layout/pyramid2"/>
    <dgm:cxn modelId="{0EEA8BE2-DDE0-429A-A764-B24A032BF6C2}" srcId="{7A0B19AD-9318-41E5-9493-44EE12DD6007}" destId="{AE73B07B-F1D0-4BEE-BA27-C243D7D77DB4}" srcOrd="1" destOrd="0" parTransId="{8D1F5C94-DC6D-4963-B5EE-D27AACBCB35E}" sibTransId="{49A03660-5044-4E07-8AD0-F2B64D4ECE5F}"/>
    <dgm:cxn modelId="{2DA8E7EA-7C1F-46F1-A426-38F77AE9CC09}" type="presOf" srcId="{10BEF3F4-F88E-4DCD-B7B1-5B9F1D75FE5A}" destId="{DF9C883A-C7D3-410D-8396-6F81CEB39E4B}" srcOrd="0" destOrd="0" presId="urn:microsoft.com/office/officeart/2005/8/layout/pyramid2"/>
    <dgm:cxn modelId="{4BA208DA-6659-4DC8-9D7D-5533529D0899}" type="presParOf" srcId="{9C924781-A3AA-4558-A825-6F54576424B4}" destId="{41EAC8F9-5058-473C-A5B0-2E4CA2D51D72}" srcOrd="0" destOrd="0" presId="urn:microsoft.com/office/officeart/2005/8/layout/pyramid2"/>
    <dgm:cxn modelId="{D16D4834-A00E-4677-A4C5-D819367FCDC7}" type="presParOf" srcId="{9C924781-A3AA-4558-A825-6F54576424B4}" destId="{D038489A-A447-4589-A25E-E6EC44271B33}" srcOrd="1" destOrd="0" presId="urn:microsoft.com/office/officeart/2005/8/layout/pyramid2"/>
    <dgm:cxn modelId="{59711974-F613-4E6D-B0FC-DF5E0E13DC56}" type="presParOf" srcId="{D038489A-A447-4589-A25E-E6EC44271B33}" destId="{491828DB-C090-452D-AC18-08D83F5D6661}" srcOrd="0" destOrd="0" presId="urn:microsoft.com/office/officeart/2005/8/layout/pyramid2"/>
    <dgm:cxn modelId="{5C316E7A-D49A-4F8C-A774-EF516AC265F8}" type="presParOf" srcId="{D038489A-A447-4589-A25E-E6EC44271B33}" destId="{0C2E1E49-9D90-4754-A1F1-88F7C4829857}" srcOrd="1" destOrd="0" presId="urn:microsoft.com/office/officeart/2005/8/layout/pyramid2"/>
    <dgm:cxn modelId="{5899A52D-705C-40F1-BEA5-9056F910C8B2}" type="presParOf" srcId="{D038489A-A447-4589-A25E-E6EC44271B33}" destId="{10E5431E-5C5F-43ED-8666-9602D7BB766F}" srcOrd="2" destOrd="0" presId="urn:microsoft.com/office/officeart/2005/8/layout/pyramid2"/>
    <dgm:cxn modelId="{9B7C15A5-A82E-4A5B-8E14-B48E92F890C1}" type="presParOf" srcId="{D038489A-A447-4589-A25E-E6EC44271B33}" destId="{91BFE9CB-1EDF-4D8D-BFCC-EB3244EBB652}" srcOrd="3" destOrd="0" presId="urn:microsoft.com/office/officeart/2005/8/layout/pyramid2"/>
    <dgm:cxn modelId="{3F5BD27C-7BA6-44C1-8845-25E43DB9DE5D}" type="presParOf" srcId="{D038489A-A447-4589-A25E-E6EC44271B33}" destId="{E91F0BC2-2DCA-4137-B37D-94C0B736764A}" srcOrd="4" destOrd="0" presId="urn:microsoft.com/office/officeart/2005/8/layout/pyramid2"/>
    <dgm:cxn modelId="{5CFF3C45-D570-4E1F-A9D7-E2BD3A3FDD73}" type="presParOf" srcId="{D038489A-A447-4589-A25E-E6EC44271B33}" destId="{525320E0-651D-4AE8-86C5-E9355A141F1D}" srcOrd="5" destOrd="0" presId="urn:microsoft.com/office/officeart/2005/8/layout/pyramid2"/>
    <dgm:cxn modelId="{B427082C-55C5-4082-9679-6CBFC2FED2B7}" type="presParOf" srcId="{D038489A-A447-4589-A25E-E6EC44271B33}" destId="{C6B1CD20-E8AB-47C3-BDC7-916F2E978A7C}" srcOrd="6" destOrd="0" presId="urn:microsoft.com/office/officeart/2005/8/layout/pyramid2"/>
    <dgm:cxn modelId="{857F8078-CE44-462F-AB02-19BA5D9B4A70}" type="presParOf" srcId="{D038489A-A447-4589-A25E-E6EC44271B33}" destId="{FB50A60E-0C6C-42C3-8168-583498079FC5}" srcOrd="7" destOrd="0" presId="urn:microsoft.com/office/officeart/2005/8/layout/pyramid2"/>
    <dgm:cxn modelId="{F5D1C166-AE9B-4737-8A05-ECE75F943DA5}" type="presParOf" srcId="{D038489A-A447-4589-A25E-E6EC44271B33}" destId="{DF9C883A-C7D3-410D-8396-6F81CEB39E4B}" srcOrd="8" destOrd="0" presId="urn:microsoft.com/office/officeart/2005/8/layout/pyramid2"/>
    <dgm:cxn modelId="{52142BD6-267E-41AB-BCEA-9C327EADF554}" type="presParOf" srcId="{D038489A-A447-4589-A25E-E6EC44271B33}" destId="{8180C98B-1754-4894-8DBA-70708A7AA72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AC8F9-5058-473C-A5B0-2E4CA2D51D72}">
      <dsp:nvSpPr>
        <dsp:cNvPr id="0" name=""/>
        <dsp:cNvSpPr/>
      </dsp:nvSpPr>
      <dsp:spPr>
        <a:xfrm>
          <a:off x="0" y="0"/>
          <a:ext cx="4484951" cy="4560545"/>
        </a:xfrm>
        <a:prstGeom prst="triangl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828DB-C090-452D-AC18-08D83F5D6661}">
      <dsp:nvSpPr>
        <dsp:cNvPr id="0" name=""/>
        <dsp:cNvSpPr/>
      </dsp:nvSpPr>
      <dsp:spPr>
        <a:xfrm>
          <a:off x="2242475" y="456499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Integraçao</a:t>
          </a:r>
          <a:r>
            <a:rPr lang="fr-FR" sz="1400" kern="1200" dirty="0">
              <a:solidFill>
                <a:schemeClr val="tx1">
                  <a:alpha val="80000"/>
                </a:schemeClr>
              </a:solidFill>
            </a:rPr>
            <a:t> </a:t>
          </a: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regional</a:t>
          </a:r>
          <a:r>
            <a:rPr lang="fr-FR" sz="1400" kern="1200" dirty="0">
              <a:solidFill>
                <a:schemeClr val="tx1">
                  <a:alpha val="80000"/>
                </a:schemeClr>
              </a:solidFill>
            </a:rPr>
            <a:t> e continental</a:t>
          </a:r>
          <a:endParaRPr lang="en-GB" sz="1400" kern="1200" dirty="0"/>
        </a:p>
      </dsp:txBody>
      <dsp:txXfrm>
        <a:off x="2274130" y="488154"/>
        <a:ext cx="2851908" cy="585142"/>
      </dsp:txXfrm>
    </dsp:sp>
    <dsp:sp modelId="{10E5431E-5C5F-43ED-8666-9602D7BB766F}">
      <dsp:nvSpPr>
        <dsp:cNvPr id="0" name=""/>
        <dsp:cNvSpPr/>
      </dsp:nvSpPr>
      <dsp:spPr>
        <a:xfrm>
          <a:off x="2242475" y="1186008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>
                  <a:alpha val="80000"/>
                </a:schemeClr>
              </a:solidFill>
            </a:rPr>
            <a:t>Libre </a:t>
          </a: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circulaçao</a:t>
          </a:r>
          <a:r>
            <a:rPr lang="fr-FR" sz="1400" kern="1200" dirty="0">
              <a:solidFill>
                <a:schemeClr val="tx1">
                  <a:alpha val="80000"/>
                </a:schemeClr>
              </a:solidFill>
            </a:rPr>
            <a:t> de </a:t>
          </a: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profissionais</a:t>
          </a:r>
          <a:endParaRPr lang="en-GB" sz="1400" kern="1200" dirty="0"/>
        </a:p>
      </dsp:txBody>
      <dsp:txXfrm>
        <a:off x="2274130" y="1217663"/>
        <a:ext cx="2851908" cy="585142"/>
      </dsp:txXfrm>
    </dsp:sp>
    <dsp:sp modelId="{E91F0BC2-2DCA-4137-B37D-94C0B736764A}">
      <dsp:nvSpPr>
        <dsp:cNvPr id="0" name=""/>
        <dsp:cNvSpPr/>
      </dsp:nvSpPr>
      <dsp:spPr>
        <a:xfrm>
          <a:off x="2242475" y="1915517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>
              <a:solidFill>
                <a:schemeClr val="tx1">
                  <a:alpha val="80000"/>
                </a:schemeClr>
              </a:solidFill>
            </a:rPr>
            <a:t>Mobilidade</a:t>
          </a:r>
          <a:r>
            <a:rPr lang="en-GB" sz="1400" kern="1200" dirty="0">
              <a:solidFill>
                <a:schemeClr val="tx1">
                  <a:alpha val="80000"/>
                </a:schemeClr>
              </a:solidFill>
            </a:rPr>
            <a:t> </a:t>
          </a:r>
          <a:r>
            <a:rPr lang="en-GB" sz="1400" kern="1200" dirty="0" err="1">
              <a:solidFill>
                <a:schemeClr val="tx1">
                  <a:alpha val="80000"/>
                </a:schemeClr>
              </a:solidFill>
            </a:rPr>
            <a:t>académica</a:t>
          </a:r>
          <a:r>
            <a:rPr lang="en-GB" sz="1400" kern="1200" dirty="0">
              <a:solidFill>
                <a:schemeClr val="tx1">
                  <a:alpha val="80000"/>
                </a:schemeClr>
              </a:solidFill>
            </a:rPr>
            <a:t> de </a:t>
          </a:r>
          <a:r>
            <a:rPr lang="en-GB" sz="1400" kern="1200" dirty="0" err="1">
              <a:solidFill>
                <a:schemeClr val="tx1">
                  <a:alpha val="80000"/>
                </a:schemeClr>
              </a:solidFill>
            </a:rPr>
            <a:t>estudiantes</a:t>
          </a:r>
          <a:r>
            <a:rPr lang="en-GB" sz="1400" kern="1200" dirty="0">
              <a:solidFill>
                <a:schemeClr val="tx1">
                  <a:alpha val="80000"/>
                </a:schemeClr>
              </a:solidFill>
            </a:rPr>
            <a:t>, docents e </a:t>
          </a:r>
          <a:r>
            <a:rPr lang="en-GB" sz="1400" kern="1200" dirty="0" err="1">
              <a:solidFill>
                <a:schemeClr val="tx1">
                  <a:alpha val="80000"/>
                </a:schemeClr>
              </a:solidFill>
            </a:rPr>
            <a:t>pesquisadores</a:t>
          </a:r>
          <a:endParaRPr lang="en-GB" sz="1400" kern="1200" dirty="0"/>
        </a:p>
      </dsp:txBody>
      <dsp:txXfrm>
        <a:off x="2274130" y="1947172"/>
        <a:ext cx="2851908" cy="585142"/>
      </dsp:txXfrm>
    </dsp:sp>
    <dsp:sp modelId="{C6B1CD20-E8AB-47C3-BDC7-916F2E978A7C}">
      <dsp:nvSpPr>
        <dsp:cNvPr id="0" name=""/>
        <dsp:cNvSpPr/>
      </dsp:nvSpPr>
      <dsp:spPr>
        <a:xfrm>
          <a:off x="2242475" y="2645027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Reconhecimento</a:t>
          </a:r>
          <a:r>
            <a:rPr lang="fr-FR" sz="1400" kern="1200" dirty="0">
              <a:solidFill>
                <a:schemeClr val="tx1">
                  <a:alpha val="80000"/>
                </a:schemeClr>
              </a:solidFill>
            </a:rPr>
            <a:t> e </a:t>
          </a: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portabilidade</a:t>
          </a:r>
          <a:r>
            <a:rPr lang="fr-FR" sz="1400" kern="1200" dirty="0">
              <a:solidFill>
                <a:schemeClr val="tx1">
                  <a:alpha val="80000"/>
                </a:schemeClr>
              </a:solidFill>
            </a:rPr>
            <a:t> de </a:t>
          </a: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competências</a:t>
          </a:r>
          <a:r>
            <a:rPr lang="fr-FR" sz="1400" kern="1200" dirty="0">
              <a:solidFill>
                <a:schemeClr val="tx1">
                  <a:alpha val="80000"/>
                </a:schemeClr>
              </a:solidFill>
            </a:rPr>
            <a:t> e </a:t>
          </a: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conhecimentos</a:t>
          </a:r>
          <a:endParaRPr lang="en-GB" sz="1400" kern="1200" dirty="0"/>
        </a:p>
      </dsp:txBody>
      <dsp:txXfrm>
        <a:off x="2274130" y="2676682"/>
        <a:ext cx="2851908" cy="585142"/>
      </dsp:txXfrm>
    </dsp:sp>
    <dsp:sp modelId="{DF9C883A-C7D3-410D-8396-6F81CEB39E4B}">
      <dsp:nvSpPr>
        <dsp:cNvPr id="0" name=""/>
        <dsp:cNvSpPr/>
      </dsp:nvSpPr>
      <dsp:spPr>
        <a:xfrm>
          <a:off x="2242475" y="3374536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Armonizaçao</a:t>
          </a:r>
          <a:endParaRPr lang="en-GB" sz="1400" kern="1200" dirty="0"/>
        </a:p>
      </dsp:txBody>
      <dsp:txXfrm>
        <a:off x="2274130" y="3406191"/>
        <a:ext cx="2851908" cy="585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62E4-0B07-4A2A-9F69-B9D3D3A66BF2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CB1E-1750-4526-8BEF-01BB9E28EB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54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27DF-A490-3048-91DE-CD981B581001}" type="slidenum">
              <a:rPr lang="en-ES" smtClean="0"/>
              <a:t>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5291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37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12.jp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44" y="5112663"/>
            <a:ext cx="1570758" cy="915588"/>
          </a:xfrm>
          <a:prstGeom prst="rect">
            <a:avLst/>
          </a:prstGeom>
        </p:spPr>
      </p:pic>
      <p:pic>
        <p:nvPicPr>
          <p:cNvPr id="10" name="Picture 28">
            <a:extLst>
              <a:ext uri="{FF2B5EF4-FFF2-40B4-BE49-F238E27FC236}">
                <a16:creationId xmlns:a16="http://schemas.microsoft.com/office/drawing/2014/main" id="{A8DB768F-5D74-080F-6BEE-632490D39E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750" y="5035542"/>
            <a:ext cx="2732051" cy="992709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112" y="5257208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0372" y="5168939"/>
            <a:ext cx="1820266" cy="849458"/>
          </a:xfrm>
          <a:prstGeom prst="rect">
            <a:avLst/>
          </a:prstGeom>
        </p:spPr>
      </p:pic>
      <p:pic>
        <p:nvPicPr>
          <p:cNvPr id="2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880D9BA-40E2-F944-831F-958E94B79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B0D5B19-AEC7-CA58-1900-21843B44B26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FA682-34AC-F318-C10A-21FA5844EEC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4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2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76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48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40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6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30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0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5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17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5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07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1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4C6-74A2-4650-A8C1-6322713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61" y="0"/>
            <a:ext cx="9475833" cy="1325563"/>
          </a:xfrm>
        </p:spPr>
        <p:txBody>
          <a:bodyPr/>
          <a:lstStyle>
            <a:lvl1pPr algn="ctr">
              <a:defRPr b="1">
                <a:solidFill>
                  <a:srgbClr val="FFC000"/>
                </a:solidFill>
                <a:latin typeface="Romeal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D546-E288-4048-9B2D-233853F1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9991-3C1B-4891-94B9-ABF36646868D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A285-DA7A-45F5-977C-666FCC50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4CA6-2439-4BD4-AE3A-9501D5F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FC7E-D734-45E1-A731-8873978A502A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ABF94-81DF-4C32-8443-8D9051297CCB}"/>
              </a:ext>
            </a:extLst>
          </p:cNvPr>
          <p:cNvSpPr/>
          <p:nvPr userDrawn="1"/>
        </p:nvSpPr>
        <p:spPr>
          <a:xfrm>
            <a:off x="400730" y="224445"/>
            <a:ext cx="11353465" cy="613190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EE874-11D8-45F6-98BB-B43DD26BB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84" y="5436817"/>
            <a:ext cx="2067763" cy="12801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FF4863-9B40-4A7B-A464-F4A60C937823}"/>
              </a:ext>
            </a:extLst>
          </p:cNvPr>
          <p:cNvCxnSpPr/>
          <p:nvPr userDrawn="1"/>
        </p:nvCxnSpPr>
        <p:spPr>
          <a:xfrm>
            <a:off x="400730" y="5002455"/>
            <a:ext cx="0" cy="527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67240-A091-4694-8AA2-1D03872DC914}"/>
              </a:ext>
            </a:extLst>
          </p:cNvPr>
          <p:cNvCxnSpPr/>
          <p:nvPr userDrawn="1"/>
        </p:nvCxnSpPr>
        <p:spPr>
          <a:xfrm flipH="1">
            <a:off x="2507890" y="6356350"/>
            <a:ext cx="4425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1399F-F9FC-C9F0-8292-FAE049E7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8F513A-E611-AF3C-76AD-8F47C4DEB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9D614E-73D8-F7D6-D0AE-6C9774F2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C896-9917-4011-844E-A44413348E04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D2F15-B5FE-576E-9210-6A64E7F0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CAB31-F0FC-C367-A7E4-B330509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A6CD-CCAD-4B36-B2A1-F138A80A4F3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375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8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79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5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24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32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80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33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99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00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6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30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7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3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3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hyperlink" Target="https://paqaa.aau.org/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haqaa3.obreal.org/" TargetMode="External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qaa3.obreal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94C8-B7CB-AC55-E4F7-E344C63D2949}"/>
              </a:ext>
            </a:extLst>
          </p:cNvPr>
          <p:cNvSpPr txBox="1">
            <a:spLocks/>
          </p:cNvSpPr>
          <p:nvPr/>
        </p:nvSpPr>
        <p:spPr>
          <a:xfrm>
            <a:off x="222380" y="4190424"/>
            <a:ext cx="4450143" cy="16732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bg1"/>
                </a:solidFill>
              </a:rPr>
              <a:t>Formação de Estudantes sobre IQA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6 de </a:t>
            </a:r>
            <a:r>
              <a:rPr lang="en-US" sz="2800" dirty="0" err="1">
                <a:solidFill>
                  <a:schemeClr val="bg1"/>
                </a:solidFill>
              </a:rPr>
              <a:t>novembro</a:t>
            </a:r>
            <a:r>
              <a:rPr lang="en-US" sz="2800" dirty="0">
                <a:solidFill>
                  <a:schemeClr val="bg1"/>
                </a:solidFill>
              </a:rPr>
              <a:t> de 2025</a:t>
            </a:r>
            <a:endParaRPr lang="en-G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98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C56C2-2AF6-3A9A-A1F9-E39791B0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F0FA-8853-1346-117E-05FC4202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Mais </a:t>
            </a:r>
            <a:r>
              <a:rPr lang="en-GB" dirty="0" err="1"/>
              <a:t>informação</a:t>
            </a:r>
            <a:endParaRPr lang="pt-PT" noProof="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ED92A5E-FC03-BC06-A345-8676A33724F4}"/>
              </a:ext>
            </a:extLst>
          </p:cNvPr>
          <p:cNvGrpSpPr/>
          <p:nvPr/>
        </p:nvGrpSpPr>
        <p:grpSpPr>
          <a:xfrm>
            <a:off x="576994" y="1809686"/>
            <a:ext cx="10171518" cy="1328057"/>
            <a:chOff x="551115" y="2336800"/>
            <a:chExt cx="10171518" cy="1328057"/>
          </a:xfrm>
        </p:grpSpPr>
        <p:pic>
          <p:nvPicPr>
            <p:cNvPr id="7" name="Gráfico 6" descr="Internet con relleno sólido">
              <a:extLst>
                <a:ext uri="{FF2B5EF4-FFF2-40B4-BE49-F238E27FC236}">
                  <a16:creationId xmlns:a16="http://schemas.microsoft.com/office/drawing/2014/main" id="{2B3DCBD4-1EBC-B9F2-724B-830D968BC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1115" y="2506596"/>
              <a:ext cx="725334" cy="725334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A5D6267-79A0-B3A8-56ED-19420748A079}"/>
                </a:ext>
              </a:extLst>
            </p:cNvPr>
            <p:cNvSpPr txBox="1"/>
            <p:nvPr/>
          </p:nvSpPr>
          <p:spPr>
            <a:xfrm>
              <a:off x="1496291" y="2336800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noProof="0" dirty="0"/>
                <a:t>Website HAQAA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760B15F-5EC4-FBD5-4090-1033D3B40791}"/>
                </a:ext>
              </a:extLst>
            </p:cNvPr>
            <p:cNvSpPr txBox="1"/>
            <p:nvPr/>
          </p:nvSpPr>
          <p:spPr>
            <a:xfrm>
              <a:off x="1496290" y="2710750"/>
              <a:ext cx="92263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BR" sz="1400" noProof="0" dirty="0">
                  <a:latin typeface="Montserrat" panose="00000500000000000000" pitchFamily="50" charset="0"/>
                </a:rPr>
                <a:t>O website do HAQAA3 é o centro de informação e recursos relacionados com a iniciativa.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BR" sz="1400" noProof="0" dirty="0">
                  <a:latin typeface="Montserrat" panose="00000500000000000000" pitchFamily="50" charset="0"/>
                </a:rPr>
                <a:t>Estará disponível em quatro línguas: inglês, francês, português e árabe.</a:t>
              </a:r>
              <a:endParaRPr lang="pt-PT" sz="1400" noProof="0" dirty="0">
                <a:latin typeface="Montserrat" panose="00000500000000000000" pitchFamily="50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400" noProof="0" dirty="0">
                  <a:latin typeface="Montserrat" panose="00000500000000000000" pitchFamily="50" charset="0"/>
                  <a:hlinkClick r:id="rId4"/>
                </a:rPr>
                <a:t>https://haqaa3.obreal.org</a:t>
              </a:r>
              <a:r>
                <a:rPr lang="pt-PT" sz="1400" noProof="0" dirty="0">
                  <a:latin typeface="Montserrat" panose="00000500000000000000" pitchFamily="50" charset="0"/>
                </a:rPr>
                <a:t>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400" noProof="0" dirty="0">
                  <a:latin typeface="Montserrat" panose="00000500000000000000" pitchFamily="50" charset="0"/>
                  <a:hlinkClick r:id="rId5"/>
                </a:rPr>
                <a:t>https://paqaa.aau.org</a:t>
              </a:r>
              <a:r>
                <a:rPr lang="pt-PT" sz="1400" noProof="0" dirty="0">
                  <a:latin typeface="Montserrat" panose="00000500000000000000" pitchFamily="50" charset="0"/>
                </a:rPr>
                <a:t>  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8D68656-C1C1-D9B5-19BC-8D05F57F45F3}"/>
              </a:ext>
            </a:extLst>
          </p:cNvPr>
          <p:cNvGrpSpPr/>
          <p:nvPr/>
        </p:nvGrpSpPr>
        <p:grpSpPr>
          <a:xfrm>
            <a:off x="576994" y="3137490"/>
            <a:ext cx="10171518" cy="940777"/>
            <a:chOff x="551115" y="2293193"/>
            <a:chExt cx="10171518" cy="940777"/>
          </a:xfrm>
        </p:grpSpPr>
        <p:pic>
          <p:nvPicPr>
            <p:cNvPr id="12" name="Gráfico 11" descr="Influyente con relleno sólido">
              <a:extLst>
                <a:ext uri="{FF2B5EF4-FFF2-40B4-BE49-F238E27FC236}">
                  <a16:creationId xmlns:a16="http://schemas.microsoft.com/office/drawing/2014/main" id="{F0412085-49C7-E444-5D1E-CFB473F29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51115" y="2293193"/>
              <a:ext cx="725334" cy="725334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D982AB6-3FF2-0BA9-B3F4-7F791F9A6F0A}"/>
                </a:ext>
              </a:extLst>
            </p:cNvPr>
            <p:cNvSpPr txBox="1"/>
            <p:nvPr/>
          </p:nvSpPr>
          <p:spPr>
            <a:xfrm>
              <a:off x="1502511" y="2336800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noProof="0" dirty="0"/>
                <a:t>Redes sociais HAAA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2E6E1CD-8E57-35A6-F2C2-A21DA7A5BFE2}"/>
                </a:ext>
              </a:extLst>
            </p:cNvPr>
            <p:cNvSpPr txBox="1"/>
            <p:nvPr/>
          </p:nvSpPr>
          <p:spPr>
            <a:xfrm>
              <a:off x="1496290" y="2710750"/>
              <a:ext cx="9226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BR" sz="1400" noProof="0" dirty="0">
                  <a:latin typeface="Montserrat" panose="00000500000000000000" pitchFamily="50" charset="0"/>
                </a:rPr>
                <a:t>Acompanhe as atualizações e atividades através das redes sociais oficiais do HAQAA: </a:t>
              </a:r>
              <a:r>
                <a:rPr lang="pt-PT" sz="1400" noProof="0" dirty="0">
                  <a:latin typeface="Montserrat" panose="00000500000000000000" pitchFamily="50" charset="0"/>
                </a:rPr>
                <a:t>Facebook, LinkedIn, Twitter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4D6CFC7-8B9C-1E14-B253-08CC182B4296}"/>
              </a:ext>
            </a:extLst>
          </p:cNvPr>
          <p:cNvGrpSpPr/>
          <p:nvPr/>
        </p:nvGrpSpPr>
        <p:grpSpPr>
          <a:xfrm>
            <a:off x="576994" y="4120631"/>
            <a:ext cx="10171518" cy="896704"/>
            <a:chOff x="551115" y="2336800"/>
            <a:chExt cx="10171518" cy="896704"/>
          </a:xfrm>
        </p:grpSpPr>
        <p:pic>
          <p:nvPicPr>
            <p:cNvPr id="16" name="Gráfico 15" descr="Sobre con relleno sólido">
              <a:extLst>
                <a:ext uri="{FF2B5EF4-FFF2-40B4-BE49-F238E27FC236}">
                  <a16:creationId xmlns:a16="http://schemas.microsoft.com/office/drawing/2014/main" id="{4C115AE5-9E48-9C25-F1D9-E9CF3B1E6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551115" y="2416766"/>
              <a:ext cx="725334" cy="725334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4173093-B6A3-05AA-8D7F-D068CDC35C4B}"/>
                </a:ext>
              </a:extLst>
            </p:cNvPr>
            <p:cNvSpPr txBox="1"/>
            <p:nvPr/>
          </p:nvSpPr>
          <p:spPr>
            <a:xfrm>
              <a:off x="1496291" y="2336800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noProof="0" dirty="0"/>
                <a:t>Boletim informativo HAQAA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BD679DD-D199-1545-E5C0-D1199BC8CBD1}"/>
                </a:ext>
              </a:extLst>
            </p:cNvPr>
            <p:cNvSpPr txBox="1"/>
            <p:nvPr/>
          </p:nvSpPr>
          <p:spPr>
            <a:xfrm>
              <a:off x="1496290" y="2710284"/>
              <a:ext cx="9226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BR" sz="1400" noProof="0" dirty="0">
                  <a:latin typeface="Montserrat" panose="00000500000000000000" pitchFamily="50" charset="0"/>
                </a:rPr>
                <a:t>Um boletim informativo regular será distribuído aos parceiros e partes interessadas para partilhar atualizações, notícias e destaques sobre o progresso e as atividades do HAQAA.</a:t>
              </a:r>
              <a:endParaRPr lang="pt-PT" sz="1400" noProof="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A59C67E-9780-28B1-2EA0-430859CF00E2}"/>
              </a:ext>
            </a:extLst>
          </p:cNvPr>
          <p:cNvGrpSpPr/>
          <p:nvPr/>
        </p:nvGrpSpPr>
        <p:grpSpPr>
          <a:xfrm>
            <a:off x="576994" y="5216269"/>
            <a:ext cx="10171518" cy="890505"/>
            <a:chOff x="551115" y="2343465"/>
            <a:chExt cx="10171518" cy="890505"/>
          </a:xfrm>
        </p:grpSpPr>
        <p:pic>
          <p:nvPicPr>
            <p:cNvPr id="20" name="Gráfico 19" descr="Interfaz de la experiencia de usuario con relleno sólido">
              <a:extLst>
                <a:ext uri="{FF2B5EF4-FFF2-40B4-BE49-F238E27FC236}">
                  <a16:creationId xmlns:a16="http://schemas.microsoft.com/office/drawing/2014/main" id="{2D887E7A-36FD-B943-8172-D25951EEF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51115" y="2343465"/>
              <a:ext cx="725334" cy="725334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4994271-07C1-4447-0488-151EDC10F713}"/>
                </a:ext>
              </a:extLst>
            </p:cNvPr>
            <p:cNvSpPr txBox="1"/>
            <p:nvPr/>
          </p:nvSpPr>
          <p:spPr>
            <a:xfrm>
              <a:off x="1496291" y="2414656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/>
                <a:t>Como participar</a:t>
              </a:r>
              <a:endParaRPr lang="pt-PT" noProof="0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BEB6288F-8578-C4E6-D7D1-090943550416}"/>
                </a:ext>
              </a:extLst>
            </p:cNvPr>
            <p:cNvSpPr txBox="1"/>
            <p:nvPr/>
          </p:nvSpPr>
          <p:spPr>
            <a:xfrm>
              <a:off x="1496290" y="2710750"/>
              <a:ext cx="9226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BR" sz="1400" noProof="0" dirty="0">
                  <a:latin typeface="Montserrat" panose="00000500000000000000" pitchFamily="50" charset="0"/>
                </a:rPr>
                <a:t>No website, qualquer pessoa interessada pode registar-se na base de dados do HAQAA para receber informação sobre a iniciativa.</a:t>
              </a:r>
              <a:endParaRPr lang="pt-PT" sz="1400" noProof="0" dirty="0">
                <a:latin typeface="Montserrat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58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886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2634916" y="576263"/>
            <a:ext cx="8409004" cy="34628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endParaRPr lang="es-ES" sz="6600" dirty="0"/>
          </a:p>
          <a:p>
            <a:r>
              <a:rPr lang="es-ES" sz="6600" dirty="0"/>
              <a:t>OBRIGADA!</a:t>
            </a:r>
          </a:p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DE08BD-C3D2-4F4D-418A-D5A81FD362AB}"/>
              </a:ext>
            </a:extLst>
          </p:cNvPr>
          <p:cNvSpPr txBox="1">
            <a:spLocks/>
          </p:cNvSpPr>
          <p:nvPr/>
        </p:nvSpPr>
        <p:spPr>
          <a:xfrm>
            <a:off x="4354286" y="4974771"/>
            <a:ext cx="7452049" cy="14179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2000" dirty="0"/>
              <a:t>Para mais informações sobre a iniciativa HAQAA3 visite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 pitchFamily="2" charset="0"/>
                <a:ea typeface="+mj-ea"/>
                <a:cs typeface="+mj-cs"/>
                <a:hlinkClick r:id="rId3"/>
              </a:rPr>
              <a:t>www.haqaa3.obreal.org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84B1BB1-EB7A-CF28-90D4-CE5D2291C170}"/>
              </a:ext>
            </a:extLst>
          </p:cNvPr>
          <p:cNvSpPr txBox="1">
            <a:spLocks/>
          </p:cNvSpPr>
          <p:nvPr/>
        </p:nvSpPr>
        <p:spPr>
          <a:xfrm>
            <a:off x="4354286" y="2952673"/>
            <a:ext cx="7130144" cy="14179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753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7749-F2F6-03B3-3AF7-68D8C064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415"/>
            <a:ext cx="10868891" cy="1325563"/>
          </a:xfrm>
        </p:spPr>
        <p:txBody>
          <a:bodyPr>
            <a:normAutofit/>
          </a:bodyPr>
          <a:lstStyle/>
          <a:p>
            <a:r>
              <a:rPr lang="en-GB" sz="4400" dirty="0"/>
              <a:t>A </a:t>
            </a:r>
            <a:r>
              <a:rPr lang="en-GB" sz="4400" dirty="0" err="1"/>
              <a:t>Iniciativa</a:t>
            </a:r>
            <a:r>
              <a:rPr lang="en-GB" sz="4400" dirty="0"/>
              <a:t> HAQAA</a:t>
            </a:r>
            <a:endParaRPr lang="en-E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99790-2DF6-4284-2AF5-27DB292B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96432"/>
            <a:ext cx="10515600" cy="1932952"/>
          </a:xfrm>
        </p:spPr>
        <p:txBody>
          <a:bodyPr>
            <a:noAutofit/>
          </a:bodyPr>
          <a:lstStyle/>
          <a:p>
            <a:pPr algn="ctr"/>
            <a:r>
              <a:rPr lang="pt-BR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 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terceira</a:t>
            </a:r>
            <a:r>
              <a:rPr lang="pt-BR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fase da iniciativa 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Harmonização</a:t>
            </a:r>
            <a:r>
              <a:rPr lang="pt-BR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Garantia de Qualidade e Acreditação no Ensino Superior Africano (HAQAA) – 2022-2027 – enquadra-se na 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Estratégia Conjunta </a:t>
            </a:r>
            <a:r>
              <a:rPr lang="pt-BR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entre a União Africana (UA) e a União Europeia (UE).</a:t>
            </a:r>
            <a:endParaRPr lang="fr-FR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 rtl="0"/>
            <a:endParaRPr lang="fr-FR" sz="1000" b="0" dirty="0">
              <a:effectLst/>
            </a:endParaRPr>
          </a:p>
          <a:p>
            <a:pPr algn="ctr"/>
            <a:r>
              <a:rPr lang="pt-BR" dirty="0"/>
              <a:t>Constitui uma forte resposta das duas Uniões para “proporcionar aos países africanos os trabalhadores qualificados, gestores e administradores de que necessitam para promover o </a:t>
            </a:r>
            <a:r>
              <a:rPr lang="pt-BR" b="1" dirty="0"/>
              <a:t>desenvolvimento sustentável</a:t>
            </a:r>
            <a:r>
              <a:rPr lang="pt-BR" dirty="0"/>
              <a:t>, encorajar o comércio e o investimento, bem como </a:t>
            </a:r>
            <a:r>
              <a:rPr lang="pt-BR" b="1" dirty="0"/>
              <a:t>fortalecer a cidadania e os valores democráticos</a:t>
            </a:r>
            <a:r>
              <a:rPr lang="pt-BR" dirty="0"/>
              <a:t>”.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194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4555A-38AC-D3B8-414A-06B94AC2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Mobility for Africa</a:t>
            </a:r>
            <a:br>
              <a:rPr lang="en-US" dirty="0"/>
            </a:br>
            <a:r>
              <a:rPr lang="en-GB" sz="2400" dirty="0"/>
              <a:t>(</a:t>
            </a:r>
            <a:r>
              <a:rPr lang="en-GB" sz="2400" dirty="0" err="1"/>
              <a:t>Mobilidade</a:t>
            </a:r>
            <a:r>
              <a:rPr lang="en-GB" sz="2400" dirty="0"/>
              <a:t> Juvenil para África)</a:t>
            </a:r>
            <a:endParaRPr lang="en-US" sz="24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BB4E4E-BFF1-F984-08CF-1C842FF2A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3015"/>
            <a:ext cx="5181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dirty="0"/>
              <a:t>A iniciativa emblemática sobre a </a:t>
            </a:r>
            <a:r>
              <a:rPr lang="pt-BR" dirty="0">
                <a:solidFill>
                  <a:srgbClr val="F9B233"/>
                </a:solidFill>
              </a:rPr>
              <a:t>mobilidade dos jovens em África </a:t>
            </a:r>
            <a:r>
              <a:rPr lang="pt-BR" dirty="0"/>
              <a:t>promove oportunidades de mobilidade académica dentro do continente e entre a África e a UE.</a:t>
            </a:r>
            <a:r>
              <a:rPr lang="fr-FR" dirty="0"/>
              <a:t>
</a:t>
            </a:r>
            <a:r>
              <a:rPr lang="en-GB" dirty="0"/>
              <a:t>I</a:t>
            </a:r>
            <a:r>
              <a:rPr lang="pt-BR" dirty="0"/>
              <a:t>Apoia a cooperação no ensino superior e no desenvolvimento de competências, reforça os mecanismos de harmonização regionais e continentais e promove a África como destino de estudo. Assim, contribui para o empoderamento dos jovens, favorecendo a empregabilidade sustentável e a cidadania ativa.</a:t>
            </a:r>
            <a:r>
              <a:rPr lang="fr-FR" dirty="0"/>
              <a:t>
</a:t>
            </a:r>
            <a:r>
              <a:rPr lang="pt-BR" dirty="0">
                <a:solidFill>
                  <a:srgbClr val="F9B233"/>
                </a:solidFill>
              </a:rPr>
              <a:t>A iniciativa “Youth Mobility for </a:t>
            </a:r>
            <a:r>
              <a:rPr lang="pt-BR" dirty="0" err="1">
                <a:solidFill>
                  <a:srgbClr val="F9B233"/>
                </a:solidFill>
              </a:rPr>
              <a:t>Africa</a:t>
            </a:r>
            <a:r>
              <a:rPr lang="pt-BR" dirty="0">
                <a:solidFill>
                  <a:srgbClr val="F9B233"/>
                </a:solidFill>
              </a:rPr>
              <a:t>” faz parte do pacote de investimento Global Gateway África-Europa.</a:t>
            </a:r>
            <a:endParaRPr lang="en-US" b="1" dirty="0">
              <a:solidFill>
                <a:srgbClr val="F9B233"/>
              </a:solidFill>
            </a:endParaRPr>
          </a:p>
        </p:txBody>
      </p:sp>
      <p:pic>
        <p:nvPicPr>
          <p:cNvPr id="7" name="Marcador de contenido 6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1A3F51C9-E4EE-8DA0-11C4-34BEA40969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58" y="2347275"/>
            <a:ext cx="4472642" cy="2686638"/>
          </a:xfrm>
        </p:spPr>
      </p:pic>
    </p:spTree>
    <p:extLst>
      <p:ext uri="{BB962C8B-B14F-4D97-AF65-F5344CB8AC3E}">
        <p14:creationId xmlns:p14="http://schemas.microsoft.com/office/powerpoint/2010/main" val="60857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AD2881-5A31-52D8-EC00-4D5A2239C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13" y="2270269"/>
            <a:ext cx="5183187" cy="4351338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Respeitar a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africana e as dinâmicas regionais</a:t>
            </a:r>
          </a:p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Reforçar a capacidade de liderança africana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Promover uma melhor compreensão da integração regional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59A239-79E7-7A5A-0027-88FE6CAC70F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80125" y="2180092"/>
            <a:ext cx="5183187" cy="3684588"/>
          </a:xfrm>
        </p:spPr>
        <p:txBody>
          <a:bodyPr>
            <a:normAutofit fontScale="92500" lnSpcReduction="20000"/>
          </a:bodyPr>
          <a:lstStyle/>
          <a:p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Multilinguismo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Reforço das capacidades dos estudantes</a:t>
            </a:r>
            <a:endParaRPr lang="en-GB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Reforço das capacidades das </a:t>
            </a:r>
            <a:r>
              <a:rPr lang="pt-BR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 líderes</a:t>
            </a:r>
            <a:endParaRPr lang="en-GB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Inserir a África num contexto global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Abraçar a digitalização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Sustentabilidade ecológica e ambiental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2046520-9B31-803F-8576-B5A4D70C2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534" y="310079"/>
            <a:ext cx="2716953" cy="84768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E28B27E-BDB2-36C3-10B8-8A1B9755022E}"/>
              </a:ext>
            </a:extLst>
          </p:cNvPr>
          <p:cNvSpPr txBox="1">
            <a:spLocks/>
          </p:cNvSpPr>
          <p:nvPr/>
        </p:nvSpPr>
        <p:spPr>
          <a:xfrm>
            <a:off x="372513" y="236393"/>
            <a:ext cx="8428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Princípios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HAQAA3 (2023-28)</a:t>
            </a:r>
          </a:p>
        </p:txBody>
      </p:sp>
    </p:spTree>
    <p:extLst>
      <p:ext uri="{BB962C8B-B14F-4D97-AF65-F5344CB8AC3E}">
        <p14:creationId xmlns:p14="http://schemas.microsoft.com/office/powerpoint/2010/main" val="156981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CDE43-A189-E88D-0D8D-3D9DD081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6B8C3-5559-2249-5843-673E2290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474"/>
            <a:ext cx="10515600" cy="462053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ACTS – African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DATA – Reforço da Capacidade de Dados do Ensino Superior em África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PAQAA / Unidade Técnica da PAQAA (PAQAA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Unit)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IQA/EQA – Formação e Reforço de Capacidades em Garantia Interna e Externa da Qualidade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Área transversal – Política e Capacidade de Integração Regional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89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6BCAB6BB-2225-0F1B-5EFD-74DCBEEEB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3" y="217052"/>
            <a:ext cx="9845097" cy="65419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60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151F49C-40D7-5630-8163-71889EE5FA33}"/>
              </a:ext>
            </a:extLst>
          </p:cNvPr>
          <p:cNvSpPr/>
          <p:nvPr/>
        </p:nvSpPr>
        <p:spPr>
          <a:xfrm>
            <a:off x="1494503" y="865238"/>
            <a:ext cx="560439" cy="4517927"/>
          </a:xfrm>
          <a:prstGeom prst="rect">
            <a:avLst/>
          </a:prstGeom>
          <a:gradFill flip="none" rotWithShape="1">
            <a:gsLst>
              <a:gs pos="0">
                <a:srgbClr val="F9C16F">
                  <a:tint val="66000"/>
                  <a:satMod val="160000"/>
                </a:srgbClr>
              </a:gs>
              <a:gs pos="50000">
                <a:srgbClr val="F9C16F">
                  <a:tint val="44500"/>
                  <a:satMod val="160000"/>
                </a:srgbClr>
              </a:gs>
              <a:gs pos="100000">
                <a:srgbClr val="F9C16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00755E-2F12-7082-ED58-9E822D09E8D8}"/>
              </a:ext>
            </a:extLst>
          </p:cNvPr>
          <p:cNvSpPr txBox="1"/>
          <p:nvPr/>
        </p:nvSpPr>
        <p:spPr>
          <a:xfrm>
            <a:off x="1317128" y="1383892"/>
            <a:ext cx="915187" cy="399927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4000" dirty="0">
                <a:solidFill>
                  <a:schemeClr val="bg2">
                    <a:lumMod val="50000"/>
                  </a:schemeClr>
                </a:solidFill>
              </a:rPr>
              <a:t>PAQAF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437DF60-1A9A-F6EE-DB47-803107318FFA}"/>
              </a:ext>
            </a:extLst>
          </p:cNvPr>
          <p:cNvSpPr/>
          <p:nvPr/>
        </p:nvSpPr>
        <p:spPr>
          <a:xfrm rot="16200000">
            <a:off x="5672896" y="-2544097"/>
            <a:ext cx="560439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African</a:t>
            </a:r>
            <a:r>
              <a:rPr lang="fr-FR" dirty="0">
                <a:solidFill>
                  <a:schemeClr val="tx2"/>
                </a:solidFill>
              </a:rPr>
              <a:t> Standards and Guidelines for </a:t>
            </a:r>
            <a:r>
              <a:rPr lang="fr-FR" dirty="0" err="1">
                <a:solidFill>
                  <a:schemeClr val="tx2"/>
                </a:solidFill>
              </a:rPr>
              <a:t>Quality</a:t>
            </a:r>
            <a:r>
              <a:rPr lang="fr-FR" dirty="0">
                <a:solidFill>
                  <a:schemeClr val="tx2"/>
                </a:solidFill>
              </a:rPr>
              <a:t> Assurance (ASG-QA)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9140924-C779-2C55-FD6D-0E5AE0E9C2E6}"/>
              </a:ext>
            </a:extLst>
          </p:cNvPr>
          <p:cNvSpPr/>
          <p:nvPr/>
        </p:nvSpPr>
        <p:spPr>
          <a:xfrm rot="16200000">
            <a:off x="5672895" y="-1923960"/>
            <a:ext cx="560439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AQRM – African </a:t>
            </a:r>
            <a:r>
              <a:rPr lang="pt-BR" dirty="0" err="1">
                <a:solidFill>
                  <a:schemeClr val="tx2"/>
                </a:solidFill>
              </a:rPr>
              <a:t>Quality</a:t>
            </a:r>
            <a:r>
              <a:rPr lang="pt-BR" dirty="0">
                <a:solidFill>
                  <a:schemeClr val="tx2"/>
                </a:solidFill>
              </a:rPr>
              <a:t> Rating </a:t>
            </a:r>
            <a:r>
              <a:rPr lang="pt-BR" dirty="0" err="1">
                <a:solidFill>
                  <a:schemeClr val="tx2"/>
                </a:solidFill>
              </a:rPr>
              <a:t>Mechanism</a:t>
            </a:r>
            <a:r>
              <a:rPr lang="pt-BR" dirty="0">
                <a:solidFill>
                  <a:schemeClr val="tx2"/>
                </a:solidFill>
              </a:rPr>
              <a:t> para avaliação institucional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B0BA8-41F3-FA9E-5CA7-92761CFFD7DF}"/>
              </a:ext>
            </a:extLst>
          </p:cNvPr>
          <p:cNvSpPr/>
          <p:nvPr/>
        </p:nvSpPr>
        <p:spPr>
          <a:xfrm rot="16200000">
            <a:off x="5626192" y="-1155293"/>
            <a:ext cx="653846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Formações de reforço de capacidades para as Agências Nacionais de Garantia da Qualidade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550D550-528D-4AA7-992A-617E1CB9C0FA}"/>
              </a:ext>
            </a:extLst>
          </p:cNvPr>
          <p:cNvSpPr/>
          <p:nvPr/>
        </p:nvSpPr>
        <p:spPr>
          <a:xfrm rot="16200000">
            <a:off x="4946695" y="2157140"/>
            <a:ext cx="560440" cy="59267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African</a:t>
            </a:r>
            <a:r>
              <a:rPr lang="fr-FR" dirty="0">
                <a:solidFill>
                  <a:schemeClr val="tx2"/>
                </a:solidFill>
              </a:rPr>
              <a:t> Continental Qualifications Framework (ACQF)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FA9755-0FBD-66EB-5E1D-2A9F78498CD9}"/>
              </a:ext>
            </a:extLst>
          </p:cNvPr>
          <p:cNvSpPr/>
          <p:nvPr/>
        </p:nvSpPr>
        <p:spPr>
          <a:xfrm rot="16200000">
            <a:off x="4946695" y="959709"/>
            <a:ext cx="560439" cy="592671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African</a:t>
            </a:r>
            <a:r>
              <a:rPr lang="fr-FR" dirty="0">
                <a:solidFill>
                  <a:schemeClr val="tx2"/>
                </a:solidFill>
              </a:rPr>
              <a:t> Academic </a:t>
            </a:r>
            <a:r>
              <a:rPr lang="fr-FR" dirty="0" err="1">
                <a:solidFill>
                  <a:schemeClr val="tx2"/>
                </a:solidFill>
              </a:rPr>
              <a:t>Credit</a:t>
            </a:r>
            <a:r>
              <a:rPr lang="fr-FR" dirty="0">
                <a:solidFill>
                  <a:schemeClr val="tx2"/>
                </a:solidFill>
              </a:rPr>
              <a:t> Transfer System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4B73CD8-D060-D5CC-D51E-7C95C8225B85}"/>
              </a:ext>
            </a:extLst>
          </p:cNvPr>
          <p:cNvSpPr/>
          <p:nvPr/>
        </p:nvSpPr>
        <p:spPr>
          <a:xfrm rot="16200000">
            <a:off x="5011473" y="1583184"/>
            <a:ext cx="462127" cy="5957957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Convenção de Adis sobre o Reconhecimento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229F1DD-94A7-48A9-9B3C-FD09BA8387A7}"/>
              </a:ext>
            </a:extLst>
          </p:cNvPr>
          <p:cNvSpPr/>
          <p:nvPr/>
        </p:nvSpPr>
        <p:spPr>
          <a:xfrm rot="16200000">
            <a:off x="5722050" y="-466548"/>
            <a:ext cx="462127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Pan-African Quality Assurance and Accreditation Agency (PAQAA)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CE8956E-A8D0-02FD-615A-784CB9F97595}"/>
              </a:ext>
            </a:extLst>
          </p:cNvPr>
          <p:cNvSpPr/>
          <p:nvPr/>
        </p:nvSpPr>
        <p:spPr>
          <a:xfrm>
            <a:off x="9768348" y="833283"/>
            <a:ext cx="417871" cy="25957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HAQAA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094D750-543B-0EEB-CD8A-D96D3A62DB03}"/>
              </a:ext>
            </a:extLst>
          </p:cNvPr>
          <p:cNvSpPr/>
          <p:nvPr/>
        </p:nvSpPr>
        <p:spPr>
          <a:xfrm rot="16200000">
            <a:off x="9022923" y="4104817"/>
            <a:ext cx="513721" cy="19898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SIFA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B189631-ADBB-6B37-89BC-0E7BADDDCBCE}"/>
              </a:ext>
            </a:extLst>
          </p:cNvPr>
          <p:cNvSpPr/>
          <p:nvPr/>
        </p:nvSpPr>
        <p:spPr>
          <a:xfrm rot="16200000">
            <a:off x="9022924" y="2892466"/>
            <a:ext cx="513721" cy="1989851"/>
          </a:xfrm>
          <a:prstGeom prst="rect">
            <a:avLst/>
          </a:prstGeom>
          <a:gradFill flip="none" rotWithShape="1">
            <a:gsLst>
              <a:gs pos="97000">
                <a:schemeClr val="accent6"/>
              </a:gs>
              <a:gs pos="27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TUNING/HAQAA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2517827-28F7-2A2B-36B3-AB6F9AF3650B}"/>
              </a:ext>
            </a:extLst>
          </p:cNvPr>
          <p:cNvSpPr/>
          <p:nvPr/>
        </p:nvSpPr>
        <p:spPr>
          <a:xfrm rot="16200000">
            <a:off x="9048720" y="3573396"/>
            <a:ext cx="462127" cy="1989851"/>
          </a:xfrm>
          <a:prstGeom prst="rect">
            <a:avLst/>
          </a:prstGeom>
          <a:solidFill>
            <a:srgbClr val="AFD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UNESCO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D9A7507-D63F-F1F5-EF08-77418884DB10}"/>
              </a:ext>
            </a:extLst>
          </p:cNvPr>
          <p:cNvSpPr/>
          <p:nvPr/>
        </p:nvSpPr>
        <p:spPr>
          <a:xfrm rot="16200000">
            <a:off x="5604386" y="1435494"/>
            <a:ext cx="560439" cy="8780206"/>
          </a:xfrm>
          <a:prstGeom prst="rect">
            <a:avLst/>
          </a:prstGeom>
          <a:gradFill flip="none" rotWithShape="1">
            <a:gsLst>
              <a:gs pos="0">
                <a:srgbClr val="F9C16F">
                  <a:tint val="66000"/>
                  <a:satMod val="160000"/>
                </a:srgbClr>
              </a:gs>
              <a:gs pos="50000">
                <a:srgbClr val="F9C16F">
                  <a:tint val="44500"/>
                  <a:satMod val="160000"/>
                </a:srgbClr>
              </a:gs>
              <a:gs pos="100000">
                <a:srgbClr val="F9C16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CESA 25–34 / Plano Decenal de Implementação da Agenda 2063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BDF6B00-B0A3-5E5C-477D-02C915989686}"/>
              </a:ext>
            </a:extLst>
          </p:cNvPr>
          <p:cNvSpPr txBox="1"/>
          <p:nvPr/>
        </p:nvSpPr>
        <p:spPr>
          <a:xfrm>
            <a:off x="1494502" y="6275456"/>
            <a:ext cx="920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Pan-African Quality Assurance and Accreditation Framework (PAQAF): </a:t>
            </a:r>
            <a:r>
              <a:rPr lang="pt-BR" sz="1400" b="1" i="1" dirty="0"/>
              <a:t>Ferramentas e linhas de ação para a transparência entre sistemas, a confiança mútua, e uma linguagem comum para qualidade, mobilidade e reconhecimento.</a:t>
            </a:r>
            <a:endParaRPr lang="es-ES" sz="1400" b="1" i="1" dirty="0"/>
          </a:p>
        </p:txBody>
      </p:sp>
      <p:pic>
        <p:nvPicPr>
          <p:cNvPr id="26" name="Imagen 25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1F51B76-44F3-0915-0E91-3B5FEC7F5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69" y="6275456"/>
            <a:ext cx="1504336" cy="469353"/>
          </a:xfrm>
          <a:prstGeom prst="rect">
            <a:avLst/>
          </a:prstGeom>
        </p:spPr>
      </p:pic>
      <p:pic>
        <p:nvPicPr>
          <p:cNvPr id="28" name="Imagen 2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D4D0686-6F06-13A3-1745-23BB932BF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99" y="68244"/>
            <a:ext cx="1460671" cy="14606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769FEF6-4C93-A717-4D9F-74D589923E5C}"/>
              </a:ext>
            </a:extLst>
          </p:cNvPr>
          <p:cNvSpPr/>
          <p:nvPr/>
        </p:nvSpPr>
        <p:spPr>
          <a:xfrm>
            <a:off x="1065302" y="286142"/>
            <a:ext cx="10162543" cy="410420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8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AC3E3-039D-A0BD-24FA-1CD0526E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0337"/>
            <a:ext cx="11192435" cy="1325563"/>
          </a:xfrm>
        </p:spPr>
        <p:txBody>
          <a:bodyPr>
            <a:normAutofit/>
          </a:bodyPr>
          <a:lstStyle/>
          <a:p>
            <a:r>
              <a:rPr lang="fr-FR" sz="4000" dirty="0" err="1"/>
              <a:t>Parceiros</a:t>
            </a:r>
            <a:r>
              <a:rPr lang="fr-FR" sz="4000" dirty="0"/>
              <a:t> </a:t>
            </a:r>
            <a:r>
              <a:rPr lang="fr-FR" sz="4000" dirty="0" err="1"/>
              <a:t>estratégicos</a:t>
            </a:r>
            <a:r>
              <a:rPr lang="fr-FR" sz="4000" dirty="0"/>
              <a:t> / Comité de </a:t>
            </a:r>
            <a:r>
              <a:rPr lang="fr-FR" sz="4000" dirty="0" err="1"/>
              <a:t>Direçao</a:t>
            </a:r>
            <a:endParaRPr lang="en-US" sz="4000" dirty="0"/>
          </a:p>
        </p:txBody>
      </p:sp>
      <p:pic>
        <p:nvPicPr>
          <p:cNvPr id="32" name="Imagen 31" descr="Logotipo&#10;&#10;Descripción generada automáticamente">
            <a:extLst>
              <a:ext uri="{FF2B5EF4-FFF2-40B4-BE49-F238E27FC236}">
                <a16:creationId xmlns:a16="http://schemas.microsoft.com/office/drawing/2014/main" id="{FEC11452-ECB9-B455-70EC-A89BBE305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25" y="5184182"/>
            <a:ext cx="812834" cy="1040429"/>
          </a:xfrm>
          <a:prstGeom prst="rect">
            <a:avLst/>
          </a:prstGeom>
        </p:spPr>
      </p:pic>
      <p:pic>
        <p:nvPicPr>
          <p:cNvPr id="33" name="Imagen 3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AE2BCB3-44B3-0654-1BA8-33EAE1DC24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1" t="30516" r="26394" b="25201"/>
          <a:stretch/>
        </p:blipFill>
        <p:spPr>
          <a:xfrm>
            <a:off x="647700" y="3585844"/>
            <a:ext cx="2510783" cy="1165497"/>
          </a:xfrm>
          <a:prstGeom prst="rect">
            <a:avLst/>
          </a:prstGeom>
        </p:spPr>
      </p:pic>
      <p:pic>
        <p:nvPicPr>
          <p:cNvPr id="34" name="Imagen 3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095D142-2CBB-3465-05F8-DE75E5CDD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85" y="2077949"/>
            <a:ext cx="2122073" cy="1040518"/>
          </a:xfrm>
          <a:prstGeom prst="rect">
            <a:avLst/>
          </a:prstGeom>
        </p:spPr>
      </p:pic>
      <p:pic>
        <p:nvPicPr>
          <p:cNvPr id="35" name="Imagen 34" descr="Imagen que contiene Texto&#10;&#10;Descripción generada automáticamente">
            <a:extLst>
              <a:ext uri="{FF2B5EF4-FFF2-40B4-BE49-F238E27FC236}">
                <a16:creationId xmlns:a16="http://schemas.microsoft.com/office/drawing/2014/main" id="{26231271-78C0-C5DB-41F7-CA0B7496BF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8" b="23832"/>
          <a:stretch/>
        </p:blipFill>
        <p:spPr>
          <a:xfrm>
            <a:off x="4962739" y="2053158"/>
            <a:ext cx="4363846" cy="1090101"/>
          </a:xfrm>
          <a:prstGeom prst="rect">
            <a:avLst/>
          </a:prstGeom>
        </p:spPr>
      </p:pic>
      <p:pic>
        <p:nvPicPr>
          <p:cNvPr id="36" name="Imagen 3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338E9CB-B218-2862-ECED-D72F0A728B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3630" r="12548" b="25181"/>
          <a:stretch/>
        </p:blipFill>
        <p:spPr>
          <a:xfrm>
            <a:off x="5576824" y="3473814"/>
            <a:ext cx="3655398" cy="1040518"/>
          </a:xfrm>
          <a:prstGeom prst="rect">
            <a:avLst/>
          </a:prstGeom>
        </p:spPr>
      </p:pic>
      <p:pic>
        <p:nvPicPr>
          <p:cNvPr id="37" name="Imagen 36" descr="Logotipo&#10;&#10;Descripción generada automáticamente">
            <a:extLst>
              <a:ext uri="{FF2B5EF4-FFF2-40B4-BE49-F238E27FC236}">
                <a16:creationId xmlns:a16="http://schemas.microsoft.com/office/drawing/2014/main" id="{820E2FA2-81DF-0AF9-EAB1-262DE5BD3E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7" y="2298670"/>
            <a:ext cx="2407710" cy="489567"/>
          </a:xfrm>
          <a:prstGeom prst="rect">
            <a:avLst/>
          </a:prstGeom>
        </p:spPr>
      </p:pic>
      <p:pic>
        <p:nvPicPr>
          <p:cNvPr id="38" name="Imagen 3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0D528A2-148D-143D-AC68-1ABF8DC301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r="28058"/>
          <a:stretch/>
        </p:blipFill>
        <p:spPr>
          <a:xfrm>
            <a:off x="3515624" y="3299289"/>
            <a:ext cx="1562571" cy="1728863"/>
          </a:xfrm>
          <a:prstGeom prst="rect">
            <a:avLst/>
          </a:prstGeom>
        </p:spPr>
      </p:pic>
      <p:pic>
        <p:nvPicPr>
          <p:cNvPr id="39" name="Imagen 38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49799CE-9D5A-A30A-B67B-2D6CA2408A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6" r="27145"/>
          <a:stretch/>
        </p:blipFill>
        <p:spPr>
          <a:xfrm>
            <a:off x="9658347" y="3228065"/>
            <a:ext cx="1504953" cy="1713657"/>
          </a:xfrm>
          <a:prstGeom prst="rect">
            <a:avLst/>
          </a:prstGeom>
        </p:spPr>
      </p:pic>
      <p:pic>
        <p:nvPicPr>
          <p:cNvPr id="40" name="Imagen 39" descr="Icono&#10;&#10;Descripción generada automáticamente con confianza media">
            <a:extLst>
              <a:ext uri="{FF2B5EF4-FFF2-40B4-BE49-F238E27FC236}">
                <a16:creationId xmlns:a16="http://schemas.microsoft.com/office/drawing/2014/main" id="{CEA064FA-66D1-B1B5-074F-019E5C527CB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1" t="3575" r="24325"/>
          <a:stretch/>
        </p:blipFill>
        <p:spPr>
          <a:xfrm>
            <a:off x="3714145" y="1918937"/>
            <a:ext cx="1248594" cy="1500293"/>
          </a:xfrm>
          <a:prstGeom prst="rect">
            <a:avLst/>
          </a:prstGeom>
        </p:spPr>
      </p:pic>
      <p:pic>
        <p:nvPicPr>
          <p:cNvPr id="41" name="Imagen 40" descr="Imagen que contiene Icono&#10;&#10;Descripción generada automáticamente">
            <a:extLst>
              <a:ext uri="{FF2B5EF4-FFF2-40B4-BE49-F238E27FC236}">
                <a16:creationId xmlns:a16="http://schemas.microsoft.com/office/drawing/2014/main" id="{DD038696-5E12-424C-0D63-BF8A41AD3B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5442942"/>
            <a:ext cx="2732531" cy="5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0CD176-4022-D695-8356-B5A472DE2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897549"/>
              </p:ext>
            </p:extLst>
          </p:nvPr>
        </p:nvGraphicFramePr>
        <p:xfrm>
          <a:off x="2962524" y="1165102"/>
          <a:ext cx="5157694" cy="456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ECDD34-7A15-6B2D-19CC-6EB05391CF7E}"/>
              </a:ext>
            </a:extLst>
          </p:cNvPr>
          <p:cNvSpPr txBox="1"/>
          <p:nvPr/>
        </p:nvSpPr>
        <p:spPr>
          <a:xfrm>
            <a:off x="2930423" y="5788563"/>
            <a:ext cx="448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9B233"/>
                </a:solidFill>
              </a:rPr>
              <a:t>HAQAA3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4B3C6-6F8C-6E58-4426-B4B4E7AC729F}"/>
              </a:ext>
            </a:extLst>
          </p:cNvPr>
          <p:cNvSpPr txBox="1"/>
          <p:nvPr/>
        </p:nvSpPr>
        <p:spPr>
          <a:xfrm>
            <a:off x="3514647" y="401094"/>
            <a:ext cx="364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E94E1B"/>
                </a:solidFill>
              </a:rPr>
              <a:t>VISAO 2063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5F4D3F-132D-F38F-E84B-E2BE22E6B793}"/>
              </a:ext>
            </a:extLst>
          </p:cNvPr>
          <p:cNvCxnSpPr>
            <a:cxnSpLocks/>
          </p:cNvCxnSpPr>
          <p:nvPr/>
        </p:nvCxnSpPr>
        <p:spPr>
          <a:xfrm flipV="1">
            <a:off x="2810124" y="1209037"/>
            <a:ext cx="2151529" cy="4372102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9ACEDB-B5D4-DFCE-8F6A-7A948585FA40}"/>
              </a:ext>
            </a:extLst>
          </p:cNvPr>
          <p:cNvCxnSpPr>
            <a:cxnSpLocks/>
          </p:cNvCxnSpPr>
          <p:nvPr/>
        </p:nvCxnSpPr>
        <p:spPr>
          <a:xfrm flipV="1">
            <a:off x="4895912" y="2092534"/>
            <a:ext cx="65741" cy="3479485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628BC3-8AE4-681B-5AC7-271C98FF0CC5}"/>
              </a:ext>
            </a:extLst>
          </p:cNvPr>
          <p:cNvCxnSpPr>
            <a:cxnSpLocks/>
          </p:cNvCxnSpPr>
          <p:nvPr/>
        </p:nvCxnSpPr>
        <p:spPr>
          <a:xfrm>
            <a:off x="2829862" y="1272148"/>
            <a:ext cx="62750" cy="3848548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C86C9B4-0A89-3ED7-4A0C-54D94E6F88C1}"/>
              </a:ext>
            </a:extLst>
          </p:cNvPr>
          <p:cNvSpPr/>
          <p:nvPr/>
        </p:nvSpPr>
        <p:spPr>
          <a:xfrm>
            <a:off x="328706" y="107576"/>
            <a:ext cx="11684000" cy="6645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15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14205</TotalTime>
  <Words>599</Words>
  <Application>Microsoft Office PowerPoint</Application>
  <PresentationFormat>Widescreen</PresentationFormat>
  <Paragraphs>66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Montserrat</vt:lpstr>
      <vt:lpstr>Romeal</vt:lpstr>
      <vt:lpstr>Tema de Office</vt:lpstr>
      <vt:lpstr>1_Tema de Office</vt:lpstr>
      <vt:lpstr>3_Tema de Office</vt:lpstr>
      <vt:lpstr>PowerPoint Presentation</vt:lpstr>
      <vt:lpstr>A Iniciativa HAQAA</vt:lpstr>
      <vt:lpstr>Youth Mobility for Africa (Mobilidade Juvenil para África)</vt:lpstr>
      <vt:lpstr>PowerPoint Presentation</vt:lpstr>
      <vt:lpstr>Áreas de trabalho</vt:lpstr>
      <vt:lpstr>PowerPoint Presentation</vt:lpstr>
      <vt:lpstr>PowerPoint Presentation</vt:lpstr>
      <vt:lpstr>Parceiros estratégicos / Comité de Direçao</vt:lpstr>
      <vt:lpstr>PowerPoint Presentation</vt:lpstr>
      <vt:lpstr>Mais informação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Marina Larrea</cp:lastModifiedBy>
  <cp:revision>93</cp:revision>
  <dcterms:created xsi:type="dcterms:W3CDTF">2023-06-29T15:28:25Z</dcterms:created>
  <dcterms:modified xsi:type="dcterms:W3CDTF">2025-11-13T15:42:46Z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</Properties>
</file>