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334" r:id="rId5"/>
    <p:sldId id="306" r:id="rId6"/>
    <p:sldId id="305" r:id="rId7"/>
    <p:sldId id="308" r:id="rId8"/>
    <p:sldId id="310" r:id="rId9"/>
    <p:sldId id="314" r:id="rId10"/>
    <p:sldId id="315" r:id="rId11"/>
    <p:sldId id="328" r:id="rId12"/>
    <p:sldId id="335" r:id="rId13"/>
    <p:sldId id="311" r:id="rId14"/>
    <p:sldId id="312" r:id="rId15"/>
    <p:sldId id="313" r:id="rId16"/>
    <p:sldId id="319" r:id="rId17"/>
    <p:sldId id="320" r:id="rId18"/>
    <p:sldId id="317" r:id="rId19"/>
    <p:sldId id="322" r:id="rId20"/>
    <p:sldId id="296" r:id="rId21"/>
    <p:sldId id="325" r:id="rId22"/>
    <p:sldId id="324" r:id="rId23"/>
    <p:sldId id="326" r:id="rId24"/>
    <p:sldId id="327" r:id="rId25"/>
    <p:sldId id="318" r:id="rId26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0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C301FB0-516C-EE1E-31D8-4AEB562C4A5F}" name="Mrs. Marie Eglantine  Juru" initials="MJ" userId="S::mejuru@aau.org::7bf61a36-af40-46c5-9cc6-526761057f7b" providerId="AD"/>
  <p188:author id="{948834EF-BF91-EACA-6FE8-8DF6DD36E008}" name="Anna Gover | ENQA" initials="AG" userId="S::anna.gover@enqa.eu::54027860-0539-4b9d-b5f9-a79add4251d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233"/>
    <a:srgbClr val="E94E1B"/>
    <a:srgbClr val="1C3DE8"/>
    <a:srgbClr val="8F4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–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540" autoAdjust="0"/>
  </p:normalViewPr>
  <p:slideViewPr>
    <p:cSldViewPr snapToGrid="0" showGuides="1">
      <p:cViewPr varScale="1">
        <p:scale>
          <a:sx n="76" d="100"/>
          <a:sy n="76" d="100"/>
        </p:scale>
        <p:origin x="1872" y="294"/>
      </p:cViewPr>
      <p:guideLst>
        <p:guide orient="horz" pos="2160"/>
        <p:guide pos="3840"/>
        <p:guide pos="708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8" d="100"/>
          <a:sy n="78" d="100"/>
        </p:scale>
        <p:origin x="396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70D0BA-0049-40FF-9A68-623A4FF75DF7}" type="doc">
      <dgm:prSet loTypeId="urn:microsoft.com/office/officeart/2018/2/layout/IconVerticalSolidList#1" loCatId="icon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B8AA758-2EE1-4A6C-955E-FFC65DAA5AFF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Explorar o nível de conformidade com os ASG-QA nas reuniões (evidência oral) e através de documentação adicional (evidência escrita complementar).</a:t>
          </a:r>
          <a:br>
            <a:rPr lang="pt-BR" dirty="0"/>
          </a:br>
          <a:endParaRPr lang="en-US" dirty="0"/>
        </a:p>
      </dgm:t>
    </dgm:pt>
    <dgm:pt modelId="{18F71906-A028-498E-BB7B-33DE3574AF6B}" type="parTrans" cxnId="{210535E4-BCC4-478A-95D4-2541D9892533}">
      <dgm:prSet/>
      <dgm:spPr/>
      <dgm:t>
        <a:bodyPr/>
        <a:lstStyle/>
        <a:p>
          <a:endParaRPr lang="en-US"/>
        </a:p>
      </dgm:t>
    </dgm:pt>
    <dgm:pt modelId="{6CA102E0-982A-4D52-8D45-83689E59D173}" type="sibTrans" cxnId="{210535E4-BCC4-478A-95D4-2541D9892533}">
      <dgm:prSet/>
      <dgm:spPr/>
      <dgm:t>
        <a:bodyPr/>
        <a:lstStyle/>
        <a:p>
          <a:endParaRPr lang="en-US"/>
        </a:p>
      </dgm:t>
    </dgm:pt>
    <dgm:pt modelId="{C165A506-DB82-432B-BCDE-D10E384A08E8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Estabelecer um diálogo com a agência sobre as suas operações (reflexão conjunta).</a:t>
          </a:r>
          <a:endParaRPr lang="en-US" dirty="0"/>
        </a:p>
      </dgm:t>
    </dgm:pt>
    <dgm:pt modelId="{2575CD98-0C3F-48DC-9DE2-60D55E20EC34}" type="parTrans" cxnId="{F833B358-FAE1-4B5A-A634-C98533919980}">
      <dgm:prSet/>
      <dgm:spPr/>
      <dgm:t>
        <a:bodyPr/>
        <a:lstStyle/>
        <a:p>
          <a:endParaRPr lang="en-US"/>
        </a:p>
      </dgm:t>
    </dgm:pt>
    <dgm:pt modelId="{8BF8DA5B-0F77-4403-9AE9-8D8CD1672917}" type="sibTrans" cxnId="{F833B358-FAE1-4B5A-A634-C98533919980}">
      <dgm:prSet/>
      <dgm:spPr/>
      <dgm:t>
        <a:bodyPr/>
        <a:lstStyle/>
        <a:p>
          <a:endParaRPr lang="en-US"/>
        </a:p>
      </dgm:t>
    </dgm:pt>
    <dgm:pt modelId="{637D6616-30F4-40FF-B0FA-B054C40A8001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Partilhar as conclusões preliminares e impressões do painel.</a:t>
          </a:r>
          <a:endParaRPr lang="en-US" dirty="0"/>
        </a:p>
      </dgm:t>
    </dgm:pt>
    <dgm:pt modelId="{D91CC33C-8572-4F2F-867A-0D5B4771E222}" type="parTrans" cxnId="{8D919C01-4654-4019-BD50-7E94D5520713}">
      <dgm:prSet/>
      <dgm:spPr/>
      <dgm:t>
        <a:bodyPr/>
        <a:lstStyle/>
        <a:p>
          <a:endParaRPr lang="en-US"/>
        </a:p>
      </dgm:t>
    </dgm:pt>
    <dgm:pt modelId="{EE88D8AA-FF65-48E4-A66C-FE5763867E0E}" type="sibTrans" cxnId="{8D919C01-4654-4019-BD50-7E94D5520713}">
      <dgm:prSet/>
      <dgm:spPr/>
      <dgm:t>
        <a:bodyPr/>
        <a:lstStyle/>
        <a:p>
          <a:endParaRPr lang="en-US"/>
        </a:p>
      </dgm:t>
    </dgm:pt>
    <dgm:pt modelId="{63F3917B-4578-43C2-9CB1-FC7AD8903F1C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Preparar os materiais do Relatório de Avaliação Externa (RAE) para a fase pós-visita ao local (painel).</a:t>
          </a:r>
          <a:endParaRPr lang="en-US" dirty="0"/>
        </a:p>
      </dgm:t>
    </dgm:pt>
    <dgm:pt modelId="{91CCC243-DF7D-478E-9737-245C3511BACD}" type="parTrans" cxnId="{33520033-9636-46CE-B0E4-5A84D283245C}">
      <dgm:prSet/>
      <dgm:spPr/>
      <dgm:t>
        <a:bodyPr/>
        <a:lstStyle/>
        <a:p>
          <a:endParaRPr lang="en-US"/>
        </a:p>
      </dgm:t>
    </dgm:pt>
    <dgm:pt modelId="{4A312C44-7BEC-4100-BF97-6B5DA1D7162D}" type="sibTrans" cxnId="{33520033-9636-46CE-B0E4-5A84D283245C}">
      <dgm:prSet/>
      <dgm:spPr/>
      <dgm:t>
        <a:bodyPr/>
        <a:lstStyle/>
        <a:p>
          <a:endParaRPr lang="en-US"/>
        </a:p>
      </dgm:t>
    </dgm:pt>
    <dgm:pt modelId="{F703D0F4-4161-4B0E-A984-9C34B42C2C3A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Partilhar as impressões obtidas a partir do RAE (partilha de reflexões).</a:t>
          </a:r>
          <a:endParaRPr lang="en-US" dirty="0"/>
        </a:p>
      </dgm:t>
    </dgm:pt>
    <dgm:pt modelId="{C0F02D96-832A-44BE-91DE-8F098FD8FC8C}" type="parTrans" cxnId="{91C09565-4DEC-45E3-AC1B-F7247AE68241}">
      <dgm:prSet/>
      <dgm:spPr/>
      <dgm:t>
        <a:bodyPr/>
        <a:lstStyle/>
        <a:p>
          <a:endParaRPr lang="en-GB"/>
        </a:p>
      </dgm:t>
    </dgm:pt>
    <dgm:pt modelId="{830390D4-219C-41FC-AD41-9D534371BE55}" type="sibTrans" cxnId="{91C09565-4DEC-45E3-AC1B-F7247AE68241}">
      <dgm:prSet/>
      <dgm:spPr/>
      <dgm:t>
        <a:bodyPr/>
        <a:lstStyle/>
        <a:p>
          <a:endParaRPr lang="en-GB"/>
        </a:p>
      </dgm:t>
    </dgm:pt>
    <dgm:pt modelId="{1FD79A00-FE07-4E98-9DCF-D58DFBD02082}" type="pres">
      <dgm:prSet presAssocID="{EB70D0BA-0049-40FF-9A68-623A4FF75DF7}" presName="root" presStyleCnt="0">
        <dgm:presLayoutVars>
          <dgm:dir/>
          <dgm:resizeHandles val="exact"/>
        </dgm:presLayoutVars>
      </dgm:prSet>
      <dgm:spPr/>
    </dgm:pt>
    <dgm:pt modelId="{82CA70B6-27C3-4002-A2D4-694C9B8716B2}" type="pres">
      <dgm:prSet presAssocID="{2B8AA758-2EE1-4A6C-955E-FFC65DAA5AFF}" presName="compNode" presStyleCnt="0"/>
      <dgm:spPr/>
    </dgm:pt>
    <dgm:pt modelId="{73B06266-7619-4708-8AA5-4834FF1291CC}" type="pres">
      <dgm:prSet presAssocID="{2B8AA758-2EE1-4A6C-955E-FFC65DAA5AFF}" presName="bgRect" presStyleLbl="bgShp" presStyleIdx="0" presStyleCnt="5"/>
      <dgm:spPr>
        <a:ln>
          <a:noFill/>
        </a:ln>
      </dgm:spPr>
    </dgm:pt>
    <dgm:pt modelId="{FA681C07-7F0A-415A-ACDA-C289A3A7FF09}" type="pres">
      <dgm:prSet presAssocID="{2B8AA758-2EE1-4A6C-955E-FFC65DAA5AFF}" presName="iconRect" presStyleLbl="node1" presStyleIdx="0" presStyleCnt="5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6DDD6B4E-E18F-40FC-ADA0-A2E79261D47F}" type="pres">
      <dgm:prSet presAssocID="{2B8AA758-2EE1-4A6C-955E-FFC65DAA5AFF}" presName="spaceRect" presStyleCnt="0"/>
      <dgm:spPr/>
    </dgm:pt>
    <dgm:pt modelId="{3A9C0405-FDF6-44F7-A827-430C99A50E1D}" type="pres">
      <dgm:prSet presAssocID="{2B8AA758-2EE1-4A6C-955E-FFC65DAA5AFF}" presName="parTx" presStyleLbl="revTx" presStyleIdx="0" presStyleCnt="5" custScaleX="100000" custLinFactNeighborX="916" custLinFactNeighborY="-490">
        <dgm:presLayoutVars>
          <dgm:chMax val="0"/>
          <dgm:chPref val="0"/>
        </dgm:presLayoutVars>
      </dgm:prSet>
      <dgm:spPr/>
    </dgm:pt>
    <dgm:pt modelId="{9B4391DA-5076-4F47-9AAF-12B2EE6A2F47}" type="pres">
      <dgm:prSet presAssocID="{6CA102E0-982A-4D52-8D45-83689E59D173}" presName="sibTrans" presStyleCnt="0"/>
      <dgm:spPr/>
    </dgm:pt>
    <dgm:pt modelId="{B7FE11A4-B715-48B0-8174-1E3CB121BA51}" type="pres">
      <dgm:prSet presAssocID="{F703D0F4-4161-4B0E-A984-9C34B42C2C3A}" presName="compNode" presStyleCnt="0"/>
      <dgm:spPr/>
    </dgm:pt>
    <dgm:pt modelId="{3C72A566-F0A8-4D7B-BB12-CF8B218ED987}" type="pres">
      <dgm:prSet presAssocID="{F703D0F4-4161-4B0E-A984-9C34B42C2C3A}" presName="bgRect" presStyleLbl="bgShp" presStyleIdx="1" presStyleCnt="5"/>
      <dgm:spPr/>
    </dgm:pt>
    <dgm:pt modelId="{DDBAB278-C2BF-41D6-8C41-DBB5C44541A9}" type="pres">
      <dgm:prSet presAssocID="{F703D0F4-4161-4B0E-A984-9C34B42C2C3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with solid fill"/>
        </a:ext>
      </dgm:extLst>
    </dgm:pt>
    <dgm:pt modelId="{3B7B0D81-1BDF-4792-98E1-913DC03CAEEC}" type="pres">
      <dgm:prSet presAssocID="{F703D0F4-4161-4B0E-A984-9C34B42C2C3A}" presName="spaceRect" presStyleCnt="0"/>
      <dgm:spPr/>
    </dgm:pt>
    <dgm:pt modelId="{042FF4BF-8ED8-49AE-BF64-381AB2C82F06}" type="pres">
      <dgm:prSet presAssocID="{F703D0F4-4161-4B0E-A984-9C34B42C2C3A}" presName="parTx" presStyleLbl="revTx" presStyleIdx="1" presStyleCnt="5">
        <dgm:presLayoutVars>
          <dgm:chMax val="0"/>
          <dgm:chPref val="0"/>
        </dgm:presLayoutVars>
      </dgm:prSet>
      <dgm:spPr/>
    </dgm:pt>
    <dgm:pt modelId="{570EDE9C-1BAC-4574-9CF1-5483341CC00C}" type="pres">
      <dgm:prSet presAssocID="{830390D4-219C-41FC-AD41-9D534371BE55}" presName="sibTrans" presStyleCnt="0"/>
      <dgm:spPr/>
    </dgm:pt>
    <dgm:pt modelId="{5C1D8065-649E-4A85-8C8C-6F8D1837BFAF}" type="pres">
      <dgm:prSet presAssocID="{C165A506-DB82-432B-BCDE-D10E384A08E8}" presName="compNode" presStyleCnt="0"/>
      <dgm:spPr/>
    </dgm:pt>
    <dgm:pt modelId="{4C21FDCC-0929-4ECD-A28C-63571C043F4C}" type="pres">
      <dgm:prSet presAssocID="{C165A506-DB82-432B-BCDE-D10E384A08E8}" presName="bgRect" presStyleLbl="bgShp" presStyleIdx="2" presStyleCnt="5"/>
      <dgm:spPr>
        <a:ln>
          <a:noFill/>
        </a:ln>
      </dgm:spPr>
    </dgm:pt>
    <dgm:pt modelId="{013903BE-6420-4405-A8DB-A5AB2A6257F7}" type="pres">
      <dgm:prSet presAssocID="{C165A506-DB82-432B-BCDE-D10E384A08E8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with solid fill"/>
        </a:ext>
      </dgm:extLst>
    </dgm:pt>
    <dgm:pt modelId="{EC9D1311-50DB-4D21-A579-CF1E7EDFB76E}" type="pres">
      <dgm:prSet presAssocID="{C165A506-DB82-432B-BCDE-D10E384A08E8}" presName="spaceRect" presStyleCnt="0"/>
      <dgm:spPr/>
    </dgm:pt>
    <dgm:pt modelId="{F359D9E1-1894-47B1-BE50-81DCE4F55B2B}" type="pres">
      <dgm:prSet presAssocID="{C165A506-DB82-432B-BCDE-D10E384A08E8}" presName="parTx" presStyleLbl="revTx" presStyleIdx="2" presStyleCnt="5">
        <dgm:presLayoutVars>
          <dgm:chMax val="0"/>
          <dgm:chPref val="0"/>
        </dgm:presLayoutVars>
      </dgm:prSet>
      <dgm:spPr/>
    </dgm:pt>
    <dgm:pt modelId="{FCAAAF70-1514-4627-BCEE-D310557D729A}" type="pres">
      <dgm:prSet presAssocID="{8BF8DA5B-0F77-4403-9AE9-8D8CD1672917}" presName="sibTrans" presStyleCnt="0"/>
      <dgm:spPr/>
    </dgm:pt>
    <dgm:pt modelId="{80D00342-82FA-4081-A3F5-F41AE3CB0EE3}" type="pres">
      <dgm:prSet presAssocID="{637D6616-30F4-40FF-B0FA-B054C40A8001}" presName="compNode" presStyleCnt="0"/>
      <dgm:spPr/>
    </dgm:pt>
    <dgm:pt modelId="{45E93C29-2B7F-45A7-83CF-D805869234E7}" type="pres">
      <dgm:prSet presAssocID="{637D6616-30F4-40FF-B0FA-B054C40A8001}" presName="bgRect" presStyleLbl="bgShp" presStyleIdx="3" presStyleCnt="5"/>
      <dgm:spPr>
        <a:ln>
          <a:noFill/>
        </a:ln>
      </dgm:spPr>
    </dgm:pt>
    <dgm:pt modelId="{D641AAF8-A271-478C-874F-09847DF28BC3}" type="pres">
      <dgm:prSet presAssocID="{637D6616-30F4-40FF-B0FA-B054C40A800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ick"/>
        </a:ext>
      </dgm:extLst>
    </dgm:pt>
    <dgm:pt modelId="{BB407C1E-2560-4DA5-927F-84E27A9FA430}" type="pres">
      <dgm:prSet presAssocID="{637D6616-30F4-40FF-B0FA-B054C40A8001}" presName="spaceRect" presStyleCnt="0"/>
      <dgm:spPr/>
    </dgm:pt>
    <dgm:pt modelId="{39905618-C75F-472D-8045-5301D6B3A629}" type="pres">
      <dgm:prSet presAssocID="{637D6616-30F4-40FF-B0FA-B054C40A8001}" presName="parTx" presStyleLbl="revTx" presStyleIdx="3" presStyleCnt="5">
        <dgm:presLayoutVars>
          <dgm:chMax val="0"/>
          <dgm:chPref val="0"/>
        </dgm:presLayoutVars>
      </dgm:prSet>
      <dgm:spPr/>
    </dgm:pt>
    <dgm:pt modelId="{50A9EBBD-54C4-405B-A248-31BB477E413A}" type="pres">
      <dgm:prSet presAssocID="{EE88D8AA-FF65-48E4-A66C-FE5763867E0E}" presName="sibTrans" presStyleCnt="0"/>
      <dgm:spPr/>
    </dgm:pt>
    <dgm:pt modelId="{5A93DA7B-508F-48D9-AED0-A343E8D66602}" type="pres">
      <dgm:prSet presAssocID="{63F3917B-4578-43C2-9CB1-FC7AD8903F1C}" presName="compNode" presStyleCnt="0"/>
      <dgm:spPr/>
    </dgm:pt>
    <dgm:pt modelId="{80B8CDC9-DE0D-464A-B432-A386C00F2712}" type="pres">
      <dgm:prSet presAssocID="{63F3917B-4578-43C2-9CB1-FC7AD8903F1C}" presName="bgRect" presStyleLbl="bgShp" presStyleIdx="4" presStyleCnt="5"/>
      <dgm:spPr/>
    </dgm:pt>
    <dgm:pt modelId="{1CC7F6C2-D8ED-49F9-9D78-5FF4E8316D7B}" type="pres">
      <dgm:prSet presAssocID="{63F3917B-4578-43C2-9CB1-FC7AD8903F1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1BE7777D-1183-4337-8B09-12FA4E7F28D5}" type="pres">
      <dgm:prSet presAssocID="{63F3917B-4578-43C2-9CB1-FC7AD8903F1C}" presName="spaceRect" presStyleCnt="0"/>
      <dgm:spPr/>
    </dgm:pt>
    <dgm:pt modelId="{9308EAEA-6643-4F98-8277-952443D1BD20}" type="pres">
      <dgm:prSet presAssocID="{63F3917B-4578-43C2-9CB1-FC7AD8903F1C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8D919C01-4654-4019-BD50-7E94D5520713}" srcId="{EB70D0BA-0049-40FF-9A68-623A4FF75DF7}" destId="{637D6616-30F4-40FF-B0FA-B054C40A8001}" srcOrd="3" destOrd="0" parTransId="{D91CC33C-8572-4F2F-867A-0D5B4771E222}" sibTransId="{EE88D8AA-FF65-48E4-A66C-FE5763867E0E}"/>
    <dgm:cxn modelId="{2B701820-1A7A-4234-B632-79BB1C121549}" type="presOf" srcId="{637D6616-30F4-40FF-B0FA-B054C40A8001}" destId="{39905618-C75F-472D-8045-5301D6B3A629}" srcOrd="0" destOrd="0" presId="urn:microsoft.com/office/officeart/2018/2/layout/IconVerticalSolidList#1"/>
    <dgm:cxn modelId="{33520033-9636-46CE-B0E4-5A84D283245C}" srcId="{EB70D0BA-0049-40FF-9A68-623A4FF75DF7}" destId="{63F3917B-4578-43C2-9CB1-FC7AD8903F1C}" srcOrd="4" destOrd="0" parTransId="{91CCC243-DF7D-478E-9737-245C3511BACD}" sibTransId="{4A312C44-7BEC-4100-BF97-6B5DA1D7162D}"/>
    <dgm:cxn modelId="{91C09565-4DEC-45E3-AC1B-F7247AE68241}" srcId="{EB70D0BA-0049-40FF-9A68-623A4FF75DF7}" destId="{F703D0F4-4161-4B0E-A984-9C34B42C2C3A}" srcOrd="1" destOrd="0" parTransId="{C0F02D96-832A-44BE-91DE-8F098FD8FC8C}" sibTransId="{830390D4-219C-41FC-AD41-9D534371BE55}"/>
    <dgm:cxn modelId="{CED45B66-18CF-4B28-9FBE-AD653E47021B}" type="presOf" srcId="{C165A506-DB82-432B-BCDE-D10E384A08E8}" destId="{F359D9E1-1894-47B1-BE50-81DCE4F55B2B}" srcOrd="0" destOrd="0" presId="urn:microsoft.com/office/officeart/2018/2/layout/IconVerticalSolidList#1"/>
    <dgm:cxn modelId="{F833B358-FAE1-4B5A-A634-C98533919980}" srcId="{EB70D0BA-0049-40FF-9A68-623A4FF75DF7}" destId="{C165A506-DB82-432B-BCDE-D10E384A08E8}" srcOrd="2" destOrd="0" parTransId="{2575CD98-0C3F-48DC-9DE2-60D55E20EC34}" sibTransId="{8BF8DA5B-0F77-4403-9AE9-8D8CD1672917}"/>
    <dgm:cxn modelId="{6E50C77D-0D02-4E11-BD4F-AF3C71EB1365}" type="presOf" srcId="{EB70D0BA-0049-40FF-9A68-623A4FF75DF7}" destId="{1FD79A00-FE07-4E98-9DCF-D58DFBD02082}" srcOrd="0" destOrd="0" presId="urn:microsoft.com/office/officeart/2018/2/layout/IconVerticalSolidList#1"/>
    <dgm:cxn modelId="{0257EF7D-9B05-4DC0-B037-891C7E7FE2C9}" type="presOf" srcId="{63F3917B-4578-43C2-9CB1-FC7AD8903F1C}" destId="{9308EAEA-6643-4F98-8277-952443D1BD20}" srcOrd="0" destOrd="0" presId="urn:microsoft.com/office/officeart/2018/2/layout/IconVerticalSolidList#1"/>
    <dgm:cxn modelId="{96D25C97-0E8B-4AE0-B108-5F296D52C7C8}" type="presOf" srcId="{F703D0F4-4161-4B0E-A984-9C34B42C2C3A}" destId="{042FF4BF-8ED8-49AE-BF64-381AB2C82F06}" srcOrd="0" destOrd="0" presId="urn:microsoft.com/office/officeart/2018/2/layout/IconVerticalSolidList#1"/>
    <dgm:cxn modelId="{210535E4-BCC4-478A-95D4-2541D9892533}" srcId="{EB70D0BA-0049-40FF-9A68-623A4FF75DF7}" destId="{2B8AA758-2EE1-4A6C-955E-FFC65DAA5AFF}" srcOrd="0" destOrd="0" parTransId="{18F71906-A028-498E-BB7B-33DE3574AF6B}" sibTransId="{6CA102E0-982A-4D52-8D45-83689E59D173}"/>
    <dgm:cxn modelId="{921B94F3-8341-4B5F-8D66-71F3041DB1EF}" type="presOf" srcId="{2B8AA758-2EE1-4A6C-955E-FFC65DAA5AFF}" destId="{3A9C0405-FDF6-44F7-A827-430C99A50E1D}" srcOrd="0" destOrd="0" presId="urn:microsoft.com/office/officeart/2018/2/layout/IconVerticalSolidList#1"/>
    <dgm:cxn modelId="{7DFA3FFD-7FF1-4C05-9795-0ED473B28D0A}" type="presParOf" srcId="{1FD79A00-FE07-4E98-9DCF-D58DFBD02082}" destId="{82CA70B6-27C3-4002-A2D4-694C9B8716B2}" srcOrd="0" destOrd="0" presId="urn:microsoft.com/office/officeart/2018/2/layout/IconVerticalSolidList#1"/>
    <dgm:cxn modelId="{ECF249C6-A9C6-41A0-9687-D12E7F988ABF}" type="presParOf" srcId="{82CA70B6-27C3-4002-A2D4-694C9B8716B2}" destId="{73B06266-7619-4708-8AA5-4834FF1291CC}" srcOrd="0" destOrd="0" presId="urn:microsoft.com/office/officeart/2018/2/layout/IconVerticalSolidList#1"/>
    <dgm:cxn modelId="{0F820054-8F11-4A7B-A58A-F143CA5C226F}" type="presParOf" srcId="{82CA70B6-27C3-4002-A2D4-694C9B8716B2}" destId="{FA681C07-7F0A-415A-ACDA-C289A3A7FF09}" srcOrd="1" destOrd="0" presId="urn:microsoft.com/office/officeart/2018/2/layout/IconVerticalSolidList#1"/>
    <dgm:cxn modelId="{2709785E-7D5E-4CBC-961C-8D57B3F66A5F}" type="presParOf" srcId="{82CA70B6-27C3-4002-A2D4-694C9B8716B2}" destId="{6DDD6B4E-E18F-40FC-ADA0-A2E79261D47F}" srcOrd="2" destOrd="0" presId="urn:microsoft.com/office/officeart/2018/2/layout/IconVerticalSolidList#1"/>
    <dgm:cxn modelId="{C445D393-5A46-4309-B314-84948D3471C2}" type="presParOf" srcId="{82CA70B6-27C3-4002-A2D4-694C9B8716B2}" destId="{3A9C0405-FDF6-44F7-A827-430C99A50E1D}" srcOrd="3" destOrd="0" presId="urn:microsoft.com/office/officeart/2018/2/layout/IconVerticalSolidList#1"/>
    <dgm:cxn modelId="{37914A5F-7C54-4A2E-8D26-8331D136F5A2}" type="presParOf" srcId="{1FD79A00-FE07-4E98-9DCF-D58DFBD02082}" destId="{9B4391DA-5076-4F47-9AAF-12B2EE6A2F47}" srcOrd="1" destOrd="0" presId="urn:microsoft.com/office/officeart/2018/2/layout/IconVerticalSolidList#1"/>
    <dgm:cxn modelId="{9E8B3F32-640A-492A-B40F-863FD260D5E5}" type="presParOf" srcId="{1FD79A00-FE07-4E98-9DCF-D58DFBD02082}" destId="{B7FE11A4-B715-48B0-8174-1E3CB121BA51}" srcOrd="2" destOrd="0" presId="urn:microsoft.com/office/officeart/2018/2/layout/IconVerticalSolidList#1"/>
    <dgm:cxn modelId="{F654BDC6-60C4-4AC3-9D51-51A3A3610CC6}" type="presParOf" srcId="{B7FE11A4-B715-48B0-8174-1E3CB121BA51}" destId="{3C72A566-F0A8-4D7B-BB12-CF8B218ED987}" srcOrd="0" destOrd="0" presId="urn:microsoft.com/office/officeart/2018/2/layout/IconVerticalSolidList#1"/>
    <dgm:cxn modelId="{26076C09-FD80-4B45-BAA2-D2ECCDC424C1}" type="presParOf" srcId="{B7FE11A4-B715-48B0-8174-1E3CB121BA51}" destId="{DDBAB278-C2BF-41D6-8C41-DBB5C44541A9}" srcOrd="1" destOrd="0" presId="urn:microsoft.com/office/officeart/2018/2/layout/IconVerticalSolidList#1"/>
    <dgm:cxn modelId="{A4BF39AC-2A9E-4C89-8028-FB86795446BB}" type="presParOf" srcId="{B7FE11A4-B715-48B0-8174-1E3CB121BA51}" destId="{3B7B0D81-1BDF-4792-98E1-913DC03CAEEC}" srcOrd="2" destOrd="0" presId="urn:microsoft.com/office/officeart/2018/2/layout/IconVerticalSolidList#1"/>
    <dgm:cxn modelId="{8C1DD3AB-8F76-4583-AB75-1A2AD53096D1}" type="presParOf" srcId="{B7FE11A4-B715-48B0-8174-1E3CB121BA51}" destId="{042FF4BF-8ED8-49AE-BF64-381AB2C82F06}" srcOrd="3" destOrd="0" presId="urn:microsoft.com/office/officeart/2018/2/layout/IconVerticalSolidList#1"/>
    <dgm:cxn modelId="{54557228-9C25-4703-8D25-472D47479116}" type="presParOf" srcId="{1FD79A00-FE07-4E98-9DCF-D58DFBD02082}" destId="{570EDE9C-1BAC-4574-9CF1-5483341CC00C}" srcOrd="3" destOrd="0" presId="urn:microsoft.com/office/officeart/2018/2/layout/IconVerticalSolidList#1"/>
    <dgm:cxn modelId="{87543F7D-25CF-4BD6-888A-BAF41DFCFCD8}" type="presParOf" srcId="{1FD79A00-FE07-4E98-9DCF-D58DFBD02082}" destId="{5C1D8065-649E-4A85-8C8C-6F8D1837BFAF}" srcOrd="4" destOrd="0" presId="urn:microsoft.com/office/officeart/2018/2/layout/IconVerticalSolidList#1"/>
    <dgm:cxn modelId="{3F147A8D-2B44-45BA-BA60-FFED77326686}" type="presParOf" srcId="{5C1D8065-649E-4A85-8C8C-6F8D1837BFAF}" destId="{4C21FDCC-0929-4ECD-A28C-63571C043F4C}" srcOrd="0" destOrd="0" presId="urn:microsoft.com/office/officeart/2018/2/layout/IconVerticalSolidList#1"/>
    <dgm:cxn modelId="{9A009261-AAED-496C-B66D-B6A989021AA6}" type="presParOf" srcId="{5C1D8065-649E-4A85-8C8C-6F8D1837BFAF}" destId="{013903BE-6420-4405-A8DB-A5AB2A6257F7}" srcOrd="1" destOrd="0" presId="urn:microsoft.com/office/officeart/2018/2/layout/IconVerticalSolidList#1"/>
    <dgm:cxn modelId="{5AF96D17-ACFE-46C1-9647-6BBAB4E48FAB}" type="presParOf" srcId="{5C1D8065-649E-4A85-8C8C-6F8D1837BFAF}" destId="{EC9D1311-50DB-4D21-A579-CF1E7EDFB76E}" srcOrd="2" destOrd="0" presId="urn:microsoft.com/office/officeart/2018/2/layout/IconVerticalSolidList#1"/>
    <dgm:cxn modelId="{1F77A4B5-BB74-428B-80A7-50D488971895}" type="presParOf" srcId="{5C1D8065-649E-4A85-8C8C-6F8D1837BFAF}" destId="{F359D9E1-1894-47B1-BE50-81DCE4F55B2B}" srcOrd="3" destOrd="0" presId="urn:microsoft.com/office/officeart/2018/2/layout/IconVerticalSolidList#1"/>
    <dgm:cxn modelId="{C09B83A5-DB8E-4DDB-94FF-1042EA8C70AE}" type="presParOf" srcId="{1FD79A00-FE07-4E98-9DCF-D58DFBD02082}" destId="{FCAAAF70-1514-4627-BCEE-D310557D729A}" srcOrd="5" destOrd="0" presId="urn:microsoft.com/office/officeart/2018/2/layout/IconVerticalSolidList#1"/>
    <dgm:cxn modelId="{247BA38B-D5A9-46F9-B495-E35C82279C9F}" type="presParOf" srcId="{1FD79A00-FE07-4E98-9DCF-D58DFBD02082}" destId="{80D00342-82FA-4081-A3F5-F41AE3CB0EE3}" srcOrd="6" destOrd="0" presId="urn:microsoft.com/office/officeart/2018/2/layout/IconVerticalSolidList#1"/>
    <dgm:cxn modelId="{159430BF-46E3-4306-829B-62159718FE54}" type="presParOf" srcId="{80D00342-82FA-4081-A3F5-F41AE3CB0EE3}" destId="{45E93C29-2B7F-45A7-83CF-D805869234E7}" srcOrd="0" destOrd="0" presId="urn:microsoft.com/office/officeart/2018/2/layout/IconVerticalSolidList#1"/>
    <dgm:cxn modelId="{500394BE-DB31-4A83-A2D6-FA46463F0B7F}" type="presParOf" srcId="{80D00342-82FA-4081-A3F5-F41AE3CB0EE3}" destId="{D641AAF8-A271-478C-874F-09847DF28BC3}" srcOrd="1" destOrd="0" presId="urn:microsoft.com/office/officeart/2018/2/layout/IconVerticalSolidList#1"/>
    <dgm:cxn modelId="{FFA77F43-C60A-4A15-A68F-7D732484159B}" type="presParOf" srcId="{80D00342-82FA-4081-A3F5-F41AE3CB0EE3}" destId="{BB407C1E-2560-4DA5-927F-84E27A9FA430}" srcOrd="2" destOrd="0" presId="urn:microsoft.com/office/officeart/2018/2/layout/IconVerticalSolidList#1"/>
    <dgm:cxn modelId="{12C06979-9BD9-410D-A997-E72B9D64BAB7}" type="presParOf" srcId="{80D00342-82FA-4081-A3F5-F41AE3CB0EE3}" destId="{39905618-C75F-472D-8045-5301D6B3A629}" srcOrd="3" destOrd="0" presId="urn:microsoft.com/office/officeart/2018/2/layout/IconVerticalSolidList#1"/>
    <dgm:cxn modelId="{F39BFC32-7E2A-4BEC-90FD-D72AE210691B}" type="presParOf" srcId="{1FD79A00-FE07-4E98-9DCF-D58DFBD02082}" destId="{50A9EBBD-54C4-405B-A248-31BB477E413A}" srcOrd="7" destOrd="0" presId="urn:microsoft.com/office/officeart/2018/2/layout/IconVerticalSolidList#1"/>
    <dgm:cxn modelId="{C8142B0D-9039-419A-AE95-A0BE98FEB2C3}" type="presParOf" srcId="{1FD79A00-FE07-4E98-9DCF-D58DFBD02082}" destId="{5A93DA7B-508F-48D9-AED0-A343E8D66602}" srcOrd="8" destOrd="0" presId="urn:microsoft.com/office/officeart/2018/2/layout/IconVerticalSolidList#1"/>
    <dgm:cxn modelId="{19AB3BE5-80A1-4EE0-9FD4-C8273862675B}" type="presParOf" srcId="{5A93DA7B-508F-48D9-AED0-A343E8D66602}" destId="{80B8CDC9-DE0D-464A-B432-A386C00F2712}" srcOrd="0" destOrd="0" presId="urn:microsoft.com/office/officeart/2018/2/layout/IconVerticalSolidList#1"/>
    <dgm:cxn modelId="{D52A1135-676F-492B-B46A-5141BFA55ECA}" type="presParOf" srcId="{5A93DA7B-508F-48D9-AED0-A343E8D66602}" destId="{1CC7F6C2-D8ED-49F9-9D78-5FF4E8316D7B}" srcOrd="1" destOrd="0" presId="urn:microsoft.com/office/officeart/2018/2/layout/IconVerticalSolidList#1"/>
    <dgm:cxn modelId="{C9D9AD3B-F180-49F4-9219-277396E52BAD}" type="presParOf" srcId="{5A93DA7B-508F-48D9-AED0-A343E8D66602}" destId="{1BE7777D-1183-4337-8B09-12FA4E7F28D5}" srcOrd="2" destOrd="0" presId="urn:microsoft.com/office/officeart/2018/2/layout/IconVerticalSolidList#1"/>
    <dgm:cxn modelId="{DBDE2FA0-ABEC-4BE1-9966-9EBB7082E225}" type="presParOf" srcId="{5A93DA7B-508F-48D9-AED0-A343E8D66602}" destId="{9308EAEA-6643-4F98-8277-952443D1BD20}" srcOrd="3" destOrd="0" presId="urn:microsoft.com/office/officeart/2018/2/layout/IconVerticalSolidList#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06266-7619-4708-8AA5-4834FF1291CC}">
      <dsp:nvSpPr>
        <dsp:cNvPr id="0" name=""/>
        <dsp:cNvSpPr/>
      </dsp:nvSpPr>
      <dsp:spPr>
        <a:xfrm>
          <a:off x="0" y="6114"/>
          <a:ext cx="8701118" cy="77689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681C07-7F0A-415A-ACDA-C289A3A7FF09}">
      <dsp:nvSpPr>
        <dsp:cNvPr id="0" name=""/>
        <dsp:cNvSpPr/>
      </dsp:nvSpPr>
      <dsp:spPr>
        <a:xfrm>
          <a:off x="235011" y="180916"/>
          <a:ext cx="427710" cy="427293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9C0405-FDF6-44F7-A827-430C99A50E1D}">
      <dsp:nvSpPr>
        <dsp:cNvPr id="0" name=""/>
        <dsp:cNvSpPr/>
      </dsp:nvSpPr>
      <dsp:spPr>
        <a:xfrm>
          <a:off x="911558" y="2188"/>
          <a:ext cx="7789559" cy="801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791" tIns="84791" rIns="84791" bIns="8479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Explorar o nível de conformidade com os ASG-QA nas reuniões (evidência oral) e através de documentação adicional (evidência escrita complementar).</a:t>
          </a:r>
          <a:br>
            <a:rPr lang="pt-BR" sz="1400" kern="1200" dirty="0"/>
          </a:br>
          <a:endParaRPr lang="en-US" sz="1400" kern="1200" dirty="0"/>
        </a:p>
      </dsp:txBody>
      <dsp:txXfrm>
        <a:off x="911558" y="2188"/>
        <a:ext cx="7789559" cy="801174"/>
      </dsp:txXfrm>
    </dsp:sp>
    <dsp:sp modelId="{3C72A566-F0A8-4D7B-BB12-CF8B218ED987}">
      <dsp:nvSpPr>
        <dsp:cNvPr id="0" name=""/>
        <dsp:cNvSpPr/>
      </dsp:nvSpPr>
      <dsp:spPr>
        <a:xfrm>
          <a:off x="0" y="1007582"/>
          <a:ext cx="8701118" cy="77689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BAB278-C2BF-41D6-8C41-DBB5C44541A9}">
      <dsp:nvSpPr>
        <dsp:cNvPr id="0" name=""/>
        <dsp:cNvSpPr/>
      </dsp:nvSpPr>
      <dsp:spPr>
        <a:xfrm>
          <a:off x="235011" y="1182384"/>
          <a:ext cx="427710" cy="4272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2FF4BF-8ED8-49AE-BF64-381AB2C82F06}">
      <dsp:nvSpPr>
        <dsp:cNvPr id="0" name=""/>
        <dsp:cNvSpPr/>
      </dsp:nvSpPr>
      <dsp:spPr>
        <a:xfrm>
          <a:off x="897733" y="1007582"/>
          <a:ext cx="7789559" cy="801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791" tIns="84791" rIns="84791" bIns="8479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Partilhar as impressões obtidas a partir do RAE (partilha de reflexões).</a:t>
          </a:r>
          <a:endParaRPr lang="en-US" sz="1400" kern="1200" dirty="0"/>
        </a:p>
      </dsp:txBody>
      <dsp:txXfrm>
        <a:off x="897733" y="1007582"/>
        <a:ext cx="7789559" cy="801174"/>
      </dsp:txXfrm>
    </dsp:sp>
    <dsp:sp modelId="{4C21FDCC-0929-4ECD-A28C-63571C043F4C}">
      <dsp:nvSpPr>
        <dsp:cNvPr id="0" name=""/>
        <dsp:cNvSpPr/>
      </dsp:nvSpPr>
      <dsp:spPr>
        <a:xfrm>
          <a:off x="0" y="2009051"/>
          <a:ext cx="8701118" cy="77689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3903BE-6420-4405-A8DB-A5AB2A6257F7}">
      <dsp:nvSpPr>
        <dsp:cNvPr id="0" name=""/>
        <dsp:cNvSpPr/>
      </dsp:nvSpPr>
      <dsp:spPr>
        <a:xfrm>
          <a:off x="235011" y="2183852"/>
          <a:ext cx="427710" cy="4272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59D9E1-1894-47B1-BE50-81DCE4F55B2B}">
      <dsp:nvSpPr>
        <dsp:cNvPr id="0" name=""/>
        <dsp:cNvSpPr/>
      </dsp:nvSpPr>
      <dsp:spPr>
        <a:xfrm>
          <a:off x="897733" y="2009051"/>
          <a:ext cx="7789559" cy="801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791" tIns="84791" rIns="84791" bIns="8479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Estabelecer um diálogo com a agência sobre as suas operações (reflexão conjunta).</a:t>
          </a:r>
          <a:endParaRPr lang="en-US" sz="1400" kern="1200" dirty="0"/>
        </a:p>
      </dsp:txBody>
      <dsp:txXfrm>
        <a:off x="897733" y="2009051"/>
        <a:ext cx="7789559" cy="801174"/>
      </dsp:txXfrm>
    </dsp:sp>
    <dsp:sp modelId="{45E93C29-2B7F-45A7-83CF-D805869234E7}">
      <dsp:nvSpPr>
        <dsp:cNvPr id="0" name=""/>
        <dsp:cNvSpPr/>
      </dsp:nvSpPr>
      <dsp:spPr>
        <a:xfrm>
          <a:off x="0" y="3010519"/>
          <a:ext cx="8701118" cy="77689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41AAF8-A271-478C-874F-09847DF28BC3}">
      <dsp:nvSpPr>
        <dsp:cNvPr id="0" name=""/>
        <dsp:cNvSpPr/>
      </dsp:nvSpPr>
      <dsp:spPr>
        <a:xfrm>
          <a:off x="235011" y="3185321"/>
          <a:ext cx="427710" cy="4272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05618-C75F-472D-8045-5301D6B3A629}">
      <dsp:nvSpPr>
        <dsp:cNvPr id="0" name=""/>
        <dsp:cNvSpPr/>
      </dsp:nvSpPr>
      <dsp:spPr>
        <a:xfrm>
          <a:off x="897733" y="3010519"/>
          <a:ext cx="7789559" cy="801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791" tIns="84791" rIns="84791" bIns="8479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Partilhar as conclusões preliminares e impressões do painel.</a:t>
          </a:r>
          <a:endParaRPr lang="en-US" sz="1400" kern="1200" dirty="0"/>
        </a:p>
      </dsp:txBody>
      <dsp:txXfrm>
        <a:off x="897733" y="3010519"/>
        <a:ext cx="7789559" cy="801174"/>
      </dsp:txXfrm>
    </dsp:sp>
    <dsp:sp modelId="{80B8CDC9-DE0D-464A-B432-A386C00F2712}">
      <dsp:nvSpPr>
        <dsp:cNvPr id="0" name=""/>
        <dsp:cNvSpPr/>
      </dsp:nvSpPr>
      <dsp:spPr>
        <a:xfrm>
          <a:off x="0" y="4011987"/>
          <a:ext cx="8701118" cy="776896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C7F6C2-D8ED-49F9-9D78-5FF4E8316D7B}">
      <dsp:nvSpPr>
        <dsp:cNvPr id="0" name=""/>
        <dsp:cNvSpPr/>
      </dsp:nvSpPr>
      <dsp:spPr>
        <a:xfrm>
          <a:off x="235011" y="4186789"/>
          <a:ext cx="427710" cy="427293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08EAEA-6643-4F98-8277-952443D1BD20}">
      <dsp:nvSpPr>
        <dsp:cNvPr id="0" name=""/>
        <dsp:cNvSpPr/>
      </dsp:nvSpPr>
      <dsp:spPr>
        <a:xfrm>
          <a:off x="897733" y="4011987"/>
          <a:ext cx="7789559" cy="8011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791" tIns="84791" rIns="84791" bIns="84791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Preparar os materiais do Relatório de Avaliação Externa (RAE) para a fase pós-visita ao local (painel).</a:t>
          </a:r>
          <a:endParaRPr lang="en-US" sz="1400" kern="1200" dirty="0"/>
        </a:p>
      </dsp:txBody>
      <dsp:txXfrm>
        <a:off x="897733" y="4011987"/>
        <a:ext cx="7789559" cy="801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#1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B33DE51-9DC4-AB7A-11EA-338D4AE381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The self-assessment phase - Luis Miranda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39A80E9-C80B-81ED-8335-64C8049563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BE"/>
              <a:t>03/05/2024</a:t>
            </a:r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FCB65F-667C-6545-ED12-28E2C99AAA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HAQAA3 agency reviews 2024-25 - training session 2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4051948-E31F-EF3C-3803-F559CEE270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CEFA4-2941-4541-9134-1A9FAE3976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33069"/>
      </p:ext>
    </p:extLst>
  </p:cSld>
  <p:clrMap bg1="lt1" tx1="dk1" bg2="lt2" tx2="dk2" accent1="accent1" accent2="accent2" accent3="accent3" accent4="accent4" accent5="accent5" accent6="accent6" hlink="hlink" folHlink="folHlink"/>
  <p:hf/>
  <p:extLst>
    <p:ext uri="{56416CCD-93CA-4268-BC5B-53C4BB910035}">
      <p15:sldGuideLst xmlns:p15="http://schemas.microsoft.com/office/powerpoint/2012/main">
        <p15:guide id="1" orient="horz" pos="3127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The self-assessment phase - Luis Miranda</a:t>
            </a:r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BE"/>
              <a:t>03/05/2024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HAQAA3 agency reviews 2024-25 - training session 2</a:t>
            </a:r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EC635-D8D4-4F0C-867B-2DF93222BF1F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59688414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0D155-E7CA-4CDD-0163-9D7E699A4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F9078E-3D29-95DD-C86E-07BE3C439B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CBEC17-3726-15C8-8398-122F5CADC6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6DB6AF6C-83DC-665C-BCB1-A00F68CB309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The self-assessment phase - Luis Miranda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99B678-3925-3D5F-FA70-6F21D3C90055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BE"/>
              <a:t>03/05/2024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B29A55-47EF-D9EC-7149-E3943B3A10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HAQAA3 agency reviews 2024-25 - training session 2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FECEAA-44EC-539B-394D-FCA55C8C4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C635-D8D4-4F0C-867B-2DF93222BF1F}" type="slidenum">
              <a:rPr lang="en-BE" smtClean="0"/>
              <a:t>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10061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C635-D8D4-4F0C-867B-2DF93222BF1F}" type="slidenum">
              <a:rPr lang="en-BE" smtClean="0"/>
              <a:t>12</a:t>
            </a:fld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97AFD-97F0-3976-C6EF-5223239AC30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BE"/>
              <a:t>03/05/2024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7F0BC7-B237-1E68-C07D-DB5D29DE07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HAQAA3 agency reviews 2024-25 - training session 2</a:t>
            </a:r>
            <a:endParaRPr lang="en-BE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5D1A6C45-2F67-E0D3-932B-D5B5E968DE3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The self-assessment phase - Luis Miranda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536059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C635-D8D4-4F0C-867B-2DF93222BF1F}" type="slidenum">
              <a:rPr lang="en-BE" smtClean="0"/>
              <a:t>13</a:t>
            </a:fld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97AFD-97F0-3976-C6EF-5223239AC30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BE"/>
              <a:t>03/05/2024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7F0BC7-B237-1E68-C07D-DB5D29DE07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HAQAA3 agency reviews 2024-25 - training session 2</a:t>
            </a:r>
            <a:endParaRPr lang="en-BE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5D1A6C45-2F67-E0D3-932B-D5B5E968DE3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The self-assessment phase - Luis Miranda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02905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7E2787-50E4-99B5-1F90-3D3E631DE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DDC1D9-3BAC-AD28-6CAB-89BD1BFB79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0DD5D5-FDD8-7D10-9F13-3C7C137DBA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327733-54C8-EA81-C193-136D342D61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C635-D8D4-4F0C-867B-2DF93222BF1F}" type="slidenum">
              <a:rPr lang="en-BE" smtClean="0"/>
              <a:t>14</a:t>
            </a:fld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E28A98-E957-207C-3A24-7355EEFEE4B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BE"/>
              <a:t>03/05/2024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0D70E8-66DE-F492-5A39-AB52E12C6DA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HAQAA3 agency reviews 2024-25 - training session 2</a:t>
            </a:r>
            <a:endParaRPr lang="en-BE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85C97BF9-5F77-3917-751F-28040385C14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The self-assessment phase - Luis Miranda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2310628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C635-D8D4-4F0C-867B-2DF93222BF1F}" type="slidenum">
              <a:rPr lang="en-BE" smtClean="0"/>
              <a:t>15</a:t>
            </a:fld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97AFD-97F0-3976-C6EF-5223239AC30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BE"/>
              <a:t>03/05/2024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7F0BC7-B237-1E68-C07D-DB5D29DE07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HAQAA3 agency reviews 2024-25 - training session 2</a:t>
            </a:r>
            <a:endParaRPr lang="en-BE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5D1A6C45-2F67-E0D3-932B-D5B5E968DE3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The self-assessment phase - Luis Miranda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66359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09123C-4D1E-9B73-C684-E56FE22F9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9BA24B-EA19-2EA1-ABC3-D572C30D27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E3E4DB-6D23-F6A1-9371-9C9B7D2A6F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82E17-166A-3979-A674-2F810FD0F2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C635-D8D4-4F0C-867B-2DF93222BF1F}" type="slidenum">
              <a:rPr lang="en-BE" smtClean="0"/>
              <a:t>16</a:t>
            </a:fld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B887CC-DC7D-748A-C28A-834F0F06736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BE"/>
              <a:t>03/05/2024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2CB7F-DEEF-CCFC-AEC3-660EEEAA391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HAQAA3 agency reviews 2024-25 - training session 2</a:t>
            </a:r>
            <a:endParaRPr lang="en-BE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1A27C496-C625-5258-56C3-1C0BB913E3B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The self-assessment phase - Luis Miranda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260307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C635-D8D4-4F0C-867B-2DF93222BF1F}" type="slidenum">
              <a:rPr lang="en-BE" smtClean="0"/>
              <a:t>17</a:t>
            </a:fld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D3BC0-D7B5-855D-46C8-F58AB0A1550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BE"/>
              <a:t>03/05/2024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EB95AE-418E-2C56-D51B-89C2E2105BD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HAQAA3 agency reviews 2024-25 - training session 2</a:t>
            </a:r>
            <a:endParaRPr lang="en-BE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E7B9B264-87DE-B767-3B3E-3132DFDFAA7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The self-assessment phase - Luis Miranda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82002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F98B7-0225-026F-C0A5-56C4424FB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93609C-C988-65B4-F93E-D4AF6B45C3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726CBA-5448-5B1B-C1B6-890B9F8F55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4CE31-3CF7-9800-9EB5-F05EBF64B7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C635-D8D4-4F0C-867B-2DF93222BF1F}" type="slidenum">
              <a:rPr lang="en-BE" smtClean="0"/>
              <a:t>18</a:t>
            </a:fld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15C5B-D966-BDB6-DA9D-5595620CF3B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BE"/>
              <a:t>03/05/2024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B95D97-3CFB-7651-8EB2-3C0169DE32B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HAQAA3 agency reviews 2024-25 - training session 2</a:t>
            </a:r>
            <a:endParaRPr lang="en-BE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CEDD3271-77AC-03CA-4BFE-DBB0EE661DC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The self-assessment phase - Luis Miranda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7310240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39675-93E3-A83A-F510-DD57A1FFA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F7EE5E-5731-16B8-E6C3-7219D6BD42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ACE812-59ED-EB5F-E68A-1820012EEA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9652E4-071E-BDBC-F5C6-18780EE095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C635-D8D4-4F0C-867B-2DF93222BF1F}" type="slidenum">
              <a:rPr lang="en-BE" smtClean="0"/>
              <a:t>19</a:t>
            </a:fld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13387B-6808-182A-65D1-5F071166BDC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BE"/>
              <a:t>03/05/2024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476CE6-7E37-B791-512E-2A4BD0F98CC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HAQAA3 agency reviews 2024-25 - training session 2</a:t>
            </a:r>
            <a:endParaRPr lang="en-BE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DFFCC2C2-0DF7-D19D-E075-607B5781F76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The self-assessment phase - Luis Miranda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5751850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200BA-401E-C93B-4EE5-7DD31E333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9AD29D-C349-3A5B-9423-3B419D5FDB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28E751-5E14-60CC-2492-2392217120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7DEAA2-B704-4E28-3360-ECAF24F857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C635-D8D4-4F0C-867B-2DF93222BF1F}" type="slidenum">
              <a:rPr lang="en-BE" smtClean="0"/>
              <a:t>20</a:t>
            </a:fld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7E6EC9-B1ED-8DA4-D035-016A9F56993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BE"/>
              <a:t>03/05/2024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4B9D4C-EFD4-6C8A-9E8E-A2CEFD8D4C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HAQAA3 agency reviews 2024-25 - training session 2</a:t>
            </a:r>
            <a:endParaRPr lang="en-BE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D2136733-ABE3-17CC-FB68-103EF326198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The self-assessment phase - Luis Miranda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565259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A6768-68E1-184C-81DC-FEBB1EBC2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56E964-6A1F-0886-6429-D720FE3BC3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BC3A050-E735-620F-E619-BDFF95AAA1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DE7C1D-D104-0A55-E666-C994CE8F85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C635-D8D4-4F0C-867B-2DF93222BF1F}" type="slidenum">
              <a:rPr lang="en-BE" smtClean="0"/>
              <a:t>21</a:t>
            </a:fld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C0EC94-ED15-7F79-1131-0762B38F7DD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BE"/>
              <a:t>03/05/2024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7828DD-6D01-DB1E-33E7-B5A496D124E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HAQAA3 agency reviews 2024-25 - training session 2</a:t>
            </a:r>
            <a:endParaRPr lang="en-BE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0F99FF53-E10F-818B-CD22-D151B325BEC8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The self-assessment phase - Luis Miranda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53888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C635-D8D4-4F0C-867B-2DF93222BF1F}" type="slidenum">
              <a:rPr lang="en-BE" smtClean="0"/>
              <a:t>2</a:t>
            </a:fld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97AFD-97F0-3976-C6EF-5223239AC30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BE"/>
              <a:t>03/05/2024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7F0BC7-B237-1E68-C07D-DB5D29DE07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HAQAA3 agency reviews 2024-25 - training session 2</a:t>
            </a:r>
            <a:endParaRPr lang="en-BE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5D1A6C45-2F67-E0D3-932B-D5B5E968DE3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The self-assessment phase - Luis Miranda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121667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C635-D8D4-4F0C-867B-2DF93222BF1F}" type="slidenum">
              <a:rPr lang="en-BE" smtClean="0"/>
              <a:t>22</a:t>
            </a:fld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3D3BC0-D7B5-855D-46C8-F58AB0A15504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BE"/>
              <a:t>03/05/2024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EB95AE-418E-2C56-D51B-89C2E2105BD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HAQAA3 agency reviews 2024-25 - training session 2</a:t>
            </a:r>
            <a:endParaRPr lang="en-BE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E7B9B264-87DE-B767-3B3E-3132DFDFAA7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The self-assessment phase - Luis Miranda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426592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C635-D8D4-4F0C-867B-2DF93222BF1F}" type="slidenum">
              <a:rPr lang="en-BE" smtClean="0"/>
              <a:t>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353187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C635-D8D4-4F0C-867B-2DF93222BF1F}" type="slidenum">
              <a:rPr lang="en-BE" smtClean="0"/>
              <a:t>4</a:t>
            </a:fld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97AFD-97F0-3976-C6EF-5223239AC30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BE"/>
              <a:t>03/05/2024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7F0BC7-B237-1E68-C07D-DB5D29DE07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HAQAA3 agency reviews 2024-25 - training session 2</a:t>
            </a:r>
            <a:endParaRPr lang="en-BE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5D1A6C45-2F67-E0D3-932B-D5B5E968DE3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The self-assessment phase - Luis Miranda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739097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C635-D8D4-4F0C-867B-2DF93222BF1F}" type="slidenum">
              <a:rPr lang="en-BE" smtClean="0"/>
              <a:t>5</a:t>
            </a:fld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97AFD-97F0-3976-C6EF-5223239AC30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BE"/>
              <a:t>03/05/2024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7F0BC7-B237-1E68-C07D-DB5D29DE07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HAQAA3 agency reviews 2024-25 - training session 2</a:t>
            </a:r>
            <a:endParaRPr lang="en-BE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5D1A6C45-2F67-E0D3-932B-D5B5E968DE3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The self-assessment phase - Luis Miranda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52981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C635-D8D4-4F0C-867B-2DF93222BF1F}" type="slidenum">
              <a:rPr lang="en-BE" smtClean="0"/>
              <a:t>6</a:t>
            </a:fld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97AFD-97F0-3976-C6EF-5223239AC30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BE"/>
              <a:t>03/05/2024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7F0BC7-B237-1E68-C07D-DB5D29DE07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HAQAA3 agency reviews 2024-25 - training session 2</a:t>
            </a:r>
            <a:endParaRPr lang="en-BE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5D1A6C45-2F67-E0D3-932B-D5B5E968DE3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The self-assessment phase - Luis Miranda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085254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C635-D8D4-4F0C-867B-2DF93222BF1F}" type="slidenum">
              <a:rPr lang="en-BE" smtClean="0"/>
              <a:t>7</a:t>
            </a:fld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97AFD-97F0-3976-C6EF-5223239AC30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BE"/>
              <a:t>03/05/2024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7F0BC7-B237-1E68-C07D-DB5D29DE07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HAQAA3 agency reviews 2024-25 - training session 2</a:t>
            </a:r>
            <a:endParaRPr lang="en-BE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5D1A6C45-2F67-E0D3-932B-D5B5E968DE3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The self-assessment phase - Luis Miranda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90568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C635-D8D4-4F0C-867B-2DF93222BF1F}" type="slidenum">
              <a:rPr lang="en-BE" smtClean="0"/>
              <a:t>10</a:t>
            </a:fld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97AFD-97F0-3976-C6EF-5223239AC30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BE"/>
              <a:t>03/05/2024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7F0BC7-B237-1E68-C07D-DB5D29DE07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HAQAA3 agency reviews 2024-25 - training session 2</a:t>
            </a:r>
            <a:endParaRPr lang="en-BE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5D1A6C45-2F67-E0D3-932B-D5B5E968DE3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The self-assessment phase - Luis Miranda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50991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CEC635-D8D4-4F0C-867B-2DF93222BF1F}" type="slidenum">
              <a:rPr lang="en-BE" smtClean="0"/>
              <a:t>11</a:t>
            </a:fld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97AFD-97F0-3976-C6EF-5223239AC30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BE"/>
              <a:t>03/05/2024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7F0BC7-B237-1E68-C07D-DB5D29DE07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HAQAA3 agency reviews 2024-25 - training session 2</a:t>
            </a:r>
            <a:endParaRPr lang="en-BE"/>
          </a:p>
        </p:txBody>
      </p:sp>
      <p:sp>
        <p:nvSpPr>
          <p:cNvPr id="7" name="Header Placeholder 6">
            <a:extLst>
              <a:ext uri="{FF2B5EF4-FFF2-40B4-BE49-F238E27FC236}">
                <a16:creationId xmlns:a16="http://schemas.microsoft.com/office/drawing/2014/main" id="{5D1A6C45-2F67-E0D3-932B-D5B5E968DE3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The self-assessment phase - Luis Miranda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3688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cono&#10;&#10;Descripción generada automáticamente">
            <a:extLst>
              <a:ext uri="{FF2B5EF4-FFF2-40B4-BE49-F238E27FC236}">
                <a16:creationId xmlns:a16="http://schemas.microsoft.com/office/drawing/2014/main" id="{B6766C1C-620F-0438-5DA0-01798F29A9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06" y="0"/>
            <a:ext cx="9675294" cy="6858000"/>
          </a:xfrm>
          <a:prstGeom prst="rect">
            <a:avLst/>
          </a:prstGeom>
        </p:spPr>
      </p:pic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9C4B20E7-3EB4-BF29-E35A-8545C2234F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856" y="2382717"/>
            <a:ext cx="6090377" cy="1900197"/>
          </a:xfrm>
          <a:prstGeom prst="rect">
            <a:avLst/>
          </a:prstGeom>
        </p:spPr>
      </p:pic>
      <p:pic>
        <p:nvPicPr>
          <p:cNvPr id="8" name="Picture 24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4369BB79-969D-B53A-A716-664A204848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32"/>
          <a:stretch/>
        </p:blipFill>
        <p:spPr>
          <a:xfrm>
            <a:off x="9240986" y="349670"/>
            <a:ext cx="2642535" cy="1280419"/>
          </a:xfrm>
          <a:prstGeom prst="rect">
            <a:avLst/>
          </a:prstGeom>
        </p:spPr>
      </p:pic>
      <p:pic>
        <p:nvPicPr>
          <p:cNvPr id="9" name="Picture 8" descr="A picture containing shirt, drawing&#10;&#10;Description automatically generated">
            <a:extLst>
              <a:ext uri="{FF2B5EF4-FFF2-40B4-BE49-F238E27FC236}">
                <a16:creationId xmlns:a16="http://schemas.microsoft.com/office/drawing/2014/main" id="{9F2F25DA-9FB2-E31D-1E15-83CC0DDFE4C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1964" y="5760644"/>
            <a:ext cx="1570758" cy="915588"/>
          </a:xfrm>
          <a:prstGeom prst="rect">
            <a:avLst/>
          </a:prstGeom>
        </p:spPr>
      </p:pic>
      <p:pic>
        <p:nvPicPr>
          <p:cNvPr id="11" name="Picture 32" descr="A picture containing drawing, food, plate&#10;&#10;Description automatically generated">
            <a:extLst>
              <a:ext uri="{FF2B5EF4-FFF2-40B4-BE49-F238E27FC236}">
                <a16:creationId xmlns:a16="http://schemas.microsoft.com/office/drawing/2014/main" id="{148A4F17-445A-66CB-1B61-6E579F31C92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253" y="5818922"/>
            <a:ext cx="1167274" cy="77104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09FB97B-097D-3136-82FD-95E63E3EBE3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83641" y="5779714"/>
            <a:ext cx="1820266" cy="849458"/>
          </a:xfrm>
          <a:prstGeom prst="rect">
            <a:avLst/>
          </a:prstGeom>
        </p:spPr>
      </p:pic>
      <p:pic>
        <p:nvPicPr>
          <p:cNvPr id="2" name="Imagen 1" descr="Logotipo&#10;&#10;Descripción generada automáticamente con confianza baja">
            <a:extLst>
              <a:ext uri="{FF2B5EF4-FFF2-40B4-BE49-F238E27FC236}">
                <a16:creationId xmlns:a16="http://schemas.microsoft.com/office/drawing/2014/main" id="{3B270AD6-B9A5-973D-AEF8-78AB10B73CC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427" y="192369"/>
            <a:ext cx="1996809" cy="11994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8CB15B-07CC-17A7-63D1-E7DEDF348B7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2467" y="580030"/>
            <a:ext cx="1022827" cy="107630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B50717E4-5765-1DD1-9818-C80D5BC9FB9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842722" y="5860630"/>
            <a:ext cx="241935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54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52A757-3B4B-0846-53F0-B9B1710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3750"/>
            <a:ext cx="10515600" cy="1325563"/>
          </a:xfrm>
        </p:spPr>
        <p:txBody>
          <a:bodyPr>
            <a:noAutofit/>
          </a:bodyPr>
          <a:lstStyle>
            <a:lvl1pPr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57319-E5BD-B863-AE64-0140A49A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36CDA-AF2A-C796-7125-58C71F7F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7F4AA-140A-971A-1607-731B7F8D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96F3049-B165-F825-BBEE-84FC440AD2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36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BEA32-89F6-40D1-ABB3-AA1C346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8F8F6D-B828-C384-3967-BC3A21C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37291-3F2D-7D3F-0CA6-6901343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81EF7A8-8562-707B-834E-B5383648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91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5811F8-E31C-CDA9-27AE-0E1FA0B29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28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20BDD5-5FAD-395B-5354-9503ED456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buClr>
                <a:srgbClr val="F9B233"/>
              </a:buClr>
              <a:defRPr sz="3200"/>
            </a:lvl1pPr>
            <a:lvl2pPr>
              <a:buClr>
                <a:srgbClr val="F9B233"/>
              </a:buClr>
              <a:defRPr sz="2800"/>
            </a:lvl2pPr>
            <a:lvl3pPr>
              <a:buClr>
                <a:srgbClr val="F9B233"/>
              </a:buClr>
              <a:defRPr sz="2400"/>
            </a:lvl3pPr>
            <a:lvl4pPr>
              <a:buClr>
                <a:srgbClr val="F9B233"/>
              </a:buClr>
              <a:defRPr sz="2000"/>
            </a:lvl4pPr>
            <a:lvl5pPr>
              <a:buClr>
                <a:srgbClr val="F9B233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7DC1AB-2C21-7E23-CA43-975BD6187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103F5C8-E681-F08A-F2EA-B25125824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84F894-377F-B0CB-C4FB-413D8C8D0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3A7764-509B-6E0D-BF2F-C2400267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39B00AB-4ABD-563F-E7FF-1C7167F571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17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0D51F5-F6F6-A65B-EB46-6F14C5DEB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810A763-4722-2D2F-C612-6E4F63CBCB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A42D30-F5F0-16AD-4266-79816E868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09DE773-2AF7-8B14-1DD0-6E8F54C76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903CF5-0E9F-F5E0-253D-1520D4910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824E106-9D1B-F982-3881-D3656275C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Imagen 7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15600959-2B8B-870F-A288-2DED488DF7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314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EBEA32-89F6-40D1-ABB3-AA1C346A4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58F8F6D-B828-C384-3967-BC3A21C27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37291-3F2D-7D3F-0CA6-6901343C4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Imagen 4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781EF7A8-8562-707B-834E-B5383648C9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15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EC58E8B7-C146-C828-825F-BE969795E7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BD92E87-F3B1-A4F9-D594-B9562763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D0D51-A228-E65F-5F18-9536D76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E578-76D7-B4BE-F94A-CC9FF0D8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252D-BBFB-1C9A-D4E4-AC5F5A1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F7EF7-EDDE-AAE2-0D14-E48434D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AEF2DBA-32C8-ECAC-FD03-499D148BC8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55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D92E87-F3B1-A4F9-D594-B95627638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BD0D51-A228-E65F-5F18-9536D76AB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03E578-76D7-B4BE-F94A-CC9FF0D8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10252D-BBFB-1C9A-D4E4-AC5F5A19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42F7EF7-EDDE-AAE2-0D14-E48434DE7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Imagen 9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3AEF2DBA-32C8-ECAC-FD03-499D148BC8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397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B218AD49-FBD9-F897-B725-70CB8D84EC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8" r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C2D04F6-31C1-7448-92CD-B03EF294F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9EC3938-D9D3-D7B5-FA5B-3389621B9C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1A9525-6BF0-B26F-9CD4-5A7C24399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EF75B0-3AE3-A43F-46E3-D9488C055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D02F52-0BC1-0CCC-D13F-CF6991B94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364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9931BEB8-C89E-35D8-CE43-A782EC66D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BD9D42A-E613-F023-5623-99E0F5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D5838-F6B6-16F9-4B58-67C5C4A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1E6F3-E25B-E239-F9B0-A0924615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06696-1F7F-264F-1493-1C08C6A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5DF13-DD4A-43A7-2CE8-20A51EB9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24410-88F6-4001-5CC9-38EFD9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771320F-8A12-7288-FCD4-994CFECD6C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0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D9D42A-E613-F023-5623-99E0F54DB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36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</a:defRPr>
            </a:lvl1pPr>
          </a:lstStyle>
          <a:p>
            <a:pPr lvl="0"/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CD5838-F6B6-16F9-4B58-67C5C4AA22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3C1E6F3-E25B-E239-F9B0-A09246156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F9B233"/>
              </a:buClr>
              <a:defRPr/>
            </a:lvl1pPr>
            <a:lvl2pPr>
              <a:buClr>
                <a:srgbClr val="F9B233"/>
              </a:buClr>
              <a:defRPr/>
            </a:lvl2pPr>
            <a:lvl3pPr>
              <a:buClr>
                <a:srgbClr val="F9B233"/>
              </a:buClr>
              <a:defRPr/>
            </a:lvl3pPr>
            <a:lvl4pPr>
              <a:buClr>
                <a:srgbClr val="F9B233"/>
              </a:buClr>
              <a:defRPr/>
            </a:lvl4pPr>
            <a:lvl5pPr>
              <a:buClr>
                <a:srgbClr val="F9B233"/>
              </a:buClr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C06696-1F7F-264F-1493-1C08C6A1F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B5DF13-DD4A-43A7-2CE8-20A51EB97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524410-88F6-4001-5CC9-38EFD991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E771320F-8A12-7288-FCD4-994CFECD6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05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1D652AFF-A5E5-4357-D98D-A1FBB6F61C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A717BE9-5558-8CE9-3C93-ADDE233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8276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950C0-8436-7A46-89C9-E96803F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1399-12D0-5CDD-9A5F-BB387592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B83124-123C-7EA0-C5CA-132B1C6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C4D7A-1CB0-4A21-296E-2771C07C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3F1A8E-3AFF-FC3A-0A17-02E376F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34DAE-0A4D-D60A-82F8-DB54043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87F39-002B-A5EF-2734-146C0D3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785B7D2-6E9B-066F-4134-25D7F112EF4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9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717BE9-5558-8CE9-3C93-ADDE2335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8388"/>
            <a:ext cx="10515600" cy="1325563"/>
          </a:xfrm>
        </p:spPr>
        <p:txBody>
          <a:bodyPr>
            <a:noAutofit/>
          </a:bodyPr>
          <a:lstStyle>
            <a:lvl1pPr>
              <a:defRPr lang="en-GB" sz="3600" b="1" kern="1200" dirty="0">
                <a:gradFill>
                  <a:gsLst>
                    <a:gs pos="0">
                      <a:srgbClr val="E94E1B"/>
                    </a:gs>
                    <a:gs pos="100000">
                      <a:srgbClr val="F9B233"/>
                    </a:gs>
                  </a:gsLst>
                  <a:lin ang="1200000" scaled="0"/>
                </a:gradFill>
                <a:latin typeface="Montserrat" pitchFamily="2" charset="0"/>
                <a:ea typeface="+mj-ea"/>
                <a:cs typeface="+mj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D950C0-8436-7A46-89C9-E96803FB31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981399-12D0-5CDD-9A5F-BB387592F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4B83124-123C-7EA0-C5CA-132B1C6EA1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CC4D7A-1CB0-4A21-296E-2771C07C8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23F1A8E-3AFF-FC3A-0A17-02E376F7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F534DAE-0A4D-D60A-82F8-DB54043F7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887F39-002B-A5EF-2734-146C0D383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Imagen 10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6785B7D2-6E9B-066F-4134-25D7F112E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21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luz, reloj&#10;&#10;Descripción generada automáticamente">
            <a:extLst>
              <a:ext uri="{FF2B5EF4-FFF2-40B4-BE49-F238E27FC236}">
                <a16:creationId xmlns:a16="http://schemas.microsoft.com/office/drawing/2014/main" id="{A89426AA-1285-02EA-946C-B57E494C1B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" t="61217" r="1815" b="2467"/>
          <a:stretch/>
        </p:blipFill>
        <p:spPr>
          <a:xfrm>
            <a:off x="0" y="0"/>
            <a:ext cx="12192000" cy="164623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552A757-3B4B-0846-53F0-B9B1710D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0337"/>
            <a:ext cx="10515600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4657319-E5BD-B863-AE64-0140A49AB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4D97-110F-436D-8052-5194FC30C3C0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936CDA-AF2A-C796-7125-58C71F7FA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27F4AA-140A-971A-1607-731B7F8D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Imagen 6" descr="Un dibujo de una cara feliz&#10;&#10;Descripción generada automáticamente con confianza baja">
            <a:extLst>
              <a:ext uri="{FF2B5EF4-FFF2-40B4-BE49-F238E27FC236}">
                <a16:creationId xmlns:a16="http://schemas.microsoft.com/office/drawing/2014/main" id="{D96F3049-B165-F825-BBEE-84FC440AD2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992" y="6082413"/>
            <a:ext cx="1756008" cy="5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37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32A7AFB-2C06-51BE-1D8C-CE2419E9E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GB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6174A3-880E-87B5-B52E-342F75982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GB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6BA74B-509B-61B1-49FC-389897FC61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84D97-110F-436D-8052-5194FC30C3C0}" type="datetimeFigureOut">
              <a:rPr lang="en-GB" smtClean="0"/>
              <a:t>05/02/2026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FBDB73-0FA7-FF30-9D47-279702892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4B8DE4-BB5E-18E8-DA6C-FB9AB9BB7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92039-7BCC-4D02-A517-162A6F3752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48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2" r:id="rId6"/>
    <p:sldLayoutId id="2147483653" r:id="rId7"/>
    <p:sldLayoutId id="2147483663" r:id="rId8"/>
    <p:sldLayoutId id="2147483654" r:id="rId9"/>
    <p:sldLayoutId id="2147483664" r:id="rId10"/>
    <p:sldLayoutId id="2147483655" r:id="rId11"/>
    <p:sldLayoutId id="2147483656" r:id="rId12"/>
    <p:sldLayoutId id="2147483657" r:id="rId13"/>
    <p:sldLayoutId id="21474836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Montserrat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ontserrat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ontserrat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ontserrat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Relationship Id="rId14" Type="http://schemas.openxmlformats.org/officeDocument/2006/relationships/image" Target="../media/image38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haqaa3.obreal.org/wp-content/uploads/2026/02/HAQAA3_ERR-template_PT-2025.doc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haqaa3.obreal.org/wp-content/uploads/2026/02/HAQAA3-Suggestion-of-visit-schedule_onsite-PT.docx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haqaa3.obreal.org/training-materials-for-experts/training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haqaa3.obreal.org/wp-content/uploads/2025/05/HAQAA3-ERR-Malawi-NCHE-FINAL-10042025.pdf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FAF3D7-980E-FA18-49A7-FFF6141C1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CBDD26-B713-D233-A4EE-C79E00A82380}"/>
              </a:ext>
            </a:extLst>
          </p:cNvPr>
          <p:cNvSpPr txBox="1">
            <a:spLocks/>
          </p:cNvSpPr>
          <p:nvPr/>
        </p:nvSpPr>
        <p:spPr>
          <a:xfrm>
            <a:off x="337378" y="3795563"/>
            <a:ext cx="3920543" cy="29422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Montserrat" pitchFamily="2" charset="0"/>
                <a:ea typeface="+mj-ea"/>
                <a:cs typeface="+mj-cs"/>
              </a:defRPr>
            </a:lvl1pPr>
          </a:lstStyle>
          <a:p>
            <a:r>
              <a:rPr lang="pt-BR" sz="2500" dirty="0">
                <a:solidFill>
                  <a:schemeClr val="bg1"/>
                </a:solidFill>
              </a:rPr>
              <a:t>A visita ao local (avaliações completas de agências)</a:t>
            </a:r>
            <a:endParaRPr lang="en-GB" sz="2500" dirty="0">
              <a:solidFill>
                <a:schemeClr val="bg1"/>
              </a:solidFill>
            </a:endParaRPr>
          </a:p>
          <a:p>
            <a:endParaRPr lang="en-GB" sz="1400" dirty="0">
              <a:solidFill>
                <a:schemeClr val="bg1"/>
              </a:solidFill>
            </a:endParaRPr>
          </a:p>
          <a:p>
            <a:endParaRPr lang="en-GB" sz="1400" dirty="0">
              <a:solidFill>
                <a:schemeClr val="bg1"/>
              </a:solidFill>
            </a:endParaRPr>
          </a:p>
          <a:p>
            <a:endParaRPr lang="en-GB" sz="1400" dirty="0">
              <a:solidFill>
                <a:schemeClr val="bg1"/>
              </a:solidFill>
            </a:endParaRPr>
          </a:p>
          <a:p>
            <a:endParaRPr lang="en-GB" sz="1400" dirty="0">
              <a:solidFill>
                <a:schemeClr val="bg1"/>
              </a:solidFill>
            </a:endParaRPr>
          </a:p>
          <a:p>
            <a:r>
              <a:rPr lang="en-GB" sz="1400" dirty="0">
                <a:solidFill>
                  <a:schemeClr val="bg1"/>
                </a:solidFill>
              </a:rPr>
              <a:t>Adewale Obadina, AAU</a:t>
            </a:r>
          </a:p>
          <a:p>
            <a:endParaRPr lang="en-GB" sz="1400" dirty="0">
              <a:solidFill>
                <a:schemeClr val="bg1"/>
              </a:solidFill>
            </a:endParaRPr>
          </a:p>
          <a:p>
            <a:endParaRPr lang="en-GB" sz="1400" dirty="0">
              <a:solidFill>
                <a:schemeClr val="bg1"/>
              </a:solidFill>
            </a:endParaRPr>
          </a:p>
          <a:p>
            <a:r>
              <a:rPr lang="en-GB" sz="1400" dirty="0">
                <a:solidFill>
                  <a:schemeClr val="bg1"/>
                </a:solidFill>
              </a:rPr>
              <a:t>28 de </a:t>
            </a:r>
            <a:r>
              <a:rPr lang="en-GB" sz="1400" dirty="0" err="1">
                <a:solidFill>
                  <a:schemeClr val="bg1"/>
                </a:solidFill>
              </a:rPr>
              <a:t>janeiro</a:t>
            </a:r>
            <a:r>
              <a:rPr lang="en-GB" sz="1400" dirty="0">
                <a:solidFill>
                  <a:schemeClr val="bg1"/>
                </a:solidFill>
              </a:rPr>
              <a:t> 2026</a:t>
            </a:r>
          </a:p>
          <a:p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94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75549-E9FB-ED12-5D13-D1D3FA251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271" y="793116"/>
            <a:ext cx="5173980" cy="688658"/>
          </a:xfrm>
        </p:spPr>
        <p:txBody>
          <a:bodyPr/>
          <a:lstStyle/>
          <a:p>
            <a:r>
              <a:rPr lang="pt-BR" sz="2400" dirty="0"/>
              <a:t>Como preparar a visita ao local?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2A9346F-A827-B3B6-90E8-8D771DC484F4}"/>
              </a:ext>
            </a:extLst>
          </p:cNvPr>
          <p:cNvSpPr txBox="1">
            <a:spLocks/>
          </p:cNvSpPr>
          <p:nvPr/>
        </p:nvSpPr>
        <p:spPr>
          <a:xfrm>
            <a:off x="1017270" y="1730058"/>
            <a:ext cx="9384029" cy="688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800" dirty="0"/>
              <a:t>1. O painel propõe um calendário preliminar à agência (com o coordenador em CC) </a:t>
            </a:r>
          </a:p>
          <a:p>
            <a:pPr marL="0" indent="0">
              <a:buNone/>
            </a:pPr>
            <a:r>
              <a:rPr lang="en-GB" sz="1800" dirty="0"/>
              <a:t>=&gt; Modelo </a:t>
            </a:r>
            <a:r>
              <a:rPr lang="en-GB" sz="1800" dirty="0" err="1"/>
              <a:t>disponível</a:t>
            </a:r>
            <a:endParaRPr lang="en-GB" sz="1800" dirty="0"/>
          </a:p>
          <a:p>
            <a:pPr marL="0" indent="0">
              <a:buNone/>
            </a:pPr>
            <a:endParaRPr lang="en-BE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001F92-FECA-037F-7A7E-82DBF0779AEF}"/>
              </a:ext>
            </a:extLst>
          </p:cNvPr>
          <p:cNvSpPr txBox="1"/>
          <p:nvPr/>
        </p:nvSpPr>
        <p:spPr>
          <a:xfrm>
            <a:off x="1017271" y="3031183"/>
            <a:ext cx="9384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BE" dirty="0">
                <a:latin typeface="Montserrat" pitchFamily="2" charset="0"/>
              </a:rPr>
              <a:t>2. </a:t>
            </a:r>
            <a:r>
              <a:rPr lang="pt-BR" dirty="0">
                <a:latin typeface="Montserrat" pitchFamily="2" charset="0"/>
              </a:rPr>
              <a:t>A agência fornece comentários: troca até que a agenda final seja acordada por ambas as partes (coordenador em CC).</a:t>
            </a:r>
            <a:endParaRPr lang="en-GB" dirty="0">
              <a:latin typeface="Montserrat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5C6538-2EF6-ACAE-A33B-9D5F83E44549}"/>
              </a:ext>
            </a:extLst>
          </p:cNvPr>
          <p:cNvSpPr txBox="1"/>
          <p:nvPr/>
        </p:nvSpPr>
        <p:spPr>
          <a:xfrm>
            <a:off x="1017271" y="4188090"/>
            <a:ext cx="9384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indent="0">
              <a:buNone/>
              <a:defRPr>
                <a:latin typeface="Montserrat" pitchFamily="2" charset="0"/>
              </a:defRPr>
            </a:lvl1pPr>
          </a:lstStyle>
          <a:p>
            <a:r>
              <a:rPr lang="en-BE" dirty="0"/>
              <a:t>3. </a:t>
            </a:r>
            <a:r>
              <a:rPr lang="pt-BR" dirty="0"/>
              <a:t>A agência é responsável por convidar todos os entrevistados e pelos respetivos custos de deslocação (se aplicável).</a:t>
            </a:r>
            <a:endParaRPr lang="en-B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0F6A95-9ADC-8E25-5BC5-4DFB40C03F4E}"/>
              </a:ext>
            </a:extLst>
          </p:cNvPr>
          <p:cNvSpPr txBox="1"/>
          <p:nvPr/>
        </p:nvSpPr>
        <p:spPr>
          <a:xfrm>
            <a:off x="1017270" y="5332343"/>
            <a:ext cx="93840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indent="0">
              <a:buNone/>
              <a:defRPr>
                <a:latin typeface="Montserrat" pitchFamily="2" charset="0"/>
              </a:defRPr>
            </a:lvl1pPr>
          </a:lstStyle>
          <a:p>
            <a:r>
              <a:rPr lang="en-GB" dirty="0"/>
              <a:t>4</a:t>
            </a:r>
            <a:r>
              <a:rPr lang="en-BE" dirty="0"/>
              <a:t>. </a:t>
            </a:r>
            <a:r>
              <a:rPr lang="pt-BR" dirty="0"/>
              <a:t>A agência é responsável por todos os aspetos práticos das reuniões: sala de reuniões, pausas para café.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63225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75549-E9FB-ED12-5D13-D1D3FA251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271" y="401715"/>
            <a:ext cx="9142729" cy="688658"/>
          </a:xfrm>
        </p:spPr>
        <p:txBody>
          <a:bodyPr/>
          <a:lstStyle/>
          <a:p>
            <a:r>
              <a:rPr lang="pt-BR" sz="2400" dirty="0"/>
              <a:t>Os entrevistados típicos dependem de cada caso específico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4C2E2F-8A57-F74C-F6C0-AB72AD6D8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1138" y="1824861"/>
            <a:ext cx="9011962" cy="382682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sz="1800" dirty="0"/>
              <a:t>Equipa de redação do ERA</a:t>
            </a:r>
          </a:p>
          <a:p>
            <a:pPr marL="0" indent="0">
              <a:lnSpc>
                <a:spcPct val="100000"/>
              </a:lnSpc>
              <a:buNone/>
            </a:pPr>
            <a:endParaRPr lang="en-BE" sz="1000" dirty="0"/>
          </a:p>
          <a:p>
            <a:pPr marL="0" indent="0">
              <a:lnSpc>
                <a:spcPct val="100000"/>
              </a:lnSpc>
              <a:buNone/>
            </a:pPr>
            <a:r>
              <a:rPr lang="pt-BR" sz="1800" dirty="0"/>
              <a:t>Pessoal responsável pelas atividades/avaliações de garantia de qualidade</a:t>
            </a:r>
          </a:p>
          <a:p>
            <a:pPr marL="0" indent="0">
              <a:lnSpc>
                <a:spcPct val="100000"/>
              </a:lnSpc>
              <a:buNone/>
            </a:pPr>
            <a:endParaRPr lang="en-BE" sz="1800" dirty="0"/>
          </a:p>
          <a:p>
            <a:pPr marL="0" indent="0">
              <a:lnSpc>
                <a:spcPct val="100000"/>
              </a:lnSpc>
              <a:buNone/>
            </a:pPr>
            <a:r>
              <a:rPr lang="pt-BR" sz="1800" dirty="0"/>
              <a:t>Direção/liderança e órgãos de decisão da agência</a:t>
            </a:r>
            <a:r>
              <a:rPr lang="en-BE" sz="1800" dirty="0"/>
              <a:t>	</a:t>
            </a:r>
            <a:endParaRPr lang="en-GB" sz="1800" dirty="0"/>
          </a:p>
          <a:p>
            <a:pPr marL="0" indent="0">
              <a:lnSpc>
                <a:spcPct val="100000"/>
              </a:lnSpc>
              <a:buNone/>
            </a:pPr>
            <a:endParaRPr lang="en-BE" sz="1800" dirty="0"/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 err="1"/>
              <a:t>Especialistas</a:t>
            </a:r>
            <a:r>
              <a:rPr lang="en-BE" sz="1800" dirty="0"/>
              <a:t> </a:t>
            </a:r>
            <a:endParaRPr lang="en-GB" sz="1800" dirty="0"/>
          </a:p>
          <a:p>
            <a:pPr marL="0" indent="0">
              <a:lnSpc>
                <a:spcPct val="100000"/>
              </a:lnSpc>
              <a:buNone/>
            </a:pPr>
            <a:endParaRPr lang="en-BE" sz="1800" dirty="0"/>
          </a:p>
          <a:p>
            <a:pPr marL="0" indent="0">
              <a:lnSpc>
                <a:spcPct val="100000"/>
              </a:lnSpc>
              <a:buNone/>
            </a:pPr>
            <a:r>
              <a:rPr lang="pt-BR" sz="1800" dirty="0"/>
              <a:t>Instituições avaliadas (governação, pessoal de garantia de qualidade, académicos)</a:t>
            </a:r>
            <a:endParaRPr lang="en-GB" sz="1800" dirty="0"/>
          </a:p>
          <a:p>
            <a:pPr marL="0" indent="0">
              <a:lnSpc>
                <a:spcPct val="100000"/>
              </a:lnSpc>
              <a:buNone/>
            </a:pPr>
            <a:endParaRPr lang="en-GB" sz="1000" dirty="0"/>
          </a:p>
          <a:p>
            <a:pPr marL="0" indent="0">
              <a:lnSpc>
                <a:spcPct val="100000"/>
              </a:lnSpc>
              <a:buNone/>
            </a:pPr>
            <a:r>
              <a:rPr lang="pt-BR" sz="1800" dirty="0"/>
              <a:t>Partes interessadas relevantes (autoridades, organizações profissionais e estudantis, conferências de reitores)</a:t>
            </a:r>
            <a:endParaRPr lang="en-GB" sz="1800" dirty="0"/>
          </a:p>
        </p:txBody>
      </p:sp>
      <p:pic>
        <p:nvPicPr>
          <p:cNvPr id="5" name="Graphic 4" descr="Management with solid fill">
            <a:extLst>
              <a:ext uri="{FF2B5EF4-FFF2-40B4-BE49-F238E27FC236}">
                <a16:creationId xmlns:a16="http://schemas.microsoft.com/office/drawing/2014/main" id="{9C30294D-9393-026E-D967-58CA1F166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0058" y="3299528"/>
            <a:ext cx="490591" cy="490591"/>
          </a:xfrm>
          <a:prstGeom prst="rect">
            <a:avLst/>
          </a:prstGeom>
        </p:spPr>
      </p:pic>
      <p:pic>
        <p:nvPicPr>
          <p:cNvPr id="8" name="Graphic 7" descr="Meeting with solid fill">
            <a:extLst>
              <a:ext uri="{FF2B5EF4-FFF2-40B4-BE49-F238E27FC236}">
                <a16:creationId xmlns:a16="http://schemas.microsoft.com/office/drawing/2014/main" id="{DF07EC35-3065-E08B-7ED6-C2658CB763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7271" y="2508588"/>
            <a:ext cx="490591" cy="490591"/>
          </a:xfrm>
          <a:prstGeom prst="rect">
            <a:avLst/>
          </a:prstGeom>
        </p:spPr>
      </p:pic>
      <p:pic>
        <p:nvPicPr>
          <p:cNvPr id="10" name="Graphic 9" descr="Pen with solid fill">
            <a:extLst>
              <a:ext uri="{FF2B5EF4-FFF2-40B4-BE49-F238E27FC236}">
                <a16:creationId xmlns:a16="http://schemas.microsoft.com/office/drawing/2014/main" id="{340B32AD-8B03-AD44-3F93-62EBE08FC8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0057" y="1726261"/>
            <a:ext cx="490592" cy="490592"/>
          </a:xfrm>
          <a:prstGeom prst="rect">
            <a:avLst/>
          </a:prstGeom>
        </p:spPr>
      </p:pic>
      <p:pic>
        <p:nvPicPr>
          <p:cNvPr id="11" name="Graphic 10" descr="Group with solid fill">
            <a:extLst>
              <a:ext uri="{FF2B5EF4-FFF2-40B4-BE49-F238E27FC236}">
                <a16:creationId xmlns:a16="http://schemas.microsoft.com/office/drawing/2014/main" id="{56900AB5-16A4-A51E-AC50-984F4918D0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5324" y="4090468"/>
            <a:ext cx="490592" cy="490592"/>
          </a:xfrm>
          <a:prstGeom prst="rect">
            <a:avLst/>
          </a:prstGeom>
        </p:spPr>
      </p:pic>
      <p:pic>
        <p:nvPicPr>
          <p:cNvPr id="15" name="Graphic 14" descr="Schoolhouse with solid fill">
            <a:extLst>
              <a:ext uri="{FF2B5EF4-FFF2-40B4-BE49-F238E27FC236}">
                <a16:creationId xmlns:a16="http://schemas.microsoft.com/office/drawing/2014/main" id="{DB678161-DA0D-6D1A-8B09-4C1B37400E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84340" y="4834664"/>
            <a:ext cx="490592" cy="490592"/>
          </a:xfrm>
          <a:prstGeom prst="rect">
            <a:avLst/>
          </a:prstGeom>
        </p:spPr>
      </p:pic>
      <p:pic>
        <p:nvPicPr>
          <p:cNvPr id="16" name="Graphic 15" descr="Users with solid fill">
            <a:extLst>
              <a:ext uri="{FF2B5EF4-FFF2-40B4-BE49-F238E27FC236}">
                <a16:creationId xmlns:a16="http://schemas.microsoft.com/office/drawing/2014/main" id="{4EAE3591-F4FB-5886-3E2F-97335F52B03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75678" y="5908727"/>
            <a:ext cx="490592" cy="49059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0827ABF-0BF8-906D-2B17-E9778C686B59}"/>
              </a:ext>
            </a:extLst>
          </p:cNvPr>
          <p:cNvSpPr txBox="1"/>
          <p:nvPr/>
        </p:nvSpPr>
        <p:spPr>
          <a:xfrm>
            <a:off x="1075592" y="1034603"/>
            <a:ext cx="6336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Montserrat" pitchFamily="2" charset="0"/>
              </a:rPr>
              <a:t>Entrevistas individuais ou em grupo: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353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75549-E9FB-ED12-5D13-D1D3FA251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271" y="793116"/>
            <a:ext cx="5173980" cy="688658"/>
          </a:xfrm>
        </p:spPr>
        <p:txBody>
          <a:bodyPr/>
          <a:lstStyle/>
          <a:p>
            <a:r>
              <a:rPr lang="pt-BR" sz="2400" dirty="0"/>
              <a:t>Aspetos a ter em conta</a:t>
            </a:r>
            <a:endParaRPr lang="en-BE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2A9346F-A827-B3B6-90E8-8D771DC484F4}"/>
              </a:ext>
            </a:extLst>
          </p:cNvPr>
          <p:cNvSpPr txBox="1">
            <a:spLocks/>
          </p:cNvSpPr>
          <p:nvPr/>
        </p:nvSpPr>
        <p:spPr>
          <a:xfrm>
            <a:off x="1017270" y="1730058"/>
            <a:ext cx="9993629" cy="4702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/>
              <a:t>Permitir uma troca livre de pontos de vista (separação entre equipa/direção, avaliadores/coordenadores, estudantes/académicos): ninguém além dos entrevistados deve estar presente na sala.</a:t>
            </a:r>
          </a:p>
          <a:p>
            <a:r>
              <a:rPr lang="pt-BR" sz="1800" dirty="0"/>
              <a:t>Um maior número de entrevistados traz diferentes </a:t>
            </a:r>
            <a:r>
              <a:rPr lang="pt-BR" sz="1800" dirty="0" err="1"/>
              <a:t>perspetivas</a:t>
            </a:r>
            <a:r>
              <a:rPr lang="pt-BR" sz="1800" dirty="0"/>
              <a:t>, mas também afeta a dinâmica da discussão (máx. 10 representantes; idealmente limitar a 6).</a:t>
            </a:r>
          </a:p>
          <a:p>
            <a:r>
              <a:rPr lang="pt-BR" sz="1800" b="1" dirty="0"/>
              <a:t>Confidencialidade</a:t>
            </a:r>
            <a:r>
              <a:rPr lang="pt-BR" sz="1800" dirty="0"/>
              <a:t> das discussões (os entrevistados não serão citados no relatório).</a:t>
            </a:r>
          </a:p>
          <a:p>
            <a:r>
              <a:rPr lang="pt-BR" sz="1800" dirty="0"/>
              <a:t>Selecionar participantes que sejam representativos do trabalho da agência.</a:t>
            </a:r>
          </a:p>
          <a:p>
            <a:r>
              <a:rPr lang="pt-BR" sz="1800" dirty="0"/>
              <a:t>Se necessário, podem ser organizadas entrevistas em formato online ou híbrido.</a:t>
            </a:r>
            <a:endParaRPr lang="en-BE" sz="1800" dirty="0"/>
          </a:p>
        </p:txBody>
      </p:sp>
    </p:spTree>
    <p:extLst>
      <p:ext uri="{BB962C8B-B14F-4D97-AF65-F5344CB8AC3E}">
        <p14:creationId xmlns:p14="http://schemas.microsoft.com/office/powerpoint/2010/main" val="3135117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75549-E9FB-ED12-5D13-D1D3FA251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270" y="793116"/>
            <a:ext cx="7745729" cy="688658"/>
          </a:xfrm>
        </p:spPr>
        <p:txBody>
          <a:bodyPr/>
          <a:lstStyle/>
          <a:p>
            <a:r>
              <a:rPr lang="pt-BR" sz="2400" dirty="0"/>
              <a:t>Reunião final de </a:t>
            </a:r>
            <a:r>
              <a:rPr lang="pt-BR" sz="2400" dirty="0" err="1"/>
              <a:t>debriefing</a:t>
            </a:r>
            <a:r>
              <a:rPr lang="pt-BR" sz="2400" dirty="0"/>
              <a:t>: o que esperar?</a:t>
            </a:r>
            <a:endParaRPr lang="en-BE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2A9346F-A827-B3B6-90E8-8D771DC484F4}"/>
              </a:ext>
            </a:extLst>
          </p:cNvPr>
          <p:cNvSpPr txBox="1">
            <a:spLocks/>
          </p:cNvSpPr>
          <p:nvPr/>
        </p:nvSpPr>
        <p:spPr>
          <a:xfrm>
            <a:off x="1017270" y="1730058"/>
            <a:ext cx="9930129" cy="3118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/>
              <a:t>Com a presença da liderança da agência.</a:t>
            </a:r>
            <a:br>
              <a:rPr lang="pt-BR" sz="1800" dirty="0"/>
            </a:br>
            <a:endParaRPr lang="en-GB" sz="1800" dirty="0"/>
          </a:p>
          <a:p>
            <a:r>
              <a:rPr lang="en-GB" sz="1800" dirty="0" err="1"/>
              <a:t>Os</a:t>
            </a:r>
            <a:r>
              <a:rPr lang="en-GB" sz="1800" dirty="0"/>
              <a:t> </a:t>
            </a:r>
            <a:r>
              <a:rPr lang="en-GB" sz="1800" dirty="0" err="1"/>
              <a:t>especialistas</a:t>
            </a:r>
            <a:r>
              <a:rPr lang="en-GB" sz="1800" dirty="0"/>
              <a:t> </a:t>
            </a:r>
            <a:r>
              <a:rPr lang="en-GB" sz="1800" dirty="0" err="1"/>
              <a:t>irão</a:t>
            </a:r>
            <a:r>
              <a:rPr lang="en-GB" sz="1800" dirty="0"/>
              <a:t>:</a:t>
            </a:r>
            <a:br>
              <a:rPr lang="en-GB" sz="1800" dirty="0"/>
            </a:br>
            <a:endParaRPr lang="en-GB" sz="1800" dirty="0"/>
          </a:p>
          <a:p>
            <a:pPr lvl="1"/>
            <a:r>
              <a:rPr lang="pt-BR" sz="1800" dirty="0"/>
              <a:t>destacar as principais áreas que requerem atenção e as áreas de boas práticas;</a:t>
            </a:r>
          </a:p>
          <a:p>
            <a:pPr lvl="1"/>
            <a:endParaRPr lang="pt-BR" sz="1800" dirty="0"/>
          </a:p>
          <a:p>
            <a:pPr lvl="1"/>
            <a:r>
              <a:rPr lang="pt-BR" sz="1800" dirty="0"/>
              <a:t>não partilhar decisões sobre conformidade (por norma individual ou global) nesta fase.</a:t>
            </a:r>
            <a:endParaRPr lang="en-BE" sz="1800" dirty="0"/>
          </a:p>
        </p:txBody>
      </p:sp>
    </p:spTree>
    <p:extLst>
      <p:ext uri="{BB962C8B-B14F-4D97-AF65-F5344CB8AC3E}">
        <p14:creationId xmlns:p14="http://schemas.microsoft.com/office/powerpoint/2010/main" val="3457698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89D79-BB21-453D-78A5-5FF1EF03E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863BE-472F-44D4-2268-E223327C2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1" y="587376"/>
            <a:ext cx="5173980" cy="688658"/>
          </a:xfrm>
        </p:spPr>
        <p:txBody>
          <a:bodyPr/>
          <a:lstStyle/>
          <a:p>
            <a:r>
              <a:rPr lang="pt-BR" sz="2400" dirty="0"/>
              <a:t>O presidente é responsável por:</a:t>
            </a:r>
            <a:endParaRPr lang="en-NG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BE4E9F9-2C23-814E-9BC9-C96BFCE0958C}"/>
              </a:ext>
            </a:extLst>
          </p:cNvPr>
          <p:cNvSpPr txBox="1">
            <a:spLocks/>
          </p:cNvSpPr>
          <p:nvPr/>
        </p:nvSpPr>
        <p:spPr>
          <a:xfrm>
            <a:off x="505838" y="1524317"/>
            <a:ext cx="9971662" cy="5005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700" dirty="0"/>
              <a:t>Distribuir áreas de responsabilidade e definir tarefas para os membros, em consulta com o secretário, assegurando uma participação equilibrada.</a:t>
            </a:r>
          </a:p>
          <a:p>
            <a:endParaRPr lang="pt-BR" sz="1700" dirty="0"/>
          </a:p>
          <a:p>
            <a:r>
              <a:rPr lang="pt-BR" sz="1700" dirty="0"/>
              <a:t>Convocar reuniões internas do painel antes e após a visita ao local.</a:t>
            </a:r>
          </a:p>
          <a:p>
            <a:endParaRPr lang="pt-BR" sz="1700" dirty="0"/>
          </a:p>
          <a:p>
            <a:r>
              <a:rPr lang="pt-BR" sz="1700" dirty="0"/>
              <a:t>Presidir todas as reuniões e discussões.</a:t>
            </a:r>
          </a:p>
          <a:p>
            <a:endParaRPr lang="pt-BR" sz="1700" dirty="0"/>
          </a:p>
          <a:p>
            <a:r>
              <a:rPr lang="pt-BR" sz="1700" dirty="0"/>
              <a:t>Articular com os restantes membros do painel durante a visita ao local, garantindo a participação de todos e coordenando o painel de forma geral.</a:t>
            </a:r>
          </a:p>
          <a:p>
            <a:endParaRPr lang="pt-BR" sz="1700" dirty="0"/>
          </a:p>
          <a:p>
            <a:r>
              <a:rPr lang="pt-BR" sz="1700" dirty="0"/>
              <a:t>Articular com a agência sobre aspetos práticos durante a visita ao local (transporte local, necessidades como impressão, café/chá, etc.).</a:t>
            </a:r>
          </a:p>
          <a:p>
            <a:endParaRPr lang="pt-BR" sz="1700" dirty="0"/>
          </a:p>
          <a:p>
            <a:r>
              <a:rPr lang="pt-BR" sz="1700" dirty="0"/>
              <a:t>Aprovar definitivamente o relatório de avaliação.</a:t>
            </a:r>
            <a:endParaRPr lang="en-NG" sz="1700" dirty="0"/>
          </a:p>
          <a:p>
            <a:pPr lvl="0"/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1039149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75549-E9FB-ED12-5D13-D1D3FA251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271" y="793116"/>
            <a:ext cx="5173980" cy="688658"/>
          </a:xfrm>
        </p:spPr>
        <p:txBody>
          <a:bodyPr/>
          <a:lstStyle/>
          <a:p>
            <a:r>
              <a:rPr lang="pt-BR" sz="2400" dirty="0"/>
              <a:t>O secretário é responsável por:</a:t>
            </a:r>
            <a:endParaRPr lang="en-BE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2A9346F-A827-B3B6-90E8-8D771DC484F4}"/>
              </a:ext>
            </a:extLst>
          </p:cNvPr>
          <p:cNvSpPr txBox="1">
            <a:spLocks/>
          </p:cNvSpPr>
          <p:nvPr/>
        </p:nvSpPr>
        <p:spPr>
          <a:xfrm>
            <a:off x="1017270" y="1730058"/>
            <a:ext cx="9168129" cy="4334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endParaRPr lang="en-GB" sz="1700" dirty="0"/>
          </a:p>
          <a:p>
            <a:pPr lvl="0"/>
            <a:r>
              <a:rPr lang="pt-BR" sz="1800" dirty="0"/>
              <a:t>Redigir o programa provisório da visita ao local, com contributos dos restantes membros do painel.</a:t>
            </a:r>
          </a:p>
          <a:p>
            <a:pPr lvl="0"/>
            <a:endParaRPr lang="pt-BR" sz="1800" dirty="0"/>
          </a:p>
          <a:p>
            <a:pPr lvl="0"/>
            <a:r>
              <a:rPr lang="pt-BR" sz="1800" dirty="0"/>
              <a:t>Enviar o programa provisório da visita ao local à agência.</a:t>
            </a:r>
          </a:p>
          <a:p>
            <a:pPr lvl="0"/>
            <a:endParaRPr lang="pt-BR" sz="1800" dirty="0"/>
          </a:p>
          <a:p>
            <a:pPr lvl="0"/>
            <a:r>
              <a:rPr lang="pt-BR" sz="1800" dirty="0"/>
              <a:t>Elaborar uma grelha de mapeamento dos ASG-QA antes da visita ao local, utilizando o modelo fornecido e com contributos do painel.</a:t>
            </a:r>
          </a:p>
          <a:p>
            <a:pPr lvl="0"/>
            <a:endParaRPr lang="pt-BR" sz="1800" dirty="0"/>
          </a:p>
          <a:p>
            <a:pPr lvl="0"/>
            <a:r>
              <a:rPr lang="pt-BR" sz="1800" dirty="0"/>
              <a:t>Redigir o relatório de avaliação com o apoio dos restantes membros do painel.</a:t>
            </a:r>
            <a:r>
              <a:rPr lang="en-GB" sz="1800" dirty="0"/>
              <a:t>.</a:t>
            </a:r>
            <a:endParaRPr lang="en-NG" sz="1800" dirty="0"/>
          </a:p>
          <a:p>
            <a:endParaRPr lang="en-NG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522238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EB32C0-1CFD-249D-9BFB-032A36D75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2535D-EE18-34C6-58D9-48692EF80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587376"/>
            <a:ext cx="8493759" cy="688658"/>
          </a:xfrm>
        </p:spPr>
        <p:txBody>
          <a:bodyPr/>
          <a:lstStyle/>
          <a:p>
            <a:r>
              <a:rPr lang="pt-BR" sz="2400" dirty="0"/>
              <a:t>Arranjos práticos (responsabilidade dos especialistas)</a:t>
            </a:r>
            <a:endParaRPr lang="en-BE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F56D70C-387F-AEE5-BD30-162228942D82}"/>
              </a:ext>
            </a:extLst>
          </p:cNvPr>
          <p:cNvSpPr txBox="1">
            <a:spLocks/>
          </p:cNvSpPr>
          <p:nvPr/>
        </p:nvSpPr>
        <p:spPr>
          <a:xfrm>
            <a:off x="777240" y="1524317"/>
            <a:ext cx="9712959" cy="5005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/>
              <a:t>Rever toda a documentação disponível antes da visita ao local.</a:t>
            </a:r>
          </a:p>
          <a:p>
            <a:endParaRPr lang="pt-BR" sz="1800" dirty="0"/>
          </a:p>
          <a:p>
            <a:r>
              <a:rPr lang="pt-BR" sz="1800" dirty="0"/>
              <a:t>Contribuir para o desenvolvimento das linhas de análise.</a:t>
            </a:r>
          </a:p>
          <a:p>
            <a:endParaRPr lang="pt-BR" sz="1800" dirty="0"/>
          </a:p>
          <a:p>
            <a:r>
              <a:rPr lang="pt-BR" sz="1800" dirty="0"/>
              <a:t>Colocar questões e assumir responsabilidade por partes específicas durante a visita ao local, se acordado.</a:t>
            </a:r>
          </a:p>
          <a:p>
            <a:endParaRPr lang="pt-BR" sz="1800" dirty="0"/>
          </a:p>
          <a:p>
            <a:r>
              <a:rPr lang="pt-BR" sz="1800" dirty="0"/>
              <a:t>Contribuir para a redação do relatório (notas, comentários, etc.), conforme acordado no painel e sob coordenação do secretário.</a:t>
            </a:r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239991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28F9E-18B9-0836-1258-434919CDF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94" y="638175"/>
            <a:ext cx="9784105" cy="1325563"/>
          </a:xfrm>
        </p:spPr>
        <p:txBody>
          <a:bodyPr/>
          <a:lstStyle/>
          <a:p>
            <a:r>
              <a:rPr lang="pt-BR" sz="2400" dirty="0"/>
              <a:t>Próximos passos – </a:t>
            </a:r>
            <a:br>
              <a:rPr lang="pt-BR" sz="2400" dirty="0"/>
            </a:br>
            <a:br>
              <a:rPr lang="pt-BR" sz="2400" dirty="0"/>
            </a:br>
            <a:r>
              <a:rPr lang="pt-BR" sz="2400" dirty="0"/>
              <a:t>Antes da visita ao local</a:t>
            </a:r>
            <a:br>
              <a:rPr lang="pt-BR" sz="2400" dirty="0"/>
            </a:br>
            <a:endParaRPr lang="en-BE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3616D60-06DE-1921-9CC6-839B5243EF0E}"/>
              </a:ext>
            </a:extLst>
          </p:cNvPr>
          <p:cNvSpPr txBox="1">
            <a:spLocks/>
          </p:cNvSpPr>
          <p:nvPr/>
        </p:nvSpPr>
        <p:spPr>
          <a:xfrm>
            <a:off x="825500" y="1963738"/>
            <a:ext cx="10261600" cy="3789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/>
              <a:t>A visita ao local é utilizada para questões que requerem atenção especial; por isso, é importante recolher </a:t>
            </a:r>
            <a:r>
              <a:rPr lang="pt-BR" sz="1800" b="1" dirty="0"/>
              <a:t>o máximo de evidências possível antes da visita</a:t>
            </a:r>
            <a:r>
              <a:rPr lang="pt-BR" sz="1800" dirty="0"/>
              <a:t>.</a:t>
            </a:r>
            <a:br>
              <a:rPr lang="pt-BR" sz="1800" dirty="0"/>
            </a:br>
            <a:endParaRPr lang="en-GB" sz="1700" dirty="0"/>
          </a:p>
          <a:p>
            <a:r>
              <a:rPr lang="pt-BR" sz="1800" dirty="0"/>
              <a:t>Recomenda-se preencher o </a:t>
            </a:r>
            <a:r>
              <a:rPr lang="pt-BR" sz="1800" dirty="0">
                <a:hlinkClick r:id="rId3"/>
              </a:rPr>
              <a:t>modelo de Relatório de Avaliação Externa </a:t>
            </a:r>
            <a:r>
              <a:rPr lang="pt-BR" sz="1800" dirty="0"/>
              <a:t>com a informação já disponível sobre a agência e assinalar as clarificações adicionais necessárias durante a visita ao local.</a:t>
            </a:r>
            <a:endParaRPr lang="en-GB" sz="1800" dirty="0"/>
          </a:p>
          <a:p>
            <a:r>
              <a:rPr lang="pt-BR" sz="1800" dirty="0"/>
              <a:t>O projeto de agenda da visita ao local deve ser preparado pelos especialistas e enviado pelo secretário do painel ao ponto de contacto da agência.</a:t>
            </a:r>
            <a:br>
              <a:rPr lang="pt-BR" sz="1800" dirty="0"/>
            </a:br>
            <a:endParaRPr lang="en-GB" sz="1800" dirty="0"/>
          </a:p>
          <a:p>
            <a:pPr lvl="0"/>
            <a:r>
              <a:rPr lang="en-GB" sz="1800" b="1" dirty="0" err="1"/>
              <a:t>Reunião</a:t>
            </a:r>
            <a:r>
              <a:rPr lang="en-GB" sz="1800" b="1" dirty="0"/>
              <a:t> </a:t>
            </a:r>
            <a:r>
              <a:rPr lang="en-GB" sz="1800" b="1" dirty="0" err="1"/>
              <a:t>preparatória</a:t>
            </a:r>
            <a:r>
              <a:rPr lang="en-GB" sz="1800" b="1" dirty="0"/>
              <a:t> </a:t>
            </a:r>
            <a:r>
              <a:rPr lang="en-GB" sz="1800" dirty="0"/>
              <a:t>(</a:t>
            </a:r>
            <a:r>
              <a:rPr lang="en-GB" sz="1800" dirty="0" err="1"/>
              <a:t>dia</a:t>
            </a:r>
            <a:r>
              <a:rPr lang="en-GB" sz="1800" dirty="0"/>
              <a:t> 0, </a:t>
            </a:r>
            <a:r>
              <a:rPr lang="en-GB" sz="1800" dirty="0" err="1"/>
              <a:t>ver</a:t>
            </a:r>
            <a:r>
              <a:rPr lang="en-GB" sz="1800" dirty="0"/>
              <a:t> </a:t>
            </a:r>
            <a:r>
              <a:rPr lang="en-GB" sz="1800" dirty="0" err="1">
                <a:hlinkClick r:id="rId4"/>
              </a:rPr>
              <a:t>modelo</a:t>
            </a:r>
            <a:r>
              <a:rPr lang="en-GB" sz="1800" dirty="0">
                <a:hlinkClick r:id="rId4"/>
              </a:rPr>
              <a:t> de agenda</a:t>
            </a:r>
            <a:r>
              <a:rPr lang="en-GB" sz="1800" dirty="0"/>
              <a:t>): </a:t>
            </a:r>
            <a:endParaRPr lang="en-NG" sz="1800" dirty="0"/>
          </a:p>
          <a:p>
            <a:pPr lvl="1"/>
            <a:r>
              <a:rPr lang="pt-BR" sz="1800" dirty="0"/>
              <a:t>normalmente organizada no dia anterior ao início oficial da visita ao local, podendo também ocorrer na manhã do primeiro dia</a:t>
            </a:r>
            <a:endParaRPr lang="en-NG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924728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E2A6E-435B-6D18-79CA-401E77683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8B3A6-4ADD-F1CF-F398-9167216E9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95" y="-310"/>
            <a:ext cx="5257800" cy="1325563"/>
          </a:xfrm>
        </p:spPr>
        <p:txBody>
          <a:bodyPr/>
          <a:lstStyle/>
          <a:p>
            <a:r>
              <a:rPr lang="pt-BR" sz="2400" dirty="0"/>
              <a:t>Durante a visita ao local</a:t>
            </a:r>
            <a:endParaRPr lang="en-BE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A19256A-CFA6-2C45-1C17-1EF2A1C4D705}"/>
              </a:ext>
            </a:extLst>
          </p:cNvPr>
          <p:cNvSpPr txBox="1">
            <a:spLocks/>
          </p:cNvSpPr>
          <p:nvPr/>
        </p:nvSpPr>
        <p:spPr>
          <a:xfrm>
            <a:off x="838200" y="1455738"/>
            <a:ext cx="9474200" cy="48964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800" dirty="0"/>
              <a:t>É importante adotar uma </a:t>
            </a:r>
            <a:r>
              <a:rPr lang="pt-BR" sz="1800" b="1" dirty="0"/>
              <a:t>abordagem construtiva </a:t>
            </a:r>
            <a:r>
              <a:rPr lang="pt-BR" sz="1800" dirty="0"/>
              <a:t>e recolher as evidências necessárias para formular um juízo sobre a conformidade.</a:t>
            </a:r>
          </a:p>
          <a:p>
            <a:endParaRPr lang="pt-BR" sz="1800" dirty="0"/>
          </a:p>
          <a:p>
            <a:r>
              <a:rPr lang="pt-BR" sz="1800" b="1" dirty="0"/>
              <a:t>Entrevistas</a:t>
            </a:r>
            <a:r>
              <a:rPr lang="pt-BR" sz="1800" dirty="0"/>
              <a:t>: o painel deve reunir-se com todo o pessoal que participou na elaboração do RAE, a direção e liderança da agência, o pessoal envolvido nas atividades de garantia de qualidade, alguns avaliadores contratados pela agência e partes interessadas (estudantes, autoridades relevantes do ensino superior, etc.).</a:t>
            </a:r>
          </a:p>
          <a:p>
            <a:endParaRPr lang="pt-BR" sz="1800" dirty="0"/>
          </a:p>
          <a:p>
            <a:r>
              <a:rPr lang="pt-BR" sz="1800" b="1" dirty="0"/>
              <a:t>Reuniões intermédias do painel </a:t>
            </a:r>
            <a:r>
              <a:rPr lang="pt-BR" sz="1800" dirty="0"/>
              <a:t>(durante pausas, ao jantar, etc.): reuniões breves mas essenciais para perceber o ponto em que o painel se encontra, o que já é conhecido e o que ainda precisa de ser investigado ou clarificado.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160693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9F00A0-F66F-9CE8-B0BC-C187A7CF1D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A0B5B-178C-6D55-73AF-EAD2B8278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238" y="368300"/>
            <a:ext cx="8188261" cy="1325253"/>
          </a:xfrm>
        </p:spPr>
        <p:txBody>
          <a:bodyPr/>
          <a:lstStyle/>
          <a:p>
            <a:r>
              <a:rPr lang="pt-BR" sz="2400" dirty="0"/>
              <a:t>Durante a visita ao local – fase final</a:t>
            </a:r>
            <a:br>
              <a:rPr lang="pt-BR" sz="2400" dirty="0"/>
            </a:br>
            <a:endParaRPr lang="en-BE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950E063-A2EA-0C9F-B087-64D82A0405DA}"/>
              </a:ext>
            </a:extLst>
          </p:cNvPr>
          <p:cNvSpPr txBox="1">
            <a:spLocks/>
          </p:cNvSpPr>
          <p:nvPr/>
        </p:nvSpPr>
        <p:spPr>
          <a:xfrm>
            <a:off x="838200" y="1455738"/>
            <a:ext cx="9664700" cy="4945062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t-BR" sz="2400" b="1" dirty="0"/>
              <a:t>Reunião final do painel</a:t>
            </a:r>
            <a:r>
              <a:rPr lang="pt-BR" sz="2400" dirty="0"/>
              <a:t>: tem como principal objetivo concluir a visita ao local, tirar conclusões e analisar cada aspeto dos ASG-QA, confirmando conclusões principais e eventuais áreas de preocupação.</a:t>
            </a:r>
            <a:br>
              <a:rPr lang="pt-BR" sz="2400" dirty="0"/>
            </a:br>
            <a:endParaRPr lang="en-GB" sz="2700" dirty="0"/>
          </a:p>
          <a:p>
            <a:pPr lvl="0"/>
            <a:r>
              <a:rPr lang="pt-BR" sz="2400" dirty="0"/>
              <a:t>Reunião final com a agência: a visita ao local termina com uma reunião final de </a:t>
            </a:r>
            <a:r>
              <a:rPr lang="pt-BR" sz="2400" dirty="0" err="1"/>
              <a:t>debriefing</a:t>
            </a:r>
            <a:r>
              <a:rPr lang="pt-BR" sz="2400" dirty="0"/>
              <a:t> entre o painel e os representantes da agência.</a:t>
            </a:r>
            <a:endParaRPr lang="en-NG" sz="2700" dirty="0"/>
          </a:p>
          <a:p>
            <a:pPr lvl="1"/>
            <a:r>
              <a:rPr lang="pt-BR" dirty="0"/>
              <a:t>O presidente do painel deve apresentar as impressões gerais da visita, </a:t>
            </a:r>
            <a:r>
              <a:rPr lang="pt-BR" b="1" dirty="0"/>
              <a:t>sem divulgar </a:t>
            </a:r>
            <a:r>
              <a:rPr lang="pt-BR" dirty="0"/>
              <a:t>juízos sobre a conformidade da agência com os ASG-QA, destacando boas práticas e áreas-chave para desenvolvimento futuro.</a:t>
            </a:r>
          </a:p>
          <a:p>
            <a:pPr lvl="1"/>
            <a:r>
              <a:rPr lang="pt-BR" dirty="0"/>
              <a:t>O objetivo é fornecer feedback imediato </a:t>
            </a:r>
            <a:r>
              <a:rPr lang="pt-BR" b="1" dirty="0"/>
              <a:t>sem antecipar </a:t>
            </a:r>
            <a:r>
              <a:rPr lang="pt-BR" dirty="0"/>
              <a:t>as conclusões formais do relatório final.</a:t>
            </a:r>
            <a:endParaRPr lang="en-NG" dirty="0"/>
          </a:p>
        </p:txBody>
      </p:sp>
    </p:spTree>
    <p:extLst>
      <p:ext uri="{BB962C8B-B14F-4D97-AF65-F5344CB8AC3E}">
        <p14:creationId xmlns:p14="http://schemas.microsoft.com/office/powerpoint/2010/main" val="4276747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75549-E9FB-ED12-5D13-D1D3FA251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020" y="1170306"/>
            <a:ext cx="5173980" cy="688658"/>
          </a:xfrm>
        </p:spPr>
        <p:txBody>
          <a:bodyPr/>
          <a:lstStyle/>
          <a:p>
            <a:r>
              <a:rPr lang="en-GB" sz="2400" dirty="0"/>
              <a:t>A </a:t>
            </a:r>
            <a:r>
              <a:rPr lang="en-GB" sz="2400" dirty="0" err="1"/>
              <a:t>visita</a:t>
            </a:r>
            <a:r>
              <a:rPr lang="en-GB" sz="2400" dirty="0"/>
              <a:t> </a:t>
            </a:r>
            <a:r>
              <a:rPr lang="en-GB" sz="2400" dirty="0" err="1"/>
              <a:t>ao</a:t>
            </a:r>
            <a:r>
              <a:rPr lang="en-GB" sz="2400" dirty="0"/>
              <a:t> local</a:t>
            </a:r>
            <a:endParaRPr lang="en-BE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2A9346F-A827-B3B6-90E8-8D771DC484F4}"/>
              </a:ext>
            </a:extLst>
          </p:cNvPr>
          <p:cNvSpPr txBox="1">
            <a:spLocks/>
          </p:cNvSpPr>
          <p:nvPr/>
        </p:nvSpPr>
        <p:spPr>
          <a:xfrm>
            <a:off x="922020" y="2107248"/>
            <a:ext cx="5078730" cy="3580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None/>
            </a:pPr>
            <a:r>
              <a:rPr lang="en-GB" sz="1800" b="1" dirty="0" err="1"/>
              <a:t>Duração</a:t>
            </a:r>
            <a:r>
              <a:rPr lang="en-GB" sz="1800" b="1" dirty="0"/>
              <a:t>: 2–3 </a:t>
            </a:r>
            <a:r>
              <a:rPr lang="en-GB" sz="1800" b="1" dirty="0" err="1"/>
              <a:t>dias</a:t>
            </a:r>
            <a:r>
              <a:rPr lang="en-GB" sz="1800" b="1" dirty="0"/>
              <a:t> . 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en-GB" sz="1800" dirty="0"/>
              <a:t>+ </a:t>
            </a:r>
            <a:r>
              <a:rPr lang="pt-BR" sz="1800" dirty="0"/>
              <a:t>tempo de planeamento </a:t>
            </a:r>
            <a:r>
              <a:rPr lang="en-GB" sz="1800" dirty="0"/>
              <a:t>(!)</a:t>
            </a:r>
          </a:p>
          <a:p>
            <a:pPr marL="0" indent="0">
              <a:lnSpc>
                <a:spcPct val="107000"/>
              </a:lnSpc>
              <a:buNone/>
            </a:pPr>
            <a:endParaRPr lang="en-GB" sz="1800" b="1" dirty="0"/>
          </a:p>
          <a:p>
            <a:pPr marL="0" indent="0">
              <a:lnSpc>
                <a:spcPct val="107000"/>
              </a:lnSpc>
              <a:buNone/>
            </a:pPr>
            <a:r>
              <a:rPr lang="en-GB" sz="1800" b="1" dirty="0"/>
              <a:t>Dates </a:t>
            </a:r>
            <a:r>
              <a:rPr lang="en-GB" sz="1800" b="1" dirty="0" err="1"/>
              <a:t>confirmadas</a:t>
            </a:r>
            <a:r>
              <a:rPr lang="en-GB" sz="1800" b="1" dirty="0"/>
              <a:t>:</a:t>
            </a:r>
          </a:p>
          <a:p>
            <a:pPr>
              <a:lnSpc>
                <a:spcPct val="107000"/>
              </a:lnSpc>
            </a:pPr>
            <a:r>
              <a:rPr lang="en-GB" sz="1800" dirty="0"/>
              <a:t>CHE Lesotho: 23-26 </a:t>
            </a:r>
            <a:r>
              <a:rPr lang="en-GB" sz="1800" dirty="0" err="1"/>
              <a:t>fevereiro</a:t>
            </a:r>
            <a:r>
              <a:rPr lang="en-GB" sz="1800" dirty="0"/>
              <a:t> 2026</a:t>
            </a:r>
          </a:p>
          <a:p>
            <a:pPr>
              <a:lnSpc>
                <a:spcPct val="107000"/>
              </a:lnSpc>
            </a:pPr>
            <a:r>
              <a:rPr lang="en-GB" sz="1800" dirty="0"/>
              <a:t>NCHE </a:t>
            </a:r>
            <a:r>
              <a:rPr lang="en-GB" sz="1800" dirty="0" err="1"/>
              <a:t>Namíbia</a:t>
            </a:r>
            <a:r>
              <a:rPr lang="en-GB" sz="1800" dirty="0"/>
              <a:t>: 2-5 </a:t>
            </a:r>
            <a:r>
              <a:rPr lang="pt-BR" sz="1800" dirty="0"/>
              <a:t>março</a:t>
            </a:r>
            <a:r>
              <a:rPr lang="en-GB" sz="1800" dirty="0"/>
              <a:t> 2026</a:t>
            </a:r>
          </a:p>
          <a:p>
            <a:pPr>
              <a:lnSpc>
                <a:spcPct val="107000"/>
              </a:lnSpc>
            </a:pPr>
            <a:r>
              <a:rPr lang="en-GB" sz="1800" dirty="0"/>
              <a:t>NAQAAE </a:t>
            </a:r>
            <a:r>
              <a:rPr lang="en-GB" sz="1800" dirty="0" err="1"/>
              <a:t>Egito</a:t>
            </a:r>
            <a:r>
              <a:rPr lang="en-GB" sz="1800" dirty="0"/>
              <a:t>: 28-31 </a:t>
            </a:r>
            <a:r>
              <a:rPr lang="pt-BR" sz="1800" dirty="0"/>
              <a:t>março</a:t>
            </a:r>
            <a:r>
              <a:rPr lang="en-GB" sz="1800" dirty="0"/>
              <a:t> 2026</a:t>
            </a:r>
          </a:p>
        </p:txBody>
      </p:sp>
    </p:spTree>
    <p:extLst>
      <p:ext uri="{BB962C8B-B14F-4D97-AF65-F5344CB8AC3E}">
        <p14:creationId xmlns:p14="http://schemas.microsoft.com/office/powerpoint/2010/main" val="972763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2B5467-2F8D-5592-2799-347892C3E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CC8D6-F038-FA5C-25DB-89DD00556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295" y="-310"/>
            <a:ext cx="5257800" cy="1325563"/>
          </a:xfrm>
        </p:spPr>
        <p:txBody>
          <a:bodyPr/>
          <a:lstStyle/>
          <a:p>
            <a:r>
              <a:rPr lang="pt-BR" sz="2400" dirty="0"/>
              <a:t>Próximos passos – Após a visita ao local</a:t>
            </a:r>
            <a:endParaRPr lang="en-BE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21FC5CA-9ABD-BF0F-7B8C-2F69EDC19553}"/>
              </a:ext>
            </a:extLst>
          </p:cNvPr>
          <p:cNvSpPr txBox="1">
            <a:spLocks/>
          </p:cNvSpPr>
          <p:nvPr/>
        </p:nvSpPr>
        <p:spPr>
          <a:xfrm>
            <a:off x="838200" y="1455738"/>
            <a:ext cx="9486900" cy="48866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700" dirty="0"/>
              <a:t>Rever </a:t>
            </a:r>
            <a:r>
              <a:rPr lang="en-GB" sz="1700" dirty="0" err="1"/>
              <a:t>os</a:t>
            </a:r>
            <a:r>
              <a:rPr lang="en-GB" sz="1700" dirty="0"/>
              <a:t> </a:t>
            </a:r>
            <a:r>
              <a:rPr lang="en-GB" sz="1700" u="sng" dirty="0" err="1">
                <a:hlinkClick r:id="rId3"/>
              </a:rPr>
              <a:t>materiais</a:t>
            </a:r>
            <a:r>
              <a:rPr lang="en-GB" sz="1700" u="sng" dirty="0">
                <a:hlinkClick r:id="rId3"/>
              </a:rPr>
              <a:t> e </a:t>
            </a:r>
            <a:r>
              <a:rPr lang="en-GB" sz="1700" u="sng" dirty="0" err="1">
                <a:hlinkClick r:id="rId3"/>
              </a:rPr>
              <a:t>conteúdos</a:t>
            </a:r>
            <a:r>
              <a:rPr lang="en-GB" sz="1700" u="sng" dirty="0">
                <a:hlinkClick r:id="rId3"/>
              </a:rPr>
              <a:t> </a:t>
            </a:r>
            <a:r>
              <a:rPr lang="pt-BR" sz="1800" dirty="0"/>
              <a:t>das sessões de formação.</a:t>
            </a:r>
          </a:p>
          <a:p>
            <a:endParaRPr lang="pt-BR" sz="1800" dirty="0"/>
          </a:p>
          <a:p>
            <a:r>
              <a:rPr lang="en-GB" sz="1700" dirty="0"/>
              <a:t>Ler o </a:t>
            </a:r>
            <a:r>
              <a:rPr lang="en-GB" sz="1700" u="sng" dirty="0" err="1">
                <a:hlinkClick r:id="rId4"/>
              </a:rPr>
              <a:t>exemplo</a:t>
            </a:r>
            <a:r>
              <a:rPr lang="en-GB" sz="1700" u="sng" dirty="0">
                <a:hlinkClick r:id="rId4"/>
              </a:rPr>
              <a:t> de </a:t>
            </a:r>
            <a:r>
              <a:rPr lang="en-GB" sz="1700" u="sng" dirty="0" err="1">
                <a:hlinkClick r:id="rId4"/>
              </a:rPr>
              <a:t>avaliaçao</a:t>
            </a:r>
            <a:r>
              <a:rPr lang="en-GB" sz="1700" u="sng" dirty="0">
                <a:hlinkClick r:id="rId4"/>
              </a:rPr>
              <a:t> do NCHE Malawi 2024-25</a:t>
            </a:r>
            <a:endParaRPr lang="en-GB" sz="1700" u="sng" dirty="0"/>
          </a:p>
          <a:p>
            <a:endParaRPr lang="en-GB" sz="1700" dirty="0"/>
          </a:p>
          <a:p>
            <a:pPr lvl="0"/>
            <a:r>
              <a:rPr lang="pt-BR" sz="1800" dirty="0"/>
              <a:t>HAQAA3 disponibiliza um modelo para a redação do relatório.</a:t>
            </a:r>
            <a:br>
              <a:rPr lang="pt-BR" sz="1800" dirty="0"/>
            </a:br>
            <a:endParaRPr lang="en-GB" sz="1700" dirty="0"/>
          </a:p>
          <a:p>
            <a:r>
              <a:rPr lang="pt-BR" sz="1800" dirty="0"/>
              <a:t>A redação é responsabilidade do secretário, mas todos os membros devem contribuir; cabe ao painel decidir se cada membro redige uma parte ou se o secretário redige o relatório completo e os restantes membros fazem revisão e comentários </a:t>
            </a:r>
            <a:r>
              <a:rPr lang="en-GB" sz="1700" dirty="0">
                <a:sym typeface="Wingdings" panose="05000000000000000000" pitchFamily="2" charset="2"/>
              </a:rPr>
              <a:t></a:t>
            </a:r>
            <a:r>
              <a:rPr lang="en-GB" sz="1700" dirty="0"/>
              <a:t> </a:t>
            </a:r>
            <a:r>
              <a:rPr lang="en-GB" sz="1700" b="1" dirty="0" err="1"/>
              <a:t>todos</a:t>
            </a:r>
            <a:r>
              <a:rPr lang="en-GB" sz="1700" b="1" dirty="0"/>
              <a:t> </a:t>
            </a:r>
            <a:r>
              <a:rPr lang="en-GB" sz="1700" b="1" dirty="0" err="1"/>
              <a:t>contribuem</a:t>
            </a:r>
            <a:r>
              <a:rPr lang="en-GB" sz="1700" b="1" dirty="0"/>
              <a:t>! </a:t>
            </a:r>
            <a:endParaRPr lang="en-NG" sz="1700" b="1" dirty="0"/>
          </a:p>
          <a:p>
            <a:pPr lvl="0"/>
            <a:endParaRPr lang="en-NG" sz="1700" dirty="0"/>
          </a:p>
        </p:txBody>
      </p:sp>
    </p:spTree>
    <p:extLst>
      <p:ext uri="{BB962C8B-B14F-4D97-AF65-F5344CB8AC3E}">
        <p14:creationId xmlns:p14="http://schemas.microsoft.com/office/powerpoint/2010/main" val="2324645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0592D-8173-DF9C-49D4-A4C436B6B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67635-0184-AE80-3165-0070F72C1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094" y="342590"/>
            <a:ext cx="8552205" cy="1325563"/>
          </a:xfrm>
        </p:spPr>
        <p:txBody>
          <a:bodyPr/>
          <a:lstStyle/>
          <a:p>
            <a:r>
              <a:rPr lang="pt-BR" sz="2400" dirty="0"/>
              <a:t>Próximos passos </a:t>
            </a:r>
            <a:br>
              <a:rPr lang="pt-BR" sz="2400" dirty="0"/>
            </a:br>
            <a:br>
              <a:rPr lang="pt-BR" sz="2400" dirty="0"/>
            </a:br>
            <a:r>
              <a:rPr lang="pt-BR" sz="2400" dirty="0"/>
              <a:t>Após a visita ao local (continuação)</a:t>
            </a:r>
            <a:br>
              <a:rPr lang="pt-BR" sz="2400" dirty="0"/>
            </a:br>
            <a:endParaRPr lang="en-BE" sz="24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C692C07-E411-693F-7B62-F05AEC18D0FB}"/>
              </a:ext>
            </a:extLst>
          </p:cNvPr>
          <p:cNvSpPr txBox="1">
            <a:spLocks/>
          </p:cNvSpPr>
          <p:nvPr/>
        </p:nvSpPr>
        <p:spPr>
          <a:xfrm>
            <a:off x="706094" y="2052638"/>
            <a:ext cx="9817100" cy="40560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t-BR" sz="1800" dirty="0"/>
              <a:t>O relatório deverá ter cerca de </a:t>
            </a:r>
            <a:r>
              <a:rPr lang="pt-BR" sz="1800" b="1" dirty="0"/>
              <a:t>40 páginas</a:t>
            </a:r>
            <a:r>
              <a:rPr lang="pt-BR" sz="1800" dirty="0"/>
              <a:t>.</a:t>
            </a:r>
            <a:br>
              <a:rPr lang="pt-BR" sz="1800" dirty="0"/>
            </a:br>
            <a:r>
              <a:rPr lang="pt-BR" sz="1800" dirty="0"/>
              <a:t>Cada padrão ASG-QA deve ser plenamente coberto e discutido separadamente para cada atividade de garantia de qualidade.</a:t>
            </a:r>
          </a:p>
          <a:p>
            <a:pPr lvl="0"/>
            <a:endParaRPr lang="en-NG" sz="1700" dirty="0"/>
          </a:p>
          <a:p>
            <a:r>
              <a:rPr lang="pt-BR" sz="1800" dirty="0"/>
              <a:t>Para cada norma, incluir </a:t>
            </a:r>
            <a:r>
              <a:rPr lang="pt-BR" sz="1800" b="1" dirty="0"/>
              <a:t>elogios, recomendações e sugestões</a:t>
            </a:r>
            <a:r>
              <a:rPr lang="pt-BR" sz="1800" dirty="0"/>
              <a:t>, quando apropriado.</a:t>
            </a:r>
          </a:p>
          <a:p>
            <a:endParaRPr lang="pt-BR" sz="1800" dirty="0"/>
          </a:p>
          <a:p>
            <a:r>
              <a:rPr lang="pt-BR" sz="1800" b="1" dirty="0"/>
              <a:t>Anexos</a:t>
            </a:r>
            <a:r>
              <a:rPr lang="pt-BR" sz="1800" dirty="0"/>
              <a:t>: agenda da visita ao local + Termos de Referência + glossário e outros documentos de apoio à avaliação.</a:t>
            </a:r>
          </a:p>
          <a:p>
            <a:endParaRPr lang="pt-BR" sz="1800" dirty="0"/>
          </a:p>
          <a:p>
            <a:r>
              <a:rPr lang="pt-BR" sz="1800" dirty="0"/>
              <a:t>Etapas: após finalização, o relatório é enviado ao coordenador do HAQAA3 (</a:t>
            </a:r>
            <a:r>
              <a:rPr lang="pt-BR" sz="1800" dirty="0" err="1"/>
              <a:t>Adewale</a:t>
            </a:r>
            <a:r>
              <a:rPr lang="pt-BR" sz="1800" dirty="0"/>
              <a:t> </a:t>
            </a:r>
            <a:r>
              <a:rPr lang="pt-BR" sz="1800" dirty="0" err="1"/>
              <a:t>Obadina</a:t>
            </a:r>
            <a:r>
              <a:rPr lang="pt-BR" sz="1800" dirty="0"/>
              <a:t>, AAU) para revisão; depois é enviado à agência (</a:t>
            </a:r>
            <a:r>
              <a:rPr lang="pt-BR" sz="1800" b="1" dirty="0"/>
              <a:t>com o juízo de conformidade</a:t>
            </a:r>
            <a:r>
              <a:rPr lang="pt-BR" sz="1800" dirty="0"/>
              <a:t>) para verificação factual (prazo de 2 semanas). Em seguida, o relatório é finalizado pelo painel e aprovado pelo presidente.</a:t>
            </a:r>
            <a:endParaRPr lang="en-GB" sz="1700" dirty="0"/>
          </a:p>
        </p:txBody>
      </p:sp>
    </p:spTree>
    <p:extLst>
      <p:ext uri="{BB962C8B-B14F-4D97-AF65-F5344CB8AC3E}">
        <p14:creationId xmlns:p14="http://schemas.microsoft.com/office/powerpoint/2010/main" val="970476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28F9E-18B9-0836-1258-434919CDF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058" y="328611"/>
            <a:ext cx="5257800" cy="1325563"/>
          </a:xfrm>
        </p:spPr>
        <p:txBody>
          <a:bodyPr/>
          <a:lstStyle/>
          <a:p>
            <a:r>
              <a:rPr lang="en-GB" sz="2400" dirty="0" err="1"/>
              <a:t>Calendário</a:t>
            </a:r>
            <a:r>
              <a:rPr lang="en-GB" sz="2400" dirty="0"/>
              <a:t> </a:t>
            </a:r>
            <a:r>
              <a:rPr lang="en-GB" sz="2400" dirty="0" err="1"/>
              <a:t>geral</a:t>
            </a:r>
            <a:endParaRPr lang="en-BE" sz="2400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194F4FCF-EBE9-C639-7F37-06DC436C84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3350333"/>
              </p:ext>
            </p:extLst>
          </p:nvPr>
        </p:nvGraphicFramePr>
        <p:xfrm>
          <a:off x="1097280" y="1342330"/>
          <a:ext cx="8834120" cy="512385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6264771">
                  <a:extLst>
                    <a:ext uri="{9D8B030D-6E8A-4147-A177-3AD203B41FA5}">
                      <a16:colId xmlns:a16="http://schemas.microsoft.com/office/drawing/2014/main" val="1470095999"/>
                    </a:ext>
                  </a:extLst>
                </a:gridCol>
                <a:gridCol w="2569349">
                  <a:extLst>
                    <a:ext uri="{9D8B030D-6E8A-4147-A177-3AD203B41FA5}">
                      <a16:colId xmlns:a16="http://schemas.microsoft.com/office/drawing/2014/main" val="2038732184"/>
                    </a:ext>
                  </a:extLst>
                </a:gridCol>
              </a:tblGrid>
              <a:tr h="3661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4343400" algn="l"/>
                        </a:tabLst>
                      </a:pPr>
                      <a:r>
                        <a:rPr lang="pt-BR" sz="1600" dirty="0"/>
                        <a:t>Acordo sobre os Termos de Referência.</a:t>
                      </a:r>
                      <a:endParaRPr lang="en-BE" sz="1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4343400" algn="l"/>
                        </a:tabLst>
                      </a:pPr>
                      <a:endParaRPr lang="en-BE" sz="1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507566"/>
                  </a:ext>
                </a:extLst>
              </a:tr>
              <a:tr h="3661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4343400" algn="l"/>
                        </a:tabLst>
                      </a:pPr>
                      <a:r>
                        <a:rPr lang="pt-BR" sz="1600" dirty="0"/>
                        <a:t>Designação dos membros do painel de avaliação.</a:t>
                      </a:r>
                      <a:endParaRPr lang="en-BE" sz="1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4343400" algn="l"/>
                        </a:tabLst>
                      </a:pPr>
                      <a:endParaRPr lang="en-BE" sz="1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885548"/>
                  </a:ext>
                </a:extLst>
              </a:tr>
              <a:tr h="3661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4343400" algn="l"/>
                        </a:tabLst>
                      </a:pPr>
                      <a:r>
                        <a:rPr lang="en-GB" sz="1600" dirty="0" err="1"/>
                        <a:t>Autoavaliação</a:t>
                      </a:r>
                      <a:r>
                        <a:rPr lang="en-GB" sz="1600" dirty="0"/>
                        <a:t> </a:t>
                      </a:r>
                      <a:r>
                        <a:rPr lang="en-GB" sz="1600" dirty="0" err="1"/>
                        <a:t>concluída</a:t>
                      </a:r>
                      <a:r>
                        <a:rPr lang="en-GB" sz="1600" dirty="0"/>
                        <a:t>.</a:t>
                      </a:r>
                      <a:endParaRPr lang="en-BE" sz="1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9B233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4343400" algn="l"/>
                        </a:tabLst>
                      </a:pPr>
                      <a:endParaRPr lang="en-BE" sz="1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9B2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0914497"/>
                  </a:ext>
                </a:extLst>
              </a:tr>
              <a:tr h="5524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4343400" algn="l"/>
                        </a:tabLst>
                      </a:pPr>
                      <a:r>
                        <a:rPr lang="pt-BR" sz="1600" dirty="0" err="1"/>
                        <a:t>Pré-análise</a:t>
                      </a:r>
                      <a:r>
                        <a:rPr lang="pt-BR" sz="1600" dirty="0"/>
                        <a:t> do Relatório de Autoavaliação (RAE) pelo Organismo de Coordenação.</a:t>
                      </a:r>
                      <a:endParaRPr lang="en-BE" sz="1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4343400" algn="l"/>
                        </a:tabLst>
                      </a:pPr>
                      <a:endParaRPr lang="en-BE" sz="1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668400"/>
                  </a:ext>
                </a:extLst>
              </a:tr>
              <a:tr h="35954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4343400" algn="l"/>
                        </a:tabLst>
                      </a:pPr>
                      <a:r>
                        <a:rPr lang="pt-BR" sz="1600" dirty="0"/>
                        <a:t>Preparação da agenda da visita ao local e do calendário indicativo.</a:t>
                      </a:r>
                      <a:endParaRPr lang="en-BE" sz="1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4343400" algn="l"/>
                        </a:tabLst>
                      </a:pPr>
                      <a:endParaRPr lang="en-BE" sz="1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4697576"/>
                  </a:ext>
                </a:extLst>
              </a:tr>
              <a:tr h="3661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4343400" algn="l"/>
                        </a:tabLst>
                      </a:pPr>
                      <a:r>
                        <a:rPr lang="pt-BR" sz="1600" dirty="0"/>
                        <a:t>Sessão de briefing dos membros do painel de avaliação.</a:t>
                      </a:r>
                      <a:endParaRPr lang="en-BE" sz="1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4343400" algn="l"/>
                        </a:tabLst>
                      </a:pPr>
                      <a:endParaRPr lang="en-BE" sz="1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84544"/>
                  </a:ext>
                </a:extLst>
              </a:tr>
              <a:tr h="3661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4343400" algn="l"/>
                        </a:tabLst>
                      </a:pPr>
                      <a:r>
                        <a:rPr lang="pt-BR" sz="1600" dirty="0"/>
                        <a:t>Visita ao local do painel de avaliação.</a:t>
                      </a:r>
                      <a:endParaRPr lang="en-BE" sz="1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4343400" algn="l"/>
                        </a:tabLst>
                      </a:pPr>
                      <a:endParaRPr lang="en-BE" sz="1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427989"/>
                  </a:ext>
                </a:extLst>
              </a:tr>
              <a:tr h="5860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4343400" algn="l"/>
                        </a:tabLst>
                      </a:pPr>
                      <a:r>
                        <a:rPr lang="pt-BR" sz="1600" dirty="0"/>
                        <a:t>Elaboração do projeto de relatório de avaliação e envio ao Organismo de Coordenação para </a:t>
                      </a:r>
                      <a:r>
                        <a:rPr lang="pt-BR" sz="1600" dirty="0" err="1"/>
                        <a:t>pré-análise</a:t>
                      </a:r>
                      <a:r>
                        <a:rPr lang="pt-BR" sz="1600" dirty="0"/>
                        <a:t>.</a:t>
                      </a:r>
                      <a:endParaRPr lang="en-BE" sz="1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tabLst>
                          <a:tab pos="4343400" algn="l"/>
                        </a:tabLst>
                      </a:pPr>
                      <a:endParaRPr lang="en-BE" sz="1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5830753"/>
                  </a:ext>
                </a:extLst>
              </a:tr>
              <a:tr h="3661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4343400" algn="l"/>
                        </a:tabLst>
                      </a:pPr>
                      <a:r>
                        <a:rPr lang="pt-BR" sz="1600" dirty="0"/>
                        <a:t>Envio do projeto de relatório de avaliação à Agência de Garantia da Qualidade.</a:t>
                      </a:r>
                      <a:endParaRPr lang="en-BE" sz="1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4343400" algn="l"/>
                        </a:tabLst>
                      </a:pPr>
                      <a:endParaRPr lang="en-BE" sz="1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0837883"/>
                  </a:ext>
                </a:extLst>
              </a:tr>
              <a:tr h="5524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4343400" algn="l"/>
                        </a:tabLst>
                      </a:pPr>
                      <a:r>
                        <a:rPr lang="pt-BR" sz="1600" dirty="0"/>
                        <a:t>Declaração da Agência de Garantia da </a:t>
                      </a:r>
                      <a:r>
                        <a:rPr lang="pt-BR" sz="1600"/>
                        <a:t>Qualidade ao </a:t>
                      </a:r>
                      <a:r>
                        <a:rPr lang="pt-BR" sz="1600" dirty="0"/>
                        <a:t>painel de avaliação, se necessário.</a:t>
                      </a:r>
                      <a:endParaRPr lang="en-BE" sz="1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4343400" algn="l"/>
                        </a:tabLst>
                      </a:pPr>
                      <a:endParaRPr lang="en-BE" sz="1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8021985"/>
                  </a:ext>
                </a:extLst>
              </a:tr>
              <a:tr h="36615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4343400" algn="l"/>
                        </a:tabLst>
                      </a:pPr>
                      <a:r>
                        <a:rPr lang="en-GB" sz="1600" dirty="0" err="1"/>
                        <a:t>Submissão</a:t>
                      </a:r>
                      <a:r>
                        <a:rPr lang="en-GB" sz="1600" dirty="0"/>
                        <a:t> do </a:t>
                      </a:r>
                      <a:r>
                        <a:rPr lang="en-GB" sz="1600" dirty="0" err="1"/>
                        <a:t>relatório</a:t>
                      </a:r>
                      <a:r>
                        <a:rPr lang="en-GB" sz="1600" dirty="0"/>
                        <a:t> final.</a:t>
                      </a:r>
                      <a:endParaRPr lang="en-BE" sz="1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4343400" algn="l"/>
                        </a:tabLst>
                      </a:pPr>
                      <a:endParaRPr lang="en-BE" sz="1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65454817"/>
                  </a:ext>
                </a:extLst>
              </a:tr>
              <a:tr h="366157">
                <a:tc>
                  <a:txBody>
                    <a:bodyPr/>
                    <a:lstStyle/>
                    <a:p>
                      <a:r>
                        <a:rPr lang="en-GB" sz="1600" dirty="0" err="1"/>
                        <a:t>Publicação</a:t>
                      </a:r>
                      <a:r>
                        <a:rPr lang="en-GB" sz="1600" dirty="0"/>
                        <a:t> do </a:t>
                      </a:r>
                      <a:r>
                        <a:rPr lang="en-GB" sz="1600" dirty="0" err="1"/>
                        <a:t>relatório</a:t>
                      </a:r>
                      <a:r>
                        <a:rPr lang="en-GB" sz="1600" dirty="0"/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tabLst>
                          <a:tab pos="4343400" algn="l"/>
                        </a:tabLst>
                      </a:pPr>
                      <a:endParaRPr lang="en-BE" sz="1600" kern="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8621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5661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6FCC02-943E-2E99-6339-22655346B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8946"/>
            <a:ext cx="4868919" cy="1325563"/>
          </a:xfrm>
        </p:spPr>
        <p:txBody>
          <a:bodyPr/>
          <a:lstStyle/>
          <a:p>
            <a:r>
              <a:rPr lang="pt-BR" sz="2400" dirty="0"/>
              <a:t>A visita ao local: objetivos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FA4FB05F-E484-3B8C-4A1B-3273DFB599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983886"/>
              </p:ext>
            </p:extLst>
          </p:nvPr>
        </p:nvGraphicFramePr>
        <p:xfrm>
          <a:off x="861982" y="1534508"/>
          <a:ext cx="8701118" cy="4819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9630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75549-E9FB-ED12-5D13-D1D3FA251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020" y="481647"/>
            <a:ext cx="5173980" cy="688658"/>
          </a:xfrm>
        </p:spPr>
        <p:txBody>
          <a:bodyPr/>
          <a:lstStyle/>
          <a:p>
            <a:r>
              <a:rPr lang="pt-BR" sz="2400" dirty="0"/>
              <a:t>Como é a visita ao local?</a:t>
            </a:r>
            <a:endParaRPr lang="en-BE" sz="2400" dirty="0"/>
          </a:p>
        </p:txBody>
      </p:sp>
      <p:pic>
        <p:nvPicPr>
          <p:cNvPr id="3" name="Picture 2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45E743E7-DA98-14C7-90B0-209605BAF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05" y="1235054"/>
            <a:ext cx="10402067" cy="47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24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75549-E9FB-ED12-5D13-D1D3FA251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271" y="290835"/>
            <a:ext cx="5173980" cy="688658"/>
          </a:xfrm>
        </p:spPr>
        <p:txBody>
          <a:bodyPr/>
          <a:lstStyle/>
          <a:p>
            <a:r>
              <a:rPr lang="pt-BR" sz="2400" dirty="0"/>
              <a:t>Como é a visita ao local? (I)</a:t>
            </a:r>
            <a:endParaRPr lang="en-BE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2A9346F-A827-B3B6-90E8-8D771DC484F4}"/>
              </a:ext>
            </a:extLst>
          </p:cNvPr>
          <p:cNvSpPr txBox="1">
            <a:spLocks/>
          </p:cNvSpPr>
          <p:nvPr/>
        </p:nvSpPr>
        <p:spPr>
          <a:xfrm>
            <a:off x="1017270" y="1227777"/>
            <a:ext cx="8647429" cy="16303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9B23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ontserrat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800" dirty="0"/>
              <a:t>1.	A primeira reunião é uma reunião interna do painel, geralmente seguida de uma reunião com um representante da agência para apresentar o contexto / sistema nacional (não há avaliação nesta fase, apenas compreensão do contexto).</a:t>
            </a:r>
            <a:endParaRPr lang="en-BE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001F92-FECA-037F-7A7E-82DBF0779AEF}"/>
              </a:ext>
            </a:extLst>
          </p:cNvPr>
          <p:cNvSpPr txBox="1"/>
          <p:nvPr/>
        </p:nvSpPr>
        <p:spPr>
          <a:xfrm>
            <a:off x="1017270" y="2856962"/>
            <a:ext cx="934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dirty="0">
                <a:latin typeface="Montserrat" pitchFamily="2" charset="0"/>
              </a:rPr>
              <a:t>2.	Seguem-se entrevistas com </a:t>
            </a:r>
            <a:r>
              <a:rPr lang="pt-BR" dirty="0" err="1">
                <a:latin typeface="Montserrat" pitchFamily="2" charset="0"/>
              </a:rPr>
              <a:t>pessoas-chave</a:t>
            </a:r>
            <a:r>
              <a:rPr lang="pt-BR" dirty="0">
                <a:latin typeface="Montserrat" pitchFamily="2" charset="0"/>
              </a:rPr>
              <a:t> e partes interessadas.</a:t>
            </a:r>
            <a:endParaRPr lang="en-BE" dirty="0">
              <a:latin typeface="Montserrat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5C6538-2EF6-ACAE-A33B-9D5F83E44549}"/>
              </a:ext>
            </a:extLst>
          </p:cNvPr>
          <p:cNvSpPr txBox="1"/>
          <p:nvPr/>
        </p:nvSpPr>
        <p:spPr>
          <a:xfrm>
            <a:off x="1017271" y="4001038"/>
            <a:ext cx="90157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indent="0">
              <a:buNone/>
              <a:defRPr>
                <a:latin typeface="Montserrat" pitchFamily="2" charset="0"/>
              </a:defRPr>
            </a:lvl1pPr>
          </a:lstStyle>
          <a:p>
            <a:r>
              <a:rPr lang="pt-BR" dirty="0"/>
              <a:t>3.	No final, o painel realiza uma reunião interna final e uma reunião final com a agência (reunião de feedback / encerramento).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C2BA1D-3850-375F-9863-0387B7EE60E0}"/>
              </a:ext>
            </a:extLst>
          </p:cNvPr>
          <p:cNvSpPr txBox="1"/>
          <p:nvPr/>
        </p:nvSpPr>
        <p:spPr>
          <a:xfrm>
            <a:off x="1017271" y="5100938"/>
            <a:ext cx="90157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indent="0">
              <a:buNone/>
              <a:defRPr>
                <a:latin typeface="Montserrat" pitchFamily="2" charset="0"/>
              </a:defRPr>
            </a:lvl1pPr>
          </a:lstStyle>
          <a:p>
            <a:r>
              <a:rPr lang="pt-BR" dirty="0"/>
              <a:t>(!) As pausas são essenciais: assegurar que existem pausas suficientes, tanto para decisões internas do painel como para o conforto dos participantes.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603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75549-E9FB-ED12-5D13-D1D3FA251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30" y="320574"/>
            <a:ext cx="5173980" cy="688658"/>
          </a:xfrm>
        </p:spPr>
        <p:txBody>
          <a:bodyPr/>
          <a:lstStyle/>
          <a:p>
            <a:r>
              <a:rPr lang="pt-BR" sz="2400" dirty="0"/>
              <a:t>Como é a visita ao local? (II)</a:t>
            </a:r>
          </a:p>
        </p:txBody>
      </p:sp>
      <p:pic>
        <p:nvPicPr>
          <p:cNvPr id="8" name="Picture 7" descr="A close-up of a document&#10;&#10;AI-generated content may be incorrect.">
            <a:extLst>
              <a:ext uri="{FF2B5EF4-FFF2-40B4-BE49-F238E27FC236}">
                <a16:creationId xmlns:a16="http://schemas.microsoft.com/office/drawing/2014/main" id="{F7EE90CB-92AE-3987-6953-60B945003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274" y="1248172"/>
            <a:ext cx="8072071" cy="571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517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ocument with text on it&#10;&#10;AI-generated content may be incorrect.">
            <a:extLst>
              <a:ext uri="{FF2B5EF4-FFF2-40B4-BE49-F238E27FC236}">
                <a16:creationId xmlns:a16="http://schemas.microsoft.com/office/drawing/2014/main" id="{B1F970FE-35AC-3877-63FB-89ABAF6502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6611" y="770732"/>
            <a:ext cx="9561391" cy="531653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BF2A534-F078-B0D9-A1EA-FD3C993CD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1357" y="141606"/>
            <a:ext cx="3771900" cy="688658"/>
          </a:xfrm>
        </p:spPr>
        <p:txBody>
          <a:bodyPr/>
          <a:lstStyle/>
          <a:p>
            <a:r>
              <a:rPr lang="en-GB" sz="2400" dirty="0" err="1"/>
              <a:t>Exemplo</a:t>
            </a:r>
            <a:r>
              <a:rPr lang="en-GB" sz="2400" dirty="0"/>
              <a:t> </a:t>
            </a:r>
            <a:endParaRPr lang="en-BE" sz="2400" dirty="0">
              <a:gradFill>
                <a:gsLst>
                  <a:gs pos="0">
                    <a:schemeClr val="accent6"/>
                  </a:gs>
                  <a:gs pos="100000">
                    <a:srgbClr val="F9B233"/>
                  </a:gs>
                </a:gsLst>
                <a:lin ang="12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163640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and yellow document with black text&#10;&#10;AI-generated content may be incorrect.">
            <a:extLst>
              <a:ext uri="{FF2B5EF4-FFF2-40B4-BE49-F238E27FC236}">
                <a16:creationId xmlns:a16="http://schemas.microsoft.com/office/drawing/2014/main" id="{480AE41A-BD4F-C154-1B4A-1D915B223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0762" y="804068"/>
            <a:ext cx="9333090" cy="5249863"/>
          </a:xfrm>
          <a:prstGeom prst="rect">
            <a:avLst/>
          </a:prstGeom>
          <a:noFill/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8EC0BBF6-C0C1-3A21-1C0A-9BBD23BCA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1357" y="141606"/>
            <a:ext cx="3771900" cy="688658"/>
          </a:xfrm>
        </p:spPr>
        <p:txBody>
          <a:bodyPr/>
          <a:lstStyle/>
          <a:p>
            <a:r>
              <a:rPr lang="en-GB" sz="2400" dirty="0" err="1"/>
              <a:t>Exemplo</a:t>
            </a:r>
            <a:r>
              <a:rPr lang="en-GB" sz="2400" dirty="0"/>
              <a:t> </a:t>
            </a:r>
            <a:endParaRPr lang="en-BE" sz="2400" dirty="0">
              <a:gradFill>
                <a:gsLst>
                  <a:gs pos="0">
                    <a:schemeClr val="accent6"/>
                  </a:gs>
                  <a:gs pos="100000">
                    <a:srgbClr val="F9B233"/>
                  </a:gs>
                </a:gsLst>
                <a:lin ang="12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59664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C46F9-DA9D-740D-986E-8C18E5C87D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108075E1-AF7B-8FDD-FFAA-612A9590B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1357" y="141606"/>
            <a:ext cx="3771900" cy="688658"/>
          </a:xfrm>
        </p:spPr>
        <p:txBody>
          <a:bodyPr/>
          <a:lstStyle/>
          <a:p>
            <a:r>
              <a:rPr lang="en-GB" sz="2400" dirty="0" err="1"/>
              <a:t>Exemplo</a:t>
            </a:r>
            <a:r>
              <a:rPr lang="en-GB" sz="2400" dirty="0"/>
              <a:t> </a:t>
            </a:r>
            <a:endParaRPr lang="en-BE" sz="2400" dirty="0">
              <a:gradFill>
                <a:gsLst>
                  <a:gs pos="0">
                    <a:schemeClr val="accent6"/>
                  </a:gs>
                  <a:gs pos="100000">
                    <a:srgbClr val="F9B233"/>
                  </a:gs>
                </a:gsLst>
                <a:lin ang="1200000" scaled="0"/>
              </a:gradFill>
            </a:endParaRPr>
          </a:p>
        </p:txBody>
      </p:sp>
      <p:pic>
        <p:nvPicPr>
          <p:cNvPr id="3" name="Picture 2" descr="A close-up of a box&#10;&#10;AI-generated content may be incorrect.">
            <a:extLst>
              <a:ext uri="{FF2B5EF4-FFF2-40B4-BE49-F238E27FC236}">
                <a16:creationId xmlns:a16="http://schemas.microsoft.com/office/drawing/2014/main" id="{9332D7E7-7AEF-ACFE-37B2-255BAF25F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334" y="2328709"/>
            <a:ext cx="10793331" cy="220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6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9174f3-15e2-496d-9910-2ca48a098fe6" xsi:nil="true"/>
    <TaxCatchAll xmlns="6d42db5b-2c6b-489e-aca7-6458cd61a4e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70DA18D6AC134EADAE1B6D9EF00DDB" ma:contentTypeVersion="11" ma:contentTypeDescription="Create a new document." ma:contentTypeScope="" ma:versionID="442fe8d45cf871e45fe4b18953d5eb05">
  <xsd:schema xmlns:xsd="http://www.w3.org/2001/XMLSchema" xmlns:xs="http://www.w3.org/2001/XMLSchema" xmlns:p="http://schemas.microsoft.com/office/2006/metadata/properties" xmlns:ns2="999174f3-15e2-496d-9910-2ca48a098fe6" xmlns:ns3="6d42db5b-2c6b-489e-aca7-6458cd61a4eb" targetNamespace="http://schemas.microsoft.com/office/2006/metadata/properties" ma:root="true" ma:fieldsID="9295ecf6608163182ad654a4372c39a1" ns2:_="" ns3:_="">
    <xsd:import namespace="999174f3-15e2-496d-9910-2ca48a098fe6"/>
    <xsd:import namespace="6d42db5b-2c6b-489e-aca7-6458cd61a4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9174f3-15e2-496d-9910-2ca48a098f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displayName="Image Tags_0" ma:hidden="true" ma:internalName="lcf76f155ced4ddcb4097134ff3c332f">
      <xsd:simpleType>
        <xsd:restriction base="dms:Note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42db5b-2c6b-489e-aca7-6458cd61a4eb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1bd272d-f5c2-4fd8-8c55-6023d63a3a03}" ma:internalName="TaxCatchAll" ma:showField="CatchAllData" ma:web="6d42db5b-2c6b-489e-aca7-6458cd61a4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F28FAC-6021-409D-9B18-D5B9E7DBDF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9CCD15-763C-461F-92F6-E1CA9CE8559E}">
  <ds:schemaRefs>
    <ds:schemaRef ds:uri="http://schemas.microsoft.com/office/2006/metadata/properties"/>
    <ds:schemaRef ds:uri="http://schemas.microsoft.com/office/infopath/2007/PartnerControls"/>
    <ds:schemaRef ds:uri="999174f3-15e2-496d-9910-2ca48a098fe6"/>
    <ds:schemaRef ds:uri="6d42db5b-2c6b-489e-aca7-6458cd61a4eb"/>
  </ds:schemaRefs>
</ds:datastoreItem>
</file>

<file path=customXml/itemProps3.xml><?xml version="1.0" encoding="utf-8"?>
<ds:datastoreItem xmlns:ds="http://schemas.openxmlformats.org/officeDocument/2006/customXml" ds:itemID="{C5F17BF7-C20E-4575-B827-C5B1F6D447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9174f3-15e2-496d-9910-2ca48a098fe6"/>
    <ds:schemaRef ds:uri="6d42db5b-2c6b-489e-aca7-6458cd61a4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7813</TotalTime>
  <Words>1838</Words>
  <Application>Microsoft Office PowerPoint</Application>
  <PresentationFormat>Widescreen</PresentationFormat>
  <Paragraphs>215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Montserrat</vt:lpstr>
      <vt:lpstr>Wingdings</vt:lpstr>
      <vt:lpstr>Tema de Office</vt:lpstr>
      <vt:lpstr>PowerPoint Presentation</vt:lpstr>
      <vt:lpstr>A visita ao local</vt:lpstr>
      <vt:lpstr>A visita ao local: objetivos</vt:lpstr>
      <vt:lpstr>Como é a visita ao local?</vt:lpstr>
      <vt:lpstr>Como é a visita ao local? (I)</vt:lpstr>
      <vt:lpstr>Como é a visita ao local? (II)</vt:lpstr>
      <vt:lpstr>Exemplo </vt:lpstr>
      <vt:lpstr>Exemplo </vt:lpstr>
      <vt:lpstr>Exemplo </vt:lpstr>
      <vt:lpstr>Como preparar a visita ao local?</vt:lpstr>
      <vt:lpstr>Os entrevistados típicos dependem de cada caso específico</vt:lpstr>
      <vt:lpstr>Aspetos a ter em conta</vt:lpstr>
      <vt:lpstr>Reunião final de debriefing: o que esperar?</vt:lpstr>
      <vt:lpstr>O presidente é responsável por:</vt:lpstr>
      <vt:lpstr>O secretário é responsável por:</vt:lpstr>
      <vt:lpstr>Arranjos práticos (responsabilidade dos especialistas)</vt:lpstr>
      <vt:lpstr>Próximos passos –   Antes da visita ao local </vt:lpstr>
      <vt:lpstr>Durante a visita ao local</vt:lpstr>
      <vt:lpstr>Durante a visita ao local – fase final </vt:lpstr>
      <vt:lpstr>Próximos passos – Após a visita ao local</vt:lpstr>
      <vt:lpstr>Próximos passos   Após a visita ao local (continuação) </vt:lpstr>
      <vt:lpstr>Calendário geral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Eloi Espósito</dc:creator>
  <cp:lastModifiedBy>Marina Larrea</cp:lastModifiedBy>
  <cp:revision>438</cp:revision>
  <cp:lastPrinted>2024-05-02T08:03:11Z</cp:lastPrinted>
  <dcterms:created xsi:type="dcterms:W3CDTF">2023-06-29T15:28:25Z</dcterms:created>
  <dcterms:modified xsi:type="dcterms:W3CDTF">2026-02-05T11:01:27Z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2023-09-18T13:10:43Z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3be26fec-ea62-4695-b32a-b1ddfa0da754</vt:lpwstr>
  </property>
  <property fmtid="{D5CDD505-2E9C-101B-9397-08002B2CF9AE}" pid="8" name="MSIP_Label_6bd9ddd1-4d20-43f6-abfa-fc3c07406f94_ContentBits">
    <vt:lpwstr>0</vt:lpwstr>
  </property>
  <property fmtid="{D5CDD505-2E9C-101B-9397-08002B2CF9AE}" pid="9" name="ContentTypeId">
    <vt:lpwstr>0x0101001170DA18D6AC134EADAE1B6D9EF00DDB</vt:lpwstr>
  </property>
</Properties>
</file>