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34" r:id="rId5"/>
    <p:sldId id="306" r:id="rId6"/>
    <p:sldId id="305" r:id="rId7"/>
    <p:sldId id="308" r:id="rId8"/>
    <p:sldId id="310" r:id="rId9"/>
    <p:sldId id="314" r:id="rId10"/>
    <p:sldId id="315" r:id="rId11"/>
    <p:sldId id="328" r:id="rId12"/>
    <p:sldId id="311" r:id="rId13"/>
    <p:sldId id="312" r:id="rId14"/>
    <p:sldId id="313" r:id="rId15"/>
    <p:sldId id="319" r:id="rId16"/>
    <p:sldId id="320" r:id="rId17"/>
    <p:sldId id="317" r:id="rId18"/>
    <p:sldId id="322" r:id="rId19"/>
    <p:sldId id="296" r:id="rId20"/>
    <p:sldId id="325" r:id="rId21"/>
    <p:sldId id="324" r:id="rId22"/>
    <p:sldId id="326" r:id="rId23"/>
    <p:sldId id="327" r:id="rId24"/>
    <p:sldId id="318" r:id="rId25"/>
    <p:sldId id="260" r:id="rId26"/>
    <p:sldId id="335" r:id="rId27"/>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0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301FB0-516C-EE1E-31D8-4AEB562C4A5F}" name="Mrs. Marie Eglantine  Juru" initials="MJ" userId="S::mejuru@aau.org::7bf61a36-af40-46c5-9cc6-526761057f7b" providerId="AD"/>
  <p188:author id="{948834EF-BF91-EACA-6FE8-8DF6DD36E008}" name="Anna Gover | ENQA" initials="AG" userId="S::anna.gover@enqa.eu::54027860-0539-4b9d-b5f9-a79add4251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33"/>
    <a:srgbClr val="E94E1B"/>
    <a:srgbClr val="1C3DE8"/>
    <a:srgbClr val="8F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60" autoAdjust="0"/>
  </p:normalViewPr>
  <p:slideViewPr>
    <p:cSldViewPr snapToGrid="0" showGuides="1">
      <p:cViewPr varScale="1">
        <p:scale>
          <a:sx n="78" d="100"/>
          <a:sy n="78" d="100"/>
        </p:scale>
        <p:origin x="723" y="51"/>
      </p:cViewPr>
      <p:guideLst>
        <p:guide orient="horz" pos="2160"/>
        <p:guide pos="3840"/>
        <p:guide pos="7083"/>
      </p:guideLst>
    </p:cSldViewPr>
  </p:slideViewPr>
  <p:notesTextViewPr>
    <p:cViewPr>
      <p:scale>
        <a:sx n="3" d="2"/>
        <a:sy n="3" d="2"/>
      </p:scale>
      <p:origin x="0" y="0"/>
    </p:cViewPr>
  </p:notesText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0D0BA-0049-40FF-9A68-623A4FF75DF7}" type="doc">
      <dgm:prSet loTypeId="urn:microsoft.com/office/officeart/2018/2/layout/IconVerticalSolidList#1" loCatId="icon" qsTypeId="urn:microsoft.com/office/officeart/2005/8/quickstyle/simple1" qsCatId="simple" csTypeId="urn:microsoft.com/office/officeart/2005/8/colors/colorful2" csCatId="colorful" phldr="1"/>
      <dgm:spPr/>
      <dgm:t>
        <a:bodyPr/>
        <a:lstStyle/>
        <a:p>
          <a:endParaRPr lang="en-US"/>
        </a:p>
      </dgm:t>
    </dgm:pt>
    <dgm:pt modelId="{2B8AA758-2EE1-4A6C-955E-FFC65DAA5AFF}">
      <dgm:prSet/>
      <dgm:spPr/>
      <dgm:t>
        <a:bodyPr/>
        <a:lstStyle/>
        <a:p>
          <a:pPr>
            <a:lnSpc>
              <a:spcPct val="100000"/>
            </a:lnSpc>
          </a:pPr>
          <a:r>
            <a:rPr lang="en-BE" dirty="0"/>
            <a:t>Explore the level of alignment with the ASG-QA</a:t>
          </a:r>
          <a:r>
            <a:rPr lang="en-GB" dirty="0"/>
            <a:t> </a:t>
          </a:r>
          <a:r>
            <a:rPr lang="en-GB" dirty="0" err="1"/>
            <a:t>i</a:t>
          </a:r>
          <a:r>
            <a:rPr lang="en-BE" dirty="0"/>
            <a:t>n meetings (oral evidence)</a:t>
          </a:r>
          <a:r>
            <a:rPr lang="en-GB" dirty="0"/>
            <a:t> and t</a:t>
          </a:r>
          <a:r>
            <a:rPr lang="en-BE" dirty="0" err="1"/>
            <a:t>hrough</a:t>
          </a:r>
          <a:r>
            <a:rPr lang="en-BE" dirty="0"/>
            <a:t> additional documents (</a:t>
          </a:r>
          <a:r>
            <a:rPr lang="en-GB" dirty="0"/>
            <a:t>additional </a:t>
          </a:r>
          <a:r>
            <a:rPr lang="en-BE" dirty="0"/>
            <a:t>written evidence)</a:t>
          </a:r>
          <a:endParaRPr lang="en-US" dirty="0"/>
        </a:p>
      </dgm:t>
    </dgm:pt>
    <dgm:pt modelId="{18F71906-A028-498E-BB7B-33DE3574AF6B}" type="parTrans" cxnId="{210535E4-BCC4-478A-95D4-2541D9892533}">
      <dgm:prSet/>
      <dgm:spPr/>
      <dgm:t>
        <a:bodyPr/>
        <a:lstStyle/>
        <a:p>
          <a:endParaRPr lang="en-US"/>
        </a:p>
      </dgm:t>
    </dgm:pt>
    <dgm:pt modelId="{6CA102E0-982A-4D52-8D45-83689E59D173}" type="sibTrans" cxnId="{210535E4-BCC4-478A-95D4-2541D9892533}">
      <dgm:prSet/>
      <dgm:spPr/>
      <dgm:t>
        <a:bodyPr/>
        <a:lstStyle/>
        <a:p>
          <a:endParaRPr lang="en-US"/>
        </a:p>
      </dgm:t>
    </dgm:pt>
    <dgm:pt modelId="{C165A506-DB82-432B-BCDE-D10E384A08E8}">
      <dgm:prSet/>
      <dgm:spPr/>
      <dgm:t>
        <a:bodyPr/>
        <a:lstStyle/>
        <a:p>
          <a:pPr>
            <a:lnSpc>
              <a:spcPct val="100000"/>
            </a:lnSpc>
          </a:pPr>
          <a:r>
            <a:rPr lang="en-BE" dirty="0"/>
            <a:t>Engage in a dialogue with the agency on operations </a:t>
          </a:r>
          <a:r>
            <a:rPr lang="en-GB" dirty="0"/>
            <a:t>(</a:t>
          </a:r>
          <a:r>
            <a:rPr lang="en-BE" dirty="0"/>
            <a:t>joint reflection</a:t>
          </a:r>
          <a:r>
            <a:rPr lang="en-GB" dirty="0"/>
            <a:t>) </a:t>
          </a:r>
          <a:endParaRPr lang="en-US" dirty="0"/>
        </a:p>
      </dgm:t>
    </dgm:pt>
    <dgm:pt modelId="{2575CD98-0C3F-48DC-9DE2-60D55E20EC34}" type="parTrans" cxnId="{F833B358-FAE1-4B5A-A634-C98533919980}">
      <dgm:prSet/>
      <dgm:spPr/>
      <dgm:t>
        <a:bodyPr/>
        <a:lstStyle/>
        <a:p>
          <a:endParaRPr lang="en-US"/>
        </a:p>
      </dgm:t>
    </dgm:pt>
    <dgm:pt modelId="{8BF8DA5B-0F77-4403-9AE9-8D8CD1672917}" type="sibTrans" cxnId="{F833B358-FAE1-4B5A-A634-C98533919980}">
      <dgm:prSet/>
      <dgm:spPr/>
      <dgm:t>
        <a:bodyPr/>
        <a:lstStyle/>
        <a:p>
          <a:endParaRPr lang="en-US"/>
        </a:p>
      </dgm:t>
    </dgm:pt>
    <dgm:pt modelId="{637D6616-30F4-40FF-B0FA-B054C40A8001}">
      <dgm:prSet/>
      <dgm:spPr/>
      <dgm:t>
        <a:bodyPr/>
        <a:lstStyle/>
        <a:p>
          <a:pPr>
            <a:lnSpc>
              <a:spcPct val="100000"/>
            </a:lnSpc>
          </a:pPr>
          <a:r>
            <a:rPr lang="en-BE" dirty="0"/>
            <a:t>Share preliminary findings/impressions of the panel</a:t>
          </a:r>
          <a:endParaRPr lang="en-US" dirty="0"/>
        </a:p>
      </dgm:t>
    </dgm:pt>
    <dgm:pt modelId="{D91CC33C-8572-4F2F-867A-0D5B4771E222}" type="parTrans" cxnId="{8D919C01-4654-4019-BD50-7E94D5520713}">
      <dgm:prSet/>
      <dgm:spPr/>
      <dgm:t>
        <a:bodyPr/>
        <a:lstStyle/>
        <a:p>
          <a:endParaRPr lang="en-US"/>
        </a:p>
      </dgm:t>
    </dgm:pt>
    <dgm:pt modelId="{EE88D8AA-FF65-48E4-A66C-FE5763867E0E}" type="sibTrans" cxnId="{8D919C01-4654-4019-BD50-7E94D5520713}">
      <dgm:prSet/>
      <dgm:spPr/>
      <dgm:t>
        <a:bodyPr/>
        <a:lstStyle/>
        <a:p>
          <a:endParaRPr lang="en-US"/>
        </a:p>
      </dgm:t>
    </dgm:pt>
    <dgm:pt modelId="{63F3917B-4578-43C2-9CB1-FC7AD8903F1C}">
      <dgm:prSet/>
      <dgm:spPr/>
      <dgm:t>
        <a:bodyPr/>
        <a:lstStyle/>
        <a:p>
          <a:pPr>
            <a:lnSpc>
              <a:spcPct val="100000"/>
            </a:lnSpc>
          </a:pPr>
          <a:r>
            <a:rPr lang="en-BE" dirty="0"/>
            <a:t>Prepare EER material for the post site visit phase (panel) </a:t>
          </a:r>
          <a:endParaRPr lang="en-US" dirty="0"/>
        </a:p>
      </dgm:t>
    </dgm:pt>
    <dgm:pt modelId="{91CCC243-DF7D-478E-9737-245C3511BACD}" type="parTrans" cxnId="{33520033-9636-46CE-B0E4-5A84D283245C}">
      <dgm:prSet/>
      <dgm:spPr/>
      <dgm:t>
        <a:bodyPr/>
        <a:lstStyle/>
        <a:p>
          <a:endParaRPr lang="en-US"/>
        </a:p>
      </dgm:t>
    </dgm:pt>
    <dgm:pt modelId="{4A312C44-7BEC-4100-BF97-6B5DA1D7162D}" type="sibTrans" cxnId="{33520033-9636-46CE-B0E4-5A84D283245C}">
      <dgm:prSet/>
      <dgm:spPr/>
      <dgm:t>
        <a:bodyPr/>
        <a:lstStyle/>
        <a:p>
          <a:endParaRPr lang="en-US"/>
        </a:p>
      </dgm:t>
    </dgm:pt>
    <dgm:pt modelId="{F703D0F4-4161-4B0E-A984-9C34B42C2C3A}">
      <dgm:prSet/>
      <dgm:spPr/>
      <dgm:t>
        <a:bodyPr/>
        <a:lstStyle/>
        <a:p>
          <a:pPr>
            <a:lnSpc>
              <a:spcPct val="100000"/>
            </a:lnSpc>
            <a:buNone/>
          </a:pPr>
          <a:r>
            <a:rPr lang="en-BE" dirty="0"/>
            <a:t>Share impressions gained from the SAR  (share reflection) </a:t>
          </a:r>
          <a:endParaRPr lang="en-US" dirty="0"/>
        </a:p>
      </dgm:t>
    </dgm:pt>
    <dgm:pt modelId="{C0F02D96-832A-44BE-91DE-8F098FD8FC8C}" type="parTrans" cxnId="{91C09565-4DEC-45E3-AC1B-F7247AE68241}">
      <dgm:prSet/>
      <dgm:spPr/>
      <dgm:t>
        <a:bodyPr/>
        <a:lstStyle/>
        <a:p>
          <a:endParaRPr lang="en-GB"/>
        </a:p>
      </dgm:t>
    </dgm:pt>
    <dgm:pt modelId="{830390D4-219C-41FC-AD41-9D534371BE55}" type="sibTrans" cxnId="{91C09565-4DEC-45E3-AC1B-F7247AE68241}">
      <dgm:prSet/>
      <dgm:spPr/>
      <dgm:t>
        <a:bodyPr/>
        <a:lstStyle/>
        <a:p>
          <a:endParaRPr lang="en-GB"/>
        </a:p>
      </dgm:t>
    </dgm:pt>
    <dgm:pt modelId="{1FD79A00-FE07-4E98-9DCF-D58DFBD02082}" type="pres">
      <dgm:prSet presAssocID="{EB70D0BA-0049-40FF-9A68-623A4FF75DF7}" presName="root" presStyleCnt="0">
        <dgm:presLayoutVars>
          <dgm:dir/>
          <dgm:resizeHandles val="exact"/>
        </dgm:presLayoutVars>
      </dgm:prSet>
      <dgm:spPr/>
    </dgm:pt>
    <dgm:pt modelId="{82CA70B6-27C3-4002-A2D4-694C9B8716B2}" type="pres">
      <dgm:prSet presAssocID="{2B8AA758-2EE1-4A6C-955E-FFC65DAA5AFF}" presName="compNode" presStyleCnt="0"/>
      <dgm:spPr/>
    </dgm:pt>
    <dgm:pt modelId="{73B06266-7619-4708-8AA5-4834FF1291CC}" type="pres">
      <dgm:prSet presAssocID="{2B8AA758-2EE1-4A6C-955E-FFC65DAA5AFF}" presName="bgRect" presStyleLbl="bgShp" presStyleIdx="0" presStyleCnt="5"/>
      <dgm:spPr>
        <a:ln>
          <a:noFill/>
        </a:ln>
      </dgm:spPr>
    </dgm:pt>
    <dgm:pt modelId="{FA681C07-7F0A-415A-ACDA-C289A3A7FF09}" type="pres">
      <dgm:prSet presAssocID="{2B8AA758-2EE1-4A6C-955E-FFC65DAA5AFF}"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6DDD6B4E-E18F-40FC-ADA0-A2E79261D47F}" type="pres">
      <dgm:prSet presAssocID="{2B8AA758-2EE1-4A6C-955E-FFC65DAA5AFF}" presName="spaceRect" presStyleCnt="0"/>
      <dgm:spPr/>
    </dgm:pt>
    <dgm:pt modelId="{3A9C0405-FDF6-44F7-A827-430C99A50E1D}" type="pres">
      <dgm:prSet presAssocID="{2B8AA758-2EE1-4A6C-955E-FFC65DAA5AFF}" presName="parTx" presStyleLbl="revTx" presStyleIdx="0" presStyleCnt="5" custScaleX="100000" custLinFactNeighborX="5186" custLinFactNeighborY="-1352">
        <dgm:presLayoutVars>
          <dgm:chMax val="0"/>
          <dgm:chPref val="0"/>
        </dgm:presLayoutVars>
      </dgm:prSet>
      <dgm:spPr/>
    </dgm:pt>
    <dgm:pt modelId="{9B4391DA-5076-4F47-9AAF-12B2EE6A2F47}" type="pres">
      <dgm:prSet presAssocID="{6CA102E0-982A-4D52-8D45-83689E59D173}" presName="sibTrans" presStyleCnt="0"/>
      <dgm:spPr/>
    </dgm:pt>
    <dgm:pt modelId="{B7FE11A4-B715-48B0-8174-1E3CB121BA51}" type="pres">
      <dgm:prSet presAssocID="{F703D0F4-4161-4B0E-A984-9C34B42C2C3A}" presName="compNode" presStyleCnt="0"/>
      <dgm:spPr/>
    </dgm:pt>
    <dgm:pt modelId="{3C72A566-F0A8-4D7B-BB12-CF8B218ED987}" type="pres">
      <dgm:prSet presAssocID="{F703D0F4-4161-4B0E-A984-9C34B42C2C3A}" presName="bgRect" presStyleLbl="bgShp" presStyleIdx="1" presStyleCnt="5"/>
      <dgm:spPr/>
    </dgm:pt>
    <dgm:pt modelId="{DDBAB278-C2BF-41D6-8C41-DBB5C44541A9}" type="pres">
      <dgm:prSet presAssocID="{F703D0F4-4161-4B0E-A984-9C34B42C2C3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ought with solid fill"/>
        </a:ext>
      </dgm:extLst>
    </dgm:pt>
    <dgm:pt modelId="{3B7B0D81-1BDF-4792-98E1-913DC03CAEEC}" type="pres">
      <dgm:prSet presAssocID="{F703D0F4-4161-4B0E-A984-9C34B42C2C3A}" presName="spaceRect" presStyleCnt="0"/>
      <dgm:spPr/>
    </dgm:pt>
    <dgm:pt modelId="{042FF4BF-8ED8-49AE-BF64-381AB2C82F06}" type="pres">
      <dgm:prSet presAssocID="{F703D0F4-4161-4B0E-A984-9C34B42C2C3A}" presName="parTx" presStyleLbl="revTx" presStyleIdx="1" presStyleCnt="5">
        <dgm:presLayoutVars>
          <dgm:chMax val="0"/>
          <dgm:chPref val="0"/>
        </dgm:presLayoutVars>
      </dgm:prSet>
      <dgm:spPr/>
    </dgm:pt>
    <dgm:pt modelId="{570EDE9C-1BAC-4574-9CF1-5483341CC00C}" type="pres">
      <dgm:prSet presAssocID="{830390D4-219C-41FC-AD41-9D534371BE55}" presName="sibTrans" presStyleCnt="0"/>
      <dgm:spPr/>
    </dgm:pt>
    <dgm:pt modelId="{5C1D8065-649E-4A85-8C8C-6F8D1837BFAF}" type="pres">
      <dgm:prSet presAssocID="{C165A506-DB82-432B-BCDE-D10E384A08E8}" presName="compNode" presStyleCnt="0"/>
      <dgm:spPr/>
    </dgm:pt>
    <dgm:pt modelId="{4C21FDCC-0929-4ECD-A28C-63571C043F4C}" type="pres">
      <dgm:prSet presAssocID="{C165A506-DB82-432B-BCDE-D10E384A08E8}" presName="bgRect" presStyleLbl="bgShp" presStyleIdx="2" presStyleCnt="5"/>
      <dgm:spPr>
        <a:ln>
          <a:noFill/>
        </a:ln>
      </dgm:spPr>
    </dgm:pt>
    <dgm:pt modelId="{013903BE-6420-4405-A8DB-A5AB2A6257F7}" type="pres">
      <dgm:prSet presAssocID="{C165A506-DB82-432B-BCDE-D10E384A08E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EC9D1311-50DB-4D21-A579-CF1E7EDFB76E}" type="pres">
      <dgm:prSet presAssocID="{C165A506-DB82-432B-BCDE-D10E384A08E8}" presName="spaceRect" presStyleCnt="0"/>
      <dgm:spPr/>
    </dgm:pt>
    <dgm:pt modelId="{F359D9E1-1894-47B1-BE50-81DCE4F55B2B}" type="pres">
      <dgm:prSet presAssocID="{C165A506-DB82-432B-BCDE-D10E384A08E8}" presName="parTx" presStyleLbl="revTx" presStyleIdx="2" presStyleCnt="5">
        <dgm:presLayoutVars>
          <dgm:chMax val="0"/>
          <dgm:chPref val="0"/>
        </dgm:presLayoutVars>
      </dgm:prSet>
      <dgm:spPr/>
    </dgm:pt>
    <dgm:pt modelId="{FCAAAF70-1514-4627-BCEE-D310557D729A}" type="pres">
      <dgm:prSet presAssocID="{8BF8DA5B-0F77-4403-9AE9-8D8CD1672917}" presName="sibTrans" presStyleCnt="0"/>
      <dgm:spPr/>
    </dgm:pt>
    <dgm:pt modelId="{80D00342-82FA-4081-A3F5-F41AE3CB0EE3}" type="pres">
      <dgm:prSet presAssocID="{637D6616-30F4-40FF-B0FA-B054C40A8001}" presName="compNode" presStyleCnt="0"/>
      <dgm:spPr/>
    </dgm:pt>
    <dgm:pt modelId="{45E93C29-2B7F-45A7-83CF-D805869234E7}" type="pres">
      <dgm:prSet presAssocID="{637D6616-30F4-40FF-B0FA-B054C40A8001}" presName="bgRect" presStyleLbl="bgShp" presStyleIdx="3" presStyleCnt="5"/>
      <dgm:spPr>
        <a:ln>
          <a:noFill/>
        </a:ln>
      </dgm:spPr>
    </dgm:pt>
    <dgm:pt modelId="{D641AAF8-A271-478C-874F-09847DF28BC3}" type="pres">
      <dgm:prSet presAssocID="{637D6616-30F4-40FF-B0FA-B054C40A800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ck"/>
        </a:ext>
      </dgm:extLst>
    </dgm:pt>
    <dgm:pt modelId="{BB407C1E-2560-4DA5-927F-84E27A9FA430}" type="pres">
      <dgm:prSet presAssocID="{637D6616-30F4-40FF-B0FA-B054C40A8001}" presName="spaceRect" presStyleCnt="0"/>
      <dgm:spPr/>
    </dgm:pt>
    <dgm:pt modelId="{39905618-C75F-472D-8045-5301D6B3A629}" type="pres">
      <dgm:prSet presAssocID="{637D6616-30F4-40FF-B0FA-B054C40A8001}" presName="parTx" presStyleLbl="revTx" presStyleIdx="3" presStyleCnt="5">
        <dgm:presLayoutVars>
          <dgm:chMax val="0"/>
          <dgm:chPref val="0"/>
        </dgm:presLayoutVars>
      </dgm:prSet>
      <dgm:spPr/>
    </dgm:pt>
    <dgm:pt modelId="{50A9EBBD-54C4-405B-A248-31BB477E413A}" type="pres">
      <dgm:prSet presAssocID="{EE88D8AA-FF65-48E4-A66C-FE5763867E0E}" presName="sibTrans" presStyleCnt="0"/>
      <dgm:spPr/>
    </dgm:pt>
    <dgm:pt modelId="{5A93DA7B-508F-48D9-AED0-A343E8D66602}" type="pres">
      <dgm:prSet presAssocID="{63F3917B-4578-43C2-9CB1-FC7AD8903F1C}" presName="compNode" presStyleCnt="0"/>
      <dgm:spPr/>
    </dgm:pt>
    <dgm:pt modelId="{80B8CDC9-DE0D-464A-B432-A386C00F2712}" type="pres">
      <dgm:prSet presAssocID="{63F3917B-4578-43C2-9CB1-FC7AD8903F1C}" presName="bgRect" presStyleLbl="bgShp" presStyleIdx="4" presStyleCnt="5"/>
      <dgm:spPr/>
    </dgm:pt>
    <dgm:pt modelId="{1CC7F6C2-D8ED-49F9-9D78-5FF4E8316D7B}" type="pres">
      <dgm:prSet presAssocID="{63F3917B-4578-43C2-9CB1-FC7AD8903F1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1BE7777D-1183-4337-8B09-12FA4E7F28D5}" type="pres">
      <dgm:prSet presAssocID="{63F3917B-4578-43C2-9CB1-FC7AD8903F1C}" presName="spaceRect" presStyleCnt="0"/>
      <dgm:spPr/>
    </dgm:pt>
    <dgm:pt modelId="{9308EAEA-6643-4F98-8277-952443D1BD20}" type="pres">
      <dgm:prSet presAssocID="{63F3917B-4578-43C2-9CB1-FC7AD8903F1C}" presName="parTx" presStyleLbl="revTx" presStyleIdx="4" presStyleCnt="5">
        <dgm:presLayoutVars>
          <dgm:chMax val="0"/>
          <dgm:chPref val="0"/>
        </dgm:presLayoutVars>
      </dgm:prSet>
      <dgm:spPr/>
    </dgm:pt>
  </dgm:ptLst>
  <dgm:cxnLst>
    <dgm:cxn modelId="{8D919C01-4654-4019-BD50-7E94D5520713}" srcId="{EB70D0BA-0049-40FF-9A68-623A4FF75DF7}" destId="{637D6616-30F4-40FF-B0FA-B054C40A8001}" srcOrd="3" destOrd="0" parTransId="{D91CC33C-8572-4F2F-867A-0D5B4771E222}" sibTransId="{EE88D8AA-FF65-48E4-A66C-FE5763867E0E}"/>
    <dgm:cxn modelId="{2B701820-1A7A-4234-B632-79BB1C121549}" type="presOf" srcId="{637D6616-30F4-40FF-B0FA-B054C40A8001}" destId="{39905618-C75F-472D-8045-5301D6B3A629}" srcOrd="0" destOrd="0" presId="urn:microsoft.com/office/officeart/2018/2/layout/IconVerticalSolidList#1"/>
    <dgm:cxn modelId="{33520033-9636-46CE-B0E4-5A84D283245C}" srcId="{EB70D0BA-0049-40FF-9A68-623A4FF75DF7}" destId="{63F3917B-4578-43C2-9CB1-FC7AD8903F1C}" srcOrd="4" destOrd="0" parTransId="{91CCC243-DF7D-478E-9737-245C3511BACD}" sibTransId="{4A312C44-7BEC-4100-BF97-6B5DA1D7162D}"/>
    <dgm:cxn modelId="{91C09565-4DEC-45E3-AC1B-F7247AE68241}" srcId="{EB70D0BA-0049-40FF-9A68-623A4FF75DF7}" destId="{F703D0F4-4161-4B0E-A984-9C34B42C2C3A}" srcOrd="1" destOrd="0" parTransId="{C0F02D96-832A-44BE-91DE-8F098FD8FC8C}" sibTransId="{830390D4-219C-41FC-AD41-9D534371BE55}"/>
    <dgm:cxn modelId="{CED45B66-18CF-4B28-9FBE-AD653E47021B}" type="presOf" srcId="{C165A506-DB82-432B-BCDE-D10E384A08E8}" destId="{F359D9E1-1894-47B1-BE50-81DCE4F55B2B}" srcOrd="0" destOrd="0" presId="urn:microsoft.com/office/officeart/2018/2/layout/IconVerticalSolidList#1"/>
    <dgm:cxn modelId="{F833B358-FAE1-4B5A-A634-C98533919980}" srcId="{EB70D0BA-0049-40FF-9A68-623A4FF75DF7}" destId="{C165A506-DB82-432B-BCDE-D10E384A08E8}" srcOrd="2" destOrd="0" parTransId="{2575CD98-0C3F-48DC-9DE2-60D55E20EC34}" sibTransId="{8BF8DA5B-0F77-4403-9AE9-8D8CD1672917}"/>
    <dgm:cxn modelId="{6E50C77D-0D02-4E11-BD4F-AF3C71EB1365}" type="presOf" srcId="{EB70D0BA-0049-40FF-9A68-623A4FF75DF7}" destId="{1FD79A00-FE07-4E98-9DCF-D58DFBD02082}" srcOrd="0" destOrd="0" presId="urn:microsoft.com/office/officeart/2018/2/layout/IconVerticalSolidList#1"/>
    <dgm:cxn modelId="{0257EF7D-9B05-4DC0-B037-891C7E7FE2C9}" type="presOf" srcId="{63F3917B-4578-43C2-9CB1-FC7AD8903F1C}" destId="{9308EAEA-6643-4F98-8277-952443D1BD20}" srcOrd="0" destOrd="0" presId="urn:microsoft.com/office/officeart/2018/2/layout/IconVerticalSolidList#1"/>
    <dgm:cxn modelId="{96D25C97-0E8B-4AE0-B108-5F296D52C7C8}" type="presOf" srcId="{F703D0F4-4161-4B0E-A984-9C34B42C2C3A}" destId="{042FF4BF-8ED8-49AE-BF64-381AB2C82F06}" srcOrd="0" destOrd="0" presId="urn:microsoft.com/office/officeart/2018/2/layout/IconVerticalSolidList#1"/>
    <dgm:cxn modelId="{210535E4-BCC4-478A-95D4-2541D9892533}" srcId="{EB70D0BA-0049-40FF-9A68-623A4FF75DF7}" destId="{2B8AA758-2EE1-4A6C-955E-FFC65DAA5AFF}" srcOrd="0" destOrd="0" parTransId="{18F71906-A028-498E-BB7B-33DE3574AF6B}" sibTransId="{6CA102E0-982A-4D52-8D45-83689E59D173}"/>
    <dgm:cxn modelId="{921B94F3-8341-4B5F-8D66-71F3041DB1EF}" type="presOf" srcId="{2B8AA758-2EE1-4A6C-955E-FFC65DAA5AFF}" destId="{3A9C0405-FDF6-44F7-A827-430C99A50E1D}" srcOrd="0" destOrd="0" presId="urn:microsoft.com/office/officeart/2018/2/layout/IconVerticalSolidList#1"/>
    <dgm:cxn modelId="{7DFA3FFD-7FF1-4C05-9795-0ED473B28D0A}" type="presParOf" srcId="{1FD79A00-FE07-4E98-9DCF-D58DFBD02082}" destId="{82CA70B6-27C3-4002-A2D4-694C9B8716B2}" srcOrd="0" destOrd="0" presId="urn:microsoft.com/office/officeart/2018/2/layout/IconVerticalSolidList#1"/>
    <dgm:cxn modelId="{ECF249C6-A9C6-41A0-9687-D12E7F988ABF}" type="presParOf" srcId="{82CA70B6-27C3-4002-A2D4-694C9B8716B2}" destId="{73B06266-7619-4708-8AA5-4834FF1291CC}" srcOrd="0" destOrd="0" presId="urn:microsoft.com/office/officeart/2018/2/layout/IconVerticalSolidList#1"/>
    <dgm:cxn modelId="{0F820054-8F11-4A7B-A58A-F143CA5C226F}" type="presParOf" srcId="{82CA70B6-27C3-4002-A2D4-694C9B8716B2}" destId="{FA681C07-7F0A-415A-ACDA-C289A3A7FF09}" srcOrd="1" destOrd="0" presId="urn:microsoft.com/office/officeart/2018/2/layout/IconVerticalSolidList#1"/>
    <dgm:cxn modelId="{2709785E-7D5E-4CBC-961C-8D57B3F66A5F}" type="presParOf" srcId="{82CA70B6-27C3-4002-A2D4-694C9B8716B2}" destId="{6DDD6B4E-E18F-40FC-ADA0-A2E79261D47F}" srcOrd="2" destOrd="0" presId="urn:microsoft.com/office/officeart/2018/2/layout/IconVerticalSolidList#1"/>
    <dgm:cxn modelId="{C445D393-5A46-4309-B314-84948D3471C2}" type="presParOf" srcId="{82CA70B6-27C3-4002-A2D4-694C9B8716B2}" destId="{3A9C0405-FDF6-44F7-A827-430C99A50E1D}" srcOrd="3" destOrd="0" presId="urn:microsoft.com/office/officeart/2018/2/layout/IconVerticalSolidList#1"/>
    <dgm:cxn modelId="{37914A5F-7C54-4A2E-8D26-8331D136F5A2}" type="presParOf" srcId="{1FD79A00-FE07-4E98-9DCF-D58DFBD02082}" destId="{9B4391DA-5076-4F47-9AAF-12B2EE6A2F47}" srcOrd="1" destOrd="0" presId="urn:microsoft.com/office/officeart/2018/2/layout/IconVerticalSolidList#1"/>
    <dgm:cxn modelId="{9E8B3F32-640A-492A-B40F-863FD260D5E5}" type="presParOf" srcId="{1FD79A00-FE07-4E98-9DCF-D58DFBD02082}" destId="{B7FE11A4-B715-48B0-8174-1E3CB121BA51}" srcOrd="2" destOrd="0" presId="urn:microsoft.com/office/officeart/2018/2/layout/IconVerticalSolidList#1"/>
    <dgm:cxn modelId="{F654BDC6-60C4-4AC3-9D51-51A3A3610CC6}" type="presParOf" srcId="{B7FE11A4-B715-48B0-8174-1E3CB121BA51}" destId="{3C72A566-F0A8-4D7B-BB12-CF8B218ED987}" srcOrd="0" destOrd="0" presId="urn:microsoft.com/office/officeart/2018/2/layout/IconVerticalSolidList#1"/>
    <dgm:cxn modelId="{26076C09-FD80-4B45-BAA2-D2ECCDC424C1}" type="presParOf" srcId="{B7FE11A4-B715-48B0-8174-1E3CB121BA51}" destId="{DDBAB278-C2BF-41D6-8C41-DBB5C44541A9}" srcOrd="1" destOrd="0" presId="urn:microsoft.com/office/officeart/2018/2/layout/IconVerticalSolidList#1"/>
    <dgm:cxn modelId="{A4BF39AC-2A9E-4C89-8028-FB86795446BB}" type="presParOf" srcId="{B7FE11A4-B715-48B0-8174-1E3CB121BA51}" destId="{3B7B0D81-1BDF-4792-98E1-913DC03CAEEC}" srcOrd="2" destOrd="0" presId="urn:microsoft.com/office/officeart/2018/2/layout/IconVerticalSolidList#1"/>
    <dgm:cxn modelId="{8C1DD3AB-8F76-4583-AB75-1A2AD53096D1}" type="presParOf" srcId="{B7FE11A4-B715-48B0-8174-1E3CB121BA51}" destId="{042FF4BF-8ED8-49AE-BF64-381AB2C82F06}" srcOrd="3" destOrd="0" presId="urn:microsoft.com/office/officeart/2018/2/layout/IconVerticalSolidList#1"/>
    <dgm:cxn modelId="{54557228-9C25-4703-8D25-472D47479116}" type="presParOf" srcId="{1FD79A00-FE07-4E98-9DCF-D58DFBD02082}" destId="{570EDE9C-1BAC-4574-9CF1-5483341CC00C}" srcOrd="3" destOrd="0" presId="urn:microsoft.com/office/officeart/2018/2/layout/IconVerticalSolidList#1"/>
    <dgm:cxn modelId="{87543F7D-25CF-4BD6-888A-BAF41DFCFCD8}" type="presParOf" srcId="{1FD79A00-FE07-4E98-9DCF-D58DFBD02082}" destId="{5C1D8065-649E-4A85-8C8C-6F8D1837BFAF}" srcOrd="4" destOrd="0" presId="urn:microsoft.com/office/officeart/2018/2/layout/IconVerticalSolidList#1"/>
    <dgm:cxn modelId="{3F147A8D-2B44-45BA-BA60-FFED77326686}" type="presParOf" srcId="{5C1D8065-649E-4A85-8C8C-6F8D1837BFAF}" destId="{4C21FDCC-0929-4ECD-A28C-63571C043F4C}" srcOrd="0" destOrd="0" presId="urn:microsoft.com/office/officeart/2018/2/layout/IconVerticalSolidList#1"/>
    <dgm:cxn modelId="{9A009261-AAED-496C-B66D-B6A989021AA6}" type="presParOf" srcId="{5C1D8065-649E-4A85-8C8C-6F8D1837BFAF}" destId="{013903BE-6420-4405-A8DB-A5AB2A6257F7}" srcOrd="1" destOrd="0" presId="urn:microsoft.com/office/officeart/2018/2/layout/IconVerticalSolidList#1"/>
    <dgm:cxn modelId="{5AF96D17-ACFE-46C1-9647-6BBAB4E48FAB}" type="presParOf" srcId="{5C1D8065-649E-4A85-8C8C-6F8D1837BFAF}" destId="{EC9D1311-50DB-4D21-A579-CF1E7EDFB76E}" srcOrd="2" destOrd="0" presId="urn:microsoft.com/office/officeart/2018/2/layout/IconVerticalSolidList#1"/>
    <dgm:cxn modelId="{1F77A4B5-BB74-428B-80A7-50D488971895}" type="presParOf" srcId="{5C1D8065-649E-4A85-8C8C-6F8D1837BFAF}" destId="{F359D9E1-1894-47B1-BE50-81DCE4F55B2B}" srcOrd="3" destOrd="0" presId="urn:microsoft.com/office/officeart/2018/2/layout/IconVerticalSolidList#1"/>
    <dgm:cxn modelId="{C09B83A5-DB8E-4DDB-94FF-1042EA8C70AE}" type="presParOf" srcId="{1FD79A00-FE07-4E98-9DCF-D58DFBD02082}" destId="{FCAAAF70-1514-4627-BCEE-D310557D729A}" srcOrd="5" destOrd="0" presId="urn:microsoft.com/office/officeart/2018/2/layout/IconVerticalSolidList#1"/>
    <dgm:cxn modelId="{247BA38B-D5A9-46F9-B495-E35C82279C9F}" type="presParOf" srcId="{1FD79A00-FE07-4E98-9DCF-D58DFBD02082}" destId="{80D00342-82FA-4081-A3F5-F41AE3CB0EE3}" srcOrd="6" destOrd="0" presId="urn:microsoft.com/office/officeart/2018/2/layout/IconVerticalSolidList#1"/>
    <dgm:cxn modelId="{159430BF-46E3-4306-829B-62159718FE54}" type="presParOf" srcId="{80D00342-82FA-4081-A3F5-F41AE3CB0EE3}" destId="{45E93C29-2B7F-45A7-83CF-D805869234E7}" srcOrd="0" destOrd="0" presId="urn:microsoft.com/office/officeart/2018/2/layout/IconVerticalSolidList#1"/>
    <dgm:cxn modelId="{500394BE-DB31-4A83-A2D6-FA46463F0B7F}" type="presParOf" srcId="{80D00342-82FA-4081-A3F5-F41AE3CB0EE3}" destId="{D641AAF8-A271-478C-874F-09847DF28BC3}" srcOrd="1" destOrd="0" presId="urn:microsoft.com/office/officeart/2018/2/layout/IconVerticalSolidList#1"/>
    <dgm:cxn modelId="{FFA77F43-C60A-4A15-A68F-7D732484159B}" type="presParOf" srcId="{80D00342-82FA-4081-A3F5-F41AE3CB0EE3}" destId="{BB407C1E-2560-4DA5-927F-84E27A9FA430}" srcOrd="2" destOrd="0" presId="urn:microsoft.com/office/officeart/2018/2/layout/IconVerticalSolidList#1"/>
    <dgm:cxn modelId="{12C06979-9BD9-410D-A997-E72B9D64BAB7}" type="presParOf" srcId="{80D00342-82FA-4081-A3F5-F41AE3CB0EE3}" destId="{39905618-C75F-472D-8045-5301D6B3A629}" srcOrd="3" destOrd="0" presId="urn:microsoft.com/office/officeart/2018/2/layout/IconVerticalSolidList#1"/>
    <dgm:cxn modelId="{F39BFC32-7E2A-4BEC-90FD-D72AE210691B}" type="presParOf" srcId="{1FD79A00-FE07-4E98-9DCF-D58DFBD02082}" destId="{50A9EBBD-54C4-405B-A248-31BB477E413A}" srcOrd="7" destOrd="0" presId="urn:microsoft.com/office/officeart/2018/2/layout/IconVerticalSolidList#1"/>
    <dgm:cxn modelId="{C8142B0D-9039-419A-AE95-A0BE98FEB2C3}" type="presParOf" srcId="{1FD79A00-FE07-4E98-9DCF-D58DFBD02082}" destId="{5A93DA7B-508F-48D9-AED0-A343E8D66602}" srcOrd="8" destOrd="0" presId="urn:microsoft.com/office/officeart/2018/2/layout/IconVerticalSolidList#1"/>
    <dgm:cxn modelId="{19AB3BE5-80A1-4EE0-9FD4-C8273862675B}" type="presParOf" srcId="{5A93DA7B-508F-48D9-AED0-A343E8D66602}" destId="{80B8CDC9-DE0D-464A-B432-A386C00F2712}" srcOrd="0" destOrd="0" presId="urn:microsoft.com/office/officeart/2018/2/layout/IconVerticalSolidList#1"/>
    <dgm:cxn modelId="{D52A1135-676F-492B-B46A-5141BFA55ECA}" type="presParOf" srcId="{5A93DA7B-508F-48D9-AED0-A343E8D66602}" destId="{1CC7F6C2-D8ED-49F9-9D78-5FF4E8316D7B}" srcOrd="1" destOrd="0" presId="urn:microsoft.com/office/officeart/2018/2/layout/IconVerticalSolidList#1"/>
    <dgm:cxn modelId="{C9D9AD3B-F180-49F4-9219-277396E52BAD}" type="presParOf" srcId="{5A93DA7B-508F-48D9-AED0-A343E8D66602}" destId="{1BE7777D-1183-4337-8B09-12FA4E7F28D5}" srcOrd="2" destOrd="0" presId="urn:microsoft.com/office/officeart/2018/2/layout/IconVerticalSolidList#1"/>
    <dgm:cxn modelId="{DBDE2FA0-ABEC-4BE1-9966-9EBB7082E225}" type="presParOf" srcId="{5A93DA7B-508F-48D9-AED0-A343E8D66602}" destId="{9308EAEA-6643-4F98-8277-952443D1BD20}" srcOrd="3" destOrd="0" presId="urn:microsoft.com/office/officeart/2018/2/layout/IconVerticalSolid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0D0BA-0049-40FF-9A68-623A4FF75DF7}" type="doc">
      <dgm:prSet loTypeId="urn:microsoft.com/office/officeart/2018/2/layout/IconVerticalSolidList#2" loCatId="icon" qsTypeId="urn:microsoft.com/office/officeart/2005/8/quickstyle/simple1" qsCatId="simple" csTypeId="urn:microsoft.com/office/officeart/2005/8/colors/colorful4" csCatId="colorful" phldr="1"/>
      <dgm:spPr/>
      <dgm:t>
        <a:bodyPr/>
        <a:lstStyle/>
        <a:p>
          <a:endParaRPr lang="en-US"/>
        </a:p>
      </dgm:t>
    </dgm:pt>
    <dgm:pt modelId="{2B8AA758-2EE1-4A6C-955E-FFC65DAA5AFF}">
      <dgm:prSet/>
      <dgm:spPr/>
      <dgm:t>
        <a:bodyPr/>
        <a:lstStyle/>
        <a:p>
          <a:pPr>
            <a:lnSpc>
              <a:spcPct val="100000"/>
            </a:lnSpc>
          </a:pPr>
          <a:r>
            <a:rPr lang="fr-FR" dirty="0"/>
            <a:t>Évaluer le niveau de conformité avec l'ASG-QA lors des réunions (preuves orales) et à l'aide de documents supplémentaires (preuves écrites supplémentaires).</a:t>
          </a:r>
          <a:endParaRPr lang="en-US" dirty="0"/>
        </a:p>
      </dgm:t>
    </dgm:pt>
    <dgm:pt modelId="{18F71906-A028-498E-BB7B-33DE3574AF6B}" type="parTrans" cxnId="{210535E4-BCC4-478A-95D4-2541D9892533}">
      <dgm:prSet/>
      <dgm:spPr/>
      <dgm:t>
        <a:bodyPr/>
        <a:lstStyle/>
        <a:p>
          <a:endParaRPr lang="en-US"/>
        </a:p>
      </dgm:t>
    </dgm:pt>
    <dgm:pt modelId="{6CA102E0-982A-4D52-8D45-83689E59D173}" type="sibTrans" cxnId="{210535E4-BCC4-478A-95D4-2541D9892533}">
      <dgm:prSet/>
      <dgm:spPr/>
      <dgm:t>
        <a:bodyPr/>
        <a:lstStyle/>
        <a:p>
          <a:endParaRPr lang="en-US"/>
        </a:p>
      </dgm:t>
    </dgm:pt>
    <dgm:pt modelId="{C165A506-DB82-432B-BCDE-D10E384A08E8}">
      <dgm:prSet/>
      <dgm:spPr/>
      <dgm:t>
        <a:bodyPr/>
        <a:lstStyle/>
        <a:p>
          <a:pPr>
            <a:lnSpc>
              <a:spcPct val="100000"/>
            </a:lnSpc>
          </a:pPr>
          <a:r>
            <a:rPr lang="fr-FR" dirty="0"/>
            <a:t>Engager un dialogue avec l'agence sur les opérations (réflexion commune) </a:t>
          </a:r>
          <a:endParaRPr lang="en-US" dirty="0"/>
        </a:p>
      </dgm:t>
    </dgm:pt>
    <dgm:pt modelId="{2575CD98-0C3F-48DC-9DE2-60D55E20EC34}" type="parTrans" cxnId="{F833B358-FAE1-4B5A-A634-C98533919980}">
      <dgm:prSet/>
      <dgm:spPr/>
      <dgm:t>
        <a:bodyPr/>
        <a:lstStyle/>
        <a:p>
          <a:endParaRPr lang="en-US"/>
        </a:p>
      </dgm:t>
    </dgm:pt>
    <dgm:pt modelId="{8BF8DA5B-0F77-4403-9AE9-8D8CD1672917}" type="sibTrans" cxnId="{F833B358-FAE1-4B5A-A634-C98533919980}">
      <dgm:prSet/>
      <dgm:spPr/>
      <dgm:t>
        <a:bodyPr/>
        <a:lstStyle/>
        <a:p>
          <a:endParaRPr lang="en-US"/>
        </a:p>
      </dgm:t>
    </dgm:pt>
    <dgm:pt modelId="{637D6616-30F4-40FF-B0FA-B054C40A8001}">
      <dgm:prSet/>
      <dgm:spPr/>
      <dgm:t>
        <a:bodyPr/>
        <a:lstStyle/>
        <a:p>
          <a:pPr>
            <a:lnSpc>
              <a:spcPct val="100000"/>
            </a:lnSpc>
          </a:pPr>
          <a:r>
            <a:rPr lang="fr-FR" dirty="0"/>
            <a:t>Partager les conclusions/impressions préliminaires du panel</a:t>
          </a:r>
          <a:endParaRPr lang="en-US" dirty="0"/>
        </a:p>
      </dgm:t>
    </dgm:pt>
    <dgm:pt modelId="{D91CC33C-8572-4F2F-867A-0D5B4771E222}" type="parTrans" cxnId="{8D919C01-4654-4019-BD50-7E94D5520713}">
      <dgm:prSet/>
      <dgm:spPr/>
      <dgm:t>
        <a:bodyPr/>
        <a:lstStyle/>
        <a:p>
          <a:endParaRPr lang="en-US"/>
        </a:p>
      </dgm:t>
    </dgm:pt>
    <dgm:pt modelId="{EE88D8AA-FF65-48E4-A66C-FE5763867E0E}" type="sibTrans" cxnId="{8D919C01-4654-4019-BD50-7E94D5520713}">
      <dgm:prSet/>
      <dgm:spPr/>
      <dgm:t>
        <a:bodyPr/>
        <a:lstStyle/>
        <a:p>
          <a:endParaRPr lang="en-US"/>
        </a:p>
      </dgm:t>
    </dgm:pt>
    <dgm:pt modelId="{63F3917B-4578-43C2-9CB1-FC7AD8903F1C}">
      <dgm:prSet/>
      <dgm:spPr/>
      <dgm:t>
        <a:bodyPr/>
        <a:lstStyle/>
        <a:p>
          <a:pPr>
            <a:lnSpc>
              <a:spcPct val="100000"/>
            </a:lnSpc>
          </a:pPr>
          <a:r>
            <a:rPr lang="pt-BR" dirty="0"/>
            <a:t> </a:t>
          </a:r>
          <a:r>
            <a:rPr lang="fr-FR" dirty="0"/>
            <a:t>Préparer le matériel pour le REE pour la phase postérieure à la visite sur site (comité) </a:t>
          </a:r>
          <a:endParaRPr lang="en-US" dirty="0"/>
        </a:p>
      </dgm:t>
    </dgm:pt>
    <dgm:pt modelId="{91CCC243-DF7D-478E-9737-245C3511BACD}" type="parTrans" cxnId="{33520033-9636-46CE-B0E4-5A84D283245C}">
      <dgm:prSet/>
      <dgm:spPr/>
      <dgm:t>
        <a:bodyPr/>
        <a:lstStyle/>
        <a:p>
          <a:endParaRPr lang="en-US"/>
        </a:p>
      </dgm:t>
    </dgm:pt>
    <dgm:pt modelId="{4A312C44-7BEC-4100-BF97-6B5DA1D7162D}" type="sibTrans" cxnId="{33520033-9636-46CE-B0E4-5A84D283245C}">
      <dgm:prSet/>
      <dgm:spPr/>
      <dgm:t>
        <a:bodyPr/>
        <a:lstStyle/>
        <a:p>
          <a:endParaRPr lang="en-US"/>
        </a:p>
      </dgm:t>
    </dgm:pt>
    <dgm:pt modelId="{F703D0F4-4161-4B0E-A984-9C34B42C2C3A}">
      <dgm:prSet/>
      <dgm:spPr/>
      <dgm:t>
        <a:bodyPr/>
        <a:lstStyle/>
        <a:p>
          <a:pPr>
            <a:lnSpc>
              <a:spcPct val="100000"/>
            </a:lnSpc>
          </a:pPr>
          <a:r>
            <a:rPr lang="fr-FR" dirty="0"/>
            <a:t>Partager les impressions tirées du RAE (partager ses réflexions) </a:t>
          </a:r>
          <a:endParaRPr lang="en-US" dirty="0"/>
        </a:p>
      </dgm:t>
    </dgm:pt>
    <dgm:pt modelId="{C0F02D96-832A-44BE-91DE-8F098FD8FC8C}" type="parTrans" cxnId="{91C09565-4DEC-45E3-AC1B-F7247AE68241}">
      <dgm:prSet/>
      <dgm:spPr/>
      <dgm:t>
        <a:bodyPr/>
        <a:lstStyle/>
        <a:p>
          <a:endParaRPr lang="en-GB"/>
        </a:p>
      </dgm:t>
    </dgm:pt>
    <dgm:pt modelId="{830390D4-219C-41FC-AD41-9D534371BE55}" type="sibTrans" cxnId="{91C09565-4DEC-45E3-AC1B-F7247AE68241}">
      <dgm:prSet/>
      <dgm:spPr/>
      <dgm:t>
        <a:bodyPr/>
        <a:lstStyle/>
        <a:p>
          <a:endParaRPr lang="en-GB"/>
        </a:p>
      </dgm:t>
    </dgm:pt>
    <dgm:pt modelId="{1FD79A00-FE07-4E98-9DCF-D58DFBD02082}" type="pres">
      <dgm:prSet presAssocID="{EB70D0BA-0049-40FF-9A68-623A4FF75DF7}" presName="root" presStyleCnt="0">
        <dgm:presLayoutVars>
          <dgm:dir/>
          <dgm:resizeHandles val="exact"/>
        </dgm:presLayoutVars>
      </dgm:prSet>
      <dgm:spPr/>
    </dgm:pt>
    <dgm:pt modelId="{82CA70B6-27C3-4002-A2D4-694C9B8716B2}" type="pres">
      <dgm:prSet presAssocID="{2B8AA758-2EE1-4A6C-955E-FFC65DAA5AFF}" presName="compNode" presStyleCnt="0"/>
      <dgm:spPr/>
    </dgm:pt>
    <dgm:pt modelId="{73B06266-7619-4708-8AA5-4834FF1291CC}" type="pres">
      <dgm:prSet presAssocID="{2B8AA758-2EE1-4A6C-955E-FFC65DAA5AFF}" presName="bgRect" presStyleLbl="bgShp" presStyleIdx="0" presStyleCnt="5"/>
      <dgm:spPr>
        <a:ln>
          <a:noFill/>
        </a:ln>
      </dgm:spPr>
    </dgm:pt>
    <dgm:pt modelId="{FA681C07-7F0A-415A-ACDA-C289A3A7FF09}" type="pres">
      <dgm:prSet presAssocID="{2B8AA758-2EE1-4A6C-955E-FFC65DAA5AFF}"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6DDD6B4E-E18F-40FC-ADA0-A2E79261D47F}" type="pres">
      <dgm:prSet presAssocID="{2B8AA758-2EE1-4A6C-955E-FFC65DAA5AFF}" presName="spaceRect" presStyleCnt="0"/>
      <dgm:spPr/>
    </dgm:pt>
    <dgm:pt modelId="{3A9C0405-FDF6-44F7-A827-430C99A50E1D}" type="pres">
      <dgm:prSet presAssocID="{2B8AA758-2EE1-4A6C-955E-FFC65DAA5AFF}" presName="parTx" presStyleLbl="revTx" presStyleIdx="0" presStyleCnt="5" custScaleX="108197" custScaleY="96705">
        <dgm:presLayoutVars>
          <dgm:chMax val="0"/>
          <dgm:chPref val="0"/>
        </dgm:presLayoutVars>
      </dgm:prSet>
      <dgm:spPr/>
    </dgm:pt>
    <dgm:pt modelId="{9B4391DA-5076-4F47-9AAF-12B2EE6A2F47}" type="pres">
      <dgm:prSet presAssocID="{6CA102E0-982A-4D52-8D45-83689E59D173}" presName="sibTrans" presStyleCnt="0"/>
      <dgm:spPr/>
    </dgm:pt>
    <dgm:pt modelId="{B7FE11A4-B715-48B0-8174-1E3CB121BA51}" type="pres">
      <dgm:prSet presAssocID="{F703D0F4-4161-4B0E-A984-9C34B42C2C3A}" presName="compNode" presStyleCnt="0"/>
      <dgm:spPr/>
    </dgm:pt>
    <dgm:pt modelId="{3C72A566-F0A8-4D7B-BB12-CF8B218ED987}" type="pres">
      <dgm:prSet presAssocID="{F703D0F4-4161-4B0E-A984-9C34B42C2C3A}" presName="bgRect" presStyleLbl="bgShp" presStyleIdx="1" presStyleCnt="5"/>
      <dgm:spPr/>
    </dgm:pt>
    <dgm:pt modelId="{DDBAB278-C2BF-41D6-8C41-DBB5C44541A9}" type="pres">
      <dgm:prSet presAssocID="{F703D0F4-4161-4B0E-A984-9C34B42C2C3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ought with solid fill"/>
        </a:ext>
      </dgm:extLst>
    </dgm:pt>
    <dgm:pt modelId="{3B7B0D81-1BDF-4792-98E1-913DC03CAEEC}" type="pres">
      <dgm:prSet presAssocID="{F703D0F4-4161-4B0E-A984-9C34B42C2C3A}" presName="spaceRect" presStyleCnt="0"/>
      <dgm:spPr/>
    </dgm:pt>
    <dgm:pt modelId="{042FF4BF-8ED8-49AE-BF64-381AB2C82F06}" type="pres">
      <dgm:prSet presAssocID="{F703D0F4-4161-4B0E-A984-9C34B42C2C3A}" presName="parTx" presStyleLbl="revTx" presStyleIdx="1" presStyleCnt="5">
        <dgm:presLayoutVars>
          <dgm:chMax val="0"/>
          <dgm:chPref val="0"/>
        </dgm:presLayoutVars>
      </dgm:prSet>
      <dgm:spPr/>
    </dgm:pt>
    <dgm:pt modelId="{570EDE9C-1BAC-4574-9CF1-5483341CC00C}" type="pres">
      <dgm:prSet presAssocID="{830390D4-219C-41FC-AD41-9D534371BE55}" presName="sibTrans" presStyleCnt="0"/>
      <dgm:spPr/>
    </dgm:pt>
    <dgm:pt modelId="{5C1D8065-649E-4A85-8C8C-6F8D1837BFAF}" type="pres">
      <dgm:prSet presAssocID="{C165A506-DB82-432B-BCDE-D10E384A08E8}" presName="compNode" presStyleCnt="0"/>
      <dgm:spPr/>
    </dgm:pt>
    <dgm:pt modelId="{4C21FDCC-0929-4ECD-A28C-63571C043F4C}" type="pres">
      <dgm:prSet presAssocID="{C165A506-DB82-432B-BCDE-D10E384A08E8}" presName="bgRect" presStyleLbl="bgShp" presStyleIdx="2" presStyleCnt="5"/>
      <dgm:spPr/>
    </dgm:pt>
    <dgm:pt modelId="{013903BE-6420-4405-A8DB-A5AB2A6257F7}" type="pres">
      <dgm:prSet presAssocID="{C165A506-DB82-432B-BCDE-D10E384A08E8}"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EC9D1311-50DB-4D21-A579-CF1E7EDFB76E}" type="pres">
      <dgm:prSet presAssocID="{C165A506-DB82-432B-BCDE-D10E384A08E8}" presName="spaceRect" presStyleCnt="0"/>
      <dgm:spPr/>
    </dgm:pt>
    <dgm:pt modelId="{F359D9E1-1894-47B1-BE50-81DCE4F55B2B}" type="pres">
      <dgm:prSet presAssocID="{C165A506-DB82-432B-BCDE-D10E384A08E8}" presName="parTx" presStyleLbl="revTx" presStyleIdx="2" presStyleCnt="5">
        <dgm:presLayoutVars>
          <dgm:chMax val="0"/>
          <dgm:chPref val="0"/>
        </dgm:presLayoutVars>
      </dgm:prSet>
      <dgm:spPr/>
    </dgm:pt>
    <dgm:pt modelId="{FCAAAF70-1514-4627-BCEE-D310557D729A}" type="pres">
      <dgm:prSet presAssocID="{8BF8DA5B-0F77-4403-9AE9-8D8CD1672917}" presName="sibTrans" presStyleCnt="0"/>
      <dgm:spPr/>
    </dgm:pt>
    <dgm:pt modelId="{80D00342-82FA-4081-A3F5-F41AE3CB0EE3}" type="pres">
      <dgm:prSet presAssocID="{637D6616-30F4-40FF-B0FA-B054C40A8001}" presName="compNode" presStyleCnt="0"/>
      <dgm:spPr/>
    </dgm:pt>
    <dgm:pt modelId="{45E93C29-2B7F-45A7-83CF-D805869234E7}" type="pres">
      <dgm:prSet presAssocID="{637D6616-30F4-40FF-B0FA-B054C40A8001}" presName="bgRect" presStyleLbl="bgShp" presStyleIdx="3" presStyleCnt="5"/>
      <dgm:spPr/>
    </dgm:pt>
    <dgm:pt modelId="{D641AAF8-A271-478C-874F-09847DF28BC3}" type="pres">
      <dgm:prSet presAssocID="{637D6616-30F4-40FF-B0FA-B054C40A800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ck"/>
        </a:ext>
      </dgm:extLst>
    </dgm:pt>
    <dgm:pt modelId="{BB407C1E-2560-4DA5-927F-84E27A9FA430}" type="pres">
      <dgm:prSet presAssocID="{637D6616-30F4-40FF-B0FA-B054C40A8001}" presName="spaceRect" presStyleCnt="0"/>
      <dgm:spPr/>
    </dgm:pt>
    <dgm:pt modelId="{39905618-C75F-472D-8045-5301D6B3A629}" type="pres">
      <dgm:prSet presAssocID="{637D6616-30F4-40FF-B0FA-B054C40A8001}" presName="parTx" presStyleLbl="revTx" presStyleIdx="3" presStyleCnt="5">
        <dgm:presLayoutVars>
          <dgm:chMax val="0"/>
          <dgm:chPref val="0"/>
        </dgm:presLayoutVars>
      </dgm:prSet>
      <dgm:spPr/>
    </dgm:pt>
    <dgm:pt modelId="{50A9EBBD-54C4-405B-A248-31BB477E413A}" type="pres">
      <dgm:prSet presAssocID="{EE88D8AA-FF65-48E4-A66C-FE5763867E0E}" presName="sibTrans" presStyleCnt="0"/>
      <dgm:spPr/>
    </dgm:pt>
    <dgm:pt modelId="{5A93DA7B-508F-48D9-AED0-A343E8D66602}" type="pres">
      <dgm:prSet presAssocID="{63F3917B-4578-43C2-9CB1-FC7AD8903F1C}" presName="compNode" presStyleCnt="0"/>
      <dgm:spPr/>
    </dgm:pt>
    <dgm:pt modelId="{80B8CDC9-DE0D-464A-B432-A386C00F2712}" type="pres">
      <dgm:prSet presAssocID="{63F3917B-4578-43C2-9CB1-FC7AD8903F1C}" presName="bgRect" presStyleLbl="bgShp" presStyleIdx="4" presStyleCnt="5"/>
      <dgm:spPr/>
    </dgm:pt>
    <dgm:pt modelId="{1CC7F6C2-D8ED-49F9-9D78-5FF4E8316D7B}" type="pres">
      <dgm:prSet presAssocID="{63F3917B-4578-43C2-9CB1-FC7AD8903F1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1BE7777D-1183-4337-8B09-12FA4E7F28D5}" type="pres">
      <dgm:prSet presAssocID="{63F3917B-4578-43C2-9CB1-FC7AD8903F1C}" presName="spaceRect" presStyleCnt="0"/>
      <dgm:spPr/>
    </dgm:pt>
    <dgm:pt modelId="{9308EAEA-6643-4F98-8277-952443D1BD20}" type="pres">
      <dgm:prSet presAssocID="{63F3917B-4578-43C2-9CB1-FC7AD8903F1C}" presName="parTx" presStyleLbl="revTx" presStyleIdx="4" presStyleCnt="5">
        <dgm:presLayoutVars>
          <dgm:chMax val="0"/>
          <dgm:chPref val="0"/>
        </dgm:presLayoutVars>
      </dgm:prSet>
      <dgm:spPr/>
    </dgm:pt>
  </dgm:ptLst>
  <dgm:cxnLst>
    <dgm:cxn modelId="{8D919C01-4654-4019-BD50-7E94D5520713}" srcId="{EB70D0BA-0049-40FF-9A68-623A4FF75DF7}" destId="{637D6616-30F4-40FF-B0FA-B054C40A8001}" srcOrd="3" destOrd="0" parTransId="{D91CC33C-8572-4F2F-867A-0D5B4771E222}" sibTransId="{EE88D8AA-FF65-48E4-A66C-FE5763867E0E}"/>
    <dgm:cxn modelId="{2B701820-1A7A-4234-B632-79BB1C121549}" type="presOf" srcId="{637D6616-30F4-40FF-B0FA-B054C40A8001}" destId="{39905618-C75F-472D-8045-5301D6B3A629}" srcOrd="0" destOrd="0" presId="urn:microsoft.com/office/officeart/2018/2/layout/IconVerticalSolidList#2"/>
    <dgm:cxn modelId="{33520033-9636-46CE-B0E4-5A84D283245C}" srcId="{EB70D0BA-0049-40FF-9A68-623A4FF75DF7}" destId="{63F3917B-4578-43C2-9CB1-FC7AD8903F1C}" srcOrd="4" destOrd="0" parTransId="{91CCC243-DF7D-478E-9737-245C3511BACD}" sibTransId="{4A312C44-7BEC-4100-BF97-6B5DA1D7162D}"/>
    <dgm:cxn modelId="{91C09565-4DEC-45E3-AC1B-F7247AE68241}" srcId="{EB70D0BA-0049-40FF-9A68-623A4FF75DF7}" destId="{F703D0F4-4161-4B0E-A984-9C34B42C2C3A}" srcOrd="1" destOrd="0" parTransId="{C0F02D96-832A-44BE-91DE-8F098FD8FC8C}" sibTransId="{830390D4-219C-41FC-AD41-9D534371BE55}"/>
    <dgm:cxn modelId="{CED45B66-18CF-4B28-9FBE-AD653E47021B}" type="presOf" srcId="{C165A506-DB82-432B-BCDE-D10E384A08E8}" destId="{F359D9E1-1894-47B1-BE50-81DCE4F55B2B}" srcOrd="0" destOrd="0" presId="urn:microsoft.com/office/officeart/2018/2/layout/IconVerticalSolidList#2"/>
    <dgm:cxn modelId="{F833B358-FAE1-4B5A-A634-C98533919980}" srcId="{EB70D0BA-0049-40FF-9A68-623A4FF75DF7}" destId="{C165A506-DB82-432B-BCDE-D10E384A08E8}" srcOrd="2" destOrd="0" parTransId="{2575CD98-0C3F-48DC-9DE2-60D55E20EC34}" sibTransId="{8BF8DA5B-0F77-4403-9AE9-8D8CD1672917}"/>
    <dgm:cxn modelId="{6E50C77D-0D02-4E11-BD4F-AF3C71EB1365}" type="presOf" srcId="{EB70D0BA-0049-40FF-9A68-623A4FF75DF7}" destId="{1FD79A00-FE07-4E98-9DCF-D58DFBD02082}" srcOrd="0" destOrd="0" presId="urn:microsoft.com/office/officeart/2018/2/layout/IconVerticalSolidList#2"/>
    <dgm:cxn modelId="{0257EF7D-9B05-4DC0-B037-891C7E7FE2C9}" type="presOf" srcId="{63F3917B-4578-43C2-9CB1-FC7AD8903F1C}" destId="{9308EAEA-6643-4F98-8277-952443D1BD20}" srcOrd="0" destOrd="0" presId="urn:microsoft.com/office/officeart/2018/2/layout/IconVerticalSolidList#2"/>
    <dgm:cxn modelId="{96D25C97-0E8B-4AE0-B108-5F296D52C7C8}" type="presOf" srcId="{F703D0F4-4161-4B0E-A984-9C34B42C2C3A}" destId="{042FF4BF-8ED8-49AE-BF64-381AB2C82F06}" srcOrd="0" destOrd="0" presId="urn:microsoft.com/office/officeart/2018/2/layout/IconVerticalSolidList#2"/>
    <dgm:cxn modelId="{210535E4-BCC4-478A-95D4-2541D9892533}" srcId="{EB70D0BA-0049-40FF-9A68-623A4FF75DF7}" destId="{2B8AA758-2EE1-4A6C-955E-FFC65DAA5AFF}" srcOrd="0" destOrd="0" parTransId="{18F71906-A028-498E-BB7B-33DE3574AF6B}" sibTransId="{6CA102E0-982A-4D52-8D45-83689E59D173}"/>
    <dgm:cxn modelId="{921B94F3-8341-4B5F-8D66-71F3041DB1EF}" type="presOf" srcId="{2B8AA758-2EE1-4A6C-955E-FFC65DAA5AFF}" destId="{3A9C0405-FDF6-44F7-A827-430C99A50E1D}" srcOrd="0" destOrd="0" presId="urn:microsoft.com/office/officeart/2018/2/layout/IconVerticalSolidList#2"/>
    <dgm:cxn modelId="{7DFA3FFD-7FF1-4C05-9795-0ED473B28D0A}" type="presParOf" srcId="{1FD79A00-FE07-4E98-9DCF-D58DFBD02082}" destId="{82CA70B6-27C3-4002-A2D4-694C9B8716B2}" srcOrd="0" destOrd="0" presId="urn:microsoft.com/office/officeart/2018/2/layout/IconVerticalSolidList#2"/>
    <dgm:cxn modelId="{ECF249C6-A9C6-41A0-9687-D12E7F988ABF}" type="presParOf" srcId="{82CA70B6-27C3-4002-A2D4-694C9B8716B2}" destId="{73B06266-7619-4708-8AA5-4834FF1291CC}" srcOrd="0" destOrd="0" presId="urn:microsoft.com/office/officeart/2018/2/layout/IconVerticalSolidList#2"/>
    <dgm:cxn modelId="{0F820054-8F11-4A7B-A58A-F143CA5C226F}" type="presParOf" srcId="{82CA70B6-27C3-4002-A2D4-694C9B8716B2}" destId="{FA681C07-7F0A-415A-ACDA-C289A3A7FF09}" srcOrd="1" destOrd="0" presId="urn:microsoft.com/office/officeart/2018/2/layout/IconVerticalSolidList#2"/>
    <dgm:cxn modelId="{2709785E-7D5E-4CBC-961C-8D57B3F66A5F}" type="presParOf" srcId="{82CA70B6-27C3-4002-A2D4-694C9B8716B2}" destId="{6DDD6B4E-E18F-40FC-ADA0-A2E79261D47F}" srcOrd="2" destOrd="0" presId="urn:microsoft.com/office/officeart/2018/2/layout/IconVerticalSolidList#2"/>
    <dgm:cxn modelId="{C445D393-5A46-4309-B314-84948D3471C2}" type="presParOf" srcId="{82CA70B6-27C3-4002-A2D4-694C9B8716B2}" destId="{3A9C0405-FDF6-44F7-A827-430C99A50E1D}" srcOrd="3" destOrd="0" presId="urn:microsoft.com/office/officeart/2018/2/layout/IconVerticalSolidList#2"/>
    <dgm:cxn modelId="{37914A5F-7C54-4A2E-8D26-8331D136F5A2}" type="presParOf" srcId="{1FD79A00-FE07-4E98-9DCF-D58DFBD02082}" destId="{9B4391DA-5076-4F47-9AAF-12B2EE6A2F47}" srcOrd="1" destOrd="0" presId="urn:microsoft.com/office/officeart/2018/2/layout/IconVerticalSolidList#2"/>
    <dgm:cxn modelId="{9E8B3F32-640A-492A-B40F-863FD260D5E5}" type="presParOf" srcId="{1FD79A00-FE07-4E98-9DCF-D58DFBD02082}" destId="{B7FE11A4-B715-48B0-8174-1E3CB121BA51}" srcOrd="2" destOrd="0" presId="urn:microsoft.com/office/officeart/2018/2/layout/IconVerticalSolidList#2"/>
    <dgm:cxn modelId="{F654BDC6-60C4-4AC3-9D51-51A3A3610CC6}" type="presParOf" srcId="{B7FE11A4-B715-48B0-8174-1E3CB121BA51}" destId="{3C72A566-F0A8-4D7B-BB12-CF8B218ED987}" srcOrd="0" destOrd="0" presId="urn:microsoft.com/office/officeart/2018/2/layout/IconVerticalSolidList#2"/>
    <dgm:cxn modelId="{26076C09-FD80-4B45-BAA2-D2ECCDC424C1}" type="presParOf" srcId="{B7FE11A4-B715-48B0-8174-1E3CB121BA51}" destId="{DDBAB278-C2BF-41D6-8C41-DBB5C44541A9}" srcOrd="1" destOrd="0" presId="urn:microsoft.com/office/officeart/2018/2/layout/IconVerticalSolidList#2"/>
    <dgm:cxn modelId="{A4BF39AC-2A9E-4C89-8028-FB86795446BB}" type="presParOf" srcId="{B7FE11A4-B715-48B0-8174-1E3CB121BA51}" destId="{3B7B0D81-1BDF-4792-98E1-913DC03CAEEC}" srcOrd="2" destOrd="0" presId="urn:microsoft.com/office/officeart/2018/2/layout/IconVerticalSolidList#2"/>
    <dgm:cxn modelId="{8C1DD3AB-8F76-4583-AB75-1A2AD53096D1}" type="presParOf" srcId="{B7FE11A4-B715-48B0-8174-1E3CB121BA51}" destId="{042FF4BF-8ED8-49AE-BF64-381AB2C82F06}" srcOrd="3" destOrd="0" presId="urn:microsoft.com/office/officeart/2018/2/layout/IconVerticalSolidList#2"/>
    <dgm:cxn modelId="{54557228-9C25-4703-8D25-472D47479116}" type="presParOf" srcId="{1FD79A00-FE07-4E98-9DCF-D58DFBD02082}" destId="{570EDE9C-1BAC-4574-9CF1-5483341CC00C}" srcOrd="3" destOrd="0" presId="urn:microsoft.com/office/officeart/2018/2/layout/IconVerticalSolidList#2"/>
    <dgm:cxn modelId="{87543F7D-25CF-4BD6-888A-BAF41DFCFCD8}" type="presParOf" srcId="{1FD79A00-FE07-4E98-9DCF-D58DFBD02082}" destId="{5C1D8065-649E-4A85-8C8C-6F8D1837BFAF}" srcOrd="4" destOrd="0" presId="urn:microsoft.com/office/officeart/2018/2/layout/IconVerticalSolidList#2"/>
    <dgm:cxn modelId="{3F147A8D-2B44-45BA-BA60-FFED77326686}" type="presParOf" srcId="{5C1D8065-649E-4A85-8C8C-6F8D1837BFAF}" destId="{4C21FDCC-0929-4ECD-A28C-63571C043F4C}" srcOrd="0" destOrd="0" presId="urn:microsoft.com/office/officeart/2018/2/layout/IconVerticalSolidList#2"/>
    <dgm:cxn modelId="{9A009261-AAED-496C-B66D-B6A989021AA6}" type="presParOf" srcId="{5C1D8065-649E-4A85-8C8C-6F8D1837BFAF}" destId="{013903BE-6420-4405-A8DB-A5AB2A6257F7}" srcOrd="1" destOrd="0" presId="urn:microsoft.com/office/officeart/2018/2/layout/IconVerticalSolidList#2"/>
    <dgm:cxn modelId="{5AF96D17-ACFE-46C1-9647-6BBAB4E48FAB}" type="presParOf" srcId="{5C1D8065-649E-4A85-8C8C-6F8D1837BFAF}" destId="{EC9D1311-50DB-4D21-A579-CF1E7EDFB76E}" srcOrd="2" destOrd="0" presId="urn:microsoft.com/office/officeart/2018/2/layout/IconVerticalSolidList#2"/>
    <dgm:cxn modelId="{1F77A4B5-BB74-428B-80A7-50D488971895}" type="presParOf" srcId="{5C1D8065-649E-4A85-8C8C-6F8D1837BFAF}" destId="{F359D9E1-1894-47B1-BE50-81DCE4F55B2B}" srcOrd="3" destOrd="0" presId="urn:microsoft.com/office/officeart/2018/2/layout/IconVerticalSolidList#2"/>
    <dgm:cxn modelId="{C09B83A5-DB8E-4DDB-94FF-1042EA8C70AE}" type="presParOf" srcId="{1FD79A00-FE07-4E98-9DCF-D58DFBD02082}" destId="{FCAAAF70-1514-4627-BCEE-D310557D729A}" srcOrd="5" destOrd="0" presId="urn:microsoft.com/office/officeart/2018/2/layout/IconVerticalSolidList#2"/>
    <dgm:cxn modelId="{247BA38B-D5A9-46F9-B495-E35C82279C9F}" type="presParOf" srcId="{1FD79A00-FE07-4E98-9DCF-D58DFBD02082}" destId="{80D00342-82FA-4081-A3F5-F41AE3CB0EE3}" srcOrd="6" destOrd="0" presId="urn:microsoft.com/office/officeart/2018/2/layout/IconVerticalSolidList#2"/>
    <dgm:cxn modelId="{159430BF-46E3-4306-829B-62159718FE54}" type="presParOf" srcId="{80D00342-82FA-4081-A3F5-F41AE3CB0EE3}" destId="{45E93C29-2B7F-45A7-83CF-D805869234E7}" srcOrd="0" destOrd="0" presId="urn:microsoft.com/office/officeart/2018/2/layout/IconVerticalSolidList#2"/>
    <dgm:cxn modelId="{500394BE-DB31-4A83-A2D6-FA46463F0B7F}" type="presParOf" srcId="{80D00342-82FA-4081-A3F5-F41AE3CB0EE3}" destId="{D641AAF8-A271-478C-874F-09847DF28BC3}" srcOrd="1" destOrd="0" presId="urn:microsoft.com/office/officeart/2018/2/layout/IconVerticalSolidList#2"/>
    <dgm:cxn modelId="{FFA77F43-C60A-4A15-A68F-7D732484159B}" type="presParOf" srcId="{80D00342-82FA-4081-A3F5-F41AE3CB0EE3}" destId="{BB407C1E-2560-4DA5-927F-84E27A9FA430}" srcOrd="2" destOrd="0" presId="urn:microsoft.com/office/officeart/2018/2/layout/IconVerticalSolidList#2"/>
    <dgm:cxn modelId="{12C06979-9BD9-410D-A997-E72B9D64BAB7}" type="presParOf" srcId="{80D00342-82FA-4081-A3F5-F41AE3CB0EE3}" destId="{39905618-C75F-472D-8045-5301D6B3A629}" srcOrd="3" destOrd="0" presId="urn:microsoft.com/office/officeart/2018/2/layout/IconVerticalSolidList#2"/>
    <dgm:cxn modelId="{F39BFC32-7E2A-4BEC-90FD-D72AE210691B}" type="presParOf" srcId="{1FD79A00-FE07-4E98-9DCF-D58DFBD02082}" destId="{50A9EBBD-54C4-405B-A248-31BB477E413A}" srcOrd="7" destOrd="0" presId="urn:microsoft.com/office/officeart/2018/2/layout/IconVerticalSolidList#2"/>
    <dgm:cxn modelId="{C8142B0D-9039-419A-AE95-A0BE98FEB2C3}" type="presParOf" srcId="{1FD79A00-FE07-4E98-9DCF-D58DFBD02082}" destId="{5A93DA7B-508F-48D9-AED0-A343E8D66602}" srcOrd="8" destOrd="0" presId="urn:microsoft.com/office/officeart/2018/2/layout/IconVerticalSolidList#2"/>
    <dgm:cxn modelId="{19AB3BE5-80A1-4EE0-9FD4-C8273862675B}" type="presParOf" srcId="{5A93DA7B-508F-48D9-AED0-A343E8D66602}" destId="{80B8CDC9-DE0D-464A-B432-A386C00F2712}" srcOrd="0" destOrd="0" presId="urn:microsoft.com/office/officeart/2018/2/layout/IconVerticalSolidList#2"/>
    <dgm:cxn modelId="{D52A1135-676F-492B-B46A-5141BFA55ECA}" type="presParOf" srcId="{5A93DA7B-508F-48D9-AED0-A343E8D66602}" destId="{1CC7F6C2-D8ED-49F9-9D78-5FF4E8316D7B}" srcOrd="1" destOrd="0" presId="urn:microsoft.com/office/officeart/2018/2/layout/IconVerticalSolidList#2"/>
    <dgm:cxn modelId="{C9D9AD3B-F180-49F4-9219-277396E52BAD}" type="presParOf" srcId="{5A93DA7B-508F-48D9-AED0-A343E8D66602}" destId="{1BE7777D-1183-4337-8B09-12FA4E7F28D5}" srcOrd="2" destOrd="0" presId="urn:microsoft.com/office/officeart/2018/2/layout/IconVerticalSolidList#2"/>
    <dgm:cxn modelId="{DBDE2FA0-ABEC-4BE1-9966-9EBB7082E225}" type="presParOf" srcId="{5A93DA7B-508F-48D9-AED0-A343E8D66602}" destId="{9308EAEA-6643-4F98-8277-952443D1BD20}" srcOrd="3" destOrd="0" presId="urn:microsoft.com/office/officeart/2018/2/layout/IconVerticalSolidList#2"/>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06266-7619-4708-8AA5-4834FF1291CC}">
      <dsp:nvSpPr>
        <dsp:cNvPr id="0" name=""/>
        <dsp:cNvSpPr/>
      </dsp:nvSpPr>
      <dsp:spPr>
        <a:xfrm>
          <a:off x="0" y="5980"/>
          <a:ext cx="4845136" cy="737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81C07-7F0A-415A-ACDA-C289A3A7FF09}">
      <dsp:nvSpPr>
        <dsp:cNvPr id="0" name=""/>
        <dsp:cNvSpPr/>
      </dsp:nvSpPr>
      <dsp:spPr>
        <a:xfrm>
          <a:off x="223093" y="171917"/>
          <a:ext cx="406021" cy="4056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C0405-FDF6-44F7-A827-430C99A50E1D}">
      <dsp:nvSpPr>
        <dsp:cNvPr id="0" name=""/>
        <dsp:cNvSpPr/>
      </dsp:nvSpPr>
      <dsp:spPr>
        <a:xfrm>
          <a:off x="878020" y="0"/>
          <a:ext cx="3967115" cy="78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0" tIns="82930" rIns="82930" bIns="82930" numCol="1" spcCol="1270" anchor="ctr" anchorCtr="0">
          <a:noAutofit/>
        </a:bodyPr>
        <a:lstStyle/>
        <a:p>
          <a:pPr marL="0" lvl="0" indent="0" algn="l" defTabSz="622300">
            <a:lnSpc>
              <a:spcPct val="100000"/>
            </a:lnSpc>
            <a:spcBef>
              <a:spcPct val="0"/>
            </a:spcBef>
            <a:spcAft>
              <a:spcPct val="35000"/>
            </a:spcAft>
            <a:buNone/>
          </a:pPr>
          <a:r>
            <a:rPr lang="en-BE" sz="1400" kern="1200" dirty="0"/>
            <a:t>Explore the level of alignment with the ASG-QA</a:t>
          </a:r>
          <a:r>
            <a:rPr lang="en-GB" sz="1400" kern="1200" dirty="0"/>
            <a:t> </a:t>
          </a:r>
          <a:r>
            <a:rPr lang="en-GB" sz="1400" kern="1200" dirty="0" err="1"/>
            <a:t>i</a:t>
          </a:r>
          <a:r>
            <a:rPr lang="en-BE" sz="1400" kern="1200" dirty="0"/>
            <a:t>n meetings (oral evidence)</a:t>
          </a:r>
          <a:r>
            <a:rPr lang="en-GB" sz="1400" kern="1200" dirty="0"/>
            <a:t> and t</a:t>
          </a:r>
          <a:r>
            <a:rPr lang="en-BE" sz="1400" kern="1200" dirty="0" err="1"/>
            <a:t>hrough</a:t>
          </a:r>
          <a:r>
            <a:rPr lang="en-BE" sz="1400" kern="1200" dirty="0"/>
            <a:t> additional documents (</a:t>
          </a:r>
          <a:r>
            <a:rPr lang="en-GB" sz="1400" kern="1200" dirty="0"/>
            <a:t>additional </a:t>
          </a:r>
          <a:r>
            <a:rPr lang="en-BE" sz="1400" kern="1200" dirty="0"/>
            <a:t>written evidence)</a:t>
          </a:r>
          <a:endParaRPr lang="en-US" sz="1400" kern="1200" dirty="0"/>
        </a:p>
      </dsp:txBody>
      <dsp:txXfrm>
        <a:off x="878020" y="0"/>
        <a:ext cx="3967115" cy="783593"/>
      </dsp:txXfrm>
    </dsp:sp>
    <dsp:sp modelId="{3C72A566-F0A8-4D7B-BB12-CF8B218ED987}">
      <dsp:nvSpPr>
        <dsp:cNvPr id="0" name=""/>
        <dsp:cNvSpPr/>
      </dsp:nvSpPr>
      <dsp:spPr>
        <a:xfrm>
          <a:off x="0" y="985471"/>
          <a:ext cx="4845136" cy="737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AB278-C2BF-41D6-8C41-DBB5C44541A9}">
      <dsp:nvSpPr>
        <dsp:cNvPr id="0" name=""/>
        <dsp:cNvSpPr/>
      </dsp:nvSpPr>
      <dsp:spPr>
        <a:xfrm>
          <a:off x="223093" y="1151409"/>
          <a:ext cx="406021" cy="4056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FF4BF-8ED8-49AE-BF64-381AB2C82F06}">
      <dsp:nvSpPr>
        <dsp:cNvPr id="0" name=""/>
        <dsp:cNvSpPr/>
      </dsp:nvSpPr>
      <dsp:spPr>
        <a:xfrm>
          <a:off x="852208" y="985471"/>
          <a:ext cx="3967115" cy="78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0" tIns="82930" rIns="82930" bIns="82930" numCol="1" spcCol="1270" anchor="ctr" anchorCtr="0">
          <a:noAutofit/>
        </a:bodyPr>
        <a:lstStyle/>
        <a:p>
          <a:pPr marL="0" lvl="0" indent="0" algn="l" defTabSz="622300">
            <a:lnSpc>
              <a:spcPct val="100000"/>
            </a:lnSpc>
            <a:spcBef>
              <a:spcPct val="0"/>
            </a:spcBef>
            <a:spcAft>
              <a:spcPct val="35000"/>
            </a:spcAft>
            <a:buNone/>
          </a:pPr>
          <a:r>
            <a:rPr lang="en-BE" sz="1400" kern="1200" dirty="0"/>
            <a:t>Share impressions gained from the SAR  (share reflection) </a:t>
          </a:r>
          <a:endParaRPr lang="en-US" sz="1400" kern="1200" dirty="0"/>
        </a:p>
      </dsp:txBody>
      <dsp:txXfrm>
        <a:off x="852208" y="985471"/>
        <a:ext cx="3967115" cy="783593"/>
      </dsp:txXfrm>
    </dsp:sp>
    <dsp:sp modelId="{4C21FDCC-0929-4ECD-A28C-63571C043F4C}">
      <dsp:nvSpPr>
        <dsp:cNvPr id="0" name=""/>
        <dsp:cNvSpPr/>
      </dsp:nvSpPr>
      <dsp:spPr>
        <a:xfrm>
          <a:off x="0" y="1964962"/>
          <a:ext cx="4845136" cy="737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903BE-6420-4405-A8DB-A5AB2A6257F7}">
      <dsp:nvSpPr>
        <dsp:cNvPr id="0" name=""/>
        <dsp:cNvSpPr/>
      </dsp:nvSpPr>
      <dsp:spPr>
        <a:xfrm>
          <a:off x="223093" y="2130900"/>
          <a:ext cx="406021" cy="40562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59D9E1-1894-47B1-BE50-81DCE4F55B2B}">
      <dsp:nvSpPr>
        <dsp:cNvPr id="0" name=""/>
        <dsp:cNvSpPr/>
      </dsp:nvSpPr>
      <dsp:spPr>
        <a:xfrm>
          <a:off x="852208" y="1964962"/>
          <a:ext cx="3967115" cy="78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0" tIns="82930" rIns="82930" bIns="82930" numCol="1" spcCol="1270" anchor="ctr" anchorCtr="0">
          <a:noAutofit/>
        </a:bodyPr>
        <a:lstStyle/>
        <a:p>
          <a:pPr marL="0" lvl="0" indent="0" algn="l" defTabSz="622300">
            <a:lnSpc>
              <a:spcPct val="100000"/>
            </a:lnSpc>
            <a:spcBef>
              <a:spcPct val="0"/>
            </a:spcBef>
            <a:spcAft>
              <a:spcPct val="35000"/>
            </a:spcAft>
            <a:buNone/>
          </a:pPr>
          <a:r>
            <a:rPr lang="en-BE" sz="1400" kern="1200" dirty="0"/>
            <a:t>Engage in a dialogue with the agency on operations </a:t>
          </a:r>
          <a:r>
            <a:rPr lang="en-GB" sz="1400" kern="1200" dirty="0"/>
            <a:t>(</a:t>
          </a:r>
          <a:r>
            <a:rPr lang="en-BE" sz="1400" kern="1200" dirty="0"/>
            <a:t>joint reflection</a:t>
          </a:r>
          <a:r>
            <a:rPr lang="en-GB" sz="1400" kern="1200" dirty="0"/>
            <a:t>) </a:t>
          </a:r>
          <a:endParaRPr lang="en-US" sz="1400" kern="1200" dirty="0"/>
        </a:p>
      </dsp:txBody>
      <dsp:txXfrm>
        <a:off x="852208" y="1964962"/>
        <a:ext cx="3967115" cy="783593"/>
      </dsp:txXfrm>
    </dsp:sp>
    <dsp:sp modelId="{45E93C29-2B7F-45A7-83CF-D805869234E7}">
      <dsp:nvSpPr>
        <dsp:cNvPr id="0" name=""/>
        <dsp:cNvSpPr/>
      </dsp:nvSpPr>
      <dsp:spPr>
        <a:xfrm>
          <a:off x="0" y="2944454"/>
          <a:ext cx="4845136" cy="737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1AAF8-A271-478C-874F-09847DF28BC3}">
      <dsp:nvSpPr>
        <dsp:cNvPr id="0" name=""/>
        <dsp:cNvSpPr/>
      </dsp:nvSpPr>
      <dsp:spPr>
        <a:xfrm>
          <a:off x="223093" y="3110391"/>
          <a:ext cx="406021" cy="4056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905618-C75F-472D-8045-5301D6B3A629}">
      <dsp:nvSpPr>
        <dsp:cNvPr id="0" name=""/>
        <dsp:cNvSpPr/>
      </dsp:nvSpPr>
      <dsp:spPr>
        <a:xfrm>
          <a:off x="852208" y="2944454"/>
          <a:ext cx="3967115" cy="78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0" tIns="82930" rIns="82930" bIns="82930" numCol="1" spcCol="1270" anchor="ctr" anchorCtr="0">
          <a:noAutofit/>
        </a:bodyPr>
        <a:lstStyle/>
        <a:p>
          <a:pPr marL="0" lvl="0" indent="0" algn="l" defTabSz="622300">
            <a:lnSpc>
              <a:spcPct val="100000"/>
            </a:lnSpc>
            <a:spcBef>
              <a:spcPct val="0"/>
            </a:spcBef>
            <a:spcAft>
              <a:spcPct val="35000"/>
            </a:spcAft>
            <a:buNone/>
          </a:pPr>
          <a:r>
            <a:rPr lang="en-BE" sz="1400" kern="1200" dirty="0"/>
            <a:t>Share preliminary findings/impressions of the panel</a:t>
          </a:r>
          <a:endParaRPr lang="en-US" sz="1400" kern="1200" dirty="0"/>
        </a:p>
      </dsp:txBody>
      <dsp:txXfrm>
        <a:off x="852208" y="2944454"/>
        <a:ext cx="3967115" cy="783593"/>
      </dsp:txXfrm>
    </dsp:sp>
    <dsp:sp modelId="{80B8CDC9-DE0D-464A-B432-A386C00F2712}">
      <dsp:nvSpPr>
        <dsp:cNvPr id="0" name=""/>
        <dsp:cNvSpPr/>
      </dsp:nvSpPr>
      <dsp:spPr>
        <a:xfrm>
          <a:off x="0" y="3923945"/>
          <a:ext cx="4845136" cy="737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C7F6C2-D8ED-49F9-9D78-5FF4E8316D7B}">
      <dsp:nvSpPr>
        <dsp:cNvPr id="0" name=""/>
        <dsp:cNvSpPr/>
      </dsp:nvSpPr>
      <dsp:spPr>
        <a:xfrm>
          <a:off x="223093" y="4089882"/>
          <a:ext cx="406021" cy="4056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08EAEA-6643-4F98-8277-952443D1BD20}">
      <dsp:nvSpPr>
        <dsp:cNvPr id="0" name=""/>
        <dsp:cNvSpPr/>
      </dsp:nvSpPr>
      <dsp:spPr>
        <a:xfrm>
          <a:off x="852208" y="3923945"/>
          <a:ext cx="3967115" cy="78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30" tIns="82930" rIns="82930" bIns="82930" numCol="1" spcCol="1270" anchor="ctr" anchorCtr="0">
          <a:noAutofit/>
        </a:bodyPr>
        <a:lstStyle/>
        <a:p>
          <a:pPr marL="0" lvl="0" indent="0" algn="l" defTabSz="622300">
            <a:lnSpc>
              <a:spcPct val="100000"/>
            </a:lnSpc>
            <a:spcBef>
              <a:spcPct val="0"/>
            </a:spcBef>
            <a:spcAft>
              <a:spcPct val="35000"/>
            </a:spcAft>
            <a:buNone/>
          </a:pPr>
          <a:r>
            <a:rPr lang="en-BE" sz="1400" kern="1200" dirty="0"/>
            <a:t>Prepare EER material for the post site visit phase (panel) </a:t>
          </a:r>
          <a:endParaRPr lang="en-US" sz="1400" kern="1200" dirty="0"/>
        </a:p>
      </dsp:txBody>
      <dsp:txXfrm>
        <a:off x="852208" y="3923945"/>
        <a:ext cx="3967115" cy="783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06266-7619-4708-8AA5-4834FF1291CC}">
      <dsp:nvSpPr>
        <dsp:cNvPr id="0" name=""/>
        <dsp:cNvSpPr/>
      </dsp:nvSpPr>
      <dsp:spPr>
        <a:xfrm>
          <a:off x="-66694" y="143297"/>
          <a:ext cx="4845136" cy="7518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81C07-7F0A-415A-ACDA-C289A3A7FF09}">
      <dsp:nvSpPr>
        <dsp:cNvPr id="0" name=""/>
        <dsp:cNvSpPr/>
      </dsp:nvSpPr>
      <dsp:spPr>
        <a:xfrm>
          <a:off x="160749" y="312471"/>
          <a:ext cx="413535" cy="41353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C0405-FDF6-44F7-A827-430C99A50E1D}">
      <dsp:nvSpPr>
        <dsp:cNvPr id="0" name=""/>
        <dsp:cNvSpPr/>
      </dsp:nvSpPr>
      <dsp:spPr>
        <a:xfrm>
          <a:off x="639910" y="155234"/>
          <a:ext cx="4271920" cy="700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3" tIns="76683" rIns="76683" bIns="76683" numCol="1" spcCol="1270" anchor="ctr" anchorCtr="0">
          <a:noAutofit/>
        </a:bodyPr>
        <a:lstStyle/>
        <a:p>
          <a:pPr marL="0" lvl="0" indent="0" algn="l" defTabSz="622300">
            <a:lnSpc>
              <a:spcPct val="100000"/>
            </a:lnSpc>
            <a:spcBef>
              <a:spcPct val="0"/>
            </a:spcBef>
            <a:spcAft>
              <a:spcPct val="35000"/>
            </a:spcAft>
            <a:buNone/>
          </a:pPr>
          <a:r>
            <a:rPr lang="fr-FR" sz="1400" kern="1200" dirty="0"/>
            <a:t>Évaluer le niveau de conformité avec l'ASG-QA lors des réunions (preuves orales) et à l'aide de documents supplémentaires (preuves écrites supplémentaires).</a:t>
          </a:r>
          <a:endParaRPr lang="en-US" sz="1400" kern="1200" dirty="0"/>
        </a:p>
      </dsp:txBody>
      <dsp:txXfrm>
        <a:off x="639910" y="155234"/>
        <a:ext cx="4271920" cy="700685"/>
      </dsp:txXfrm>
    </dsp:sp>
    <dsp:sp modelId="{3C72A566-F0A8-4D7B-BB12-CF8B218ED987}">
      <dsp:nvSpPr>
        <dsp:cNvPr id="0" name=""/>
        <dsp:cNvSpPr/>
      </dsp:nvSpPr>
      <dsp:spPr>
        <a:xfrm>
          <a:off x="-66694" y="1088497"/>
          <a:ext cx="4845136" cy="7518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AB278-C2BF-41D6-8C41-DBB5C44541A9}">
      <dsp:nvSpPr>
        <dsp:cNvPr id="0" name=""/>
        <dsp:cNvSpPr/>
      </dsp:nvSpPr>
      <dsp:spPr>
        <a:xfrm>
          <a:off x="160749" y="1257671"/>
          <a:ext cx="413535" cy="4135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FF4BF-8ED8-49AE-BF64-381AB2C82F06}">
      <dsp:nvSpPr>
        <dsp:cNvPr id="0" name=""/>
        <dsp:cNvSpPr/>
      </dsp:nvSpPr>
      <dsp:spPr>
        <a:xfrm>
          <a:off x="801730" y="1088497"/>
          <a:ext cx="3948279" cy="72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3" tIns="76683" rIns="76683" bIns="76683" numCol="1" spcCol="1270" anchor="ctr" anchorCtr="0">
          <a:noAutofit/>
        </a:bodyPr>
        <a:lstStyle/>
        <a:p>
          <a:pPr marL="0" lvl="0" indent="0" algn="l" defTabSz="622300">
            <a:lnSpc>
              <a:spcPct val="100000"/>
            </a:lnSpc>
            <a:spcBef>
              <a:spcPct val="0"/>
            </a:spcBef>
            <a:spcAft>
              <a:spcPct val="35000"/>
            </a:spcAft>
            <a:buNone/>
          </a:pPr>
          <a:r>
            <a:rPr lang="fr-FR" sz="1400" kern="1200" dirty="0"/>
            <a:t>Partager les impressions tirées du RAE (partager ses réflexions) </a:t>
          </a:r>
          <a:endParaRPr lang="en-US" sz="1400" kern="1200" dirty="0"/>
        </a:p>
      </dsp:txBody>
      <dsp:txXfrm>
        <a:off x="801730" y="1088497"/>
        <a:ext cx="3948279" cy="724559"/>
      </dsp:txXfrm>
    </dsp:sp>
    <dsp:sp modelId="{4C21FDCC-0929-4ECD-A28C-63571C043F4C}">
      <dsp:nvSpPr>
        <dsp:cNvPr id="0" name=""/>
        <dsp:cNvSpPr/>
      </dsp:nvSpPr>
      <dsp:spPr>
        <a:xfrm>
          <a:off x="-66694" y="2033696"/>
          <a:ext cx="4845136" cy="7518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903BE-6420-4405-A8DB-A5AB2A6257F7}">
      <dsp:nvSpPr>
        <dsp:cNvPr id="0" name=""/>
        <dsp:cNvSpPr/>
      </dsp:nvSpPr>
      <dsp:spPr>
        <a:xfrm>
          <a:off x="160749" y="2202870"/>
          <a:ext cx="413535" cy="4135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59D9E1-1894-47B1-BE50-81DCE4F55B2B}">
      <dsp:nvSpPr>
        <dsp:cNvPr id="0" name=""/>
        <dsp:cNvSpPr/>
      </dsp:nvSpPr>
      <dsp:spPr>
        <a:xfrm>
          <a:off x="801730" y="2033696"/>
          <a:ext cx="3948279" cy="72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3" tIns="76683" rIns="76683" bIns="76683" numCol="1" spcCol="1270" anchor="ctr" anchorCtr="0">
          <a:noAutofit/>
        </a:bodyPr>
        <a:lstStyle/>
        <a:p>
          <a:pPr marL="0" lvl="0" indent="0" algn="l" defTabSz="622300">
            <a:lnSpc>
              <a:spcPct val="100000"/>
            </a:lnSpc>
            <a:spcBef>
              <a:spcPct val="0"/>
            </a:spcBef>
            <a:spcAft>
              <a:spcPct val="35000"/>
            </a:spcAft>
            <a:buNone/>
          </a:pPr>
          <a:r>
            <a:rPr lang="fr-FR" sz="1400" kern="1200" dirty="0"/>
            <a:t>Engager un dialogue avec l'agence sur les opérations (réflexion commune) </a:t>
          </a:r>
          <a:endParaRPr lang="en-US" sz="1400" kern="1200" dirty="0"/>
        </a:p>
      </dsp:txBody>
      <dsp:txXfrm>
        <a:off x="801730" y="2033696"/>
        <a:ext cx="3948279" cy="724559"/>
      </dsp:txXfrm>
    </dsp:sp>
    <dsp:sp modelId="{45E93C29-2B7F-45A7-83CF-D805869234E7}">
      <dsp:nvSpPr>
        <dsp:cNvPr id="0" name=""/>
        <dsp:cNvSpPr/>
      </dsp:nvSpPr>
      <dsp:spPr>
        <a:xfrm>
          <a:off x="-66694" y="2978896"/>
          <a:ext cx="4845136" cy="7518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1AAF8-A271-478C-874F-09847DF28BC3}">
      <dsp:nvSpPr>
        <dsp:cNvPr id="0" name=""/>
        <dsp:cNvSpPr/>
      </dsp:nvSpPr>
      <dsp:spPr>
        <a:xfrm>
          <a:off x="160749" y="3148069"/>
          <a:ext cx="413535" cy="413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905618-C75F-472D-8045-5301D6B3A629}">
      <dsp:nvSpPr>
        <dsp:cNvPr id="0" name=""/>
        <dsp:cNvSpPr/>
      </dsp:nvSpPr>
      <dsp:spPr>
        <a:xfrm>
          <a:off x="801730" y="2978896"/>
          <a:ext cx="3948279" cy="72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3" tIns="76683" rIns="76683" bIns="76683" numCol="1" spcCol="1270" anchor="ctr" anchorCtr="0">
          <a:noAutofit/>
        </a:bodyPr>
        <a:lstStyle/>
        <a:p>
          <a:pPr marL="0" lvl="0" indent="0" algn="l" defTabSz="622300">
            <a:lnSpc>
              <a:spcPct val="100000"/>
            </a:lnSpc>
            <a:spcBef>
              <a:spcPct val="0"/>
            </a:spcBef>
            <a:spcAft>
              <a:spcPct val="35000"/>
            </a:spcAft>
            <a:buNone/>
          </a:pPr>
          <a:r>
            <a:rPr lang="fr-FR" sz="1400" kern="1200" dirty="0"/>
            <a:t>Partager les conclusions/impressions préliminaires du panel</a:t>
          </a:r>
          <a:endParaRPr lang="en-US" sz="1400" kern="1200" dirty="0"/>
        </a:p>
      </dsp:txBody>
      <dsp:txXfrm>
        <a:off x="801730" y="2978896"/>
        <a:ext cx="3948279" cy="724559"/>
      </dsp:txXfrm>
    </dsp:sp>
    <dsp:sp modelId="{80B8CDC9-DE0D-464A-B432-A386C00F2712}">
      <dsp:nvSpPr>
        <dsp:cNvPr id="0" name=""/>
        <dsp:cNvSpPr/>
      </dsp:nvSpPr>
      <dsp:spPr>
        <a:xfrm>
          <a:off x="-66694" y="3924095"/>
          <a:ext cx="4845136" cy="7518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C7F6C2-D8ED-49F9-9D78-5FF4E8316D7B}">
      <dsp:nvSpPr>
        <dsp:cNvPr id="0" name=""/>
        <dsp:cNvSpPr/>
      </dsp:nvSpPr>
      <dsp:spPr>
        <a:xfrm>
          <a:off x="160749" y="4093269"/>
          <a:ext cx="413535" cy="4135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08EAEA-6643-4F98-8277-952443D1BD20}">
      <dsp:nvSpPr>
        <dsp:cNvPr id="0" name=""/>
        <dsp:cNvSpPr/>
      </dsp:nvSpPr>
      <dsp:spPr>
        <a:xfrm>
          <a:off x="801730" y="3924095"/>
          <a:ext cx="3948279" cy="724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3" tIns="76683" rIns="76683" bIns="76683" numCol="1" spcCol="1270" anchor="ctr" anchorCtr="0">
          <a:noAutofit/>
        </a:bodyPr>
        <a:lstStyle/>
        <a:p>
          <a:pPr marL="0" lvl="0" indent="0" algn="l" defTabSz="622300">
            <a:lnSpc>
              <a:spcPct val="100000"/>
            </a:lnSpc>
            <a:spcBef>
              <a:spcPct val="0"/>
            </a:spcBef>
            <a:spcAft>
              <a:spcPct val="35000"/>
            </a:spcAft>
            <a:buNone/>
          </a:pPr>
          <a:r>
            <a:rPr lang="pt-BR" sz="1400" kern="1200" dirty="0"/>
            <a:t> </a:t>
          </a:r>
          <a:r>
            <a:rPr lang="fr-FR" sz="1400" kern="1200" dirty="0"/>
            <a:t>Préparer le matériel pour le REE pour la phase postérieure à la visite sur site (comité) </a:t>
          </a:r>
          <a:endParaRPr lang="en-US" sz="1400" kern="1200" dirty="0"/>
        </a:p>
      </dsp:txBody>
      <dsp:txXfrm>
        <a:off x="801730" y="3924095"/>
        <a:ext cx="3948279" cy="7245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2">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33DE51-9DC4-AB7A-11EA-338D4AE381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The self-assessment phase - Luis Miranda</a:t>
            </a:r>
          </a:p>
        </p:txBody>
      </p:sp>
      <p:sp>
        <p:nvSpPr>
          <p:cNvPr id="3" name="Marcador de fecha 2">
            <a:extLst>
              <a:ext uri="{FF2B5EF4-FFF2-40B4-BE49-F238E27FC236}">
                <a16:creationId xmlns:a16="http://schemas.microsoft.com/office/drawing/2014/main" id="{439A80E9-C80B-81ED-8335-64C80495637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en-BE"/>
              <a:t>03/05/2024</a:t>
            </a:r>
            <a:endParaRPr lang="en-GB"/>
          </a:p>
        </p:txBody>
      </p:sp>
      <p:sp>
        <p:nvSpPr>
          <p:cNvPr id="4" name="Marcador de pie de página 3">
            <a:extLst>
              <a:ext uri="{FF2B5EF4-FFF2-40B4-BE49-F238E27FC236}">
                <a16:creationId xmlns:a16="http://schemas.microsoft.com/office/drawing/2014/main" id="{32FCB65F-667C-6545-ED12-28E2C99AAAB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HAQAA3 agency reviews 2024-25 - training session 2</a:t>
            </a:r>
          </a:p>
        </p:txBody>
      </p:sp>
      <p:sp>
        <p:nvSpPr>
          <p:cNvPr id="5" name="Marcador de número de diapositiva 4">
            <a:extLst>
              <a:ext uri="{FF2B5EF4-FFF2-40B4-BE49-F238E27FC236}">
                <a16:creationId xmlns:a16="http://schemas.microsoft.com/office/drawing/2014/main" id="{04051948-E31F-EF3C-3803-F559CEE2705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FCCEFA4-2941-4541-9134-1A9FAE397620}" type="slidenum">
              <a:rPr lang="en-GB" smtClean="0"/>
              <a:t>‹#›</a:t>
            </a:fld>
            <a:endParaRPr lang="en-GB"/>
          </a:p>
        </p:txBody>
      </p:sp>
    </p:spTree>
    <p:extLst>
      <p:ext uri="{BB962C8B-B14F-4D97-AF65-F5344CB8AC3E}">
        <p14:creationId xmlns:p14="http://schemas.microsoft.com/office/powerpoint/2010/main" val="358533069"/>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The self-assessment phase - Luis Miranda</a:t>
            </a:r>
            <a:endParaRPr lang="en-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r>
              <a:rPr lang="en-BE"/>
              <a:t>03/05/2024</a:t>
            </a: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HAQAA3 agency reviews 2024-25 - training session 2</a:t>
            </a:r>
            <a:endParaRPr lang="en-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CEC635-D8D4-4F0C-867B-2DF93222BF1F}" type="slidenum">
              <a:rPr lang="en-BE" smtClean="0"/>
              <a:t>‹#›</a:t>
            </a:fld>
            <a:endParaRPr lang="en-BE"/>
          </a:p>
        </p:txBody>
      </p:sp>
    </p:spTree>
    <p:extLst>
      <p:ext uri="{BB962C8B-B14F-4D97-AF65-F5344CB8AC3E}">
        <p14:creationId xmlns:p14="http://schemas.microsoft.com/office/powerpoint/2010/main" val="305968841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D155-E7CA-4CDD-0163-9D7E699A4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9078E-3D29-95DD-C86E-07BE3C439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BEC17-3726-15C8-8398-122F5CADC61F}"/>
              </a:ext>
            </a:extLst>
          </p:cNvPr>
          <p:cNvSpPr>
            <a:spLocks noGrp="1"/>
          </p:cNvSpPr>
          <p:nvPr>
            <p:ph type="body" idx="1"/>
          </p:nvPr>
        </p:nvSpPr>
        <p:spPr/>
        <p:txBody>
          <a:bodyPr/>
          <a:lstStyle/>
          <a:p>
            <a:endParaRPr lang="en-NG" dirty="0"/>
          </a:p>
        </p:txBody>
      </p:sp>
      <p:sp>
        <p:nvSpPr>
          <p:cNvPr id="4" name="Header Placeholder 3">
            <a:extLst>
              <a:ext uri="{FF2B5EF4-FFF2-40B4-BE49-F238E27FC236}">
                <a16:creationId xmlns:a16="http://schemas.microsoft.com/office/drawing/2014/main" id="{6DB6AF6C-83DC-665C-BCB1-A00F68CB309B}"/>
              </a:ext>
            </a:extLst>
          </p:cNvPr>
          <p:cNvSpPr>
            <a:spLocks noGrp="1"/>
          </p:cNvSpPr>
          <p:nvPr>
            <p:ph type="hdr" sz="quarter"/>
          </p:nvPr>
        </p:nvSpPr>
        <p:spPr/>
        <p:txBody>
          <a:bodyPr/>
          <a:lstStyle/>
          <a:p>
            <a:r>
              <a:rPr lang="en-GB"/>
              <a:t>The self-assessment phase - Luis Miranda</a:t>
            </a:r>
            <a:endParaRPr lang="en-BE"/>
          </a:p>
        </p:txBody>
      </p:sp>
      <p:sp>
        <p:nvSpPr>
          <p:cNvPr id="5" name="Date Placeholder 4">
            <a:extLst>
              <a:ext uri="{FF2B5EF4-FFF2-40B4-BE49-F238E27FC236}">
                <a16:creationId xmlns:a16="http://schemas.microsoft.com/office/drawing/2014/main" id="{1999B678-3925-3D5F-FA70-6F21D3C90055}"/>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99B29A55-47EF-D9EC-7149-E3943B3A1011}"/>
              </a:ext>
            </a:extLst>
          </p:cNvPr>
          <p:cNvSpPr>
            <a:spLocks noGrp="1"/>
          </p:cNvSpPr>
          <p:nvPr>
            <p:ph type="ftr" sz="quarter" idx="4"/>
          </p:nvPr>
        </p:nvSpPr>
        <p:spPr/>
        <p:txBody>
          <a:bodyPr/>
          <a:lstStyle/>
          <a:p>
            <a:r>
              <a:rPr lang="en-GB"/>
              <a:t>HAQAA3 agency reviews 2024-25 - training session 2</a:t>
            </a:r>
            <a:endParaRPr lang="en-BE"/>
          </a:p>
        </p:txBody>
      </p:sp>
      <p:sp>
        <p:nvSpPr>
          <p:cNvPr id="7" name="Slide Number Placeholder 6">
            <a:extLst>
              <a:ext uri="{FF2B5EF4-FFF2-40B4-BE49-F238E27FC236}">
                <a16:creationId xmlns:a16="http://schemas.microsoft.com/office/drawing/2014/main" id="{4DFECEAA-44EC-539B-394D-FCA55C8C4714}"/>
              </a:ext>
            </a:extLst>
          </p:cNvPr>
          <p:cNvSpPr>
            <a:spLocks noGrp="1"/>
          </p:cNvSpPr>
          <p:nvPr>
            <p:ph type="sldNum" sz="quarter" idx="5"/>
          </p:nvPr>
        </p:nvSpPr>
        <p:spPr/>
        <p:txBody>
          <a:bodyPr/>
          <a:lstStyle/>
          <a:p>
            <a:fld id="{38CEC635-D8D4-4F0C-867B-2DF93222BF1F}" type="slidenum">
              <a:rPr lang="en-BE" smtClean="0"/>
              <a:t>1</a:t>
            </a:fld>
            <a:endParaRPr lang="en-BE"/>
          </a:p>
        </p:txBody>
      </p:sp>
    </p:spTree>
    <p:extLst>
      <p:ext uri="{BB962C8B-B14F-4D97-AF65-F5344CB8AC3E}">
        <p14:creationId xmlns:p14="http://schemas.microsoft.com/office/powerpoint/2010/main" val="81006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11</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155360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12</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290290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E2787-50E4-99B5-1F90-3D3E631DE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DC1D9-3BAC-AD28-6CAB-89BD1BFB7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DD5D5-FDD8-7D10-9F13-3C7C137DBA05}"/>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B5327733-54C8-EA81-C193-136D342D6123}"/>
              </a:ext>
            </a:extLst>
          </p:cNvPr>
          <p:cNvSpPr>
            <a:spLocks noGrp="1"/>
          </p:cNvSpPr>
          <p:nvPr>
            <p:ph type="sldNum" sz="quarter" idx="5"/>
          </p:nvPr>
        </p:nvSpPr>
        <p:spPr/>
        <p:txBody>
          <a:bodyPr/>
          <a:lstStyle/>
          <a:p>
            <a:fld id="{38CEC635-D8D4-4F0C-867B-2DF93222BF1F}" type="slidenum">
              <a:rPr lang="en-BE" smtClean="0"/>
              <a:t>13</a:t>
            </a:fld>
            <a:endParaRPr lang="en-BE"/>
          </a:p>
        </p:txBody>
      </p:sp>
      <p:sp>
        <p:nvSpPr>
          <p:cNvPr id="5" name="Date Placeholder 4">
            <a:extLst>
              <a:ext uri="{FF2B5EF4-FFF2-40B4-BE49-F238E27FC236}">
                <a16:creationId xmlns:a16="http://schemas.microsoft.com/office/drawing/2014/main" id="{99E28A98-E957-207C-3A24-7355EEFEE4BD}"/>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310D70E8-66DE-F492-5A39-AB52E12C6DAA}"/>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85C97BF9-5F77-3917-751F-28040385C141}"/>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4231062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14</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566359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123C-4D1E-9B73-C684-E56FE22F9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BA24B-EA19-2EA1-ABC3-D572C30D2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3E4DB-6D23-F6A1-9371-9C9B7D2A6F11}"/>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E2E82E17-166A-3979-A674-2F810FD0F260}"/>
              </a:ext>
            </a:extLst>
          </p:cNvPr>
          <p:cNvSpPr>
            <a:spLocks noGrp="1"/>
          </p:cNvSpPr>
          <p:nvPr>
            <p:ph type="sldNum" sz="quarter" idx="5"/>
          </p:nvPr>
        </p:nvSpPr>
        <p:spPr/>
        <p:txBody>
          <a:bodyPr/>
          <a:lstStyle/>
          <a:p>
            <a:fld id="{38CEC635-D8D4-4F0C-867B-2DF93222BF1F}" type="slidenum">
              <a:rPr lang="en-BE" smtClean="0"/>
              <a:t>15</a:t>
            </a:fld>
            <a:endParaRPr lang="en-BE"/>
          </a:p>
        </p:txBody>
      </p:sp>
      <p:sp>
        <p:nvSpPr>
          <p:cNvPr id="5" name="Date Placeholder 4">
            <a:extLst>
              <a:ext uri="{FF2B5EF4-FFF2-40B4-BE49-F238E27FC236}">
                <a16:creationId xmlns:a16="http://schemas.microsoft.com/office/drawing/2014/main" id="{FEB887CC-DC7D-748A-C28A-834F0F067362}"/>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27A2CB7F-DEEF-CCFC-AEC3-660EEEAA3919}"/>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1A27C496-C625-5258-56C3-1C0BB913E3B6}"/>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226030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16</a:t>
            </a:fld>
            <a:endParaRPr lang="en-BE"/>
          </a:p>
        </p:txBody>
      </p:sp>
      <p:sp>
        <p:nvSpPr>
          <p:cNvPr id="5" name="Date Placeholder 4">
            <a:extLst>
              <a:ext uri="{FF2B5EF4-FFF2-40B4-BE49-F238E27FC236}">
                <a16:creationId xmlns:a16="http://schemas.microsoft.com/office/drawing/2014/main" id="{A33D3BC0-D7B5-855D-46C8-F58AB0A15504}"/>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94EB95AE-418E-2C56-D51B-89C2E2105BD9}"/>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E7B9B264-87DE-B767-3B3E-3132DFDFAA7B}"/>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1982002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F98B7-0225-026F-C0A5-56C4424FB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3609C-C988-65B4-F93E-D4AF6B45C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26CBA-5448-5B1B-C1B6-890B9F8F5599}"/>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EA84CE31-3CF7-9800-9EB5-F05EBF64B7DC}"/>
              </a:ext>
            </a:extLst>
          </p:cNvPr>
          <p:cNvSpPr>
            <a:spLocks noGrp="1"/>
          </p:cNvSpPr>
          <p:nvPr>
            <p:ph type="sldNum" sz="quarter" idx="5"/>
          </p:nvPr>
        </p:nvSpPr>
        <p:spPr/>
        <p:txBody>
          <a:bodyPr/>
          <a:lstStyle/>
          <a:p>
            <a:fld id="{38CEC635-D8D4-4F0C-867B-2DF93222BF1F}" type="slidenum">
              <a:rPr lang="en-BE" smtClean="0"/>
              <a:t>17</a:t>
            </a:fld>
            <a:endParaRPr lang="en-BE"/>
          </a:p>
        </p:txBody>
      </p:sp>
      <p:sp>
        <p:nvSpPr>
          <p:cNvPr id="5" name="Date Placeholder 4">
            <a:extLst>
              <a:ext uri="{FF2B5EF4-FFF2-40B4-BE49-F238E27FC236}">
                <a16:creationId xmlns:a16="http://schemas.microsoft.com/office/drawing/2014/main" id="{73415C5B-D966-BDB6-DA9D-5595620CF3B7}"/>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E2B95D97-3CFB-7651-8EB2-3C0169DE32BE}"/>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CEDD3271-77AC-03CA-4BFE-DBB0EE661DC4}"/>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1731024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39675-93E3-A83A-F510-DD57A1FFA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7EE5E-5731-16B8-E6C3-7219D6BD4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CE812-59ED-EB5F-E68A-1820012EEA1E}"/>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6A9652E4-071E-BDBC-F5C6-18780EE095BF}"/>
              </a:ext>
            </a:extLst>
          </p:cNvPr>
          <p:cNvSpPr>
            <a:spLocks noGrp="1"/>
          </p:cNvSpPr>
          <p:nvPr>
            <p:ph type="sldNum" sz="quarter" idx="5"/>
          </p:nvPr>
        </p:nvSpPr>
        <p:spPr/>
        <p:txBody>
          <a:bodyPr/>
          <a:lstStyle/>
          <a:p>
            <a:fld id="{38CEC635-D8D4-4F0C-867B-2DF93222BF1F}" type="slidenum">
              <a:rPr lang="en-BE" smtClean="0"/>
              <a:t>18</a:t>
            </a:fld>
            <a:endParaRPr lang="en-BE"/>
          </a:p>
        </p:txBody>
      </p:sp>
      <p:sp>
        <p:nvSpPr>
          <p:cNvPr id="5" name="Date Placeholder 4">
            <a:extLst>
              <a:ext uri="{FF2B5EF4-FFF2-40B4-BE49-F238E27FC236}">
                <a16:creationId xmlns:a16="http://schemas.microsoft.com/office/drawing/2014/main" id="{1213387B-6808-182A-65D1-5F071166BDC7}"/>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D1476CE6-7E37-B791-512E-2A4BD0F98CC6}"/>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DFFCC2C2-0DF7-D19D-E075-607B5781F76E}"/>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57518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200BA-401E-C93B-4EE5-7DD31E333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AD29D-C349-3A5B-9423-3B419D5FD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28E751-5E14-60CC-2492-2392217120FE}"/>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A07DEAA2-B704-4E28-3360-ECAF24F8574D}"/>
              </a:ext>
            </a:extLst>
          </p:cNvPr>
          <p:cNvSpPr>
            <a:spLocks noGrp="1"/>
          </p:cNvSpPr>
          <p:nvPr>
            <p:ph type="sldNum" sz="quarter" idx="5"/>
          </p:nvPr>
        </p:nvSpPr>
        <p:spPr/>
        <p:txBody>
          <a:bodyPr/>
          <a:lstStyle/>
          <a:p>
            <a:fld id="{38CEC635-D8D4-4F0C-867B-2DF93222BF1F}" type="slidenum">
              <a:rPr lang="en-BE" smtClean="0"/>
              <a:t>19</a:t>
            </a:fld>
            <a:endParaRPr lang="en-BE"/>
          </a:p>
        </p:txBody>
      </p:sp>
      <p:sp>
        <p:nvSpPr>
          <p:cNvPr id="5" name="Date Placeholder 4">
            <a:extLst>
              <a:ext uri="{FF2B5EF4-FFF2-40B4-BE49-F238E27FC236}">
                <a16:creationId xmlns:a16="http://schemas.microsoft.com/office/drawing/2014/main" id="{757E6EC9-B1ED-8DA4-D035-016A9F569933}"/>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9A4B9D4C-EFD4-6C8A-9E8E-A2CEFD8D4C7F}"/>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D2136733-ABE3-17CC-FB68-103EF326198E}"/>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45652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6768-68E1-184C-81DC-FEBB1EBC20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6E964-6A1F-0886-6429-D720FE3BC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3A050-E735-620F-E619-BDFF95AAA18F}"/>
              </a:ext>
            </a:extLst>
          </p:cNvPr>
          <p:cNvSpPr>
            <a:spLocks noGrp="1"/>
          </p:cNvSpPr>
          <p:nvPr>
            <p:ph type="body" idx="1"/>
          </p:nvPr>
        </p:nvSpPr>
        <p:spPr/>
        <p:txBody>
          <a:bodyPr/>
          <a:lstStyle/>
          <a:p>
            <a:endParaRPr lang="en-BE" dirty="0"/>
          </a:p>
        </p:txBody>
      </p:sp>
      <p:sp>
        <p:nvSpPr>
          <p:cNvPr id="4" name="Slide Number Placeholder 3">
            <a:extLst>
              <a:ext uri="{FF2B5EF4-FFF2-40B4-BE49-F238E27FC236}">
                <a16:creationId xmlns:a16="http://schemas.microsoft.com/office/drawing/2014/main" id="{74DE7C1D-D104-0A55-E666-C994CE8F852A}"/>
              </a:ext>
            </a:extLst>
          </p:cNvPr>
          <p:cNvSpPr>
            <a:spLocks noGrp="1"/>
          </p:cNvSpPr>
          <p:nvPr>
            <p:ph type="sldNum" sz="quarter" idx="5"/>
          </p:nvPr>
        </p:nvSpPr>
        <p:spPr/>
        <p:txBody>
          <a:bodyPr/>
          <a:lstStyle/>
          <a:p>
            <a:fld id="{38CEC635-D8D4-4F0C-867B-2DF93222BF1F}" type="slidenum">
              <a:rPr lang="en-BE" smtClean="0"/>
              <a:t>20</a:t>
            </a:fld>
            <a:endParaRPr lang="en-BE"/>
          </a:p>
        </p:txBody>
      </p:sp>
      <p:sp>
        <p:nvSpPr>
          <p:cNvPr id="5" name="Date Placeholder 4">
            <a:extLst>
              <a:ext uri="{FF2B5EF4-FFF2-40B4-BE49-F238E27FC236}">
                <a16:creationId xmlns:a16="http://schemas.microsoft.com/office/drawing/2014/main" id="{0FC0EC94-ED15-7F79-1131-0762B38F7DD0}"/>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7F7828DD-6D01-DB1E-33E7-B5A496D124E1}"/>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0F99FF53-E10F-818B-CD22-D151B325BEC8}"/>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75388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2</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2112166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21</a:t>
            </a:fld>
            <a:endParaRPr lang="en-BE"/>
          </a:p>
        </p:txBody>
      </p:sp>
      <p:sp>
        <p:nvSpPr>
          <p:cNvPr id="5" name="Date Placeholder 4">
            <a:extLst>
              <a:ext uri="{FF2B5EF4-FFF2-40B4-BE49-F238E27FC236}">
                <a16:creationId xmlns:a16="http://schemas.microsoft.com/office/drawing/2014/main" id="{A33D3BC0-D7B5-855D-46C8-F58AB0A15504}"/>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94EB95AE-418E-2C56-D51B-89C2E2105BD9}"/>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E7B9B264-87DE-B767-3B3E-3132DFDFAA7B}"/>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342659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3</a:t>
            </a:fld>
            <a:endParaRPr lang="en-BE"/>
          </a:p>
        </p:txBody>
      </p:sp>
    </p:spTree>
    <p:extLst>
      <p:ext uri="{BB962C8B-B14F-4D97-AF65-F5344CB8AC3E}">
        <p14:creationId xmlns:p14="http://schemas.microsoft.com/office/powerpoint/2010/main" val="133531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4</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373909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5</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15298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6</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208525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7</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129056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9</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75099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8CEC635-D8D4-4F0C-867B-2DF93222BF1F}" type="slidenum">
              <a:rPr lang="en-BE" smtClean="0"/>
              <a:t>10</a:t>
            </a:fld>
            <a:endParaRPr lang="en-BE"/>
          </a:p>
        </p:txBody>
      </p:sp>
      <p:sp>
        <p:nvSpPr>
          <p:cNvPr id="5" name="Date Placeholder 4">
            <a:extLst>
              <a:ext uri="{FF2B5EF4-FFF2-40B4-BE49-F238E27FC236}">
                <a16:creationId xmlns:a16="http://schemas.microsoft.com/office/drawing/2014/main" id="{9FD97AFD-97F0-3976-C6EF-5223239AC30E}"/>
              </a:ext>
            </a:extLst>
          </p:cNvPr>
          <p:cNvSpPr>
            <a:spLocks noGrp="1"/>
          </p:cNvSpPr>
          <p:nvPr>
            <p:ph type="dt" idx="1"/>
          </p:nvPr>
        </p:nvSpPr>
        <p:spPr/>
        <p:txBody>
          <a:bodyPr/>
          <a:lstStyle/>
          <a:p>
            <a:r>
              <a:rPr lang="en-BE"/>
              <a:t>03/05/2024</a:t>
            </a:r>
          </a:p>
        </p:txBody>
      </p:sp>
      <p:sp>
        <p:nvSpPr>
          <p:cNvPr id="6" name="Footer Placeholder 5">
            <a:extLst>
              <a:ext uri="{FF2B5EF4-FFF2-40B4-BE49-F238E27FC236}">
                <a16:creationId xmlns:a16="http://schemas.microsoft.com/office/drawing/2014/main" id="{1B7F0BC7-B237-1E68-C07D-DB5D29DE07B3}"/>
              </a:ext>
            </a:extLst>
          </p:cNvPr>
          <p:cNvSpPr>
            <a:spLocks noGrp="1"/>
          </p:cNvSpPr>
          <p:nvPr>
            <p:ph type="ftr" sz="quarter" idx="4"/>
          </p:nvPr>
        </p:nvSpPr>
        <p:spPr/>
        <p:txBody>
          <a:bodyPr/>
          <a:lstStyle/>
          <a:p>
            <a:r>
              <a:rPr lang="en-GB"/>
              <a:t>HAQAA3 agency reviews 2024-25 - training session 2</a:t>
            </a:r>
            <a:endParaRPr lang="en-BE"/>
          </a:p>
        </p:txBody>
      </p:sp>
      <p:sp>
        <p:nvSpPr>
          <p:cNvPr id="7" name="Header Placeholder 6">
            <a:extLst>
              <a:ext uri="{FF2B5EF4-FFF2-40B4-BE49-F238E27FC236}">
                <a16:creationId xmlns:a16="http://schemas.microsoft.com/office/drawing/2014/main" id="{5D1A6C45-2F67-E0D3-932B-D5B5E968DE32}"/>
              </a:ext>
            </a:extLst>
          </p:cNvPr>
          <p:cNvSpPr>
            <a:spLocks noGrp="1"/>
          </p:cNvSpPr>
          <p:nvPr>
            <p:ph type="hdr" sz="quarter"/>
          </p:nvPr>
        </p:nvSpPr>
        <p:spPr/>
        <p:txBody>
          <a:bodyPr/>
          <a:lstStyle/>
          <a:p>
            <a:r>
              <a:rPr lang="en-GB"/>
              <a:t>The self-assessment phase - Luis Miranda</a:t>
            </a:r>
            <a:endParaRPr lang="en-BE"/>
          </a:p>
        </p:txBody>
      </p:sp>
    </p:spTree>
    <p:extLst>
      <p:ext uri="{BB962C8B-B14F-4D97-AF65-F5344CB8AC3E}">
        <p14:creationId xmlns:p14="http://schemas.microsoft.com/office/powerpoint/2010/main" val="3036886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Imagen 3" descr="Icono&#10;&#10;Descripción generada automáticamente">
            <a:extLst>
              <a:ext uri="{FF2B5EF4-FFF2-40B4-BE49-F238E27FC236}">
                <a16:creationId xmlns:a16="http://schemas.microsoft.com/office/drawing/2014/main" id="{B6766C1C-620F-0438-5DA0-01798F29A9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06" y="0"/>
            <a:ext cx="9675294" cy="6858000"/>
          </a:xfrm>
          <a:prstGeom prst="rect">
            <a:avLst/>
          </a:prstGeom>
        </p:spPr>
      </p:pic>
      <p:pic>
        <p:nvPicPr>
          <p:cNvPr id="7" name="Imagen 6" descr="Un dibujo de una cara feliz&#10;&#10;Descripción generada automáticamente con confianza baja">
            <a:extLst>
              <a:ext uri="{FF2B5EF4-FFF2-40B4-BE49-F238E27FC236}">
                <a16:creationId xmlns:a16="http://schemas.microsoft.com/office/drawing/2014/main" id="{9C4B20E7-3EB4-BF29-E35A-8545C2234F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856" y="2382717"/>
            <a:ext cx="6090377" cy="1900197"/>
          </a:xfrm>
          <a:prstGeom prst="rect">
            <a:avLst/>
          </a:prstGeom>
        </p:spPr>
      </p:pic>
      <p:pic>
        <p:nvPicPr>
          <p:cNvPr id="8" name="Picture 24" descr="A picture containing drawing, food&#10;&#10;Description automatically generated">
            <a:extLst>
              <a:ext uri="{FF2B5EF4-FFF2-40B4-BE49-F238E27FC236}">
                <a16:creationId xmlns:a16="http://schemas.microsoft.com/office/drawing/2014/main" id="{4369BB79-969D-B53A-A716-664A204848E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5732"/>
          <a:stretch/>
        </p:blipFill>
        <p:spPr>
          <a:xfrm>
            <a:off x="9240986" y="349670"/>
            <a:ext cx="2642535" cy="1280419"/>
          </a:xfrm>
          <a:prstGeom prst="rect">
            <a:avLst/>
          </a:prstGeom>
        </p:spPr>
      </p:pic>
      <p:pic>
        <p:nvPicPr>
          <p:cNvPr id="9" name="Picture 8" descr="A picture containing shirt, drawing&#10;&#10;Description automatically generated">
            <a:extLst>
              <a:ext uri="{FF2B5EF4-FFF2-40B4-BE49-F238E27FC236}">
                <a16:creationId xmlns:a16="http://schemas.microsoft.com/office/drawing/2014/main" id="{9F2F25DA-9FB2-E31D-1E15-83CC0DDFE4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71964" y="5760644"/>
            <a:ext cx="1570758" cy="915588"/>
          </a:xfrm>
          <a:prstGeom prst="rect">
            <a:avLst/>
          </a:prstGeom>
        </p:spPr>
      </p:pic>
      <p:pic>
        <p:nvPicPr>
          <p:cNvPr id="11" name="Picture 32" descr="A picture containing drawing, food, plate&#10;&#10;Description automatically generated">
            <a:extLst>
              <a:ext uri="{FF2B5EF4-FFF2-40B4-BE49-F238E27FC236}">
                <a16:creationId xmlns:a16="http://schemas.microsoft.com/office/drawing/2014/main" id="{148A4F17-445A-66CB-1B61-6E579F31C9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2253" y="5818922"/>
            <a:ext cx="1167274" cy="771043"/>
          </a:xfrm>
          <a:prstGeom prst="rect">
            <a:avLst/>
          </a:prstGeom>
        </p:spPr>
      </p:pic>
      <p:pic>
        <p:nvPicPr>
          <p:cNvPr id="12" name="Imagen 11">
            <a:extLst>
              <a:ext uri="{FF2B5EF4-FFF2-40B4-BE49-F238E27FC236}">
                <a16:creationId xmlns:a16="http://schemas.microsoft.com/office/drawing/2014/main" id="{209FB97B-097D-3136-82FD-95E63E3EBE3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4683641" y="5779714"/>
            <a:ext cx="1820266" cy="849458"/>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3B270AD6-B9A5-973D-AEF8-78AB10B73CC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2427" y="192369"/>
            <a:ext cx="1996809" cy="1199447"/>
          </a:xfrm>
          <a:prstGeom prst="rect">
            <a:avLst/>
          </a:prstGeom>
        </p:spPr>
      </p:pic>
      <p:pic>
        <p:nvPicPr>
          <p:cNvPr id="5" name="Picture 4">
            <a:extLst>
              <a:ext uri="{FF2B5EF4-FFF2-40B4-BE49-F238E27FC236}">
                <a16:creationId xmlns:a16="http://schemas.microsoft.com/office/drawing/2014/main" id="{B08CB15B-07CC-17A7-63D1-E7DEDF348B7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8652467" y="580030"/>
            <a:ext cx="1022827" cy="1076302"/>
          </a:xfrm>
          <a:prstGeom prst="rect">
            <a:avLst/>
          </a:prstGeom>
        </p:spPr>
      </p:pic>
      <p:pic>
        <p:nvPicPr>
          <p:cNvPr id="6" name="Graphic 5">
            <a:extLst>
              <a:ext uri="{FF2B5EF4-FFF2-40B4-BE49-F238E27FC236}">
                <a16:creationId xmlns:a16="http://schemas.microsoft.com/office/drawing/2014/main" id="{B50717E4-5765-1DD1-9818-C80D5BC9FB9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842722" y="5860630"/>
            <a:ext cx="2419350" cy="647700"/>
          </a:xfrm>
          <a:prstGeom prst="rect">
            <a:avLst/>
          </a:prstGeom>
        </p:spPr>
      </p:pic>
    </p:spTree>
    <p:extLst>
      <p:ext uri="{BB962C8B-B14F-4D97-AF65-F5344CB8AC3E}">
        <p14:creationId xmlns:p14="http://schemas.microsoft.com/office/powerpoint/2010/main" val="1680854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273750"/>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56036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17559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811F8-E31C-CDA9-27AE-0E1FA0B29283}"/>
              </a:ext>
            </a:extLst>
          </p:cNvPr>
          <p:cNvSpPr>
            <a:spLocks noGrp="1"/>
          </p:cNvSpPr>
          <p:nvPr>
            <p:ph type="title"/>
          </p:nvPr>
        </p:nvSpPr>
        <p:spPr>
          <a:xfrm>
            <a:off x="839788" y="457200"/>
            <a:ext cx="3932237" cy="1600200"/>
          </a:xfrm>
        </p:spPr>
        <p:txBody>
          <a:bodyPr anchor="b">
            <a:noAutofit/>
          </a:bodyPr>
          <a:lstStyle>
            <a:lvl1pPr algn="l" defTabSz="914400" rtl="0" eaLnBrk="1" latinLnBrk="0" hangingPunct="1">
              <a:lnSpc>
                <a:spcPct val="90000"/>
              </a:lnSpc>
              <a:spcBef>
                <a:spcPct val="0"/>
              </a:spcBef>
              <a:buNone/>
              <a:defRPr lang="en-GB" sz="28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0020BDD5-5FAD-395B-5354-9503ED456B11}"/>
              </a:ext>
            </a:extLst>
          </p:cNvPr>
          <p:cNvSpPr>
            <a:spLocks noGrp="1"/>
          </p:cNvSpPr>
          <p:nvPr>
            <p:ph idx="1"/>
          </p:nvPr>
        </p:nvSpPr>
        <p:spPr>
          <a:xfrm>
            <a:off x="5183188" y="987425"/>
            <a:ext cx="6172200" cy="4873625"/>
          </a:xfrm>
        </p:spPr>
        <p:txBody>
          <a:bodyPr/>
          <a:lstStyle>
            <a:lvl1pPr>
              <a:buClr>
                <a:srgbClr val="F9B233"/>
              </a:buClr>
              <a:defRPr sz="3200"/>
            </a:lvl1pPr>
            <a:lvl2pPr>
              <a:buClr>
                <a:srgbClr val="F9B233"/>
              </a:buClr>
              <a:defRPr sz="2800"/>
            </a:lvl2pPr>
            <a:lvl3pPr>
              <a:buClr>
                <a:srgbClr val="F9B233"/>
              </a:buClr>
              <a:defRPr sz="2400"/>
            </a:lvl3pPr>
            <a:lvl4pPr>
              <a:buClr>
                <a:srgbClr val="F9B233"/>
              </a:buClr>
              <a:defRPr sz="2000"/>
            </a:lvl4pPr>
            <a:lvl5pPr>
              <a:buClr>
                <a:srgbClr val="F9B233"/>
              </a:buCl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767DC1AB-2C21-7E23-CA43-975BD618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03F5C8-E681-F08A-F2EA-B251258243F0}"/>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6" name="Marcador de pie de página 5">
            <a:extLst>
              <a:ext uri="{FF2B5EF4-FFF2-40B4-BE49-F238E27FC236}">
                <a16:creationId xmlns:a16="http://schemas.microsoft.com/office/drawing/2014/main" id="{BB84F894-377F-B0CB-C4FB-413D8C8D0D8F}"/>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3C3A7764-509B-6E0D-BF2F-C24002671976}"/>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39B00AB-4ABD-563F-E7FF-1C7167F57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28041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D51F5-F6F6-A65B-EB46-6F14C5DEB93A}"/>
              </a:ext>
            </a:extLst>
          </p:cNvPr>
          <p:cNvSpPr>
            <a:spLocks noGrp="1"/>
          </p:cNvSpPr>
          <p:nvPr>
            <p:ph type="title"/>
          </p:nvPr>
        </p:nvSpPr>
        <p:spPr>
          <a:xfrm>
            <a:off x="839788" y="457200"/>
            <a:ext cx="3932237" cy="1600200"/>
          </a:xfrm>
        </p:spPr>
        <p:txBody>
          <a:bodyPr anchor="b">
            <a:normAutofit/>
          </a:bodyPr>
          <a:lstStyle>
            <a:lvl1pPr>
              <a:defRPr sz="2800">
                <a:gradFill>
                  <a:gsLst>
                    <a:gs pos="0">
                      <a:srgbClr val="E94E1B"/>
                    </a:gs>
                    <a:gs pos="100000">
                      <a:srgbClr val="F9B233"/>
                    </a:gs>
                  </a:gsLst>
                  <a:lin ang="1200000" scaled="0"/>
                </a:gradFill>
              </a:defRPr>
            </a:lvl1pPr>
          </a:lstStyle>
          <a:p>
            <a:r>
              <a:rPr lang="es-ES" dirty="0"/>
              <a:t>Haga clic para modificar el estilo de título del patrón</a:t>
            </a:r>
            <a:endParaRPr lang="en-GB" dirty="0"/>
          </a:p>
        </p:txBody>
      </p:sp>
      <p:sp>
        <p:nvSpPr>
          <p:cNvPr id="3" name="Marcador de posición de imagen 2">
            <a:extLst>
              <a:ext uri="{FF2B5EF4-FFF2-40B4-BE49-F238E27FC236}">
                <a16:creationId xmlns:a16="http://schemas.microsoft.com/office/drawing/2014/main" id="{2810A763-4722-2D2F-C612-6E4F63CBC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F4A42D30-F5F0-16AD-4266-79816E868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9DE773-2AF7-8B14-1DD0-6E8F54C76E50}"/>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6" name="Marcador de pie de página 5">
            <a:extLst>
              <a:ext uri="{FF2B5EF4-FFF2-40B4-BE49-F238E27FC236}">
                <a16:creationId xmlns:a16="http://schemas.microsoft.com/office/drawing/2014/main" id="{15903CF5-0E9F-F5E0-253D-1520D491005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F824E106-9D1B-F982-3881-D3656275CED9}"/>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8" name="Imagen 7" descr="Un dibujo de una cara feliz&#10;&#10;Descripción generada automáticamente con confianza baja">
            <a:extLst>
              <a:ext uri="{FF2B5EF4-FFF2-40B4-BE49-F238E27FC236}">
                <a16:creationId xmlns:a16="http://schemas.microsoft.com/office/drawing/2014/main" id="{15600959-2B8B-870F-A288-2DED488DF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5031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EBEA32-89F6-40D1-ABB3-AA1C346A4286}"/>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3" name="Marcador de pie de página 2">
            <a:extLst>
              <a:ext uri="{FF2B5EF4-FFF2-40B4-BE49-F238E27FC236}">
                <a16:creationId xmlns:a16="http://schemas.microsoft.com/office/drawing/2014/main" id="{E58F8F6D-B828-C384-3967-BC3A21C278B4}"/>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F6637291-3F2D-7D3F-0CA6-6901343C4D3C}"/>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5" name="Imagen 4" descr="Un dibujo de una cara feliz&#10;&#10;Descripción generada automáticamente con confianza baja">
            <a:extLst>
              <a:ext uri="{FF2B5EF4-FFF2-40B4-BE49-F238E27FC236}">
                <a16:creationId xmlns:a16="http://schemas.microsoft.com/office/drawing/2014/main" id="{781EF7A8-8562-707B-834E-B5383648C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4341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EC58E8B7-C146-C828-825F-BE969795E7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767555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2E87-F3B1-A4F9-D594-B9562763812A}"/>
              </a:ext>
            </a:extLst>
          </p:cNvPr>
          <p:cNvSpPr>
            <a:spLocks noGrp="1"/>
          </p:cNvSpPr>
          <p:nvPr>
            <p:ph type="title"/>
          </p:nvPr>
        </p:nvSpPr>
        <p:spPr>
          <a:xfrm>
            <a:off x="838200" y="500062"/>
            <a:ext cx="10515600" cy="1325563"/>
          </a:xfrm>
        </p:spPr>
        <p:txBody>
          <a:bodyP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DDBD0D51-A228-E65F-5F18-9536D76ABAE2}"/>
              </a:ext>
            </a:extLst>
          </p:cNvPr>
          <p:cNvSpPr>
            <a:spLocks noGrp="1"/>
          </p:cNvSpPr>
          <p:nvPr>
            <p:ph idx="1"/>
          </p:nvPr>
        </p:nvSpPr>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4F03E578-76D7-B4BE-F94A-CC9FF0D87135}"/>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5" name="Marcador de pie de página 4">
            <a:extLst>
              <a:ext uri="{FF2B5EF4-FFF2-40B4-BE49-F238E27FC236}">
                <a16:creationId xmlns:a16="http://schemas.microsoft.com/office/drawing/2014/main" id="{3C10252D-BBFB-1C9A-D4E4-AC5F5A19C4B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342F7EF7-EDDE-AAE2-0D14-E48434DE727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0" name="Imagen 9" descr="Un dibujo de una cara feliz&#10;&#10;Descripción generada automáticamente con confianza baja">
            <a:extLst>
              <a:ext uri="{FF2B5EF4-FFF2-40B4-BE49-F238E27FC236}">
                <a16:creationId xmlns:a16="http://schemas.microsoft.com/office/drawing/2014/main" id="{3AEF2DBA-32C8-ECAC-FD03-499D148BC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754397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descr="Imagen que contiene luz, reloj&#10;&#10;Descripción generada automáticamente">
            <a:extLst>
              <a:ext uri="{FF2B5EF4-FFF2-40B4-BE49-F238E27FC236}">
                <a16:creationId xmlns:a16="http://schemas.microsoft.com/office/drawing/2014/main" id="{B218AD49-FBD9-F897-B725-70CB8D84EC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8" r="-1"/>
          <a:stretch/>
        </p:blipFill>
        <p:spPr>
          <a:xfrm>
            <a:off x="0" y="0"/>
            <a:ext cx="12192000" cy="6858000"/>
          </a:xfrm>
          <a:prstGeom prst="rect">
            <a:avLst/>
          </a:prstGeom>
        </p:spPr>
      </p:pic>
      <p:sp>
        <p:nvSpPr>
          <p:cNvPr id="2" name="Título 1">
            <a:extLst>
              <a:ext uri="{FF2B5EF4-FFF2-40B4-BE49-F238E27FC236}">
                <a16:creationId xmlns:a16="http://schemas.microsoft.com/office/drawing/2014/main" id="{1C2D04F6-31C1-7448-92CD-B03EF294F71D}"/>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E9EC3938-D9D3-D7B5-FA5B-3389621B9C1E}"/>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D31A9525-6BF0-B26F-9CD4-5A7C24399A7C}"/>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5" name="Marcador de pie de página 4">
            <a:extLst>
              <a:ext uri="{FF2B5EF4-FFF2-40B4-BE49-F238E27FC236}">
                <a16:creationId xmlns:a16="http://schemas.microsoft.com/office/drawing/2014/main" id="{9BEF75B0-3AE3-A43F-46E3-D9488C0559B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6D02F52-0BC1-0CCC-D13F-CF6991B94AEF}"/>
              </a:ext>
            </a:extLst>
          </p:cNvPr>
          <p:cNvSpPr>
            <a:spLocks noGrp="1"/>
          </p:cNvSpPr>
          <p:nvPr>
            <p:ph type="sldNum" sz="quarter" idx="12"/>
          </p:nvPr>
        </p:nvSpPr>
        <p:spPr/>
        <p:txBody>
          <a:bodyPr/>
          <a:lstStyle/>
          <a:p>
            <a:fld id="{D3A92039-7BCC-4D02-A517-162A6F375201}" type="slidenum">
              <a:rPr lang="en-GB" smtClean="0"/>
              <a:t>‹#›</a:t>
            </a:fld>
            <a:endParaRPr lang="en-GB"/>
          </a:p>
        </p:txBody>
      </p:sp>
    </p:spTree>
    <p:extLst>
      <p:ext uri="{BB962C8B-B14F-4D97-AF65-F5344CB8AC3E}">
        <p14:creationId xmlns:p14="http://schemas.microsoft.com/office/powerpoint/2010/main" val="201236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9931BEB8-C89E-35D8-CE43-A782EC66D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51060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9D42A-E613-F023-5623-99E0F54DBAB1}"/>
              </a:ext>
            </a:extLst>
          </p:cNvPr>
          <p:cNvSpPr>
            <a:spLocks noGrp="1"/>
          </p:cNvSpPr>
          <p:nvPr>
            <p:ph type="title"/>
          </p:nvPr>
        </p:nvSpPr>
        <p:spPr>
          <a:xfrm>
            <a:off x="838200" y="500062"/>
            <a:ext cx="10515600" cy="1325563"/>
          </a:xfrm>
        </p:spPr>
        <p:txBody>
          <a:bodyPr vert="horz" lIns="91440" tIns="45720" rIns="91440" bIns="45720" rtlCol="0" anchor="ctr">
            <a:noAutofit/>
          </a:bodyPr>
          <a:lstStyle>
            <a:lvl1pPr>
              <a:defRPr lang="en-GB" sz="3600" dirty="0">
                <a:gradFill>
                  <a:gsLst>
                    <a:gs pos="0">
                      <a:srgbClr val="E94E1B"/>
                    </a:gs>
                    <a:gs pos="100000">
                      <a:srgbClr val="F9B233"/>
                    </a:gs>
                  </a:gsLst>
                  <a:lin ang="1200000" scaled="0"/>
                </a:gradFill>
              </a:defRPr>
            </a:lvl1pPr>
          </a:lstStyle>
          <a:p>
            <a:pPr lvl="0"/>
            <a:r>
              <a:rPr lang="es-ES" dirty="0"/>
              <a:t>Haga clic para modificar el estilo de título del patrón</a:t>
            </a:r>
            <a:endParaRPr lang="en-GB" dirty="0"/>
          </a:p>
        </p:txBody>
      </p:sp>
      <p:sp>
        <p:nvSpPr>
          <p:cNvPr id="3" name="Marcador de contenido 2">
            <a:extLst>
              <a:ext uri="{FF2B5EF4-FFF2-40B4-BE49-F238E27FC236}">
                <a16:creationId xmlns:a16="http://schemas.microsoft.com/office/drawing/2014/main" id="{66CD5838-F6B6-16F9-4B58-67C5C4AA2282}"/>
              </a:ext>
            </a:extLst>
          </p:cNvPr>
          <p:cNvSpPr>
            <a:spLocks noGrp="1"/>
          </p:cNvSpPr>
          <p:nvPr>
            <p:ph sz="half" idx="1"/>
          </p:nvPr>
        </p:nvSpPr>
        <p:spPr>
          <a:xfrm>
            <a:off x="838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contenido 3">
            <a:extLst>
              <a:ext uri="{FF2B5EF4-FFF2-40B4-BE49-F238E27FC236}">
                <a16:creationId xmlns:a16="http://schemas.microsoft.com/office/drawing/2014/main" id="{63C1E6F3-E25B-E239-F9B0-A09246156860}"/>
              </a:ext>
            </a:extLst>
          </p:cNvPr>
          <p:cNvSpPr>
            <a:spLocks noGrp="1"/>
          </p:cNvSpPr>
          <p:nvPr>
            <p:ph sz="half" idx="2"/>
          </p:nvPr>
        </p:nvSpPr>
        <p:spPr>
          <a:xfrm>
            <a:off x="6172200" y="1825625"/>
            <a:ext cx="5181600" cy="4351338"/>
          </a:xfrm>
        </p:spPr>
        <p:txBody>
          <a:bodyPr/>
          <a:lstStyle>
            <a:lvl1pPr>
              <a:buClr>
                <a:srgbClr val="F9B233"/>
              </a:buClr>
              <a:defRPr/>
            </a:lvl1pPr>
            <a:lvl2pPr>
              <a:buClr>
                <a:srgbClr val="F9B233"/>
              </a:buClr>
              <a:defRPr/>
            </a:lvl2pPr>
            <a:lvl3pPr>
              <a:buClr>
                <a:srgbClr val="F9B233"/>
              </a:buClr>
              <a:defRPr/>
            </a:lvl3pPr>
            <a:lvl4pPr>
              <a:buClr>
                <a:srgbClr val="F9B233"/>
              </a:buClr>
              <a:defRPr/>
            </a:lvl4pPr>
            <a:lvl5pPr>
              <a:buClr>
                <a:srgbClr val="F9B233"/>
              </a:buClr>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5" name="Marcador de fecha 4">
            <a:extLst>
              <a:ext uri="{FF2B5EF4-FFF2-40B4-BE49-F238E27FC236}">
                <a16:creationId xmlns:a16="http://schemas.microsoft.com/office/drawing/2014/main" id="{11C06696-1F7F-264F-1493-1C08C6A1F7DF}"/>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6" name="Marcador de pie de página 5">
            <a:extLst>
              <a:ext uri="{FF2B5EF4-FFF2-40B4-BE49-F238E27FC236}">
                <a16:creationId xmlns:a16="http://schemas.microsoft.com/office/drawing/2014/main" id="{FCB5DF13-DD4A-43A7-2CE8-20A51EB9791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524410-88F6-4001-5CC9-38EFD991F9D8}"/>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E771320F-8A12-7288-FCD4-994CFECD6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4920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Imagen que contiene luz, reloj&#10;&#10;Descripción generada automáticamente">
            <a:extLst>
              <a:ext uri="{FF2B5EF4-FFF2-40B4-BE49-F238E27FC236}">
                <a16:creationId xmlns:a16="http://schemas.microsoft.com/office/drawing/2014/main" id="{1D652AFF-A5E5-4357-D98D-A1FBB6F61C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168276"/>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28802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17BE9-5558-8CE9-3C93-ADDE23354E4B}"/>
              </a:ext>
            </a:extLst>
          </p:cNvPr>
          <p:cNvSpPr>
            <a:spLocks noGrp="1"/>
          </p:cNvSpPr>
          <p:nvPr>
            <p:ph type="title"/>
          </p:nvPr>
        </p:nvSpPr>
        <p:spPr>
          <a:xfrm>
            <a:off x="838200" y="318388"/>
            <a:ext cx="10515600" cy="1325563"/>
          </a:xfrm>
        </p:spPr>
        <p:txBody>
          <a:bodyPr>
            <a:noAutofit/>
          </a:bodyPr>
          <a:lstStyle>
            <a:lvl1pPr>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pPr lvl="0" algn="l" defTabSz="914400" rtl="0" eaLnBrk="1" latinLnBrk="0" hangingPunct="1">
              <a:lnSpc>
                <a:spcPct val="90000"/>
              </a:lnSpc>
              <a:spcBef>
                <a:spcPct val="0"/>
              </a:spcBef>
              <a:buNone/>
            </a:pPr>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91D950C0-8436-7A46-89C9-E96803FB31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981399-12D0-5CDD-9A5F-BB387592F4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4B83124-123C-7EA0-C5CA-132B1C6EA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CC4D7A-1CB0-4A21-296E-2771C07C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723F1A8E-3AFF-FC3A-0A17-02E376F75A14}"/>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8" name="Marcador de pie de página 7">
            <a:extLst>
              <a:ext uri="{FF2B5EF4-FFF2-40B4-BE49-F238E27FC236}">
                <a16:creationId xmlns:a16="http://schemas.microsoft.com/office/drawing/2014/main" id="{EF534DAE-0A4D-D60A-82F8-DB54043F7DD2}"/>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3C887F39-002B-A5EF-2734-146C0D3837A1}"/>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11" name="Imagen 10" descr="Un dibujo de una cara feliz&#10;&#10;Descripción generada automáticamente con confianza baja">
            <a:extLst>
              <a:ext uri="{FF2B5EF4-FFF2-40B4-BE49-F238E27FC236}">
                <a16:creationId xmlns:a16="http://schemas.microsoft.com/office/drawing/2014/main" id="{6785B7D2-6E9B-066F-4134-25D7F112E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191062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Imagen que contiene luz, reloj&#10;&#10;Descripción generada automáticamente">
            <a:extLst>
              <a:ext uri="{FF2B5EF4-FFF2-40B4-BE49-F238E27FC236}">
                <a16:creationId xmlns:a16="http://schemas.microsoft.com/office/drawing/2014/main" id="{A89426AA-1285-02EA-946C-B57E494C1B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 t="61217" r="1815" b="2467"/>
          <a:stretch/>
        </p:blipFill>
        <p:spPr>
          <a:xfrm>
            <a:off x="0" y="0"/>
            <a:ext cx="12192000" cy="1646238"/>
          </a:xfrm>
          <a:prstGeom prst="rect">
            <a:avLst/>
          </a:prstGeom>
        </p:spPr>
      </p:pic>
      <p:sp>
        <p:nvSpPr>
          <p:cNvPr id="2" name="Título 1">
            <a:extLst>
              <a:ext uri="{FF2B5EF4-FFF2-40B4-BE49-F238E27FC236}">
                <a16:creationId xmlns:a16="http://schemas.microsoft.com/office/drawing/2014/main" id="{E552A757-3B4B-0846-53F0-B9B1710DE3E0}"/>
              </a:ext>
            </a:extLst>
          </p:cNvPr>
          <p:cNvSpPr>
            <a:spLocks noGrp="1"/>
          </p:cNvSpPr>
          <p:nvPr>
            <p:ph type="title"/>
          </p:nvPr>
        </p:nvSpPr>
        <p:spPr>
          <a:xfrm>
            <a:off x="838200" y="160337"/>
            <a:ext cx="10515600" cy="1325563"/>
          </a:xfrm>
        </p:spPr>
        <p:txBody>
          <a:bodyPr>
            <a:normAutofit/>
          </a:bodyPr>
          <a:lstStyle>
            <a:lvl1pPr>
              <a:defRPr sz="3600">
                <a:solidFill>
                  <a:schemeClr val="bg1"/>
                </a:solidFill>
              </a:defRPr>
            </a:lvl1pPr>
          </a:lstStyle>
          <a:p>
            <a:r>
              <a:rPr lang="es-ES" dirty="0"/>
              <a:t>Haga clic para modificar el estilo de título del patrón</a:t>
            </a:r>
            <a:endParaRPr lang="en-GB" dirty="0"/>
          </a:p>
        </p:txBody>
      </p:sp>
      <p:sp>
        <p:nvSpPr>
          <p:cNvPr id="3" name="Marcador de fecha 2">
            <a:extLst>
              <a:ext uri="{FF2B5EF4-FFF2-40B4-BE49-F238E27FC236}">
                <a16:creationId xmlns:a16="http://schemas.microsoft.com/office/drawing/2014/main" id="{C4657319-E5BD-B863-AE64-0140A49ABCB0}"/>
              </a:ext>
            </a:extLst>
          </p:cNvPr>
          <p:cNvSpPr>
            <a:spLocks noGrp="1"/>
          </p:cNvSpPr>
          <p:nvPr>
            <p:ph type="dt" sz="half" idx="10"/>
          </p:nvPr>
        </p:nvSpPr>
        <p:spPr/>
        <p:txBody>
          <a:bodyPr/>
          <a:lstStyle/>
          <a:p>
            <a:fld id="{1EC84D97-110F-436D-8052-5194FC30C3C0}" type="datetimeFigureOut">
              <a:rPr lang="en-GB" smtClean="0"/>
              <a:t>27/01/2026</a:t>
            </a:fld>
            <a:endParaRPr lang="en-GB"/>
          </a:p>
        </p:txBody>
      </p:sp>
      <p:sp>
        <p:nvSpPr>
          <p:cNvPr id="4" name="Marcador de pie de página 3">
            <a:extLst>
              <a:ext uri="{FF2B5EF4-FFF2-40B4-BE49-F238E27FC236}">
                <a16:creationId xmlns:a16="http://schemas.microsoft.com/office/drawing/2014/main" id="{50936CDA-AF2A-C796-7125-58C71F7FA2F1}"/>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EF27F4AA-140A-971A-1607-731B7F8D4523}"/>
              </a:ext>
            </a:extLst>
          </p:cNvPr>
          <p:cNvSpPr>
            <a:spLocks noGrp="1"/>
          </p:cNvSpPr>
          <p:nvPr>
            <p:ph type="sldNum" sz="quarter" idx="12"/>
          </p:nvPr>
        </p:nvSpPr>
        <p:spPr/>
        <p:txBody>
          <a:bodyPr/>
          <a:lstStyle/>
          <a:p>
            <a:fld id="{D3A92039-7BCC-4D02-A517-162A6F375201}" type="slidenum">
              <a:rPr lang="en-GB" smtClean="0"/>
              <a:t>‹#›</a:t>
            </a:fld>
            <a:endParaRPr lang="en-GB"/>
          </a:p>
        </p:txBody>
      </p:sp>
      <p:pic>
        <p:nvPicPr>
          <p:cNvPr id="7" name="Imagen 6" descr="Un dibujo de una cara feliz&#10;&#10;Descripción generada automáticamente con confianza baja">
            <a:extLst>
              <a:ext uri="{FF2B5EF4-FFF2-40B4-BE49-F238E27FC236}">
                <a16:creationId xmlns:a16="http://schemas.microsoft.com/office/drawing/2014/main" id="{D96F3049-B165-F825-BBEE-84FC440AD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4992" y="6082413"/>
            <a:ext cx="1756008" cy="547874"/>
          </a:xfrm>
          <a:prstGeom prst="rect">
            <a:avLst/>
          </a:prstGeom>
        </p:spPr>
      </p:pic>
    </p:spTree>
    <p:extLst>
      <p:ext uri="{BB962C8B-B14F-4D97-AF65-F5344CB8AC3E}">
        <p14:creationId xmlns:p14="http://schemas.microsoft.com/office/powerpoint/2010/main" val="368953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2A7AFB-2C06-51BE-1D8C-CE2419E9E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A16174A3-880E-87B5-B52E-342F75982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0F6BA74B-509B-61B1-49FC-389897FC6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84D97-110F-436D-8052-5194FC30C3C0}" type="datetimeFigureOut">
              <a:rPr lang="en-GB" smtClean="0"/>
              <a:t>27/01/2026</a:t>
            </a:fld>
            <a:endParaRPr lang="en-GB"/>
          </a:p>
        </p:txBody>
      </p:sp>
      <p:sp>
        <p:nvSpPr>
          <p:cNvPr id="5" name="Marcador de pie de página 4">
            <a:extLst>
              <a:ext uri="{FF2B5EF4-FFF2-40B4-BE49-F238E27FC236}">
                <a16:creationId xmlns:a16="http://schemas.microsoft.com/office/drawing/2014/main" id="{19FBDB73-0FA7-FF30-9D47-279702892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D4B8DE4-BB5E-18E8-DA6C-FB9AB9BB7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92039-7BCC-4D02-A517-162A6F375201}" type="slidenum">
              <a:rPr lang="en-GB" smtClean="0"/>
              <a:t>‹#›</a:t>
            </a:fld>
            <a:endParaRPr lang="en-GB"/>
          </a:p>
        </p:txBody>
      </p:sp>
    </p:spTree>
    <p:extLst>
      <p:ext uri="{BB962C8B-B14F-4D97-AF65-F5344CB8AC3E}">
        <p14:creationId xmlns:p14="http://schemas.microsoft.com/office/powerpoint/2010/main" val="269048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2" r:id="rId6"/>
    <p:sldLayoutId id="2147483653" r:id="rId7"/>
    <p:sldLayoutId id="2147483663" r:id="rId8"/>
    <p:sldLayoutId id="2147483654" r:id="rId9"/>
    <p:sldLayoutId id="2147483664" r:id="rId10"/>
    <p:sldLayoutId id="2147483655" r:id="rId11"/>
    <p:sldLayoutId id="2147483656" r:id="rId12"/>
    <p:sldLayoutId id="2147483657" r:id="rId13"/>
    <p:sldLayoutId id="2147483661" r:id="rId14"/>
  </p:sldLayoutIdLst>
  <p:txStyles>
    <p:title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26" Type="http://schemas.openxmlformats.org/officeDocument/2006/relationships/image" Target="../media/image60.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notesSlide" Target="../notesSlides/notesSlide9.xml"/><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slideLayout" Target="../slideLayouts/slideLayout3.xml"/><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2wpjgcTSAS0OmSASi1nO75QQFnGiFMnL/edit?usp=drive_link&amp;ouid=103935461745176302329&amp;rtpof=true&amp;sd=tru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docs.google.com/document/d/1zVJCbqsqOcf3X2OuaMCaLJnEZRZwDFEJ/edit?usp=drive_link&amp;ouid=103935461745176302329&amp;rtpof=true&amp;sd=tru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haqaa3.obreal.org/training-materials-for-experts/traini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haqaa3.obreal.org/fr/supports-de-formation-pour-les-experts/formation/" TargetMode="External"/><Relationship Id="rId4" Type="http://schemas.openxmlformats.org/officeDocument/2006/relationships/hyperlink" Target="https://haqaa3.obreal.org/wp-content/uploads/2025/05/HAQAA3-ERR-Malawi-NCHE-FINAL-10042025.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AF3D7-980E-FA18-49A7-FFF6141C1F2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FCBDD26-B713-D233-A4EE-C79E00A82380}"/>
              </a:ext>
            </a:extLst>
          </p:cNvPr>
          <p:cNvSpPr txBox="1">
            <a:spLocks/>
          </p:cNvSpPr>
          <p:nvPr/>
        </p:nvSpPr>
        <p:spPr>
          <a:xfrm>
            <a:off x="388178" y="3097063"/>
            <a:ext cx="3920543" cy="294225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a:lstStyle>
          <a:p>
            <a:r>
              <a:rPr lang="en-GB" sz="1800" dirty="0">
                <a:solidFill>
                  <a:schemeClr val="bg1"/>
                </a:solidFill>
              </a:rPr>
              <a:t>The site visit</a:t>
            </a:r>
          </a:p>
          <a:p>
            <a:r>
              <a:rPr lang="en-GB" sz="1800" dirty="0">
                <a:solidFill>
                  <a:schemeClr val="bg1"/>
                </a:solidFill>
              </a:rPr>
              <a:t>(full agency reviews) </a:t>
            </a:r>
          </a:p>
          <a:p>
            <a:endParaRPr lang="en-GB" sz="1800" dirty="0">
              <a:solidFill>
                <a:schemeClr val="bg1"/>
              </a:solidFill>
            </a:endParaRPr>
          </a:p>
          <a:p>
            <a:r>
              <a:rPr lang="fr-FR" sz="1800" dirty="0">
                <a:solidFill>
                  <a:schemeClr val="accent6">
                    <a:lumMod val="20000"/>
                    <a:lumOff val="80000"/>
                  </a:schemeClr>
                </a:solidFill>
              </a:rPr>
              <a:t>La visite du site(évaluations complètes des agences) </a:t>
            </a:r>
          </a:p>
          <a:p>
            <a:endParaRPr lang="en-GB" sz="1800" dirty="0">
              <a:solidFill>
                <a:schemeClr val="bg1"/>
              </a:solidFill>
            </a:endParaRPr>
          </a:p>
          <a:p>
            <a:endParaRPr lang="en-GB" sz="1400" dirty="0">
              <a:solidFill>
                <a:schemeClr val="bg1"/>
              </a:solidFill>
            </a:endParaRPr>
          </a:p>
          <a:p>
            <a:r>
              <a:rPr lang="en-GB" sz="1400" dirty="0">
                <a:solidFill>
                  <a:schemeClr val="bg1"/>
                </a:solidFill>
              </a:rPr>
              <a:t>Adewale Obadina, AAU</a:t>
            </a:r>
          </a:p>
          <a:p>
            <a:endParaRPr lang="en-GB" sz="1400" dirty="0">
              <a:solidFill>
                <a:schemeClr val="bg1"/>
              </a:solidFill>
            </a:endParaRPr>
          </a:p>
          <a:p>
            <a:r>
              <a:rPr lang="en-GB" sz="1400" dirty="0">
                <a:solidFill>
                  <a:schemeClr val="bg1"/>
                </a:solidFill>
              </a:rPr>
              <a:t>28 January 2026</a:t>
            </a:r>
          </a:p>
          <a:p>
            <a:endParaRPr lang="en-GB" sz="1400" dirty="0">
              <a:solidFill>
                <a:schemeClr val="bg1"/>
              </a:solidFill>
            </a:endParaRPr>
          </a:p>
        </p:txBody>
      </p:sp>
    </p:spTree>
    <p:extLst>
      <p:ext uri="{BB962C8B-B14F-4D97-AF65-F5344CB8AC3E}">
        <p14:creationId xmlns:p14="http://schemas.microsoft.com/office/powerpoint/2010/main" val="390894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1017271" y="862348"/>
            <a:ext cx="5173980" cy="688658"/>
          </a:xfrm>
        </p:spPr>
        <p:txBody>
          <a:bodyPr/>
          <a:lstStyle/>
          <a:p>
            <a:r>
              <a:rPr lang="en-GB" sz="2400" dirty="0"/>
              <a:t>Typical interviewees depend on individual case </a:t>
            </a:r>
            <a:endParaRPr lang="en-BE" sz="2400" dirty="0"/>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286503" y="79311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fr-FR" sz="2400" dirty="0">
                <a:gradFill>
                  <a:gsLst>
                    <a:gs pos="0">
                      <a:schemeClr val="accent6"/>
                    </a:gs>
                    <a:gs pos="100000">
                      <a:srgbClr val="F9B233"/>
                    </a:gs>
                  </a:gsLst>
                  <a:lin ang="1200000" scaled="0"/>
                </a:gradFill>
              </a:rPr>
              <a:t>Les personnes interrogées dépendent de chaque cas particulier. </a:t>
            </a:r>
            <a:endParaRPr lang="en-GB" sz="2400" dirty="0">
              <a:gradFill>
                <a:gsLst>
                  <a:gs pos="0">
                    <a:schemeClr val="accent6"/>
                  </a:gs>
                  <a:gs pos="100000">
                    <a:srgbClr val="F9B233"/>
                  </a:gs>
                </a:gsLst>
                <a:lin ang="1200000" scaled="0"/>
              </a:gradFill>
            </a:endParaRPr>
          </a:p>
        </p:txBody>
      </p:sp>
      <p:sp>
        <p:nvSpPr>
          <p:cNvPr id="3" name="Content Placeholder 2">
            <a:extLst>
              <a:ext uri="{FF2B5EF4-FFF2-40B4-BE49-F238E27FC236}">
                <a16:creationId xmlns:a16="http://schemas.microsoft.com/office/drawing/2014/main" id="{DE4C2E2F-8A57-F74C-F6C0-AB72AD6D8703}"/>
              </a:ext>
            </a:extLst>
          </p:cNvPr>
          <p:cNvSpPr>
            <a:spLocks noGrp="1"/>
          </p:cNvSpPr>
          <p:nvPr>
            <p:ph idx="1"/>
          </p:nvPr>
        </p:nvSpPr>
        <p:spPr>
          <a:xfrm>
            <a:off x="1757638" y="2341621"/>
            <a:ext cx="4147862" cy="3826828"/>
          </a:xfrm>
        </p:spPr>
        <p:txBody>
          <a:bodyPr>
            <a:noAutofit/>
          </a:bodyPr>
          <a:lstStyle/>
          <a:p>
            <a:pPr marL="0" indent="0">
              <a:lnSpc>
                <a:spcPct val="100000"/>
              </a:lnSpc>
              <a:buNone/>
            </a:pPr>
            <a:r>
              <a:rPr lang="en-BE" sz="1800" dirty="0"/>
              <a:t>SAR writing team</a:t>
            </a:r>
          </a:p>
          <a:p>
            <a:pPr marL="0" indent="0">
              <a:lnSpc>
                <a:spcPct val="100000"/>
              </a:lnSpc>
              <a:buNone/>
            </a:pPr>
            <a:r>
              <a:rPr lang="en-BE" sz="1800" dirty="0"/>
              <a:t>Staff responsible for QA activities/reviews</a:t>
            </a:r>
          </a:p>
          <a:p>
            <a:pPr marL="0" indent="0">
              <a:lnSpc>
                <a:spcPct val="100000"/>
              </a:lnSpc>
              <a:buNone/>
            </a:pPr>
            <a:r>
              <a:rPr lang="en-BE" sz="1800" dirty="0"/>
              <a:t>Management/leadership</a:t>
            </a:r>
            <a:r>
              <a:rPr lang="en-GB" sz="1800" dirty="0"/>
              <a:t> and decision-making bodies</a:t>
            </a:r>
            <a:r>
              <a:rPr lang="en-BE" sz="1800" dirty="0"/>
              <a:t> of the agency	</a:t>
            </a:r>
          </a:p>
          <a:p>
            <a:pPr marL="0" indent="0">
              <a:lnSpc>
                <a:spcPct val="100000"/>
              </a:lnSpc>
              <a:buNone/>
            </a:pPr>
            <a:r>
              <a:rPr lang="en-BE" sz="1800" dirty="0"/>
              <a:t>Reviewers </a:t>
            </a:r>
          </a:p>
          <a:p>
            <a:pPr marL="0" indent="0">
              <a:lnSpc>
                <a:spcPct val="100000"/>
              </a:lnSpc>
              <a:buNone/>
            </a:pPr>
            <a:r>
              <a:rPr lang="en-BE" sz="1800" dirty="0"/>
              <a:t>Reviewed institutions (governance, QA staff, academics)</a:t>
            </a:r>
            <a:endParaRPr lang="en-GB" sz="1800" dirty="0"/>
          </a:p>
          <a:p>
            <a:pPr marL="0" indent="0">
              <a:lnSpc>
                <a:spcPct val="100000"/>
              </a:lnSpc>
              <a:buNone/>
            </a:pPr>
            <a:r>
              <a:rPr lang="en-BE" sz="1800" dirty="0"/>
              <a:t>Relevant stakeholders (authorities</a:t>
            </a:r>
            <a:r>
              <a:rPr lang="en-GB" sz="1800" dirty="0"/>
              <a:t> </a:t>
            </a:r>
            <a:r>
              <a:rPr lang="en-BE" sz="1800" dirty="0"/>
              <a:t> professional/student organisations, rector conferences)</a:t>
            </a:r>
            <a:endParaRPr lang="en-GB" sz="1800" dirty="0"/>
          </a:p>
        </p:txBody>
      </p:sp>
      <p:pic>
        <p:nvPicPr>
          <p:cNvPr id="5" name="Graphic 4" descr="Management with solid fill">
            <a:extLst>
              <a:ext uri="{FF2B5EF4-FFF2-40B4-BE49-F238E27FC236}">
                <a16:creationId xmlns:a16="http://schemas.microsoft.com/office/drawing/2014/main" id="{9C30294D-9393-026E-D967-58CA1F1665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594" y="3477130"/>
            <a:ext cx="490591" cy="490591"/>
          </a:xfrm>
          <a:prstGeom prst="rect">
            <a:avLst/>
          </a:prstGeom>
        </p:spPr>
      </p:pic>
      <p:pic>
        <p:nvPicPr>
          <p:cNvPr id="8" name="Graphic 7" descr="Meeting with solid fill">
            <a:extLst>
              <a:ext uri="{FF2B5EF4-FFF2-40B4-BE49-F238E27FC236}">
                <a16:creationId xmlns:a16="http://schemas.microsoft.com/office/drawing/2014/main" id="{DF07EC35-3065-E08B-7ED6-C2658CB763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593" y="2869829"/>
            <a:ext cx="490591" cy="490591"/>
          </a:xfrm>
          <a:prstGeom prst="rect">
            <a:avLst/>
          </a:prstGeom>
        </p:spPr>
      </p:pic>
      <p:pic>
        <p:nvPicPr>
          <p:cNvPr id="10" name="Graphic 9" descr="Pen with solid fill">
            <a:extLst>
              <a:ext uri="{FF2B5EF4-FFF2-40B4-BE49-F238E27FC236}">
                <a16:creationId xmlns:a16="http://schemas.microsoft.com/office/drawing/2014/main" id="{340B32AD-8B03-AD44-3F93-62EBE08FC8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593" y="2317969"/>
            <a:ext cx="490592" cy="490592"/>
          </a:xfrm>
          <a:prstGeom prst="rect">
            <a:avLst/>
          </a:prstGeom>
        </p:spPr>
      </p:pic>
      <p:pic>
        <p:nvPicPr>
          <p:cNvPr id="11" name="Graphic 10" descr="Group with solid fill">
            <a:extLst>
              <a:ext uri="{FF2B5EF4-FFF2-40B4-BE49-F238E27FC236}">
                <a16:creationId xmlns:a16="http://schemas.microsoft.com/office/drawing/2014/main" id="{56900AB5-16A4-A51E-AC50-984F4918D0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4341" y="4344072"/>
            <a:ext cx="490592" cy="490592"/>
          </a:xfrm>
          <a:prstGeom prst="rect">
            <a:avLst/>
          </a:prstGeom>
        </p:spPr>
      </p:pic>
      <p:pic>
        <p:nvPicPr>
          <p:cNvPr id="15" name="Graphic 14" descr="Schoolhouse with solid fill">
            <a:extLst>
              <a:ext uri="{FF2B5EF4-FFF2-40B4-BE49-F238E27FC236}">
                <a16:creationId xmlns:a16="http://schemas.microsoft.com/office/drawing/2014/main" id="{DB678161-DA0D-6D1A-8B09-4C1B37400E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4340" y="4834664"/>
            <a:ext cx="490592" cy="490592"/>
          </a:xfrm>
          <a:prstGeom prst="rect">
            <a:avLst/>
          </a:prstGeom>
        </p:spPr>
      </p:pic>
      <p:pic>
        <p:nvPicPr>
          <p:cNvPr id="16" name="Graphic 15" descr="Users with solid fill">
            <a:extLst>
              <a:ext uri="{FF2B5EF4-FFF2-40B4-BE49-F238E27FC236}">
                <a16:creationId xmlns:a16="http://schemas.microsoft.com/office/drawing/2014/main" id="{4EAE3591-F4FB-5886-3E2F-97335F52B0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0089" y="5505060"/>
            <a:ext cx="490592" cy="490592"/>
          </a:xfrm>
          <a:prstGeom prst="rect">
            <a:avLst/>
          </a:prstGeom>
        </p:spPr>
      </p:pic>
      <p:sp>
        <p:nvSpPr>
          <p:cNvPr id="17" name="TextBox 16">
            <a:extLst>
              <a:ext uri="{FF2B5EF4-FFF2-40B4-BE49-F238E27FC236}">
                <a16:creationId xmlns:a16="http://schemas.microsoft.com/office/drawing/2014/main" id="{F0827ABF-0BF8-906D-2B17-E9778C686B59}"/>
              </a:ext>
            </a:extLst>
          </p:cNvPr>
          <p:cNvSpPr txBox="1"/>
          <p:nvPr/>
        </p:nvSpPr>
        <p:spPr>
          <a:xfrm>
            <a:off x="1017271" y="1685300"/>
            <a:ext cx="4888229" cy="677108"/>
          </a:xfrm>
          <a:prstGeom prst="rect">
            <a:avLst/>
          </a:prstGeom>
          <a:noFill/>
        </p:spPr>
        <p:txBody>
          <a:bodyPr wrap="square" rtlCol="0">
            <a:spAutoFit/>
          </a:bodyPr>
          <a:lstStyle/>
          <a:p>
            <a:r>
              <a:rPr lang="en-BE" sz="2000" dirty="0">
                <a:latin typeface="Montserrat" pitchFamily="2" charset="0"/>
              </a:rPr>
              <a:t>Either individual or group interviews</a:t>
            </a:r>
            <a:r>
              <a:rPr lang="en-GB" sz="2000" dirty="0">
                <a:latin typeface="Montserrat" pitchFamily="2" charset="0"/>
              </a:rPr>
              <a:t>:</a:t>
            </a:r>
            <a:endParaRPr lang="en-BE" sz="2000" dirty="0">
              <a:latin typeface="Montserrat" pitchFamily="2" charset="0"/>
            </a:endParaRPr>
          </a:p>
          <a:p>
            <a:endParaRPr lang="fr-FR" dirty="0"/>
          </a:p>
        </p:txBody>
      </p:sp>
      <p:sp>
        <p:nvSpPr>
          <p:cNvPr id="18" name="Content Placeholder 2">
            <a:extLst>
              <a:ext uri="{FF2B5EF4-FFF2-40B4-BE49-F238E27FC236}">
                <a16:creationId xmlns:a16="http://schemas.microsoft.com/office/drawing/2014/main" id="{307974FA-06BE-C656-A626-6D1C0B06ECCE}"/>
              </a:ext>
            </a:extLst>
          </p:cNvPr>
          <p:cNvSpPr txBox="1">
            <a:spLocks/>
          </p:cNvSpPr>
          <p:nvPr/>
        </p:nvSpPr>
        <p:spPr>
          <a:xfrm>
            <a:off x="7042109" y="2106197"/>
            <a:ext cx="4147862" cy="4083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pt-BR" sz="1800" dirty="0"/>
              <a:t>Équipe de rédaction RAE</a:t>
            </a:r>
          </a:p>
          <a:p>
            <a:pPr marL="0" indent="0">
              <a:lnSpc>
                <a:spcPct val="100000"/>
              </a:lnSpc>
              <a:buFont typeface="Arial" panose="020B0604020202020204" pitchFamily="34" charset="0"/>
              <a:buNone/>
            </a:pPr>
            <a:r>
              <a:rPr lang="fr-FR" sz="1800" dirty="0"/>
              <a:t>Personnel responsable des </a:t>
            </a:r>
            <a:r>
              <a:rPr lang="fr-FR" sz="1800" dirty="0" err="1"/>
              <a:t>activities</a:t>
            </a:r>
            <a:r>
              <a:rPr lang="fr-FR" sz="1800" dirty="0"/>
              <a:t>/évaluations AQ</a:t>
            </a:r>
            <a:endParaRPr lang="pt-BR" sz="1800" dirty="0"/>
          </a:p>
          <a:p>
            <a:pPr marL="0" indent="0">
              <a:lnSpc>
                <a:spcPct val="100000"/>
              </a:lnSpc>
              <a:buFont typeface="Arial" panose="020B0604020202020204" pitchFamily="34" charset="0"/>
              <a:buNone/>
            </a:pPr>
            <a:r>
              <a:rPr lang="fr-FR" sz="1800" dirty="0"/>
              <a:t>Direction/conduite et organes décisionnels de l'agence</a:t>
            </a:r>
          </a:p>
          <a:p>
            <a:pPr marL="0" indent="0">
              <a:lnSpc>
                <a:spcPct val="100000"/>
              </a:lnSpc>
              <a:buFont typeface="Arial" panose="020B0604020202020204" pitchFamily="34" charset="0"/>
              <a:buNone/>
            </a:pPr>
            <a:r>
              <a:rPr lang="pt-BR" sz="1800" dirty="0"/>
              <a:t>Évaluateurs</a:t>
            </a:r>
          </a:p>
          <a:p>
            <a:pPr marL="0" indent="0">
              <a:lnSpc>
                <a:spcPct val="100000"/>
              </a:lnSpc>
              <a:buFont typeface="Arial" panose="020B0604020202020204" pitchFamily="34" charset="0"/>
              <a:buNone/>
            </a:pPr>
            <a:r>
              <a:rPr lang="fr-FR" sz="1800" dirty="0"/>
              <a:t>Institutions évaluées (gouvernance, personnel chargé d’AQ, universitaires)</a:t>
            </a:r>
          </a:p>
          <a:p>
            <a:pPr marL="0" indent="0">
              <a:lnSpc>
                <a:spcPct val="100000"/>
              </a:lnSpc>
              <a:buFont typeface="Arial" panose="020B0604020202020204" pitchFamily="34" charset="0"/>
              <a:buNone/>
            </a:pPr>
            <a:r>
              <a:rPr lang="fr-FR" sz="1800" dirty="0"/>
              <a:t>Parties prenantes concernées (autorités, organisations professionnelles/étudiantes, conférences des recteurs)</a:t>
            </a:r>
            <a:endParaRPr lang="en-GB" sz="1800" dirty="0"/>
          </a:p>
        </p:txBody>
      </p:sp>
      <p:pic>
        <p:nvPicPr>
          <p:cNvPr id="19" name="Graphic 18" descr="Management with solid fill">
            <a:extLst>
              <a:ext uri="{FF2B5EF4-FFF2-40B4-BE49-F238E27FC236}">
                <a16:creationId xmlns:a16="http://schemas.microsoft.com/office/drawing/2014/main" id="{FD33FEA9-9B80-B5D6-8F7E-F6D2E1CEFD3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3781" y="3252334"/>
            <a:ext cx="490591" cy="490591"/>
          </a:xfrm>
          <a:prstGeom prst="rect">
            <a:avLst/>
          </a:prstGeom>
        </p:spPr>
      </p:pic>
      <p:pic>
        <p:nvPicPr>
          <p:cNvPr id="20" name="Graphic 19" descr="Meeting with solid fill">
            <a:extLst>
              <a:ext uri="{FF2B5EF4-FFF2-40B4-BE49-F238E27FC236}">
                <a16:creationId xmlns:a16="http://schemas.microsoft.com/office/drawing/2014/main" id="{8E239E48-4F1E-D3C6-F599-BA7CDB4B4C2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76045" y="2556618"/>
            <a:ext cx="490591" cy="490591"/>
          </a:xfrm>
          <a:prstGeom prst="rect">
            <a:avLst/>
          </a:prstGeom>
        </p:spPr>
      </p:pic>
      <p:pic>
        <p:nvPicPr>
          <p:cNvPr id="21" name="Graphic 20" descr="Pen with solid fill">
            <a:extLst>
              <a:ext uri="{FF2B5EF4-FFF2-40B4-BE49-F238E27FC236}">
                <a16:creationId xmlns:a16="http://schemas.microsoft.com/office/drawing/2014/main" id="{C766CD72-F1B4-E690-0509-234ACCAC312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00571" y="2199210"/>
            <a:ext cx="490592" cy="490592"/>
          </a:xfrm>
          <a:prstGeom prst="rect">
            <a:avLst/>
          </a:prstGeom>
        </p:spPr>
      </p:pic>
      <p:pic>
        <p:nvPicPr>
          <p:cNvPr id="22" name="Graphic 21" descr="Group with solid fill">
            <a:extLst>
              <a:ext uri="{FF2B5EF4-FFF2-40B4-BE49-F238E27FC236}">
                <a16:creationId xmlns:a16="http://schemas.microsoft.com/office/drawing/2014/main" id="{6C3549FE-421E-E7EF-5D19-AF290670736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545124" y="3881245"/>
            <a:ext cx="490592" cy="490592"/>
          </a:xfrm>
          <a:prstGeom prst="rect">
            <a:avLst/>
          </a:prstGeom>
        </p:spPr>
      </p:pic>
      <p:pic>
        <p:nvPicPr>
          <p:cNvPr id="23" name="Graphic 22" descr="Schoolhouse with solid fill">
            <a:extLst>
              <a:ext uri="{FF2B5EF4-FFF2-40B4-BE49-F238E27FC236}">
                <a16:creationId xmlns:a16="http://schemas.microsoft.com/office/drawing/2014/main" id="{7FA8DBF9-79D3-B782-D9A7-3A1CB63EA63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545124" y="4450029"/>
            <a:ext cx="490592" cy="490592"/>
          </a:xfrm>
          <a:prstGeom prst="rect">
            <a:avLst/>
          </a:prstGeom>
        </p:spPr>
      </p:pic>
      <p:pic>
        <p:nvPicPr>
          <p:cNvPr id="24" name="Graphic 23" descr="Users with solid fill">
            <a:extLst>
              <a:ext uri="{FF2B5EF4-FFF2-40B4-BE49-F238E27FC236}">
                <a16:creationId xmlns:a16="http://schemas.microsoft.com/office/drawing/2014/main" id="{49B6DA25-C3B4-0D65-5A8F-B6B300993CE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503654" y="5476352"/>
            <a:ext cx="490592" cy="490592"/>
          </a:xfrm>
          <a:prstGeom prst="rect">
            <a:avLst/>
          </a:prstGeom>
        </p:spPr>
      </p:pic>
      <p:sp>
        <p:nvSpPr>
          <p:cNvPr id="25" name="TextBox 24">
            <a:extLst>
              <a:ext uri="{FF2B5EF4-FFF2-40B4-BE49-F238E27FC236}">
                <a16:creationId xmlns:a16="http://schemas.microsoft.com/office/drawing/2014/main" id="{9731E073-0A76-340B-D188-C899B709F31B}"/>
              </a:ext>
            </a:extLst>
          </p:cNvPr>
          <p:cNvSpPr txBox="1"/>
          <p:nvPr/>
        </p:nvSpPr>
        <p:spPr>
          <a:xfrm>
            <a:off x="6301742" y="1706087"/>
            <a:ext cx="4888229" cy="400110"/>
          </a:xfrm>
          <a:prstGeom prst="rect">
            <a:avLst/>
          </a:prstGeom>
          <a:noFill/>
        </p:spPr>
        <p:txBody>
          <a:bodyPr wrap="square" rtlCol="0">
            <a:spAutoFit/>
          </a:bodyPr>
          <a:lstStyle/>
          <a:p>
            <a:r>
              <a:rPr lang="pt-BR" sz="2000" dirty="0">
                <a:latin typeface="Montserrat" pitchFamily="2" charset="0"/>
              </a:rPr>
              <a:t>Entretiens individuels ou collectifs:</a:t>
            </a:r>
            <a:endParaRPr lang="fr-FR" dirty="0"/>
          </a:p>
        </p:txBody>
      </p:sp>
    </p:spTree>
    <p:extLst>
      <p:ext uri="{BB962C8B-B14F-4D97-AF65-F5344CB8AC3E}">
        <p14:creationId xmlns:p14="http://schemas.microsoft.com/office/powerpoint/2010/main" val="332535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1017271" y="793116"/>
            <a:ext cx="5173980" cy="688658"/>
          </a:xfrm>
        </p:spPr>
        <p:txBody>
          <a:bodyPr/>
          <a:lstStyle/>
          <a:p>
            <a:r>
              <a:rPr lang="en-GB" sz="2400" dirty="0"/>
              <a:t>To take into account</a:t>
            </a:r>
            <a:endParaRPr lang="en-BE" sz="2400" dirty="0"/>
          </a:p>
        </p:txBody>
      </p:sp>
      <p:sp>
        <p:nvSpPr>
          <p:cNvPr id="4" name="Content Placeholder 2">
            <a:extLst>
              <a:ext uri="{FF2B5EF4-FFF2-40B4-BE49-F238E27FC236}">
                <a16:creationId xmlns:a16="http://schemas.microsoft.com/office/drawing/2014/main" id="{B2A9346F-A827-B3B6-90E8-8D771DC484F4}"/>
              </a:ext>
            </a:extLst>
          </p:cNvPr>
          <p:cNvSpPr txBox="1">
            <a:spLocks/>
          </p:cNvSpPr>
          <p:nvPr/>
        </p:nvSpPr>
        <p:spPr>
          <a:xfrm>
            <a:off x="1017271" y="1730058"/>
            <a:ext cx="5078730" cy="47029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BE" sz="1800" dirty="0"/>
              <a:t>Enable a </a:t>
            </a:r>
            <a:r>
              <a:rPr lang="en-BE" sz="1800" b="1" dirty="0"/>
              <a:t>free exchange </a:t>
            </a:r>
            <a:r>
              <a:rPr lang="en-BE" sz="1800" dirty="0"/>
              <a:t>of views (separation of team/leadership, reviewers/coordinators, students/academics)</a:t>
            </a:r>
            <a:r>
              <a:rPr lang="en-GB" sz="1800" dirty="0"/>
              <a:t>: no one apart from the interviewees should be in the room</a:t>
            </a:r>
            <a:endParaRPr lang="en-BE" sz="1800" dirty="0"/>
          </a:p>
          <a:p>
            <a:r>
              <a:rPr lang="en-BE" sz="1800" dirty="0"/>
              <a:t>More interviewees bring different viewpoints but also impact the </a:t>
            </a:r>
            <a:r>
              <a:rPr lang="en-BE" sz="1800" b="1" dirty="0"/>
              <a:t>flow of discussion </a:t>
            </a:r>
            <a:r>
              <a:rPr lang="en-BE" sz="1800" dirty="0"/>
              <a:t>(max 10 representatives, ideally limit participants to 6) </a:t>
            </a:r>
            <a:endParaRPr lang="en-BE" sz="1800" b="1" dirty="0"/>
          </a:p>
          <a:p>
            <a:r>
              <a:rPr lang="en-BE" sz="1800" b="1" dirty="0"/>
              <a:t>Confidentiality</a:t>
            </a:r>
            <a:r>
              <a:rPr lang="en-BE" sz="1800" dirty="0"/>
              <a:t> of discussion (interviewees will not be quoted in the report) </a:t>
            </a:r>
          </a:p>
          <a:p>
            <a:r>
              <a:rPr lang="en-BE" sz="1800" dirty="0"/>
              <a:t>Select participants to be </a:t>
            </a:r>
            <a:r>
              <a:rPr lang="en-BE" sz="1800" b="1" dirty="0"/>
              <a:t>representative</a:t>
            </a:r>
            <a:r>
              <a:rPr lang="en-BE" sz="1800" dirty="0"/>
              <a:t> for the work of the agency</a:t>
            </a:r>
            <a:endParaRPr lang="en-GB" sz="1800" dirty="0"/>
          </a:p>
          <a:p>
            <a:r>
              <a:rPr lang="en-GB" sz="1800" dirty="0"/>
              <a:t>If necessary, online/hybrid interviews can be arranged</a:t>
            </a:r>
            <a:endParaRPr lang="en-BE" sz="1800" dirty="0"/>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286503" y="79311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pt-BR" sz="2400" dirty="0">
                <a:gradFill>
                  <a:gsLst>
                    <a:gs pos="0">
                      <a:schemeClr val="accent6"/>
                    </a:gs>
                    <a:gs pos="100000">
                      <a:srgbClr val="F9B233"/>
                    </a:gs>
                  </a:gsLst>
                  <a:lin ang="1200000" scaled="0"/>
                </a:gradFill>
              </a:rPr>
              <a:t>Prendre en considération</a:t>
            </a:r>
            <a:endParaRPr lang="en-GB" sz="2400" dirty="0">
              <a:gradFill>
                <a:gsLst>
                  <a:gs pos="0">
                    <a:schemeClr val="accent6"/>
                  </a:gs>
                  <a:gs pos="100000">
                    <a:srgbClr val="F9B233"/>
                  </a:gs>
                </a:gsLst>
                <a:lin ang="1200000" scaled="0"/>
              </a:gradFill>
            </a:endParaRPr>
          </a:p>
        </p:txBody>
      </p:sp>
      <p:sp>
        <p:nvSpPr>
          <p:cNvPr id="12" name="Content Placeholder 2">
            <a:extLst>
              <a:ext uri="{FF2B5EF4-FFF2-40B4-BE49-F238E27FC236}">
                <a16:creationId xmlns:a16="http://schemas.microsoft.com/office/drawing/2014/main" id="{75DEDFF3-BB51-AF4D-3D51-766F1C423400}"/>
              </a:ext>
            </a:extLst>
          </p:cNvPr>
          <p:cNvSpPr txBox="1">
            <a:spLocks/>
          </p:cNvSpPr>
          <p:nvPr/>
        </p:nvSpPr>
        <p:spPr>
          <a:xfrm>
            <a:off x="6286501" y="1730057"/>
            <a:ext cx="5078730" cy="44535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Permettre un </a:t>
            </a:r>
            <a:r>
              <a:rPr lang="fr-FR" sz="1800" b="1" dirty="0">
                <a:solidFill>
                  <a:schemeClr val="accent6">
                    <a:lumMod val="50000"/>
                  </a:schemeClr>
                </a:solidFill>
              </a:rPr>
              <a:t>libre échange </a:t>
            </a:r>
            <a:r>
              <a:rPr lang="fr-FR" sz="1800" dirty="0">
                <a:solidFill>
                  <a:schemeClr val="accent6">
                    <a:lumMod val="50000"/>
                  </a:schemeClr>
                </a:solidFill>
              </a:rPr>
              <a:t>d'opinions (séparation entre l'équipe/la direction, les évaluateurs/les coordinateurs, les étudiants/les universitaires) : personne d'autre que les personnes interrogées ne doit être présent dans la salle.</a:t>
            </a:r>
          </a:p>
          <a:p>
            <a:r>
              <a:rPr lang="fr-FR" sz="1800" dirty="0">
                <a:solidFill>
                  <a:schemeClr val="accent6">
                    <a:lumMod val="50000"/>
                  </a:schemeClr>
                </a:solidFill>
              </a:rPr>
              <a:t>Un plus grand nombre de personnes interrogées apporte différents points de vue, mais </a:t>
            </a:r>
            <a:r>
              <a:rPr lang="fr-FR" sz="1800" b="1" dirty="0">
                <a:solidFill>
                  <a:schemeClr val="accent6">
                    <a:lumMod val="50000"/>
                  </a:schemeClr>
                </a:solidFill>
              </a:rPr>
              <a:t>influence également le déroulement de la discussion </a:t>
            </a:r>
            <a:r>
              <a:rPr lang="fr-FR" sz="1800" dirty="0">
                <a:solidFill>
                  <a:schemeClr val="accent6">
                    <a:lumMod val="50000"/>
                  </a:schemeClr>
                </a:solidFill>
              </a:rPr>
              <a:t>(10 représentants maximum, idéalement limiter le nombre de participants à 6). </a:t>
            </a:r>
          </a:p>
          <a:p>
            <a:r>
              <a:rPr lang="fr-FR" sz="1800" b="1" dirty="0">
                <a:solidFill>
                  <a:schemeClr val="accent6">
                    <a:lumMod val="50000"/>
                  </a:schemeClr>
                </a:solidFill>
              </a:rPr>
              <a:t>Confidentialité </a:t>
            </a:r>
            <a:r>
              <a:rPr lang="fr-FR" sz="1800" dirty="0">
                <a:solidFill>
                  <a:schemeClr val="accent6">
                    <a:lumMod val="50000"/>
                  </a:schemeClr>
                </a:solidFill>
              </a:rPr>
              <a:t>des discussions (les personnes interrogées ne seront pas citées dans le rapport) </a:t>
            </a:r>
          </a:p>
          <a:p>
            <a:r>
              <a:rPr lang="fr-FR" sz="1800" dirty="0">
                <a:solidFill>
                  <a:schemeClr val="accent6">
                    <a:lumMod val="50000"/>
                  </a:schemeClr>
                </a:solidFill>
              </a:rPr>
              <a:t>Sélectionner des participants susceptibles de </a:t>
            </a:r>
            <a:r>
              <a:rPr lang="fr-FR" sz="1800" b="1" dirty="0">
                <a:solidFill>
                  <a:schemeClr val="accent6">
                    <a:lumMod val="50000"/>
                  </a:schemeClr>
                </a:solidFill>
              </a:rPr>
              <a:t>représenter</a:t>
            </a:r>
            <a:r>
              <a:rPr lang="fr-FR" sz="1800" dirty="0">
                <a:solidFill>
                  <a:schemeClr val="accent6">
                    <a:lumMod val="50000"/>
                  </a:schemeClr>
                </a:solidFill>
              </a:rPr>
              <a:t> le travail de l'agence.</a:t>
            </a:r>
          </a:p>
          <a:p>
            <a:r>
              <a:rPr lang="fr-FR" sz="1800" dirty="0"/>
              <a:t>Si nécessaire, des entretiens en ligne/hybrides peuvent être organisés.</a:t>
            </a:r>
            <a:endParaRPr lang="en-BE" sz="1800" dirty="0"/>
          </a:p>
        </p:txBody>
      </p:sp>
    </p:spTree>
    <p:extLst>
      <p:ext uri="{BB962C8B-B14F-4D97-AF65-F5344CB8AC3E}">
        <p14:creationId xmlns:p14="http://schemas.microsoft.com/office/powerpoint/2010/main" val="313511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1017271" y="793116"/>
            <a:ext cx="5173980" cy="688658"/>
          </a:xfrm>
        </p:spPr>
        <p:txBody>
          <a:bodyPr/>
          <a:lstStyle/>
          <a:p>
            <a:r>
              <a:rPr lang="en-GB" sz="2400" dirty="0"/>
              <a:t>Final de-briefing meeting: what to expect?</a:t>
            </a:r>
            <a:endParaRPr lang="en-BE" sz="2400" dirty="0"/>
          </a:p>
        </p:txBody>
      </p:sp>
      <p:sp>
        <p:nvSpPr>
          <p:cNvPr id="4" name="Content Placeholder 2">
            <a:extLst>
              <a:ext uri="{FF2B5EF4-FFF2-40B4-BE49-F238E27FC236}">
                <a16:creationId xmlns:a16="http://schemas.microsoft.com/office/drawing/2014/main" id="{B2A9346F-A827-B3B6-90E8-8D771DC484F4}"/>
              </a:ext>
            </a:extLst>
          </p:cNvPr>
          <p:cNvSpPr txBox="1">
            <a:spLocks/>
          </p:cNvSpPr>
          <p:nvPr/>
        </p:nvSpPr>
        <p:spPr>
          <a:xfrm>
            <a:off x="1017271" y="1730058"/>
            <a:ext cx="5078730" cy="3118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Attended by the agency leadership</a:t>
            </a:r>
          </a:p>
          <a:p>
            <a:endParaRPr lang="en-GB" sz="1800" dirty="0"/>
          </a:p>
          <a:p>
            <a:r>
              <a:rPr lang="en-GB" sz="1800" dirty="0"/>
              <a:t>The experts will:</a:t>
            </a:r>
          </a:p>
          <a:p>
            <a:pPr lvl="1"/>
            <a:r>
              <a:rPr lang="en-GB" sz="1800" dirty="0"/>
              <a:t>highlight the main areas for attention and areas of good practice. </a:t>
            </a:r>
          </a:p>
          <a:p>
            <a:pPr lvl="1"/>
            <a:r>
              <a:rPr lang="en-GB" sz="1800" dirty="0"/>
              <a:t>not share any decisions on compliance (for individual standards or overall) at this stage.</a:t>
            </a:r>
            <a:endParaRPr lang="en-BE" sz="1800" dirty="0"/>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286503" y="79311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fr-FR" sz="2400" dirty="0">
                <a:gradFill>
                  <a:gsLst>
                    <a:gs pos="0">
                      <a:schemeClr val="accent6"/>
                    </a:gs>
                    <a:gs pos="100000">
                      <a:srgbClr val="F9B233"/>
                    </a:gs>
                  </a:gsLst>
                  <a:lin ang="1200000" scaled="0"/>
                </a:gradFill>
              </a:rPr>
              <a:t>Réunion finale de débriefing : à quoi s'attendre </a:t>
            </a:r>
            <a:r>
              <a:rPr lang="pt-BR" sz="2400" dirty="0">
                <a:gradFill>
                  <a:gsLst>
                    <a:gs pos="0">
                      <a:schemeClr val="accent6"/>
                    </a:gs>
                    <a:gs pos="100000">
                      <a:srgbClr val="F9B233"/>
                    </a:gs>
                  </a:gsLst>
                  <a:lin ang="1200000" scaled="0"/>
                </a:gradFill>
              </a:rPr>
              <a:t>?</a:t>
            </a:r>
            <a:endParaRPr lang="en-GB" sz="2400" dirty="0">
              <a:gradFill>
                <a:gsLst>
                  <a:gs pos="0">
                    <a:schemeClr val="accent6"/>
                  </a:gs>
                  <a:gs pos="100000">
                    <a:srgbClr val="F9B233"/>
                  </a:gs>
                </a:gsLst>
                <a:lin ang="1200000" scaled="0"/>
              </a:gradFill>
            </a:endParaRPr>
          </a:p>
        </p:txBody>
      </p:sp>
      <p:sp>
        <p:nvSpPr>
          <p:cNvPr id="12" name="Content Placeholder 2">
            <a:extLst>
              <a:ext uri="{FF2B5EF4-FFF2-40B4-BE49-F238E27FC236}">
                <a16:creationId xmlns:a16="http://schemas.microsoft.com/office/drawing/2014/main" id="{75DEDFF3-BB51-AF4D-3D51-766F1C423400}"/>
              </a:ext>
            </a:extLst>
          </p:cNvPr>
          <p:cNvSpPr txBox="1">
            <a:spLocks/>
          </p:cNvSpPr>
          <p:nvPr/>
        </p:nvSpPr>
        <p:spPr>
          <a:xfrm>
            <a:off x="6286503" y="1734348"/>
            <a:ext cx="5078730" cy="27861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En présence des dirigeants de l'agence</a:t>
            </a:r>
          </a:p>
          <a:p>
            <a:pPr marL="0" indent="0">
              <a:buNone/>
            </a:pPr>
            <a:endParaRPr lang="pt-BR" sz="1800" dirty="0">
              <a:solidFill>
                <a:schemeClr val="accent6">
                  <a:lumMod val="50000"/>
                </a:schemeClr>
              </a:solidFill>
            </a:endParaRPr>
          </a:p>
          <a:p>
            <a:r>
              <a:rPr lang="pt-BR" sz="1800" dirty="0">
                <a:solidFill>
                  <a:schemeClr val="accent6">
                    <a:lumMod val="50000"/>
                  </a:schemeClr>
                </a:solidFill>
              </a:rPr>
              <a:t>Les experts vont:</a:t>
            </a:r>
          </a:p>
          <a:p>
            <a:pPr lvl="1"/>
            <a:r>
              <a:rPr lang="fr-FR" sz="1800" dirty="0">
                <a:solidFill>
                  <a:schemeClr val="accent6">
                    <a:lumMod val="50000"/>
                  </a:schemeClr>
                </a:solidFill>
              </a:rPr>
              <a:t>mettre en évidence les principaux domaines nécessitant une attention particulière et les domaines où les pratiques sont exemplaires. </a:t>
            </a:r>
            <a:endParaRPr lang="pt-BR" sz="1800" dirty="0">
              <a:solidFill>
                <a:schemeClr val="accent6">
                  <a:lumMod val="50000"/>
                </a:schemeClr>
              </a:solidFill>
            </a:endParaRPr>
          </a:p>
          <a:p>
            <a:pPr lvl="1"/>
            <a:r>
              <a:rPr lang="fr-FR" sz="1800" dirty="0">
                <a:solidFill>
                  <a:schemeClr val="accent6">
                    <a:lumMod val="50000"/>
                  </a:schemeClr>
                </a:solidFill>
              </a:rPr>
              <a:t>ne pas communiquer aucune décision relative à la conformité (pour les normes individuelles ou globales) à ce stade.</a:t>
            </a:r>
            <a:endParaRPr lang="en-BE" sz="1800" dirty="0">
              <a:solidFill>
                <a:schemeClr val="accent6">
                  <a:lumMod val="50000"/>
                </a:schemeClr>
              </a:solidFill>
            </a:endParaRPr>
          </a:p>
        </p:txBody>
      </p:sp>
    </p:spTree>
    <p:extLst>
      <p:ext uri="{BB962C8B-B14F-4D97-AF65-F5344CB8AC3E}">
        <p14:creationId xmlns:p14="http://schemas.microsoft.com/office/powerpoint/2010/main" val="345769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89D79-BB21-453D-78A5-5FF1EF03E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863BE-472F-44D4-2268-E223327C22BC}"/>
              </a:ext>
            </a:extLst>
          </p:cNvPr>
          <p:cNvSpPr>
            <a:spLocks noGrp="1"/>
          </p:cNvSpPr>
          <p:nvPr>
            <p:ph type="title"/>
          </p:nvPr>
        </p:nvSpPr>
        <p:spPr>
          <a:xfrm>
            <a:off x="777241" y="587376"/>
            <a:ext cx="5173980" cy="688658"/>
          </a:xfrm>
        </p:spPr>
        <p:txBody>
          <a:bodyPr/>
          <a:lstStyle/>
          <a:p>
            <a:r>
              <a:rPr lang="en-US" sz="2400" dirty="0"/>
              <a:t>The chair is responsible for</a:t>
            </a:r>
            <a:r>
              <a:rPr lang="en-GB" sz="2400" dirty="0"/>
              <a:t>:</a:t>
            </a:r>
            <a:endParaRPr lang="en-NG" sz="2400" dirty="0"/>
          </a:p>
        </p:txBody>
      </p:sp>
      <p:sp>
        <p:nvSpPr>
          <p:cNvPr id="4" name="Content Placeholder 2">
            <a:extLst>
              <a:ext uri="{FF2B5EF4-FFF2-40B4-BE49-F238E27FC236}">
                <a16:creationId xmlns:a16="http://schemas.microsoft.com/office/drawing/2014/main" id="{5BE4E9F9-2C23-814E-9BC9-C96BFCE0958C}"/>
              </a:ext>
            </a:extLst>
          </p:cNvPr>
          <p:cNvSpPr txBox="1">
            <a:spLocks/>
          </p:cNvSpPr>
          <p:nvPr/>
        </p:nvSpPr>
        <p:spPr>
          <a:xfrm>
            <a:off x="505838" y="1524317"/>
            <a:ext cx="5350133" cy="5005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700" dirty="0"/>
              <a:t>allocating areas of responsibility and setting tasks for the members in consultation with the secretary in order to ensure everybody’s participation in a balanced way</a:t>
            </a:r>
          </a:p>
          <a:p>
            <a:pPr lvl="0"/>
            <a:r>
              <a:rPr lang="en-GB" sz="1700" dirty="0"/>
              <a:t>calling internal meetings of the panel before and after the site visit</a:t>
            </a:r>
          </a:p>
          <a:p>
            <a:pPr lvl="0"/>
            <a:r>
              <a:rPr lang="en-GB" sz="1700" dirty="0"/>
              <a:t>chairing all the meetings and discussions;</a:t>
            </a:r>
            <a:r>
              <a:rPr lang="en-GB" dirty="0"/>
              <a:t> </a:t>
            </a:r>
            <a:endParaRPr lang="en-NG" dirty="0"/>
          </a:p>
          <a:p>
            <a:pPr lvl="0"/>
            <a:r>
              <a:rPr lang="en-GB" sz="1700" dirty="0"/>
              <a:t>liaising with the rest of panel members during the site visit to ensure that everyone attends the meetings and generally coordinating the panel during the site visit</a:t>
            </a:r>
          </a:p>
          <a:p>
            <a:r>
              <a:rPr lang="en-GB" sz="1700" dirty="0"/>
              <a:t>liaising with the agency for the practicalities during the site visit (on matters such as local transport, needs during the site visit such as printing, coffee/tea, etc.);</a:t>
            </a:r>
          </a:p>
          <a:p>
            <a:r>
              <a:rPr lang="en-GB" sz="1700" dirty="0"/>
              <a:t>the final approval of the review report</a:t>
            </a:r>
            <a:endParaRPr lang="en-NG" sz="1700" dirty="0"/>
          </a:p>
          <a:p>
            <a:pPr lvl="0"/>
            <a:endParaRPr lang="en-GB" sz="1700" dirty="0"/>
          </a:p>
        </p:txBody>
      </p:sp>
      <p:sp>
        <p:nvSpPr>
          <p:cNvPr id="6" name="Title 1">
            <a:extLst>
              <a:ext uri="{FF2B5EF4-FFF2-40B4-BE49-F238E27FC236}">
                <a16:creationId xmlns:a16="http://schemas.microsoft.com/office/drawing/2014/main" id="{86FB9B83-B318-4F92-642C-4E3FEB5DE27E}"/>
              </a:ext>
            </a:extLst>
          </p:cNvPr>
          <p:cNvSpPr txBox="1">
            <a:spLocks/>
          </p:cNvSpPr>
          <p:nvPr/>
        </p:nvSpPr>
        <p:spPr>
          <a:xfrm>
            <a:off x="6046473" y="58737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fr-FR" sz="2400" dirty="0">
                <a:gradFill>
                  <a:gsLst>
                    <a:gs pos="0">
                      <a:schemeClr val="accent6"/>
                    </a:gs>
                    <a:gs pos="100000">
                      <a:srgbClr val="F9B233"/>
                    </a:gs>
                  </a:gsLst>
                  <a:lin ang="1200000" scaled="0"/>
                </a:gradFill>
              </a:rPr>
              <a:t>Le président est chargé de:</a:t>
            </a:r>
            <a:endParaRPr lang="en-GB" sz="2400" dirty="0">
              <a:gradFill>
                <a:gsLst>
                  <a:gs pos="0">
                    <a:schemeClr val="accent6"/>
                  </a:gs>
                  <a:gs pos="100000">
                    <a:srgbClr val="F9B233"/>
                  </a:gs>
                </a:gsLst>
                <a:lin ang="1200000" scaled="0"/>
              </a:gradFill>
            </a:endParaRPr>
          </a:p>
        </p:txBody>
      </p:sp>
      <p:sp>
        <p:nvSpPr>
          <p:cNvPr id="12" name="Content Placeholder 2">
            <a:extLst>
              <a:ext uri="{FF2B5EF4-FFF2-40B4-BE49-F238E27FC236}">
                <a16:creationId xmlns:a16="http://schemas.microsoft.com/office/drawing/2014/main" id="{6C2212C6-7E8E-1F68-16B8-58DA0C602B57}"/>
              </a:ext>
            </a:extLst>
          </p:cNvPr>
          <p:cNvSpPr txBox="1">
            <a:spLocks/>
          </p:cNvSpPr>
          <p:nvPr/>
        </p:nvSpPr>
        <p:spPr>
          <a:xfrm>
            <a:off x="6046470" y="1524317"/>
            <a:ext cx="5520690" cy="46821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répartir les domaines de responsabilité et définir les tâches des membres en consultation avec le secrétaire afin de garantir une participation équilibrée de chacun</a:t>
            </a:r>
          </a:p>
          <a:p>
            <a:r>
              <a:rPr lang="fr-FR" sz="1800" dirty="0">
                <a:solidFill>
                  <a:schemeClr val="accent6">
                    <a:lumMod val="50000"/>
                  </a:schemeClr>
                </a:solidFill>
              </a:rPr>
              <a:t>convoquer les réunions internes du panel avant et après la visite sur place </a:t>
            </a:r>
          </a:p>
          <a:p>
            <a:r>
              <a:rPr lang="fr-FR" sz="1800" dirty="0">
                <a:solidFill>
                  <a:schemeClr val="accent6">
                    <a:lumMod val="50000"/>
                  </a:schemeClr>
                </a:solidFill>
              </a:rPr>
              <a:t>présider toutes les réunions et discussions </a:t>
            </a:r>
          </a:p>
          <a:p>
            <a:r>
              <a:rPr lang="fr-FR" sz="1800" dirty="0">
                <a:solidFill>
                  <a:schemeClr val="accent6">
                    <a:lumMod val="50000"/>
                  </a:schemeClr>
                </a:solidFill>
              </a:rPr>
              <a:t>assurer la liaison avec les autres membres du comité pendant la visite sur place afin de s'assurer que tout le monde assiste aux réunions et, de manière générale, coordonner le comité pendant la visite du site</a:t>
            </a:r>
          </a:p>
          <a:p>
            <a:r>
              <a:rPr lang="fr-FR" sz="1800" dirty="0">
                <a:solidFill>
                  <a:schemeClr val="accent6">
                    <a:lumMod val="50000"/>
                  </a:schemeClr>
                </a:solidFill>
              </a:rPr>
              <a:t>assurer la liaison avec l'agence pour les aspects pratiques pendant la visite du site  (questions telles que les transports locaux, les besoins pendant la visite sur place, par exemple l'impression, le café/thé, etc.)</a:t>
            </a:r>
          </a:p>
          <a:p>
            <a:r>
              <a:rPr lang="fr-FR" sz="1800" dirty="0">
                <a:solidFill>
                  <a:schemeClr val="accent6">
                    <a:lumMod val="50000"/>
                  </a:schemeClr>
                </a:solidFill>
              </a:rPr>
              <a:t>approuver définitivement le rapport d'évaluation.</a:t>
            </a:r>
            <a:r>
              <a:rPr lang="pt-BR" sz="1800" dirty="0">
                <a:solidFill>
                  <a:schemeClr val="accent6">
                    <a:lumMod val="50000"/>
                  </a:schemeClr>
                </a:solidFill>
              </a:rPr>
              <a:t> </a:t>
            </a:r>
          </a:p>
        </p:txBody>
      </p:sp>
    </p:spTree>
    <p:extLst>
      <p:ext uri="{BB962C8B-B14F-4D97-AF65-F5344CB8AC3E}">
        <p14:creationId xmlns:p14="http://schemas.microsoft.com/office/powerpoint/2010/main" val="103914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1017271" y="793116"/>
            <a:ext cx="5173980" cy="688658"/>
          </a:xfrm>
        </p:spPr>
        <p:txBody>
          <a:bodyPr/>
          <a:lstStyle/>
          <a:p>
            <a:r>
              <a:rPr lang="en-GB" sz="2400" dirty="0"/>
              <a:t>The secretary is responsible for</a:t>
            </a:r>
            <a:endParaRPr lang="en-BE" sz="2400" dirty="0"/>
          </a:p>
        </p:txBody>
      </p:sp>
      <p:sp>
        <p:nvSpPr>
          <p:cNvPr id="4" name="Content Placeholder 2">
            <a:extLst>
              <a:ext uri="{FF2B5EF4-FFF2-40B4-BE49-F238E27FC236}">
                <a16:creationId xmlns:a16="http://schemas.microsoft.com/office/drawing/2014/main" id="{B2A9346F-A827-B3B6-90E8-8D771DC484F4}"/>
              </a:ext>
            </a:extLst>
          </p:cNvPr>
          <p:cNvSpPr txBox="1">
            <a:spLocks/>
          </p:cNvSpPr>
          <p:nvPr/>
        </p:nvSpPr>
        <p:spPr>
          <a:xfrm>
            <a:off x="1017271" y="1730058"/>
            <a:ext cx="5078730" cy="4334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t>drafting the provisional site visit programme, with inputs from the rest of the panel members</a:t>
            </a:r>
          </a:p>
          <a:p>
            <a:pPr lvl="0"/>
            <a:r>
              <a:rPr lang="en-GB" sz="1700" dirty="0"/>
              <a:t>sending the provisional site visit programme to the agency;</a:t>
            </a:r>
            <a:endParaRPr lang="en-NG" sz="1700" dirty="0"/>
          </a:p>
          <a:p>
            <a:r>
              <a:rPr lang="en-GB" sz="1800" dirty="0"/>
              <a:t>producing a mapping grid of the ASG-QA prior to the site visit, using the template provided, with inputs from the rest of the panel members</a:t>
            </a:r>
          </a:p>
          <a:p>
            <a:pPr lvl="0"/>
            <a:r>
              <a:rPr lang="en-GB" sz="1700" dirty="0"/>
              <a:t>drafting the review report with the help of the other panel members</a:t>
            </a:r>
            <a:r>
              <a:rPr lang="en-GB" dirty="0"/>
              <a:t>.</a:t>
            </a:r>
            <a:endParaRPr lang="en-NG" dirty="0"/>
          </a:p>
          <a:p>
            <a:endParaRPr lang="en-NG" dirty="0"/>
          </a:p>
          <a:p>
            <a:endParaRPr lang="en-GB" sz="1800" dirty="0"/>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286503" y="79311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fr-FR" sz="2400" dirty="0">
                <a:gradFill>
                  <a:gsLst>
                    <a:gs pos="0">
                      <a:schemeClr val="accent6"/>
                    </a:gs>
                    <a:gs pos="100000">
                      <a:srgbClr val="F9B233"/>
                    </a:gs>
                  </a:gsLst>
                  <a:lin ang="1200000" scaled="0"/>
                </a:gradFill>
              </a:rPr>
              <a:t>Le secrétaire est chargé de</a:t>
            </a:r>
            <a:endParaRPr lang="en-GB" sz="2400" dirty="0">
              <a:gradFill>
                <a:gsLst>
                  <a:gs pos="0">
                    <a:schemeClr val="accent6"/>
                  </a:gs>
                  <a:gs pos="100000">
                    <a:srgbClr val="F9B233"/>
                  </a:gs>
                </a:gsLst>
                <a:lin ang="1200000" scaled="0"/>
              </a:gradFill>
            </a:endParaRPr>
          </a:p>
        </p:txBody>
      </p:sp>
      <p:sp>
        <p:nvSpPr>
          <p:cNvPr id="12" name="Content Placeholder 2">
            <a:extLst>
              <a:ext uri="{FF2B5EF4-FFF2-40B4-BE49-F238E27FC236}">
                <a16:creationId xmlns:a16="http://schemas.microsoft.com/office/drawing/2014/main" id="{75DEDFF3-BB51-AF4D-3D51-766F1C423400}"/>
              </a:ext>
            </a:extLst>
          </p:cNvPr>
          <p:cNvSpPr txBox="1">
            <a:spLocks/>
          </p:cNvSpPr>
          <p:nvPr/>
        </p:nvSpPr>
        <p:spPr>
          <a:xfrm>
            <a:off x="6286500" y="1730058"/>
            <a:ext cx="5520690" cy="4236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rédiger le programme provisoire de la visite du site , avec la contribution des autres membres du panel</a:t>
            </a:r>
          </a:p>
          <a:p>
            <a:r>
              <a:rPr lang="fr-FR" sz="1800" dirty="0">
                <a:solidFill>
                  <a:schemeClr val="accent6">
                    <a:lumMod val="50000"/>
                  </a:schemeClr>
                </a:solidFill>
              </a:rPr>
              <a:t>envoyer le programme provisoire de la visite du site  à l'agence</a:t>
            </a:r>
          </a:p>
          <a:p>
            <a:r>
              <a:rPr lang="fr-FR" sz="1800" dirty="0">
                <a:solidFill>
                  <a:schemeClr val="accent6">
                    <a:lumMod val="50000"/>
                  </a:schemeClr>
                </a:solidFill>
              </a:rPr>
              <a:t>produire une grille de cartographie de l'ASG-QA avant la visite du site, à l'aide du modèle fourni, avec la contribution des autres membres du panel</a:t>
            </a:r>
          </a:p>
          <a:p>
            <a:r>
              <a:rPr lang="fr-FR" sz="1800" dirty="0">
                <a:solidFill>
                  <a:schemeClr val="accent6">
                    <a:lumMod val="50000"/>
                  </a:schemeClr>
                </a:solidFill>
              </a:rPr>
              <a:t>rédiger le rapport d'évaluation avec l'aide des autres membres du panel.</a:t>
            </a:r>
            <a:endParaRPr lang="en-BE" sz="1800" dirty="0">
              <a:solidFill>
                <a:schemeClr val="accent6">
                  <a:lumMod val="50000"/>
                </a:schemeClr>
              </a:solidFill>
            </a:endParaRPr>
          </a:p>
        </p:txBody>
      </p:sp>
    </p:spTree>
    <p:extLst>
      <p:ext uri="{BB962C8B-B14F-4D97-AF65-F5344CB8AC3E}">
        <p14:creationId xmlns:p14="http://schemas.microsoft.com/office/powerpoint/2010/main" val="152223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32C0-1CFD-249D-9BFB-032A36D75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2535D-EE18-34C6-58D9-48692EF80246}"/>
              </a:ext>
            </a:extLst>
          </p:cNvPr>
          <p:cNvSpPr>
            <a:spLocks noGrp="1"/>
          </p:cNvSpPr>
          <p:nvPr>
            <p:ph type="title"/>
          </p:nvPr>
        </p:nvSpPr>
        <p:spPr>
          <a:xfrm>
            <a:off x="777241" y="587376"/>
            <a:ext cx="5173980" cy="688658"/>
          </a:xfrm>
        </p:spPr>
        <p:txBody>
          <a:bodyPr/>
          <a:lstStyle/>
          <a:p>
            <a:r>
              <a:rPr lang="en-GB" sz="2400" dirty="0"/>
              <a:t>Practical arrangements (responsibility of the experts)</a:t>
            </a:r>
            <a:endParaRPr lang="en-BE" sz="2400" dirty="0"/>
          </a:p>
        </p:txBody>
      </p:sp>
      <p:sp>
        <p:nvSpPr>
          <p:cNvPr id="4" name="Content Placeholder 2">
            <a:extLst>
              <a:ext uri="{FF2B5EF4-FFF2-40B4-BE49-F238E27FC236}">
                <a16:creationId xmlns:a16="http://schemas.microsoft.com/office/drawing/2014/main" id="{8F56D70C-387F-AEE5-BD30-162228942D82}"/>
              </a:ext>
            </a:extLst>
          </p:cNvPr>
          <p:cNvSpPr txBox="1">
            <a:spLocks/>
          </p:cNvSpPr>
          <p:nvPr/>
        </p:nvSpPr>
        <p:spPr>
          <a:xfrm>
            <a:off x="777241" y="1524317"/>
            <a:ext cx="5078730" cy="5005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800" dirty="0"/>
              <a:t>reviewing all the documentation available before the site visit;</a:t>
            </a:r>
            <a:endParaRPr lang="en-NG" sz="1800" dirty="0"/>
          </a:p>
          <a:p>
            <a:r>
              <a:rPr lang="en-GB" sz="1800" dirty="0"/>
              <a:t>contributing to developing the lines of enquiry</a:t>
            </a:r>
          </a:p>
          <a:p>
            <a:r>
              <a:rPr lang="en-GB" sz="1800" dirty="0"/>
              <a:t>asking questions and taking the responsibility for specific parts during the site visit, if agreed to</a:t>
            </a:r>
          </a:p>
          <a:p>
            <a:r>
              <a:rPr lang="en-GB" sz="1800" dirty="0"/>
              <a:t>contributing to the drafting of the report (notes, comments etc.) as agreed upon within the panel and under the coordination of the secretary</a:t>
            </a:r>
          </a:p>
          <a:p>
            <a:endParaRPr lang="en-GB" sz="1800" dirty="0"/>
          </a:p>
        </p:txBody>
      </p:sp>
      <p:sp>
        <p:nvSpPr>
          <p:cNvPr id="6" name="Title 1">
            <a:extLst>
              <a:ext uri="{FF2B5EF4-FFF2-40B4-BE49-F238E27FC236}">
                <a16:creationId xmlns:a16="http://schemas.microsoft.com/office/drawing/2014/main" id="{09A29896-1DD1-2420-15F4-AC0EAC125049}"/>
              </a:ext>
            </a:extLst>
          </p:cNvPr>
          <p:cNvSpPr txBox="1">
            <a:spLocks/>
          </p:cNvSpPr>
          <p:nvPr/>
        </p:nvSpPr>
        <p:spPr>
          <a:xfrm>
            <a:off x="6046473" y="58737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fr-FR" sz="2400" dirty="0">
                <a:gradFill>
                  <a:gsLst>
                    <a:gs pos="0">
                      <a:schemeClr val="accent6"/>
                    </a:gs>
                    <a:gs pos="100000">
                      <a:srgbClr val="F9B233"/>
                    </a:gs>
                  </a:gsLst>
                  <a:lin ang="1200000" scaled="0"/>
                </a:gradFill>
              </a:rPr>
              <a:t>Dispositions pratiques (sous la responsabilité des experts)</a:t>
            </a:r>
            <a:endParaRPr lang="en-GB" sz="2400" dirty="0">
              <a:gradFill>
                <a:gsLst>
                  <a:gs pos="0">
                    <a:schemeClr val="accent6"/>
                  </a:gs>
                  <a:gs pos="100000">
                    <a:srgbClr val="F9B233"/>
                  </a:gs>
                </a:gsLst>
                <a:lin ang="1200000" scaled="0"/>
              </a:gradFill>
            </a:endParaRPr>
          </a:p>
        </p:txBody>
      </p:sp>
      <p:sp>
        <p:nvSpPr>
          <p:cNvPr id="12" name="Content Placeholder 2">
            <a:extLst>
              <a:ext uri="{FF2B5EF4-FFF2-40B4-BE49-F238E27FC236}">
                <a16:creationId xmlns:a16="http://schemas.microsoft.com/office/drawing/2014/main" id="{A83DAB7F-ABB1-0CF6-105A-C771C3D2B909}"/>
              </a:ext>
            </a:extLst>
          </p:cNvPr>
          <p:cNvSpPr txBox="1">
            <a:spLocks/>
          </p:cNvSpPr>
          <p:nvPr/>
        </p:nvSpPr>
        <p:spPr>
          <a:xfrm>
            <a:off x="6046470" y="1524317"/>
            <a:ext cx="5520690" cy="468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évaluer toute la documentation disponible avant la visite du site ;</a:t>
            </a:r>
          </a:p>
          <a:p>
            <a:r>
              <a:rPr lang="fr-FR" sz="1800" dirty="0">
                <a:solidFill>
                  <a:schemeClr val="accent6">
                    <a:lumMod val="50000"/>
                  </a:schemeClr>
                </a:solidFill>
              </a:rPr>
              <a:t>contribuer à l'élaboration des axes d'enquête ;</a:t>
            </a:r>
          </a:p>
          <a:p>
            <a:r>
              <a:rPr lang="fr-FR" sz="1800" dirty="0">
                <a:solidFill>
                  <a:schemeClr val="accent6">
                    <a:lumMod val="50000"/>
                  </a:schemeClr>
                </a:solidFill>
              </a:rPr>
              <a:t>poser des questions et assumer la responsabilité de certains aspects spécifiques pendant la visite sur place, si cela a été convenu ;</a:t>
            </a:r>
          </a:p>
          <a:p>
            <a:r>
              <a:rPr lang="fr-FR" sz="1800" dirty="0">
                <a:solidFill>
                  <a:schemeClr val="accent6">
                    <a:lumMod val="50000"/>
                  </a:schemeClr>
                </a:solidFill>
              </a:rPr>
              <a:t>contribuer à la rédaction du rapport (notes, commentaires, etc.) comme convenu au sein du panel et sous la coordination du secrétaire.</a:t>
            </a:r>
            <a:endParaRPr lang="en-BE" sz="1800" dirty="0">
              <a:solidFill>
                <a:schemeClr val="accent6">
                  <a:lumMod val="50000"/>
                </a:schemeClr>
              </a:solidFill>
            </a:endParaRPr>
          </a:p>
        </p:txBody>
      </p:sp>
    </p:spTree>
    <p:extLst>
      <p:ext uri="{BB962C8B-B14F-4D97-AF65-F5344CB8AC3E}">
        <p14:creationId xmlns:p14="http://schemas.microsoft.com/office/powerpoint/2010/main" val="323999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8F9E-18B9-0836-1258-434919CDF3D4}"/>
              </a:ext>
            </a:extLst>
          </p:cNvPr>
          <p:cNvSpPr>
            <a:spLocks noGrp="1"/>
          </p:cNvSpPr>
          <p:nvPr>
            <p:ph type="title"/>
          </p:nvPr>
        </p:nvSpPr>
        <p:spPr>
          <a:xfrm>
            <a:off x="655295" y="-310"/>
            <a:ext cx="5257800" cy="1325563"/>
          </a:xfrm>
        </p:spPr>
        <p:txBody>
          <a:bodyPr/>
          <a:lstStyle/>
          <a:p>
            <a:r>
              <a:rPr lang="en-GB" sz="2400" dirty="0"/>
              <a:t>Next steps</a:t>
            </a:r>
            <a:br>
              <a:rPr lang="en-GB" sz="2400" dirty="0"/>
            </a:br>
            <a:r>
              <a:rPr lang="en-GB" sz="2400" dirty="0"/>
              <a:t>Before Site visit</a:t>
            </a:r>
            <a:endParaRPr lang="en-BE" sz="2400" dirty="0"/>
          </a:p>
        </p:txBody>
      </p:sp>
      <p:sp>
        <p:nvSpPr>
          <p:cNvPr id="4" name="Title 1">
            <a:extLst>
              <a:ext uri="{FF2B5EF4-FFF2-40B4-BE49-F238E27FC236}">
                <a16:creationId xmlns:a16="http://schemas.microsoft.com/office/drawing/2014/main" id="{836BF4FB-5DE1-80FD-3FED-A020812B3204}"/>
              </a:ext>
            </a:extLst>
          </p:cNvPr>
          <p:cNvSpPr txBox="1">
            <a:spLocks/>
          </p:cNvSpPr>
          <p:nvPr/>
        </p:nvSpPr>
        <p:spPr>
          <a:xfrm>
            <a:off x="6096000" y="328612"/>
            <a:ext cx="5257800" cy="1325563"/>
          </a:xfrm>
          <a:prstGeom prst="rect">
            <a:avLst/>
          </a:prstGeom>
        </p:spPr>
        <p:txBody>
          <a:bodyPr vert="horz" lIns="91440" tIns="45720" rIns="91440" bIns="45720" rtlCol="0" anchor="ctr">
            <a:noAutofit/>
          </a:bodyPr>
          <a:lstStyle>
            <a:defPPr>
              <a:defRPr lang="es-ES"/>
            </a:defPPr>
            <a:lvl1pPr>
              <a:lnSpc>
                <a:spcPct val="90000"/>
              </a:lnSpc>
              <a:spcBef>
                <a:spcPct val="0"/>
              </a:spcBef>
              <a:buNone/>
              <a:defRPr sz="2400" b="1">
                <a:gradFill>
                  <a:gsLst>
                    <a:gs pos="0">
                      <a:schemeClr val="accent6"/>
                    </a:gs>
                    <a:gs pos="100000">
                      <a:srgbClr val="F9B233"/>
                    </a:gs>
                  </a:gsLst>
                  <a:lin ang="1200000" scaled="0"/>
                </a:gradFill>
                <a:latin typeface="Montserrat" pitchFamily="2" charset="0"/>
                <a:ea typeface="+mj-ea"/>
                <a:cs typeface="+mj-cs"/>
              </a:defRPr>
            </a:lvl1pPr>
          </a:lstStyle>
          <a:p>
            <a:r>
              <a:rPr lang="fr-FR" dirty="0"/>
              <a:t>Prochaines étapes Avant la visite du site</a:t>
            </a:r>
            <a:endParaRPr lang="nl-BE" dirty="0"/>
          </a:p>
        </p:txBody>
      </p:sp>
      <p:sp>
        <p:nvSpPr>
          <p:cNvPr id="6" name="Content Placeholder 2">
            <a:extLst>
              <a:ext uri="{FF2B5EF4-FFF2-40B4-BE49-F238E27FC236}">
                <a16:creationId xmlns:a16="http://schemas.microsoft.com/office/drawing/2014/main" id="{83616D60-06DE-1921-9CC6-839B5243EF0E}"/>
              </a:ext>
            </a:extLst>
          </p:cNvPr>
          <p:cNvSpPr txBox="1">
            <a:spLocks/>
          </p:cNvSpPr>
          <p:nvPr/>
        </p:nvSpPr>
        <p:spPr>
          <a:xfrm>
            <a:off x="838200" y="1455738"/>
            <a:ext cx="5078730" cy="476996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t>The site visit is used for issues that need special attention, so it is important to gather </a:t>
            </a:r>
            <a:r>
              <a:rPr lang="en-GB" sz="1700" b="1" dirty="0"/>
              <a:t>as much evidence as possible before the vis</a:t>
            </a:r>
            <a:r>
              <a:rPr lang="en-GB" sz="1700" b="1" dirty="0">
                <a:latin typeface="Montserrat"/>
              </a:rPr>
              <a:t>it</a:t>
            </a:r>
            <a:endParaRPr lang="en-GB" sz="1700" dirty="0"/>
          </a:p>
          <a:p>
            <a:r>
              <a:rPr lang="en-GB" sz="1800" dirty="0"/>
              <a:t>It is recommended to fill in the </a:t>
            </a:r>
            <a:r>
              <a:rPr lang="en-GB" sz="1800" b="1" u="sng" dirty="0">
                <a:hlinkClick r:id="rId3"/>
              </a:rPr>
              <a:t>External Review Report template</a:t>
            </a:r>
            <a:r>
              <a:rPr lang="en-GB" sz="1800" dirty="0"/>
              <a:t> with the information you already have about the agency and underline any additional clarifications you may need during the site visit </a:t>
            </a:r>
          </a:p>
          <a:p>
            <a:r>
              <a:rPr lang="en-GB" sz="1800" dirty="0"/>
              <a:t>The draft site visit schedule must be prepared by the experts and sent by the Panel secretary to the agency contact point.</a:t>
            </a:r>
          </a:p>
          <a:p>
            <a:pPr lvl="0"/>
            <a:r>
              <a:rPr lang="en-GB" sz="1800" b="1" dirty="0"/>
              <a:t>Pre-meeting </a:t>
            </a:r>
            <a:r>
              <a:rPr lang="en-GB" sz="1800" dirty="0"/>
              <a:t>(day 0, please see the </a:t>
            </a:r>
            <a:r>
              <a:rPr lang="en-GB" sz="1800" u="sng" dirty="0">
                <a:hlinkClick r:id="rId4"/>
              </a:rPr>
              <a:t>schedule template</a:t>
            </a:r>
            <a:r>
              <a:rPr lang="en-GB" sz="1800" dirty="0"/>
              <a:t> for more details): </a:t>
            </a:r>
            <a:endParaRPr lang="en-NG" sz="1800" dirty="0"/>
          </a:p>
          <a:p>
            <a:pPr lvl="1"/>
            <a:r>
              <a:rPr lang="en-GB" sz="1800" dirty="0"/>
              <a:t>Normally, organised the day before the official start of the on-site visit, but could be also in the morning of the first day</a:t>
            </a:r>
            <a:endParaRPr lang="en-NG" sz="1800" dirty="0"/>
          </a:p>
          <a:p>
            <a:endParaRPr lang="en-GB" sz="1800" dirty="0"/>
          </a:p>
        </p:txBody>
      </p:sp>
      <p:sp>
        <p:nvSpPr>
          <p:cNvPr id="7" name="Content Placeholder 2">
            <a:extLst>
              <a:ext uri="{FF2B5EF4-FFF2-40B4-BE49-F238E27FC236}">
                <a16:creationId xmlns:a16="http://schemas.microsoft.com/office/drawing/2014/main" id="{0AEC155B-10E5-0173-E401-02A66157676B}"/>
              </a:ext>
            </a:extLst>
          </p:cNvPr>
          <p:cNvSpPr txBox="1">
            <a:spLocks/>
          </p:cNvSpPr>
          <p:nvPr/>
        </p:nvSpPr>
        <p:spPr>
          <a:xfrm>
            <a:off x="6316928" y="1455738"/>
            <a:ext cx="5509260" cy="423640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La visite du site  est utilisée pour les questions qui nécessitent une attention particulière, il est donc important de rassembler </a:t>
            </a:r>
            <a:r>
              <a:rPr lang="fr-FR" sz="1800" b="1" dirty="0">
                <a:solidFill>
                  <a:schemeClr val="accent6">
                    <a:lumMod val="50000"/>
                  </a:schemeClr>
                </a:solidFill>
              </a:rPr>
              <a:t>autant de preuves que possible avant la visite.</a:t>
            </a:r>
          </a:p>
          <a:p>
            <a:r>
              <a:rPr lang="fr-FR" sz="1800" dirty="0">
                <a:solidFill>
                  <a:schemeClr val="accent6">
                    <a:lumMod val="50000"/>
                  </a:schemeClr>
                </a:solidFill>
              </a:rPr>
              <a:t>Il est recommandé de remplir </a:t>
            </a:r>
            <a:r>
              <a:rPr lang="fr-FR" sz="1800" b="1" dirty="0">
                <a:solidFill>
                  <a:schemeClr val="accent6">
                    <a:lumMod val="50000"/>
                  </a:schemeClr>
                </a:solidFill>
              </a:rPr>
              <a:t>le modèle de rapport d'évaluation externe </a:t>
            </a:r>
            <a:r>
              <a:rPr lang="fr-FR" sz="1800" dirty="0">
                <a:solidFill>
                  <a:schemeClr val="accent6">
                    <a:lumMod val="50000"/>
                  </a:schemeClr>
                </a:solidFill>
              </a:rPr>
              <a:t>avec les informations dont vous disposez déjà sur l'agence et de souligner toute clarification supplémentaire dont vous pourriez avoir besoin pendant la visite du site.</a:t>
            </a:r>
          </a:p>
          <a:p>
            <a:r>
              <a:rPr lang="fr-FR" sz="1800" dirty="0">
                <a:solidFill>
                  <a:schemeClr val="accent6">
                    <a:lumMod val="50000"/>
                  </a:schemeClr>
                </a:solidFill>
              </a:rPr>
              <a:t> Le projet de calendrier de la visite du site doit être préparé par les experts et envoyé par le secrétaire du panel au point de contact de l'agence.</a:t>
            </a:r>
          </a:p>
          <a:p>
            <a:r>
              <a:rPr lang="fr-FR" sz="1800" dirty="0">
                <a:solidFill>
                  <a:schemeClr val="accent6">
                    <a:lumMod val="50000"/>
                  </a:schemeClr>
                </a:solidFill>
              </a:rPr>
              <a:t>Réunion </a:t>
            </a:r>
            <a:r>
              <a:rPr lang="fr-FR" sz="1800" b="1" dirty="0">
                <a:solidFill>
                  <a:schemeClr val="accent6">
                    <a:lumMod val="50000"/>
                  </a:schemeClr>
                </a:solidFill>
              </a:rPr>
              <a:t>préalable</a:t>
            </a:r>
            <a:r>
              <a:rPr lang="fr-FR" sz="1800" dirty="0">
                <a:solidFill>
                  <a:schemeClr val="accent6">
                    <a:lumMod val="50000"/>
                  </a:schemeClr>
                </a:solidFill>
              </a:rPr>
              <a:t> (jour 0, voir le modèle de calendrier pour plus de détails) : </a:t>
            </a:r>
          </a:p>
          <a:p>
            <a:pPr lvl="1"/>
            <a:r>
              <a:rPr lang="fr-FR" sz="1400" dirty="0">
                <a:solidFill>
                  <a:schemeClr val="accent6">
                    <a:lumMod val="50000"/>
                  </a:schemeClr>
                </a:solidFill>
              </a:rPr>
              <a:t>Elle est généralement organisée la veille du début officiel de la visite sur place, mais peut également avoir lieu le matin du premier jour.</a:t>
            </a:r>
            <a:endParaRPr lang="en-BE" sz="1400" dirty="0">
              <a:solidFill>
                <a:schemeClr val="accent6">
                  <a:lumMod val="50000"/>
                </a:schemeClr>
              </a:solidFill>
            </a:endParaRPr>
          </a:p>
        </p:txBody>
      </p:sp>
    </p:spTree>
    <p:extLst>
      <p:ext uri="{BB962C8B-B14F-4D97-AF65-F5344CB8AC3E}">
        <p14:creationId xmlns:p14="http://schemas.microsoft.com/office/powerpoint/2010/main" val="2924728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E2A6E-435B-6D18-79CA-401E77683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8B3A6-4ADD-F1CF-F398-9167216E90B2}"/>
              </a:ext>
            </a:extLst>
          </p:cNvPr>
          <p:cNvSpPr>
            <a:spLocks noGrp="1"/>
          </p:cNvSpPr>
          <p:nvPr>
            <p:ph type="title"/>
          </p:nvPr>
        </p:nvSpPr>
        <p:spPr>
          <a:xfrm>
            <a:off x="655295" y="-310"/>
            <a:ext cx="5257800" cy="1325563"/>
          </a:xfrm>
        </p:spPr>
        <p:txBody>
          <a:bodyPr/>
          <a:lstStyle/>
          <a:p>
            <a:br>
              <a:rPr lang="en-GB" sz="2400" dirty="0"/>
            </a:br>
            <a:r>
              <a:rPr lang="en-GB" sz="2400" dirty="0"/>
              <a:t>During the Site Visit</a:t>
            </a:r>
            <a:endParaRPr lang="en-BE" sz="2400" dirty="0"/>
          </a:p>
        </p:txBody>
      </p:sp>
      <p:sp>
        <p:nvSpPr>
          <p:cNvPr id="4" name="Title 1">
            <a:extLst>
              <a:ext uri="{FF2B5EF4-FFF2-40B4-BE49-F238E27FC236}">
                <a16:creationId xmlns:a16="http://schemas.microsoft.com/office/drawing/2014/main" id="{27A8D396-0ADA-1DC0-0466-EDF20CC32BC2}"/>
              </a:ext>
            </a:extLst>
          </p:cNvPr>
          <p:cNvSpPr txBox="1">
            <a:spLocks/>
          </p:cNvSpPr>
          <p:nvPr/>
        </p:nvSpPr>
        <p:spPr>
          <a:xfrm>
            <a:off x="6096000" y="328612"/>
            <a:ext cx="5257800" cy="1325563"/>
          </a:xfrm>
          <a:prstGeom prst="rect">
            <a:avLst/>
          </a:prstGeom>
        </p:spPr>
        <p:txBody>
          <a:bodyPr vert="horz" lIns="91440" tIns="45720" rIns="91440" bIns="45720" rtlCol="0" anchor="ctr">
            <a:noAutofit/>
          </a:bodyPr>
          <a:lstStyle>
            <a:defPPr>
              <a:defRPr lang="es-ES"/>
            </a:defPPr>
            <a:lvl1pPr>
              <a:lnSpc>
                <a:spcPct val="90000"/>
              </a:lnSpc>
              <a:spcBef>
                <a:spcPct val="0"/>
              </a:spcBef>
              <a:buNone/>
              <a:defRPr sz="2400" b="1">
                <a:gradFill>
                  <a:gsLst>
                    <a:gs pos="0">
                      <a:schemeClr val="accent6"/>
                    </a:gs>
                    <a:gs pos="100000">
                      <a:srgbClr val="F9B233"/>
                    </a:gs>
                  </a:gsLst>
                  <a:lin ang="1200000" scaled="0"/>
                </a:gradFill>
                <a:latin typeface="Montserrat" pitchFamily="2" charset="0"/>
                <a:ea typeface="+mj-ea"/>
                <a:cs typeface="+mj-cs"/>
              </a:defRPr>
            </a:lvl1pPr>
          </a:lstStyle>
          <a:p>
            <a:r>
              <a:rPr lang="fr-FR" dirty="0"/>
              <a:t>Prochaines étapes Pendant la visite du site</a:t>
            </a:r>
            <a:endParaRPr lang="nl-BE" dirty="0"/>
          </a:p>
        </p:txBody>
      </p:sp>
      <p:sp>
        <p:nvSpPr>
          <p:cNvPr id="6" name="Content Placeholder 2">
            <a:extLst>
              <a:ext uri="{FF2B5EF4-FFF2-40B4-BE49-F238E27FC236}">
                <a16:creationId xmlns:a16="http://schemas.microsoft.com/office/drawing/2014/main" id="{4A19256A-CFA6-2C45-1C17-1EF2A1C4D705}"/>
              </a:ext>
            </a:extLst>
          </p:cNvPr>
          <p:cNvSpPr txBox="1">
            <a:spLocks/>
          </p:cNvSpPr>
          <p:nvPr/>
        </p:nvSpPr>
        <p:spPr>
          <a:xfrm>
            <a:off x="838200" y="1455738"/>
            <a:ext cx="5078730" cy="4896424"/>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700" dirty="0"/>
              <a:t>It is important to have </a:t>
            </a:r>
            <a:r>
              <a:rPr lang="en-GB" sz="1700" b="1" dirty="0"/>
              <a:t>a constructive approach</a:t>
            </a:r>
            <a:r>
              <a:rPr lang="en-GB" sz="1700" dirty="0"/>
              <a:t> during the visit and gather the necessary evidence to make a judgement on the compliance</a:t>
            </a:r>
            <a:r>
              <a:rPr lang="en-GB" sz="1800" dirty="0"/>
              <a:t>.</a:t>
            </a:r>
            <a:endParaRPr lang="en-NG" sz="1800" dirty="0"/>
          </a:p>
          <a:p>
            <a:pPr marL="457200" lvl="1" indent="0">
              <a:buNone/>
            </a:pPr>
            <a:endParaRPr lang="en-GB" sz="1400" dirty="0"/>
          </a:p>
          <a:p>
            <a:r>
              <a:rPr lang="en-GB" sz="1800" b="1" dirty="0"/>
              <a:t>Interviews</a:t>
            </a:r>
            <a:r>
              <a:rPr lang="en-GB" sz="1800" dirty="0"/>
              <a:t>: the panel should meet all the staff members who have participated in the production of the SAR + the management and leadership of the agency + the staff involved in QA activities + some reviewers engaged by the agency + stakeholders (students, relevant HE authorities, etc.) </a:t>
            </a:r>
          </a:p>
          <a:p>
            <a:r>
              <a:rPr lang="en-GB" sz="1800" b="1" dirty="0"/>
              <a:t>Interim meetings of the panel (during pauses, at dinner, etc.):</a:t>
            </a:r>
            <a:r>
              <a:rPr lang="en-GB" sz="1800" dirty="0"/>
              <a:t> these rather brief meetings are important in order to understand at what point the panel is with the review, what is presently known and what still needs to be investigated or clarified for the purpose of the review</a:t>
            </a:r>
          </a:p>
        </p:txBody>
      </p:sp>
      <p:sp>
        <p:nvSpPr>
          <p:cNvPr id="7" name="Content Placeholder 2">
            <a:extLst>
              <a:ext uri="{FF2B5EF4-FFF2-40B4-BE49-F238E27FC236}">
                <a16:creationId xmlns:a16="http://schemas.microsoft.com/office/drawing/2014/main" id="{FF337A76-8D69-CB2B-F979-5FA83AF3996F}"/>
              </a:ext>
            </a:extLst>
          </p:cNvPr>
          <p:cNvSpPr txBox="1">
            <a:spLocks/>
          </p:cNvSpPr>
          <p:nvPr/>
        </p:nvSpPr>
        <p:spPr>
          <a:xfrm>
            <a:off x="6316928" y="1455738"/>
            <a:ext cx="5509260" cy="423640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Il est important d'adopter une </a:t>
            </a:r>
            <a:r>
              <a:rPr lang="fr-FR" sz="1800" b="1" dirty="0">
                <a:solidFill>
                  <a:schemeClr val="accent6">
                    <a:lumMod val="50000"/>
                  </a:schemeClr>
                </a:solidFill>
              </a:rPr>
              <a:t>approche constructive</a:t>
            </a:r>
            <a:r>
              <a:rPr lang="fr-FR" sz="1800" dirty="0">
                <a:solidFill>
                  <a:schemeClr val="accent6">
                    <a:lumMod val="50000"/>
                  </a:schemeClr>
                </a:solidFill>
              </a:rPr>
              <a:t> pendant la visite et de recueillir les preuves nécessaires pour se prononcer sur la conformité.</a:t>
            </a:r>
          </a:p>
          <a:p>
            <a:r>
              <a:rPr lang="fr-FR" sz="1800" b="1" dirty="0">
                <a:solidFill>
                  <a:schemeClr val="accent6">
                    <a:lumMod val="50000"/>
                  </a:schemeClr>
                </a:solidFill>
              </a:rPr>
              <a:t>Entretiens </a:t>
            </a:r>
            <a:r>
              <a:rPr lang="fr-FR" sz="1800" dirty="0">
                <a:solidFill>
                  <a:schemeClr val="accent6">
                    <a:lumMod val="50000"/>
                  </a:schemeClr>
                </a:solidFill>
              </a:rPr>
              <a:t>: le panel doit rencontrer tous les membres du personnel qui ont participé à l'élaboration du SAR + la direction et les responsables de l'agence + le personnel impliqué dans les activités d'assurance qualité + certains évaluateurs engagés par l'agence + les parties prenantes (étudiants, autorités compétentes en matière d'enseignement supérieur, etc.). </a:t>
            </a:r>
          </a:p>
          <a:p>
            <a:r>
              <a:rPr lang="fr-FR" sz="1800" b="1" dirty="0">
                <a:solidFill>
                  <a:schemeClr val="accent6">
                    <a:lumMod val="50000"/>
                  </a:schemeClr>
                </a:solidFill>
              </a:rPr>
              <a:t>Réunions intermédiaires du panel (pendant les pauses, au dîner, etc.)</a:t>
            </a:r>
            <a:r>
              <a:rPr lang="fr-FR" sz="1800" dirty="0">
                <a:solidFill>
                  <a:schemeClr val="accent6">
                    <a:lumMod val="50000"/>
                  </a:schemeClr>
                </a:solidFill>
              </a:rPr>
              <a:t> : ces réunions plutôt brèves sont importantes pour comprendre où en est le panel dans son évaluation, ce qui est actuellement connu et ce qui doit encore être étudié ou clarifié aux fins de l’évaluation.</a:t>
            </a:r>
            <a:endParaRPr lang="en-BE" sz="1800" dirty="0">
              <a:solidFill>
                <a:schemeClr val="accent6">
                  <a:lumMod val="50000"/>
                </a:schemeClr>
              </a:solidFill>
            </a:endParaRPr>
          </a:p>
        </p:txBody>
      </p:sp>
    </p:spTree>
    <p:extLst>
      <p:ext uri="{BB962C8B-B14F-4D97-AF65-F5344CB8AC3E}">
        <p14:creationId xmlns:p14="http://schemas.microsoft.com/office/powerpoint/2010/main" val="316069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F00A0-F66F-9CE8-B0BC-C187A7CF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A0B5B-178C-6D55-73AF-EAD2B82788A7}"/>
              </a:ext>
            </a:extLst>
          </p:cNvPr>
          <p:cNvSpPr>
            <a:spLocks noGrp="1"/>
          </p:cNvSpPr>
          <p:nvPr>
            <p:ph type="title"/>
          </p:nvPr>
        </p:nvSpPr>
        <p:spPr>
          <a:xfrm>
            <a:off x="638239" y="0"/>
            <a:ext cx="5274856" cy="1325253"/>
          </a:xfrm>
        </p:spPr>
        <p:txBody>
          <a:bodyPr/>
          <a:lstStyle/>
          <a:p>
            <a:br>
              <a:rPr lang="en-GB" sz="2400" dirty="0"/>
            </a:br>
            <a:r>
              <a:rPr lang="en-GB" sz="2400" dirty="0"/>
              <a:t>During the Site Visit</a:t>
            </a:r>
            <a:endParaRPr lang="en-BE" sz="2400" dirty="0"/>
          </a:p>
        </p:txBody>
      </p:sp>
      <p:sp>
        <p:nvSpPr>
          <p:cNvPr id="4" name="Title 1">
            <a:extLst>
              <a:ext uri="{FF2B5EF4-FFF2-40B4-BE49-F238E27FC236}">
                <a16:creationId xmlns:a16="http://schemas.microsoft.com/office/drawing/2014/main" id="{D3BC6A08-8186-D2F5-43AF-B0821BD681EC}"/>
              </a:ext>
            </a:extLst>
          </p:cNvPr>
          <p:cNvSpPr txBox="1">
            <a:spLocks/>
          </p:cNvSpPr>
          <p:nvPr/>
        </p:nvSpPr>
        <p:spPr>
          <a:xfrm>
            <a:off x="6096000" y="328612"/>
            <a:ext cx="5257800" cy="1325563"/>
          </a:xfrm>
          <a:prstGeom prst="rect">
            <a:avLst/>
          </a:prstGeom>
        </p:spPr>
        <p:txBody>
          <a:bodyPr vert="horz" lIns="91440" tIns="45720" rIns="91440" bIns="45720" rtlCol="0" anchor="ctr">
            <a:noAutofit/>
          </a:bodyPr>
          <a:lstStyle>
            <a:defPPr>
              <a:defRPr lang="es-ES"/>
            </a:defPPr>
            <a:lvl1pPr>
              <a:lnSpc>
                <a:spcPct val="90000"/>
              </a:lnSpc>
              <a:spcBef>
                <a:spcPct val="0"/>
              </a:spcBef>
              <a:buNone/>
              <a:defRPr sz="2400" b="1">
                <a:gradFill>
                  <a:gsLst>
                    <a:gs pos="0">
                      <a:schemeClr val="accent6"/>
                    </a:gs>
                    <a:gs pos="100000">
                      <a:srgbClr val="F9B233"/>
                    </a:gs>
                  </a:gsLst>
                  <a:lin ang="1200000" scaled="0"/>
                </a:gradFill>
                <a:latin typeface="Montserrat" pitchFamily="2" charset="0"/>
                <a:ea typeface="+mj-ea"/>
                <a:cs typeface="+mj-cs"/>
              </a:defRPr>
            </a:lvl1pPr>
          </a:lstStyle>
          <a:p>
            <a:r>
              <a:rPr lang="fr-FR" dirty="0"/>
              <a:t>Prochaines étapes Pendant la visite du site</a:t>
            </a:r>
          </a:p>
        </p:txBody>
      </p:sp>
      <p:sp>
        <p:nvSpPr>
          <p:cNvPr id="6" name="Content Placeholder 2">
            <a:extLst>
              <a:ext uri="{FF2B5EF4-FFF2-40B4-BE49-F238E27FC236}">
                <a16:creationId xmlns:a16="http://schemas.microsoft.com/office/drawing/2014/main" id="{6950E063-A2EA-0C9F-B087-64D82A0405DA}"/>
              </a:ext>
            </a:extLst>
          </p:cNvPr>
          <p:cNvSpPr txBox="1">
            <a:spLocks/>
          </p:cNvSpPr>
          <p:nvPr/>
        </p:nvSpPr>
        <p:spPr>
          <a:xfrm>
            <a:off x="838200" y="1455738"/>
            <a:ext cx="5078730" cy="4945062"/>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700" b="1" dirty="0"/>
              <a:t>Final panel meeting:</a:t>
            </a:r>
            <a:r>
              <a:rPr lang="en-GB" sz="2700" dirty="0"/>
              <a:t> the primary purpose of this meeting is to wrap up the site visit, to draw conclusions and to work through each aspect of the ASG-QA, confirming the key findings and any areas of concern.</a:t>
            </a:r>
            <a:endParaRPr lang="en-NG" sz="2700" dirty="0"/>
          </a:p>
          <a:p>
            <a:pPr marL="457200" lvl="1" indent="0">
              <a:buNone/>
            </a:pPr>
            <a:endParaRPr lang="en-GB" sz="2700" dirty="0"/>
          </a:p>
          <a:p>
            <a:pPr lvl="0"/>
            <a:r>
              <a:rPr lang="en-GB" sz="2700" b="1" dirty="0"/>
              <a:t>Final meeting with the agency: </a:t>
            </a:r>
            <a:r>
              <a:rPr lang="en-GB" sz="2700" dirty="0"/>
              <a:t>The site visit concludes with a final debriefing meeting involving the panel members and agency representatives, as decided by the agency. </a:t>
            </a:r>
            <a:endParaRPr lang="en-NG" sz="2700" dirty="0"/>
          </a:p>
          <a:p>
            <a:pPr lvl="1"/>
            <a:r>
              <a:rPr lang="en-GB" sz="2700" dirty="0"/>
              <a:t>The review chair should outline the panel’s impressions from the site visit </a:t>
            </a:r>
            <a:r>
              <a:rPr lang="en-GB" sz="2700" b="1" dirty="0"/>
              <a:t>without disclosing</a:t>
            </a:r>
            <a:r>
              <a:rPr lang="en-GB" sz="2700" dirty="0"/>
              <a:t> their judgements on the agency’s compliance with the ASG-QA, but rather highlighting key good practice and key areas for further development. The purpose of the final meeting is to provide some immediate feedback to the agency without pre-empting the formulation of compliance on each of the standards in the final report.</a:t>
            </a:r>
            <a:endParaRPr lang="en-NG" sz="2700" dirty="0"/>
          </a:p>
        </p:txBody>
      </p:sp>
      <p:sp>
        <p:nvSpPr>
          <p:cNvPr id="7" name="Content Placeholder 2">
            <a:extLst>
              <a:ext uri="{FF2B5EF4-FFF2-40B4-BE49-F238E27FC236}">
                <a16:creationId xmlns:a16="http://schemas.microsoft.com/office/drawing/2014/main" id="{CB4AABE4-6C3A-5006-3B24-B491499E1C35}"/>
              </a:ext>
            </a:extLst>
          </p:cNvPr>
          <p:cNvSpPr txBox="1">
            <a:spLocks/>
          </p:cNvSpPr>
          <p:nvPr/>
        </p:nvSpPr>
        <p:spPr>
          <a:xfrm>
            <a:off x="6316928" y="1455738"/>
            <a:ext cx="5509260" cy="423640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b="1" dirty="0">
                <a:solidFill>
                  <a:schemeClr val="accent6">
                    <a:lumMod val="50000"/>
                  </a:schemeClr>
                </a:solidFill>
              </a:rPr>
              <a:t>Réunion finale du comité </a:t>
            </a:r>
            <a:r>
              <a:rPr lang="fr-FR" sz="1800" dirty="0">
                <a:solidFill>
                  <a:schemeClr val="accent6">
                    <a:lumMod val="50000"/>
                  </a:schemeClr>
                </a:solidFill>
              </a:rPr>
              <a:t>: cette réunion a pour objectif principal de conclure la visite du site, de tirer des conclusions et d'examiner chaque aspect de l'ASG-QA, en confirmant les principales conclusions et les éventuels points préoccupants.</a:t>
            </a:r>
          </a:p>
          <a:p>
            <a:r>
              <a:rPr lang="fr-FR" sz="1800" b="1" dirty="0">
                <a:solidFill>
                  <a:schemeClr val="accent6">
                    <a:lumMod val="50000"/>
                  </a:schemeClr>
                </a:solidFill>
              </a:rPr>
              <a:t>Réunion finale avec l'agence </a:t>
            </a:r>
            <a:r>
              <a:rPr lang="fr-FR" sz="1800" dirty="0">
                <a:solidFill>
                  <a:schemeClr val="accent6">
                    <a:lumMod val="50000"/>
                  </a:schemeClr>
                </a:solidFill>
              </a:rPr>
              <a:t>: la visite du site se termine par une réunion finale de débriefing réunissant les membres du comité et les représentants de l'agence, selon la décision de cette dernière.</a:t>
            </a:r>
          </a:p>
          <a:p>
            <a:pPr lvl="1"/>
            <a:r>
              <a:rPr lang="fr-FR" sz="1400" dirty="0">
                <a:solidFill>
                  <a:schemeClr val="accent6">
                    <a:lumMod val="50000"/>
                  </a:schemeClr>
                </a:solidFill>
              </a:rPr>
              <a:t> Le président du comité d’évaluation doit présenter les impressions du comité à l'issue de la visite du site </a:t>
            </a:r>
            <a:r>
              <a:rPr lang="fr-FR" sz="1400" b="1" dirty="0">
                <a:solidFill>
                  <a:schemeClr val="accent6">
                    <a:lumMod val="50000"/>
                  </a:schemeClr>
                </a:solidFill>
              </a:rPr>
              <a:t>sans dévoiler</a:t>
            </a:r>
            <a:r>
              <a:rPr lang="fr-FR" sz="1400" dirty="0">
                <a:solidFill>
                  <a:schemeClr val="accent6">
                    <a:lumMod val="50000"/>
                  </a:schemeClr>
                </a:solidFill>
              </a:rPr>
              <a:t> son jugement sur la conformité de l'agence à l'ASG-QA, mais en mettant plutôt l'accent sur les bonnes pratiques clés et les domaines clés à développer. L'objectif de la réunion finale est de fournir un retour d'information immédiat à l'agence sans préjuger de la formulation de la conformité à chacune des normes dans le rapport final.</a:t>
            </a:r>
            <a:endParaRPr lang="en-BE" sz="1400" dirty="0">
              <a:solidFill>
                <a:schemeClr val="accent6">
                  <a:lumMod val="50000"/>
                </a:schemeClr>
              </a:solidFill>
            </a:endParaRPr>
          </a:p>
        </p:txBody>
      </p:sp>
    </p:spTree>
    <p:extLst>
      <p:ext uri="{BB962C8B-B14F-4D97-AF65-F5344CB8AC3E}">
        <p14:creationId xmlns:p14="http://schemas.microsoft.com/office/powerpoint/2010/main" val="427674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5467-2F8D-5592-2799-347892C3E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CC8D6-F038-FA5C-25DB-89DD005569AE}"/>
              </a:ext>
            </a:extLst>
          </p:cNvPr>
          <p:cNvSpPr>
            <a:spLocks noGrp="1"/>
          </p:cNvSpPr>
          <p:nvPr>
            <p:ph type="title"/>
          </p:nvPr>
        </p:nvSpPr>
        <p:spPr>
          <a:xfrm>
            <a:off x="655295" y="-310"/>
            <a:ext cx="5257800" cy="1325563"/>
          </a:xfrm>
        </p:spPr>
        <p:txBody>
          <a:bodyPr/>
          <a:lstStyle/>
          <a:p>
            <a:r>
              <a:rPr lang="en-GB" sz="2400" dirty="0"/>
              <a:t>Next steps</a:t>
            </a:r>
            <a:br>
              <a:rPr lang="en-GB" sz="2400" dirty="0"/>
            </a:br>
            <a:r>
              <a:rPr lang="en-GB" sz="2400" dirty="0"/>
              <a:t>Post Site Visit</a:t>
            </a:r>
            <a:endParaRPr lang="en-BE" sz="2400" dirty="0"/>
          </a:p>
        </p:txBody>
      </p:sp>
      <p:sp>
        <p:nvSpPr>
          <p:cNvPr id="4" name="Title 1">
            <a:extLst>
              <a:ext uri="{FF2B5EF4-FFF2-40B4-BE49-F238E27FC236}">
                <a16:creationId xmlns:a16="http://schemas.microsoft.com/office/drawing/2014/main" id="{A497A3D6-E791-451C-3F85-1B43C4FD9125}"/>
              </a:ext>
            </a:extLst>
          </p:cNvPr>
          <p:cNvSpPr txBox="1">
            <a:spLocks/>
          </p:cNvSpPr>
          <p:nvPr/>
        </p:nvSpPr>
        <p:spPr>
          <a:xfrm>
            <a:off x="6096000" y="328612"/>
            <a:ext cx="5257800" cy="1325563"/>
          </a:xfrm>
          <a:prstGeom prst="rect">
            <a:avLst/>
          </a:prstGeom>
        </p:spPr>
        <p:txBody>
          <a:bodyPr vert="horz" lIns="91440" tIns="45720" rIns="91440" bIns="45720" rtlCol="0" anchor="ctr">
            <a:noAutofit/>
          </a:bodyPr>
          <a:lstStyle>
            <a:defPPr>
              <a:defRPr lang="es-ES"/>
            </a:defPPr>
            <a:lvl1pPr>
              <a:lnSpc>
                <a:spcPct val="90000"/>
              </a:lnSpc>
              <a:spcBef>
                <a:spcPct val="0"/>
              </a:spcBef>
              <a:buNone/>
              <a:defRPr sz="2400" b="1">
                <a:gradFill>
                  <a:gsLst>
                    <a:gs pos="0">
                      <a:schemeClr val="accent6"/>
                    </a:gs>
                    <a:gs pos="100000">
                      <a:srgbClr val="F9B233"/>
                    </a:gs>
                  </a:gsLst>
                  <a:lin ang="1200000" scaled="0"/>
                </a:gradFill>
                <a:latin typeface="Montserrat" pitchFamily="2" charset="0"/>
                <a:ea typeface="+mj-ea"/>
                <a:cs typeface="+mj-cs"/>
              </a:defRPr>
            </a:lvl1pPr>
          </a:lstStyle>
          <a:p>
            <a:r>
              <a:rPr lang="fr-FR" dirty="0"/>
              <a:t>Prochaines étapes après la visite du site</a:t>
            </a:r>
            <a:endParaRPr lang="nl-BE" dirty="0"/>
          </a:p>
        </p:txBody>
      </p:sp>
      <p:sp>
        <p:nvSpPr>
          <p:cNvPr id="6" name="Content Placeholder 2">
            <a:extLst>
              <a:ext uri="{FF2B5EF4-FFF2-40B4-BE49-F238E27FC236}">
                <a16:creationId xmlns:a16="http://schemas.microsoft.com/office/drawing/2014/main" id="{D21FC5CA-9ABD-BF0F-7B8C-2F69EDC19553}"/>
              </a:ext>
            </a:extLst>
          </p:cNvPr>
          <p:cNvSpPr txBox="1">
            <a:spLocks/>
          </p:cNvSpPr>
          <p:nvPr/>
        </p:nvSpPr>
        <p:spPr>
          <a:xfrm>
            <a:off x="838200" y="1455738"/>
            <a:ext cx="5078730" cy="48866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t>Please </a:t>
            </a:r>
            <a:r>
              <a:rPr lang="en-GB" sz="1700" u="sng" dirty="0">
                <a:hlinkClick r:id="rId3"/>
              </a:rPr>
              <a:t>revise the materials and content</a:t>
            </a:r>
            <a:r>
              <a:rPr lang="en-GB" sz="1700" dirty="0"/>
              <a:t> of the training sessions</a:t>
            </a:r>
          </a:p>
          <a:p>
            <a:r>
              <a:rPr lang="en-GB" sz="1700" dirty="0"/>
              <a:t>Please read the </a:t>
            </a:r>
            <a:r>
              <a:rPr lang="en-GB" sz="1700" u="sng" dirty="0">
                <a:hlinkClick r:id="rId4"/>
              </a:rPr>
              <a:t>example from the NCHE Malawi review in 2024-25</a:t>
            </a:r>
            <a:endParaRPr lang="en-GB" sz="1700" dirty="0"/>
          </a:p>
          <a:p>
            <a:pPr lvl="0"/>
            <a:r>
              <a:rPr lang="en-GB" sz="1700" dirty="0"/>
              <a:t>HAQAA3 provides a template for writing the report </a:t>
            </a:r>
          </a:p>
          <a:p>
            <a:r>
              <a:rPr lang="en-GB" sz="1700" dirty="0"/>
              <a:t>Drafting the report is a task of the secretary, but everybody has to contribute. It is up to the panel to decide whether everybody writes a part or if the secretary drafts the full report and then the other panel members proofread the report and give their comments </a:t>
            </a:r>
            <a:r>
              <a:rPr lang="en-GB" sz="1700" dirty="0">
                <a:sym typeface="Wingdings" panose="05000000000000000000" pitchFamily="2" charset="2"/>
              </a:rPr>
              <a:t></a:t>
            </a:r>
            <a:r>
              <a:rPr lang="en-GB" sz="1700" dirty="0"/>
              <a:t> </a:t>
            </a:r>
            <a:r>
              <a:rPr lang="en-GB" sz="1700" b="1" dirty="0"/>
              <a:t>everybody contributes!</a:t>
            </a:r>
            <a:r>
              <a:rPr lang="en-GB" sz="1700" dirty="0"/>
              <a:t> </a:t>
            </a:r>
            <a:endParaRPr lang="en-NG" sz="1700" dirty="0"/>
          </a:p>
          <a:p>
            <a:pPr lvl="0"/>
            <a:endParaRPr lang="en-NG" sz="1700" dirty="0"/>
          </a:p>
        </p:txBody>
      </p:sp>
      <p:sp>
        <p:nvSpPr>
          <p:cNvPr id="7" name="Content Placeholder 2">
            <a:extLst>
              <a:ext uri="{FF2B5EF4-FFF2-40B4-BE49-F238E27FC236}">
                <a16:creationId xmlns:a16="http://schemas.microsoft.com/office/drawing/2014/main" id="{B3821DD8-E55B-3ADE-3580-08D9E94B22CD}"/>
              </a:ext>
            </a:extLst>
          </p:cNvPr>
          <p:cNvSpPr txBox="1">
            <a:spLocks/>
          </p:cNvSpPr>
          <p:nvPr/>
        </p:nvSpPr>
        <p:spPr>
          <a:xfrm>
            <a:off x="6316928" y="1455738"/>
            <a:ext cx="5509260" cy="42364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Veuillez </a:t>
            </a:r>
            <a:r>
              <a:rPr lang="fr-FR" sz="1800" dirty="0">
                <a:solidFill>
                  <a:schemeClr val="accent6">
                    <a:lumMod val="50000"/>
                  </a:schemeClr>
                </a:solidFill>
                <a:hlinkClick r:id="rId5"/>
              </a:rPr>
              <a:t>réviser les supports et le contenu </a:t>
            </a:r>
            <a:r>
              <a:rPr lang="fr-FR" sz="1800" dirty="0">
                <a:solidFill>
                  <a:schemeClr val="accent6">
                    <a:lumMod val="50000"/>
                  </a:schemeClr>
                </a:solidFill>
              </a:rPr>
              <a:t>des sessions de formation.</a:t>
            </a:r>
          </a:p>
          <a:p>
            <a:r>
              <a:rPr lang="fr-FR" sz="1800" dirty="0">
                <a:solidFill>
                  <a:schemeClr val="accent6">
                    <a:lumMod val="50000"/>
                  </a:schemeClr>
                </a:solidFill>
              </a:rPr>
              <a:t>Veuillez lire </a:t>
            </a:r>
            <a:r>
              <a:rPr lang="fr-FR" sz="1800" dirty="0">
                <a:solidFill>
                  <a:schemeClr val="accent6">
                    <a:lumMod val="50000"/>
                  </a:schemeClr>
                </a:solidFill>
                <a:hlinkClick r:id="rId4"/>
              </a:rPr>
              <a:t>l'exemple tiré de l'évaluation du NCHE Malawi en 2024-2025</a:t>
            </a:r>
            <a:r>
              <a:rPr lang="fr-FR" sz="1800" dirty="0">
                <a:solidFill>
                  <a:schemeClr val="accent6">
                    <a:lumMod val="50000"/>
                  </a:schemeClr>
                </a:solidFill>
              </a:rPr>
              <a:t>.</a:t>
            </a:r>
          </a:p>
          <a:p>
            <a:r>
              <a:rPr lang="fr-FR" sz="1800" dirty="0">
                <a:solidFill>
                  <a:schemeClr val="accent6">
                    <a:lumMod val="50000"/>
                  </a:schemeClr>
                </a:solidFill>
              </a:rPr>
              <a:t>HAQAA3 fournit un modèle pour la rédaction du rapport. </a:t>
            </a:r>
          </a:p>
          <a:p>
            <a:r>
              <a:rPr lang="fr-FR" sz="1800" dirty="0">
                <a:solidFill>
                  <a:schemeClr val="accent6">
                    <a:lumMod val="50000"/>
                  </a:schemeClr>
                </a:solidFill>
              </a:rPr>
              <a:t>La rédaction du rapport incombe au secrétaire, mais tout le monde doit y contribuer. Il appartient au comité de décider si chacun rédige une partie ou si le secrétaire rédige l'intégralité du rapport, puis les autres membres du comité relisent le rapport et font part de leurs commentaires --tout le monde contribue ! </a:t>
            </a:r>
            <a:endParaRPr lang="en-BE" sz="1800" dirty="0">
              <a:solidFill>
                <a:schemeClr val="accent6">
                  <a:lumMod val="50000"/>
                </a:schemeClr>
              </a:solidFill>
            </a:endParaRPr>
          </a:p>
        </p:txBody>
      </p:sp>
    </p:spTree>
    <p:extLst>
      <p:ext uri="{BB962C8B-B14F-4D97-AF65-F5344CB8AC3E}">
        <p14:creationId xmlns:p14="http://schemas.microsoft.com/office/powerpoint/2010/main" val="232464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922020" y="1170306"/>
            <a:ext cx="5173980" cy="688658"/>
          </a:xfrm>
        </p:spPr>
        <p:txBody>
          <a:bodyPr/>
          <a:lstStyle/>
          <a:p>
            <a:r>
              <a:rPr lang="en-GB" sz="2400" dirty="0"/>
              <a:t>The site visit</a:t>
            </a:r>
            <a:endParaRPr lang="en-BE" sz="2400" dirty="0"/>
          </a:p>
        </p:txBody>
      </p:sp>
      <p:sp>
        <p:nvSpPr>
          <p:cNvPr id="3" name="Content Placeholder 2">
            <a:extLst>
              <a:ext uri="{FF2B5EF4-FFF2-40B4-BE49-F238E27FC236}">
                <a16:creationId xmlns:a16="http://schemas.microsoft.com/office/drawing/2014/main" id="{F5CD045A-7F12-50C7-1E8B-5BF45ADEF596}"/>
              </a:ext>
            </a:extLst>
          </p:cNvPr>
          <p:cNvSpPr>
            <a:spLocks noGrp="1"/>
          </p:cNvSpPr>
          <p:nvPr>
            <p:ph sz="half" idx="1"/>
          </p:nvPr>
        </p:nvSpPr>
        <p:spPr>
          <a:xfrm>
            <a:off x="6191252" y="2107248"/>
            <a:ext cx="5345430" cy="3116262"/>
          </a:xfrm>
        </p:spPr>
        <p:txBody>
          <a:bodyPr>
            <a:noAutofit/>
          </a:bodyPr>
          <a:lstStyle/>
          <a:p>
            <a:pPr marL="0" lvl="0" indent="0">
              <a:lnSpc>
                <a:spcPct val="107000"/>
              </a:lnSpc>
              <a:buClr>
                <a:schemeClr val="accent6">
                  <a:lumMod val="50000"/>
                </a:schemeClr>
              </a:buClr>
              <a:buNone/>
            </a:pPr>
            <a:r>
              <a:rPr lang="fr-FR" sz="1800" b="1" kern="100" dirty="0">
                <a:solidFill>
                  <a:schemeClr val="accent6">
                    <a:lumMod val="50000"/>
                  </a:schemeClr>
                </a:solidFill>
                <a:effectLst/>
                <a:ea typeface="Calibri" panose="020F0502020204030204" pitchFamily="34" charset="0"/>
                <a:cs typeface="Times New Roman" panose="02020603050405020304" pitchFamily="18" charset="0"/>
              </a:rPr>
              <a:t>Durée : 2 à 3 jours. </a:t>
            </a:r>
          </a:p>
          <a:p>
            <a:pPr marL="0" lvl="0" indent="0">
              <a:lnSpc>
                <a:spcPct val="107000"/>
              </a:lnSpc>
              <a:buClr>
                <a:schemeClr val="accent6">
                  <a:lumMod val="50000"/>
                </a:schemeClr>
              </a:buClr>
              <a:buNone/>
            </a:pPr>
            <a:r>
              <a:rPr lang="fr-FR" sz="1800" kern="100" dirty="0">
                <a:solidFill>
                  <a:schemeClr val="accent6">
                    <a:lumMod val="50000"/>
                  </a:schemeClr>
                </a:solidFill>
                <a:effectLst/>
                <a:ea typeface="Calibri" panose="020F0502020204030204" pitchFamily="34" charset="0"/>
                <a:cs typeface="Times New Roman" panose="02020603050405020304" pitchFamily="18" charset="0"/>
              </a:rPr>
              <a:t>+ temps de planification (!)</a:t>
            </a:r>
          </a:p>
          <a:p>
            <a:pPr marL="0" lvl="0" indent="0">
              <a:lnSpc>
                <a:spcPct val="107000"/>
              </a:lnSpc>
              <a:buClr>
                <a:schemeClr val="accent6">
                  <a:lumMod val="50000"/>
                </a:schemeClr>
              </a:buClr>
              <a:buNone/>
            </a:pPr>
            <a:endParaRPr lang="pt-BR" sz="1800" b="1" kern="100" dirty="0">
              <a:solidFill>
                <a:schemeClr val="accent6">
                  <a:lumMod val="50000"/>
                </a:schemeClr>
              </a:solidFill>
              <a:ea typeface="Calibri" panose="020F0502020204030204" pitchFamily="34" charset="0"/>
              <a:cs typeface="Times New Roman" panose="02020603050405020304" pitchFamily="18" charset="0"/>
            </a:endParaRPr>
          </a:p>
          <a:p>
            <a:pPr marL="0" lvl="0" indent="0">
              <a:lnSpc>
                <a:spcPct val="107000"/>
              </a:lnSpc>
              <a:buClr>
                <a:schemeClr val="accent6">
                  <a:lumMod val="50000"/>
                </a:schemeClr>
              </a:buClr>
              <a:buNone/>
            </a:pPr>
            <a:r>
              <a:rPr lang="fr-FR" sz="1800" b="1" kern="100" dirty="0">
                <a:solidFill>
                  <a:schemeClr val="accent6">
                    <a:lumMod val="50000"/>
                  </a:schemeClr>
                </a:solidFill>
                <a:effectLst/>
                <a:ea typeface="Calibri" panose="020F0502020204030204" pitchFamily="34" charset="0"/>
                <a:cs typeface="Times New Roman" panose="02020603050405020304" pitchFamily="18" charset="0"/>
              </a:rPr>
              <a:t>Dates confirmées :</a:t>
            </a:r>
          </a:p>
          <a:p>
            <a:pPr lvl="0">
              <a:lnSpc>
                <a:spcPct val="107000"/>
              </a:lnSpc>
              <a:buClr>
                <a:schemeClr val="accent6">
                  <a:lumMod val="50000"/>
                </a:schemeClr>
              </a:buClr>
              <a:buFont typeface="Wingdings" panose="05000000000000000000" pitchFamily="2" charset="2"/>
              <a:buChar char="q"/>
            </a:pPr>
            <a:r>
              <a:rPr lang="fr-FR" sz="1800" b="1" kern="100" dirty="0">
                <a:solidFill>
                  <a:schemeClr val="accent6">
                    <a:lumMod val="50000"/>
                  </a:schemeClr>
                </a:solidFill>
                <a:effectLst/>
                <a:ea typeface="Calibri" panose="020F0502020204030204" pitchFamily="34" charset="0"/>
                <a:cs typeface="Times New Roman" panose="02020603050405020304" pitchFamily="18" charset="0"/>
              </a:rPr>
              <a:t>CHE Lesotho : 23-26 février 2026</a:t>
            </a:r>
          </a:p>
          <a:p>
            <a:pPr lvl="0">
              <a:lnSpc>
                <a:spcPct val="107000"/>
              </a:lnSpc>
              <a:buClr>
                <a:schemeClr val="accent6">
                  <a:lumMod val="50000"/>
                </a:schemeClr>
              </a:buClr>
              <a:buFont typeface="Wingdings" panose="05000000000000000000" pitchFamily="2" charset="2"/>
              <a:buChar char="q"/>
            </a:pPr>
            <a:r>
              <a:rPr lang="fr-FR" sz="1800" b="1" kern="100" dirty="0">
                <a:solidFill>
                  <a:schemeClr val="accent6">
                    <a:lumMod val="50000"/>
                  </a:schemeClr>
                </a:solidFill>
                <a:effectLst/>
                <a:ea typeface="Calibri" panose="020F0502020204030204" pitchFamily="34" charset="0"/>
                <a:cs typeface="Times New Roman" panose="02020603050405020304" pitchFamily="18" charset="0"/>
              </a:rPr>
              <a:t>NCHE Namibie : 2-5 mars 2026</a:t>
            </a:r>
          </a:p>
          <a:p>
            <a:pPr lvl="0">
              <a:lnSpc>
                <a:spcPct val="107000"/>
              </a:lnSpc>
              <a:buClr>
                <a:schemeClr val="accent6">
                  <a:lumMod val="50000"/>
                </a:schemeClr>
              </a:buClr>
              <a:buFont typeface="Wingdings" panose="05000000000000000000" pitchFamily="2" charset="2"/>
              <a:buChar char="q"/>
            </a:pPr>
            <a:r>
              <a:rPr lang="fr-FR" sz="1800" b="1" kern="100" dirty="0">
                <a:solidFill>
                  <a:schemeClr val="accent6">
                    <a:lumMod val="50000"/>
                  </a:schemeClr>
                </a:solidFill>
                <a:effectLst/>
                <a:ea typeface="Calibri" panose="020F0502020204030204" pitchFamily="34" charset="0"/>
                <a:cs typeface="Times New Roman" panose="02020603050405020304" pitchFamily="18" charset="0"/>
              </a:rPr>
              <a:t>NAQAAE Égypte : 28-31 mars 2026</a:t>
            </a:r>
            <a:endParaRPr lang="en-GB" sz="1800" dirty="0"/>
          </a:p>
        </p:txBody>
      </p:sp>
      <p:sp>
        <p:nvSpPr>
          <p:cNvPr id="4" name="Content Placeholder 2">
            <a:extLst>
              <a:ext uri="{FF2B5EF4-FFF2-40B4-BE49-F238E27FC236}">
                <a16:creationId xmlns:a16="http://schemas.microsoft.com/office/drawing/2014/main" id="{B2A9346F-A827-B3B6-90E8-8D771DC484F4}"/>
              </a:ext>
            </a:extLst>
          </p:cNvPr>
          <p:cNvSpPr txBox="1">
            <a:spLocks/>
          </p:cNvSpPr>
          <p:nvPr/>
        </p:nvSpPr>
        <p:spPr>
          <a:xfrm>
            <a:off x="922020" y="2107248"/>
            <a:ext cx="5078730" cy="3580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GB" sz="1800" b="1" dirty="0"/>
              <a:t>Duration: 2-3 days. </a:t>
            </a:r>
          </a:p>
          <a:p>
            <a:pPr marL="0" indent="0">
              <a:lnSpc>
                <a:spcPct val="107000"/>
              </a:lnSpc>
              <a:buNone/>
            </a:pPr>
            <a:r>
              <a:rPr lang="en-GB" sz="1800" dirty="0"/>
              <a:t>+ planning time (!)</a:t>
            </a:r>
          </a:p>
          <a:p>
            <a:pPr marL="0" indent="0">
              <a:lnSpc>
                <a:spcPct val="107000"/>
              </a:lnSpc>
              <a:buNone/>
            </a:pPr>
            <a:endParaRPr lang="en-GB" sz="1800" b="1" dirty="0"/>
          </a:p>
          <a:p>
            <a:pPr marL="0" indent="0">
              <a:lnSpc>
                <a:spcPct val="107000"/>
              </a:lnSpc>
              <a:buNone/>
            </a:pPr>
            <a:r>
              <a:rPr lang="en-GB" sz="1800" b="1" dirty="0"/>
              <a:t>Dates confirmed:</a:t>
            </a:r>
          </a:p>
          <a:p>
            <a:pPr>
              <a:lnSpc>
                <a:spcPct val="107000"/>
              </a:lnSpc>
            </a:pPr>
            <a:r>
              <a:rPr lang="en-GB" sz="1800" dirty="0"/>
              <a:t>CHE Lesotho: 23-26 February 2026</a:t>
            </a:r>
          </a:p>
          <a:p>
            <a:pPr>
              <a:lnSpc>
                <a:spcPct val="107000"/>
              </a:lnSpc>
            </a:pPr>
            <a:r>
              <a:rPr lang="en-GB" sz="1800" dirty="0"/>
              <a:t>NCHE Namibia: 2-5 March 2026</a:t>
            </a:r>
          </a:p>
          <a:p>
            <a:pPr>
              <a:lnSpc>
                <a:spcPct val="107000"/>
              </a:lnSpc>
            </a:pPr>
            <a:r>
              <a:rPr lang="en-GB" sz="1800" dirty="0"/>
              <a:t>NAQAAE Egypt: 28-31 March 2026</a:t>
            </a:r>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191252" y="1170305"/>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pt-BR" sz="2400" dirty="0">
                <a:gradFill>
                  <a:gsLst>
                    <a:gs pos="0">
                      <a:schemeClr val="accent6"/>
                    </a:gs>
                    <a:gs pos="100000">
                      <a:srgbClr val="F9B233"/>
                    </a:gs>
                  </a:gsLst>
                  <a:lin ang="1200000" scaled="0"/>
                </a:gradFill>
              </a:rPr>
              <a:t>La visite du site</a:t>
            </a:r>
            <a:endParaRPr lang="en-GB" sz="2400" dirty="0">
              <a:gradFill>
                <a:gsLst>
                  <a:gs pos="0">
                    <a:schemeClr val="accent6"/>
                  </a:gs>
                  <a:gs pos="100000">
                    <a:srgbClr val="F9B233"/>
                  </a:gs>
                </a:gsLst>
                <a:lin ang="1200000" scaled="0"/>
              </a:gradFill>
            </a:endParaRPr>
          </a:p>
        </p:txBody>
      </p:sp>
    </p:spTree>
    <p:extLst>
      <p:ext uri="{BB962C8B-B14F-4D97-AF65-F5344CB8AC3E}">
        <p14:creationId xmlns:p14="http://schemas.microsoft.com/office/powerpoint/2010/main" val="972763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592D-8173-DF9C-49D4-A4C436B6B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67635-0184-AE80-3165-0070F72C1175}"/>
              </a:ext>
            </a:extLst>
          </p:cNvPr>
          <p:cNvSpPr>
            <a:spLocks noGrp="1"/>
          </p:cNvSpPr>
          <p:nvPr>
            <p:ph type="title"/>
          </p:nvPr>
        </p:nvSpPr>
        <p:spPr>
          <a:xfrm>
            <a:off x="655295" y="-310"/>
            <a:ext cx="5257800" cy="1325563"/>
          </a:xfrm>
        </p:spPr>
        <p:txBody>
          <a:bodyPr/>
          <a:lstStyle/>
          <a:p>
            <a:r>
              <a:rPr lang="en-GB" sz="2400" dirty="0"/>
              <a:t>Next steps</a:t>
            </a:r>
            <a:br>
              <a:rPr lang="en-GB" sz="2400" dirty="0"/>
            </a:br>
            <a:r>
              <a:rPr lang="en-GB" sz="2400" dirty="0"/>
              <a:t>Post Site Visit</a:t>
            </a:r>
            <a:endParaRPr lang="en-BE" sz="2400" dirty="0"/>
          </a:p>
        </p:txBody>
      </p:sp>
      <p:sp>
        <p:nvSpPr>
          <p:cNvPr id="4" name="Title 1">
            <a:extLst>
              <a:ext uri="{FF2B5EF4-FFF2-40B4-BE49-F238E27FC236}">
                <a16:creationId xmlns:a16="http://schemas.microsoft.com/office/drawing/2014/main" id="{F38FFDC9-91BF-34BE-E06E-39BC39CB5D9A}"/>
              </a:ext>
            </a:extLst>
          </p:cNvPr>
          <p:cNvSpPr txBox="1">
            <a:spLocks/>
          </p:cNvSpPr>
          <p:nvPr/>
        </p:nvSpPr>
        <p:spPr>
          <a:xfrm>
            <a:off x="6096000" y="328612"/>
            <a:ext cx="5257800" cy="1325563"/>
          </a:xfrm>
          <a:prstGeom prst="rect">
            <a:avLst/>
          </a:prstGeom>
        </p:spPr>
        <p:txBody>
          <a:bodyPr vert="horz" lIns="91440" tIns="45720" rIns="91440" bIns="45720" rtlCol="0" anchor="ctr">
            <a:noAutofit/>
          </a:bodyPr>
          <a:lstStyle>
            <a:defPPr>
              <a:defRPr lang="es-ES"/>
            </a:defPPr>
            <a:lvl1pPr>
              <a:lnSpc>
                <a:spcPct val="90000"/>
              </a:lnSpc>
              <a:spcBef>
                <a:spcPct val="0"/>
              </a:spcBef>
              <a:buNone/>
              <a:defRPr sz="2400" b="1">
                <a:gradFill>
                  <a:gsLst>
                    <a:gs pos="0">
                      <a:schemeClr val="accent6"/>
                    </a:gs>
                    <a:gs pos="100000">
                      <a:srgbClr val="F9B233"/>
                    </a:gs>
                  </a:gsLst>
                  <a:lin ang="1200000" scaled="0"/>
                </a:gradFill>
                <a:latin typeface="Montserrat" pitchFamily="2" charset="0"/>
                <a:ea typeface="+mj-ea"/>
                <a:cs typeface="+mj-cs"/>
              </a:defRPr>
            </a:lvl1pPr>
          </a:lstStyle>
          <a:p>
            <a:r>
              <a:rPr lang="fr-FR" dirty="0"/>
              <a:t>Prochaines étapes après la visite du site</a:t>
            </a:r>
          </a:p>
        </p:txBody>
      </p:sp>
      <p:sp>
        <p:nvSpPr>
          <p:cNvPr id="6" name="Content Placeholder 2">
            <a:extLst>
              <a:ext uri="{FF2B5EF4-FFF2-40B4-BE49-F238E27FC236}">
                <a16:creationId xmlns:a16="http://schemas.microsoft.com/office/drawing/2014/main" id="{DC692C07-E411-693F-7B62-F05AEC18D0FB}"/>
              </a:ext>
            </a:extLst>
          </p:cNvPr>
          <p:cNvSpPr txBox="1">
            <a:spLocks/>
          </p:cNvSpPr>
          <p:nvPr/>
        </p:nvSpPr>
        <p:spPr>
          <a:xfrm>
            <a:off x="838200" y="1455738"/>
            <a:ext cx="5078730" cy="493533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700" dirty="0"/>
              <a:t>The report should be around </a:t>
            </a:r>
            <a:r>
              <a:rPr lang="en-GB" sz="1700" b="1" dirty="0"/>
              <a:t>40 pages</a:t>
            </a:r>
            <a:r>
              <a:rPr lang="en-GB" sz="1700" dirty="0"/>
              <a:t>. Each ASG-QA standard needs to be fully covered and discussed separately for each QA activity.</a:t>
            </a:r>
            <a:endParaRPr lang="en-NG" sz="1700" dirty="0"/>
          </a:p>
          <a:p>
            <a:r>
              <a:rPr lang="en-GB" sz="1700" dirty="0"/>
              <a:t>For each standard, please provide </a:t>
            </a:r>
            <a:r>
              <a:rPr lang="en-GB" sz="1700" b="1" dirty="0"/>
              <a:t>commendations, recommendations and suggestions</a:t>
            </a:r>
            <a:r>
              <a:rPr lang="en-GB" sz="1700" dirty="0"/>
              <a:t> where appropriate</a:t>
            </a:r>
          </a:p>
          <a:p>
            <a:pPr lvl="0"/>
            <a:r>
              <a:rPr lang="en-GB" sz="1700" b="1" dirty="0"/>
              <a:t>Annexes</a:t>
            </a:r>
            <a:r>
              <a:rPr lang="en-GB" sz="1700" dirty="0"/>
              <a:t>: timetable of the site visit + </a:t>
            </a:r>
            <a:r>
              <a:rPr lang="en-GB" sz="1700" dirty="0" err="1"/>
              <a:t>ToR</a:t>
            </a:r>
            <a:r>
              <a:rPr lang="en-GB" sz="1700" dirty="0"/>
              <a:t> + Glossary + other documents that support the review (provided by the agency or other reference sources as used by the review panel (if any)).</a:t>
            </a:r>
          </a:p>
          <a:p>
            <a:r>
              <a:rPr lang="en-GB" sz="1700" dirty="0"/>
              <a:t>Steps: once finalised, the report is sent to the HAQAA3 coordinator (Adewale Obadina, AAU) for screening, then sent to the agency </a:t>
            </a:r>
            <a:r>
              <a:rPr lang="en-GB" sz="1700" b="1" dirty="0"/>
              <a:t>(with the judgement on compliance)</a:t>
            </a:r>
            <a:r>
              <a:rPr lang="en-GB" sz="1700" dirty="0"/>
              <a:t> for a factual check (the agency has 2 weeks to do the factual check-up). Then the report is finalised by the panel and approved by the chair.</a:t>
            </a:r>
            <a:endParaRPr lang="en-NG" sz="1700" dirty="0"/>
          </a:p>
          <a:p>
            <a:pPr lvl="0"/>
            <a:endParaRPr lang="en-NG" sz="2200" dirty="0"/>
          </a:p>
          <a:p>
            <a:pPr lvl="0"/>
            <a:endParaRPr lang="en-NG" sz="1700" dirty="0"/>
          </a:p>
        </p:txBody>
      </p:sp>
      <p:sp>
        <p:nvSpPr>
          <p:cNvPr id="7" name="Content Placeholder 2">
            <a:extLst>
              <a:ext uri="{FF2B5EF4-FFF2-40B4-BE49-F238E27FC236}">
                <a16:creationId xmlns:a16="http://schemas.microsoft.com/office/drawing/2014/main" id="{D030EBC0-5D7A-6B5A-BED0-A4A5E1053A86}"/>
              </a:ext>
            </a:extLst>
          </p:cNvPr>
          <p:cNvSpPr txBox="1">
            <a:spLocks/>
          </p:cNvSpPr>
          <p:nvPr/>
        </p:nvSpPr>
        <p:spPr>
          <a:xfrm>
            <a:off x="6316928" y="1455738"/>
            <a:ext cx="5509260" cy="4236402"/>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solidFill>
                  <a:schemeClr val="accent6">
                    <a:lumMod val="50000"/>
                  </a:schemeClr>
                </a:solidFill>
              </a:rPr>
              <a:t>Le rapport doit compter environ </a:t>
            </a:r>
            <a:r>
              <a:rPr lang="fr-FR" sz="1800" b="1" dirty="0">
                <a:solidFill>
                  <a:schemeClr val="accent6">
                    <a:lumMod val="50000"/>
                  </a:schemeClr>
                </a:solidFill>
              </a:rPr>
              <a:t>40 pages</a:t>
            </a:r>
            <a:r>
              <a:rPr lang="fr-FR" sz="1800" dirty="0">
                <a:solidFill>
                  <a:schemeClr val="accent6">
                    <a:lumMod val="50000"/>
                  </a:schemeClr>
                </a:solidFill>
              </a:rPr>
              <a:t>. Chaque norme ASG-QA doit être traitée de manière exhaustive et discutée séparément pour chaque activité d'assurance qualité.</a:t>
            </a:r>
          </a:p>
          <a:p>
            <a:r>
              <a:rPr lang="fr-FR" sz="1800" dirty="0">
                <a:solidFill>
                  <a:schemeClr val="accent6">
                    <a:lumMod val="50000"/>
                  </a:schemeClr>
                </a:solidFill>
              </a:rPr>
              <a:t>Pour chaque norme, veuillez fournir des </a:t>
            </a:r>
            <a:r>
              <a:rPr lang="fr-FR" sz="1800" b="1" dirty="0">
                <a:solidFill>
                  <a:schemeClr val="accent6">
                    <a:lumMod val="50000"/>
                  </a:schemeClr>
                </a:solidFill>
              </a:rPr>
              <a:t>félicitations, des recommandations et des suggestions,</a:t>
            </a:r>
            <a:r>
              <a:rPr lang="fr-FR" sz="1800" dirty="0">
                <a:solidFill>
                  <a:schemeClr val="accent6">
                    <a:lumMod val="50000"/>
                  </a:schemeClr>
                </a:solidFill>
              </a:rPr>
              <a:t> le cas échéant.</a:t>
            </a:r>
          </a:p>
          <a:p>
            <a:r>
              <a:rPr lang="fr-FR" sz="1800" b="1" dirty="0">
                <a:solidFill>
                  <a:schemeClr val="accent6">
                    <a:lumMod val="50000"/>
                  </a:schemeClr>
                </a:solidFill>
              </a:rPr>
              <a:t>Annexes</a:t>
            </a:r>
            <a:r>
              <a:rPr lang="fr-FR" sz="1800" dirty="0">
                <a:solidFill>
                  <a:schemeClr val="accent6">
                    <a:lumMod val="50000"/>
                  </a:schemeClr>
                </a:solidFill>
              </a:rPr>
              <a:t> : calendrier de la visite du site + termes de référence + glossaire + autres documents à l'appui de l'évaluation (fournis par l'agence ou d'autres sources de référence utilisées par le comité d'évaluation (le cas échéant)).</a:t>
            </a:r>
          </a:p>
          <a:p>
            <a:r>
              <a:rPr lang="fr-FR" sz="1800" dirty="0">
                <a:solidFill>
                  <a:schemeClr val="accent6">
                    <a:lumMod val="50000"/>
                  </a:schemeClr>
                </a:solidFill>
              </a:rPr>
              <a:t>Étapes : une fois finalisé, le rapport est envoyé au coordinateur HAQAA3 (</a:t>
            </a:r>
            <a:r>
              <a:rPr lang="fr-FR" sz="1800" dirty="0" err="1">
                <a:solidFill>
                  <a:schemeClr val="accent6">
                    <a:lumMod val="50000"/>
                  </a:schemeClr>
                </a:solidFill>
              </a:rPr>
              <a:t>Adewale</a:t>
            </a:r>
            <a:r>
              <a:rPr lang="fr-FR" sz="1800" dirty="0">
                <a:solidFill>
                  <a:schemeClr val="accent6">
                    <a:lumMod val="50000"/>
                  </a:schemeClr>
                </a:solidFill>
              </a:rPr>
              <a:t> </a:t>
            </a:r>
            <a:r>
              <a:rPr lang="fr-FR" sz="1800" dirty="0" err="1">
                <a:solidFill>
                  <a:schemeClr val="accent6">
                    <a:lumMod val="50000"/>
                  </a:schemeClr>
                </a:solidFill>
              </a:rPr>
              <a:t>Obadina</a:t>
            </a:r>
            <a:r>
              <a:rPr lang="fr-FR" sz="1800" dirty="0">
                <a:solidFill>
                  <a:schemeClr val="accent6">
                    <a:lumMod val="50000"/>
                  </a:schemeClr>
                </a:solidFill>
              </a:rPr>
              <a:t>, AAU) pour examen, puis à l'agence (</a:t>
            </a:r>
            <a:r>
              <a:rPr lang="fr-FR" sz="1800" b="1" dirty="0">
                <a:solidFill>
                  <a:schemeClr val="accent6">
                    <a:lumMod val="50000"/>
                  </a:schemeClr>
                </a:solidFill>
              </a:rPr>
              <a:t>avec le jugement de conformité) </a:t>
            </a:r>
            <a:r>
              <a:rPr lang="fr-FR" sz="1800" dirty="0">
                <a:solidFill>
                  <a:schemeClr val="accent6">
                    <a:lumMod val="50000"/>
                  </a:schemeClr>
                </a:solidFill>
              </a:rPr>
              <a:t>pour vérification des faits (l'agence dispose de deux semaines pour effectuer cette vérification). Le rapport est ensuite finalisé par le comité et approuvé par le président.</a:t>
            </a:r>
            <a:endParaRPr lang="en-BE" sz="1800" dirty="0">
              <a:solidFill>
                <a:schemeClr val="accent6">
                  <a:lumMod val="50000"/>
                </a:schemeClr>
              </a:solidFill>
            </a:endParaRPr>
          </a:p>
        </p:txBody>
      </p:sp>
    </p:spTree>
    <p:extLst>
      <p:ext uri="{BB962C8B-B14F-4D97-AF65-F5344CB8AC3E}">
        <p14:creationId xmlns:p14="http://schemas.microsoft.com/office/powerpoint/2010/main" val="97047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8F9E-18B9-0836-1258-434919CDF3D4}"/>
              </a:ext>
            </a:extLst>
          </p:cNvPr>
          <p:cNvSpPr>
            <a:spLocks noGrp="1"/>
          </p:cNvSpPr>
          <p:nvPr>
            <p:ph type="title"/>
          </p:nvPr>
        </p:nvSpPr>
        <p:spPr>
          <a:xfrm>
            <a:off x="880058" y="328611"/>
            <a:ext cx="5257800" cy="1325563"/>
          </a:xfrm>
        </p:spPr>
        <p:txBody>
          <a:bodyPr/>
          <a:lstStyle/>
          <a:p>
            <a:r>
              <a:rPr lang="en-GB" sz="2400" dirty="0"/>
              <a:t>General timeline</a:t>
            </a:r>
            <a:endParaRPr lang="en-BE" sz="2400" dirty="0"/>
          </a:p>
        </p:txBody>
      </p:sp>
      <p:sp>
        <p:nvSpPr>
          <p:cNvPr id="4" name="Title 1">
            <a:extLst>
              <a:ext uri="{FF2B5EF4-FFF2-40B4-BE49-F238E27FC236}">
                <a16:creationId xmlns:a16="http://schemas.microsoft.com/office/drawing/2014/main" id="{836BF4FB-5DE1-80FD-3FED-A020812B3204}"/>
              </a:ext>
            </a:extLst>
          </p:cNvPr>
          <p:cNvSpPr txBox="1">
            <a:spLocks/>
          </p:cNvSpPr>
          <p:nvPr/>
        </p:nvSpPr>
        <p:spPr>
          <a:xfrm>
            <a:off x="6096000" y="328612"/>
            <a:ext cx="5257800" cy="1325563"/>
          </a:xfrm>
          <a:prstGeom prst="rect">
            <a:avLst/>
          </a:prstGeom>
        </p:spPr>
        <p:txBody>
          <a:bodyPr vert="horz" lIns="91440" tIns="45720" rIns="91440" bIns="45720" rtlCol="0" anchor="ctr">
            <a:noAutofit/>
          </a:bodyPr>
          <a:lstStyle>
            <a:defPPr>
              <a:defRPr lang="es-ES"/>
            </a:defPPr>
            <a:lvl1pPr>
              <a:lnSpc>
                <a:spcPct val="90000"/>
              </a:lnSpc>
              <a:spcBef>
                <a:spcPct val="0"/>
              </a:spcBef>
              <a:buNone/>
              <a:defRPr sz="2400" b="1">
                <a:gradFill>
                  <a:gsLst>
                    <a:gs pos="0">
                      <a:schemeClr val="accent6"/>
                    </a:gs>
                    <a:gs pos="100000">
                      <a:srgbClr val="F9B233"/>
                    </a:gs>
                  </a:gsLst>
                  <a:lin ang="1200000" scaled="0"/>
                </a:gradFill>
                <a:latin typeface="Montserrat" pitchFamily="2" charset="0"/>
                <a:ea typeface="+mj-ea"/>
                <a:cs typeface="+mj-cs"/>
              </a:defRPr>
            </a:lvl1pPr>
          </a:lstStyle>
          <a:p>
            <a:r>
              <a:rPr lang="pt-BR" dirty="0"/>
              <a:t>Calendrier général</a:t>
            </a:r>
            <a:endParaRPr lang="nl-BE" dirty="0"/>
          </a:p>
        </p:txBody>
      </p:sp>
      <p:graphicFrame>
        <p:nvGraphicFramePr>
          <p:cNvPr id="8" name="Content Placeholder 7">
            <a:extLst>
              <a:ext uri="{FF2B5EF4-FFF2-40B4-BE49-F238E27FC236}">
                <a16:creationId xmlns:a16="http://schemas.microsoft.com/office/drawing/2014/main" id="{194F4FCF-EBE9-C639-7F37-06DC436C84C6}"/>
              </a:ext>
            </a:extLst>
          </p:cNvPr>
          <p:cNvGraphicFramePr>
            <a:graphicFrameLocks noGrp="1"/>
          </p:cNvGraphicFramePr>
          <p:nvPr>
            <p:ph idx="1"/>
            <p:extLst>
              <p:ext uri="{D42A27DB-BD31-4B8C-83A1-F6EECF244321}">
                <p14:modId xmlns:p14="http://schemas.microsoft.com/office/powerpoint/2010/main" val="2017989469"/>
              </p:ext>
            </p:extLst>
          </p:nvPr>
        </p:nvGraphicFramePr>
        <p:xfrm>
          <a:off x="1097280" y="1342330"/>
          <a:ext cx="4837737" cy="5335842"/>
        </p:xfrm>
        <a:graphic>
          <a:graphicData uri="http://schemas.openxmlformats.org/drawingml/2006/table">
            <a:tbl>
              <a:tblPr>
                <a:tableStyleId>{00A15C55-8517-42AA-B614-E9B94910E393}</a:tableStyleId>
              </a:tblPr>
              <a:tblGrid>
                <a:gridCol w="3430711">
                  <a:extLst>
                    <a:ext uri="{9D8B030D-6E8A-4147-A177-3AD203B41FA5}">
                      <a16:colId xmlns:a16="http://schemas.microsoft.com/office/drawing/2014/main" val="1470095999"/>
                    </a:ext>
                  </a:extLst>
                </a:gridCol>
                <a:gridCol w="1407026">
                  <a:extLst>
                    <a:ext uri="{9D8B030D-6E8A-4147-A177-3AD203B41FA5}">
                      <a16:colId xmlns:a16="http://schemas.microsoft.com/office/drawing/2014/main" val="2038732184"/>
                    </a:ext>
                  </a:extLst>
                </a:gridCol>
              </a:tblGrid>
              <a:tr h="366157">
                <a:tc>
                  <a:txBody>
                    <a:bodyPr/>
                    <a:lstStyle/>
                    <a:p>
                      <a:pPr algn="just">
                        <a:lnSpc>
                          <a:spcPct val="107000"/>
                        </a:lnSpc>
                        <a:tabLst>
                          <a:tab pos="4343400" algn="l"/>
                        </a:tabLst>
                      </a:pPr>
                      <a:r>
                        <a:rPr lang="en-US" sz="1600" kern="100" dirty="0">
                          <a:effectLst/>
                        </a:rPr>
                        <a:t>Agreement on terms of reference </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810507566"/>
                  </a:ext>
                </a:extLst>
              </a:tr>
              <a:tr h="366157">
                <a:tc>
                  <a:txBody>
                    <a:bodyPr/>
                    <a:lstStyle/>
                    <a:p>
                      <a:pPr algn="just">
                        <a:lnSpc>
                          <a:spcPct val="107000"/>
                        </a:lnSpc>
                        <a:tabLst>
                          <a:tab pos="4343400" algn="l"/>
                        </a:tabLst>
                      </a:pPr>
                      <a:r>
                        <a:rPr lang="en-US" sz="1600" kern="100" dirty="0">
                          <a:effectLst/>
                        </a:rPr>
                        <a:t>Appointment of review panel members</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685885548"/>
                  </a:ext>
                </a:extLst>
              </a:tr>
              <a:tr h="366157">
                <a:tc>
                  <a:txBody>
                    <a:bodyPr/>
                    <a:lstStyle/>
                    <a:p>
                      <a:pPr algn="just">
                        <a:lnSpc>
                          <a:spcPct val="107000"/>
                        </a:lnSpc>
                        <a:tabLst>
                          <a:tab pos="4343400" algn="l"/>
                        </a:tabLst>
                      </a:pPr>
                      <a:r>
                        <a:rPr lang="en-US" sz="1600" kern="100" dirty="0">
                          <a:effectLst/>
                        </a:rPr>
                        <a:t>Self-assessment completed </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9B233"/>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9B233"/>
                    </a:solidFill>
                  </a:tcPr>
                </a:tc>
                <a:extLst>
                  <a:ext uri="{0D108BD9-81ED-4DB2-BD59-A6C34878D82A}">
                    <a16:rowId xmlns:a16="http://schemas.microsoft.com/office/drawing/2014/main" val="3100914497"/>
                  </a:ext>
                </a:extLst>
              </a:tr>
              <a:tr h="552456">
                <a:tc>
                  <a:txBody>
                    <a:bodyPr/>
                    <a:lstStyle/>
                    <a:p>
                      <a:pPr algn="just">
                        <a:lnSpc>
                          <a:spcPct val="107000"/>
                        </a:lnSpc>
                        <a:tabLst>
                          <a:tab pos="4343400" algn="l"/>
                        </a:tabLst>
                      </a:pPr>
                      <a:r>
                        <a:rPr lang="en-US" sz="1600" kern="100" dirty="0">
                          <a:effectLst/>
                        </a:rPr>
                        <a:t>Pre-screening of SAR by Coordinating Body</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477668400"/>
                  </a:ext>
                </a:extLst>
              </a:tr>
              <a:tr h="552456">
                <a:tc>
                  <a:txBody>
                    <a:bodyPr/>
                    <a:lstStyle/>
                    <a:p>
                      <a:pPr algn="just">
                        <a:lnSpc>
                          <a:spcPct val="107000"/>
                        </a:lnSpc>
                        <a:tabLst>
                          <a:tab pos="4343400" algn="l"/>
                        </a:tabLst>
                      </a:pPr>
                      <a:r>
                        <a:rPr lang="en-US" sz="1600" kern="100" dirty="0">
                          <a:effectLst/>
                        </a:rPr>
                        <a:t>Preparation of site visit schedule and indicative timetable</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784697576"/>
                  </a:ext>
                </a:extLst>
              </a:tr>
              <a:tr h="366157">
                <a:tc>
                  <a:txBody>
                    <a:bodyPr/>
                    <a:lstStyle/>
                    <a:p>
                      <a:pPr algn="just">
                        <a:lnSpc>
                          <a:spcPct val="107000"/>
                        </a:lnSpc>
                        <a:tabLst>
                          <a:tab pos="4343400" algn="l"/>
                        </a:tabLst>
                      </a:pPr>
                      <a:r>
                        <a:rPr lang="en-US" sz="1600" kern="100" dirty="0">
                          <a:effectLst/>
                        </a:rPr>
                        <a:t>Briefing of review panel members</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85384544"/>
                  </a:ext>
                </a:extLst>
              </a:tr>
              <a:tr h="366157">
                <a:tc>
                  <a:txBody>
                    <a:bodyPr/>
                    <a:lstStyle/>
                    <a:p>
                      <a:pPr algn="just">
                        <a:lnSpc>
                          <a:spcPct val="107000"/>
                        </a:lnSpc>
                        <a:tabLst>
                          <a:tab pos="4343400" algn="l"/>
                        </a:tabLst>
                      </a:pPr>
                      <a:r>
                        <a:rPr lang="en-US" sz="1600" kern="100">
                          <a:effectLst/>
                        </a:rPr>
                        <a:t>Review panel site visit</a:t>
                      </a:r>
                      <a:endParaRPr lang="en-BE"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945427989"/>
                  </a:ext>
                </a:extLst>
              </a:tr>
              <a:tr h="749218">
                <a:tc>
                  <a:txBody>
                    <a:bodyPr/>
                    <a:lstStyle/>
                    <a:p>
                      <a:pPr algn="just">
                        <a:lnSpc>
                          <a:spcPct val="107000"/>
                        </a:lnSpc>
                        <a:tabLst>
                          <a:tab pos="4343400" algn="l"/>
                        </a:tabLst>
                      </a:pPr>
                      <a:r>
                        <a:rPr lang="en-US" sz="1600" kern="100">
                          <a:effectLst/>
                        </a:rPr>
                        <a:t>Draft of review report and submitting it to Coordinating Body for pre-screening</a:t>
                      </a:r>
                      <a:endParaRPr lang="en-BE"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5830753"/>
                  </a:ext>
                </a:extLst>
              </a:tr>
              <a:tr h="366157">
                <a:tc>
                  <a:txBody>
                    <a:bodyPr/>
                    <a:lstStyle/>
                    <a:p>
                      <a:pPr algn="just">
                        <a:lnSpc>
                          <a:spcPct val="107000"/>
                        </a:lnSpc>
                        <a:tabLst>
                          <a:tab pos="4343400" algn="l"/>
                        </a:tabLst>
                      </a:pPr>
                      <a:r>
                        <a:rPr lang="en-US" sz="1600" kern="100">
                          <a:effectLst/>
                        </a:rPr>
                        <a:t>Draft of review report to the QAA </a:t>
                      </a:r>
                      <a:endParaRPr lang="en-BE"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0837883"/>
                  </a:ext>
                </a:extLst>
              </a:tr>
              <a:tr h="552456">
                <a:tc>
                  <a:txBody>
                    <a:bodyPr/>
                    <a:lstStyle/>
                    <a:p>
                      <a:pPr algn="just">
                        <a:lnSpc>
                          <a:spcPct val="107000"/>
                        </a:lnSpc>
                        <a:tabLst>
                          <a:tab pos="4343400" algn="l"/>
                        </a:tabLst>
                      </a:pPr>
                      <a:r>
                        <a:rPr lang="en-US" sz="1600" kern="100">
                          <a:effectLst/>
                        </a:rPr>
                        <a:t>Statement of the QAA to review panel, if necessary</a:t>
                      </a:r>
                      <a:endParaRPr lang="en-BE"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8021985"/>
                  </a:ext>
                </a:extLst>
              </a:tr>
              <a:tr h="366157">
                <a:tc>
                  <a:txBody>
                    <a:bodyPr/>
                    <a:lstStyle/>
                    <a:p>
                      <a:pPr algn="just">
                        <a:lnSpc>
                          <a:spcPct val="107000"/>
                        </a:lnSpc>
                        <a:tabLst>
                          <a:tab pos="4343400" algn="l"/>
                        </a:tabLst>
                      </a:pPr>
                      <a:r>
                        <a:rPr lang="en-US" sz="1600" kern="100">
                          <a:effectLst/>
                        </a:rPr>
                        <a:t>Submission of final report </a:t>
                      </a:r>
                      <a:endParaRPr lang="en-BE" sz="16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5454817"/>
                  </a:ext>
                </a:extLst>
              </a:tr>
              <a:tr h="366157">
                <a:tc>
                  <a:txBody>
                    <a:bodyPr/>
                    <a:lstStyle/>
                    <a:p>
                      <a:pPr algn="just">
                        <a:lnSpc>
                          <a:spcPct val="107000"/>
                        </a:lnSpc>
                        <a:tabLst>
                          <a:tab pos="4343400" algn="l"/>
                        </a:tabLst>
                      </a:pPr>
                      <a:r>
                        <a:rPr lang="en-US" sz="1600" kern="100" dirty="0">
                          <a:effectLst/>
                        </a:rPr>
                        <a:t>Publication of report </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8621665"/>
                  </a:ext>
                </a:extLst>
              </a:tr>
            </a:tbl>
          </a:graphicData>
        </a:graphic>
      </p:graphicFrame>
      <p:graphicFrame>
        <p:nvGraphicFramePr>
          <p:cNvPr id="9" name="Content Placeholder 7">
            <a:extLst>
              <a:ext uri="{FF2B5EF4-FFF2-40B4-BE49-F238E27FC236}">
                <a16:creationId xmlns:a16="http://schemas.microsoft.com/office/drawing/2014/main" id="{74A6FDB9-8612-49B0-0B94-FA87B681A0F3}"/>
              </a:ext>
            </a:extLst>
          </p:cNvPr>
          <p:cNvGraphicFramePr>
            <a:graphicFrameLocks/>
          </p:cNvGraphicFramePr>
          <p:nvPr>
            <p:extLst>
              <p:ext uri="{D42A27DB-BD31-4B8C-83A1-F6EECF244321}">
                <p14:modId xmlns:p14="http://schemas.microsoft.com/office/powerpoint/2010/main" val="2016915672"/>
              </p:ext>
            </p:extLst>
          </p:nvPr>
        </p:nvGraphicFramePr>
        <p:xfrm>
          <a:off x="6256986" y="1326915"/>
          <a:ext cx="5537852" cy="5272055"/>
        </p:xfrm>
        <a:graphic>
          <a:graphicData uri="http://schemas.openxmlformats.org/drawingml/2006/table">
            <a:tbl>
              <a:tblPr>
                <a:tableStyleId>{93296810-A885-4BE3-A3E7-6D5BEEA58F35}</a:tableStyleId>
              </a:tblPr>
              <a:tblGrid>
                <a:gridCol w="3953413">
                  <a:extLst>
                    <a:ext uri="{9D8B030D-6E8A-4147-A177-3AD203B41FA5}">
                      <a16:colId xmlns:a16="http://schemas.microsoft.com/office/drawing/2014/main" val="1470095999"/>
                    </a:ext>
                  </a:extLst>
                </a:gridCol>
                <a:gridCol w="1584439">
                  <a:extLst>
                    <a:ext uri="{9D8B030D-6E8A-4147-A177-3AD203B41FA5}">
                      <a16:colId xmlns:a16="http://schemas.microsoft.com/office/drawing/2014/main" val="2038732184"/>
                    </a:ext>
                  </a:extLst>
                </a:gridCol>
              </a:tblGrid>
              <a:tr h="338166">
                <a:tc>
                  <a:txBody>
                    <a:bodyPr/>
                    <a:lstStyle/>
                    <a:p>
                      <a:pPr algn="just">
                        <a:lnSpc>
                          <a:spcPct val="107000"/>
                        </a:lnSpc>
                        <a:tabLst>
                          <a:tab pos="4343400" algn="l"/>
                        </a:tabLst>
                      </a:pPr>
                      <a:r>
                        <a:rPr lang="pt-BR" sz="1600" kern="100" dirty="0">
                          <a:effectLst/>
                        </a:rPr>
                        <a:t>Accord sur les termes de reference </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810507566"/>
                  </a:ext>
                </a:extLst>
              </a:tr>
              <a:tr h="338166">
                <a:tc>
                  <a:txBody>
                    <a:bodyPr/>
                    <a:lstStyle/>
                    <a:p>
                      <a:pPr algn="just">
                        <a:lnSpc>
                          <a:spcPct val="107000"/>
                        </a:lnSpc>
                        <a:tabLst>
                          <a:tab pos="4343400" algn="l"/>
                        </a:tabLst>
                      </a:pPr>
                      <a:r>
                        <a:rPr lang="pt-BR" sz="1600" kern="100" dirty="0">
                          <a:effectLst/>
                        </a:rPr>
                        <a:t>Nomination des membres du comite d’evaluation</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685885548"/>
                  </a:ext>
                </a:extLst>
              </a:tr>
              <a:tr h="338166">
                <a:tc>
                  <a:txBody>
                    <a:bodyPr/>
                    <a:lstStyle/>
                    <a:p>
                      <a:pPr algn="just">
                        <a:lnSpc>
                          <a:spcPct val="107000"/>
                        </a:lnSpc>
                        <a:tabLst>
                          <a:tab pos="4343400" algn="l"/>
                        </a:tabLst>
                      </a:pP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Auto-evaluation </a:t>
                      </a:r>
                      <a:r>
                        <a:rPr lang="en-US" sz="1600" kern="100" dirty="0" err="1">
                          <a:effectLst/>
                          <a:latin typeface="Calibri" panose="020F0502020204030204" pitchFamily="34" charset="0"/>
                          <a:ea typeface="Times New Roman" panose="02020603050405020304" pitchFamily="18" charset="0"/>
                          <a:cs typeface="Times New Roman" panose="02020603050405020304" pitchFamily="18" charset="0"/>
                        </a:rPr>
                        <a:t>terminee</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9B233"/>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F9B233"/>
                    </a:solidFill>
                  </a:tcPr>
                </a:tc>
                <a:extLst>
                  <a:ext uri="{0D108BD9-81ED-4DB2-BD59-A6C34878D82A}">
                    <a16:rowId xmlns:a16="http://schemas.microsoft.com/office/drawing/2014/main" val="3100914497"/>
                  </a:ext>
                </a:extLst>
              </a:tr>
              <a:tr h="338166">
                <a:tc>
                  <a:txBody>
                    <a:bodyPr/>
                    <a:lstStyle/>
                    <a:p>
                      <a:pPr algn="just">
                        <a:lnSpc>
                          <a:spcPct val="107000"/>
                        </a:lnSpc>
                        <a:tabLst>
                          <a:tab pos="4343400" algn="l"/>
                        </a:tabLst>
                      </a:pPr>
                      <a:r>
                        <a:rPr lang="fr-FR" sz="1600" kern="100" dirty="0">
                          <a:effectLst/>
                        </a:rPr>
                        <a:t>Pré-examen du rapport d'auto-évaluation par</a:t>
                      </a:r>
                    </a:p>
                    <a:p>
                      <a:pPr algn="just">
                        <a:lnSpc>
                          <a:spcPct val="107000"/>
                        </a:lnSpc>
                        <a:tabLst>
                          <a:tab pos="4343400" algn="l"/>
                        </a:tabLst>
                      </a:pPr>
                      <a:r>
                        <a:rPr lang="fr-FR" sz="1600" kern="100" dirty="0">
                          <a:effectLst/>
                        </a:rPr>
                        <a:t>L’organe de coordination</a:t>
                      </a:r>
                    </a:p>
                  </a:txBody>
                  <a:tcPr marL="68580" marR="68580" marT="0" marB="0">
                    <a:solidFill>
                      <a:schemeClr val="accent4">
                        <a:lumMod val="60000"/>
                        <a:lumOff val="4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477668400"/>
                  </a:ext>
                </a:extLst>
              </a:tr>
              <a:tr h="464908">
                <a:tc>
                  <a:txBody>
                    <a:bodyPr/>
                    <a:lstStyle/>
                    <a:p>
                      <a:pPr algn="just">
                        <a:lnSpc>
                          <a:spcPct val="107000"/>
                        </a:lnSpc>
                        <a:tabLst>
                          <a:tab pos="4343400" algn="l"/>
                        </a:tabLst>
                      </a:pPr>
                      <a:r>
                        <a:rPr lang="fr-FR" sz="1600" kern="100" dirty="0">
                          <a:effectLst/>
                        </a:rPr>
                        <a:t>Préparation du programme et du calendrier</a:t>
                      </a:r>
                    </a:p>
                    <a:p>
                      <a:pPr algn="just">
                        <a:lnSpc>
                          <a:spcPct val="107000"/>
                        </a:lnSpc>
                        <a:tabLst>
                          <a:tab pos="4343400" algn="l"/>
                        </a:tabLst>
                      </a:pPr>
                      <a:r>
                        <a:rPr lang="fr-FR" sz="1600" kern="100" dirty="0">
                          <a:effectLst/>
                        </a:rPr>
                        <a:t>Indicatif de la visite sur site</a:t>
                      </a:r>
                    </a:p>
                  </a:txBody>
                  <a:tcPr marL="68580" marR="68580" marT="0" marB="0">
                    <a:solidFill>
                      <a:schemeClr val="accent4">
                        <a:lumMod val="60000"/>
                        <a:lumOff val="4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784697576"/>
                  </a:ext>
                </a:extLst>
              </a:tr>
              <a:tr h="338166">
                <a:tc>
                  <a:txBody>
                    <a:bodyPr/>
                    <a:lstStyle/>
                    <a:p>
                      <a:pPr algn="just">
                        <a:lnSpc>
                          <a:spcPct val="107000"/>
                        </a:lnSpc>
                        <a:tabLst>
                          <a:tab pos="4343400" algn="l"/>
                        </a:tabLst>
                      </a:pPr>
                      <a:r>
                        <a:rPr lang="fr-FR" sz="1600" kern="100" dirty="0">
                          <a:effectLst/>
                        </a:rPr>
                        <a:t>Réunion préparatoire des membres du</a:t>
                      </a:r>
                    </a:p>
                    <a:p>
                      <a:pPr algn="just">
                        <a:lnSpc>
                          <a:spcPct val="107000"/>
                        </a:lnSpc>
                        <a:tabLst>
                          <a:tab pos="4343400" algn="l"/>
                        </a:tabLst>
                      </a:pPr>
                      <a:r>
                        <a:rPr lang="fr-FR" sz="1600" kern="100" dirty="0">
                          <a:effectLst/>
                        </a:rPr>
                        <a:t>Comite d’</a:t>
                      </a:r>
                      <a:r>
                        <a:rPr lang="fr-FR" sz="1600" kern="100" dirty="0" err="1">
                          <a:effectLst/>
                        </a:rPr>
                        <a:t>evaluation</a:t>
                      </a:r>
                      <a:endParaRPr lang="fr-FR" sz="1600" kern="100" dirty="0">
                        <a:effectLst/>
                      </a:endParaRPr>
                    </a:p>
                  </a:txBody>
                  <a:tcPr marL="68580" marR="68580" marT="0" marB="0">
                    <a:solidFill>
                      <a:schemeClr val="accent4">
                        <a:lumMod val="60000"/>
                        <a:lumOff val="40000"/>
                      </a:schemeClr>
                    </a:solidFill>
                  </a:tcPr>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85384544"/>
                  </a:ext>
                </a:extLst>
              </a:tr>
              <a:tr h="338166">
                <a:tc>
                  <a:txBody>
                    <a:bodyPr/>
                    <a:lstStyle/>
                    <a:p>
                      <a:pPr algn="just">
                        <a:lnSpc>
                          <a:spcPct val="107000"/>
                        </a:lnSpc>
                        <a:tabLst>
                          <a:tab pos="4343400" algn="l"/>
                        </a:tabLst>
                      </a:pPr>
                      <a:r>
                        <a:rPr lang="fr-FR" sz="1600" kern="100" dirty="0">
                          <a:effectLst/>
                        </a:rPr>
                        <a:t>Visite sur site du comité d'évaluation</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3945427989"/>
                  </a:ext>
                </a:extLst>
              </a:tr>
              <a:tr h="691944">
                <a:tc>
                  <a:txBody>
                    <a:bodyPr/>
                    <a:lstStyle/>
                    <a:p>
                      <a:pPr algn="just">
                        <a:lnSpc>
                          <a:spcPct val="107000"/>
                        </a:lnSpc>
                        <a:tabLst>
                          <a:tab pos="4343400" algn="l"/>
                        </a:tabLst>
                      </a:pPr>
                      <a:r>
                        <a:rPr lang="fr-FR" sz="1600" kern="100" dirty="0">
                          <a:effectLst/>
                        </a:rPr>
                        <a:t>Projet de rapport d'évaluation et soumission</a:t>
                      </a:r>
                    </a:p>
                    <a:p>
                      <a:pPr algn="just">
                        <a:lnSpc>
                          <a:spcPct val="107000"/>
                        </a:lnSpc>
                        <a:tabLst>
                          <a:tab pos="4343400" algn="l"/>
                        </a:tabLst>
                      </a:pPr>
                      <a:r>
                        <a:rPr lang="fr-FR" sz="1600" kern="100" dirty="0">
                          <a:effectLst/>
                        </a:rPr>
                        <a:t>à l'organe de coordination pour pré-examen</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5830753"/>
                  </a:ext>
                </a:extLst>
              </a:tr>
              <a:tr h="338166">
                <a:tc>
                  <a:txBody>
                    <a:bodyPr/>
                    <a:lstStyle/>
                    <a:p>
                      <a:pPr algn="just">
                        <a:lnSpc>
                          <a:spcPct val="107000"/>
                        </a:lnSpc>
                        <a:tabLst>
                          <a:tab pos="4343400" algn="l"/>
                        </a:tabLst>
                      </a:pPr>
                      <a:r>
                        <a:rPr lang="fr-FR" sz="1600" kern="100" dirty="0">
                          <a:effectLst/>
                        </a:rPr>
                        <a:t>Projet de rapport d'évaluation à l’AAQ</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0837883"/>
                  </a:ext>
                </a:extLst>
              </a:tr>
              <a:tr h="338166">
                <a:tc>
                  <a:txBody>
                    <a:bodyPr/>
                    <a:lstStyle/>
                    <a:p>
                      <a:pPr algn="just">
                        <a:lnSpc>
                          <a:spcPct val="107000"/>
                        </a:lnSpc>
                        <a:tabLst>
                          <a:tab pos="4343400" algn="l"/>
                        </a:tabLst>
                      </a:pPr>
                      <a:r>
                        <a:rPr lang="fr-FR" sz="1600" kern="100" dirty="0">
                          <a:effectLst/>
                        </a:rPr>
                        <a:t>Déclaration de l’AAQ au comité</a:t>
                      </a:r>
                    </a:p>
                    <a:p>
                      <a:pPr algn="just">
                        <a:lnSpc>
                          <a:spcPct val="107000"/>
                        </a:lnSpc>
                        <a:tabLst>
                          <a:tab pos="4343400" algn="l"/>
                        </a:tabLst>
                      </a:pPr>
                      <a:r>
                        <a:rPr lang="fr-FR" sz="1600" kern="100" dirty="0">
                          <a:effectLst/>
                        </a:rPr>
                        <a:t>d’évaluation si nécessaire</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8021985"/>
                  </a:ext>
                </a:extLst>
              </a:tr>
              <a:tr h="338166">
                <a:tc>
                  <a:txBody>
                    <a:bodyPr/>
                    <a:lstStyle/>
                    <a:p>
                      <a:pPr algn="just">
                        <a:lnSpc>
                          <a:spcPct val="107000"/>
                        </a:lnSpc>
                        <a:tabLst>
                          <a:tab pos="4343400" algn="l"/>
                        </a:tabLst>
                      </a:pPr>
                      <a:r>
                        <a:rPr lang="en-US" sz="1600" kern="100" dirty="0" err="1">
                          <a:effectLst/>
                        </a:rPr>
                        <a:t>Soumission</a:t>
                      </a:r>
                      <a:r>
                        <a:rPr lang="en-US" sz="1600" kern="100" dirty="0">
                          <a:effectLst/>
                        </a:rPr>
                        <a:t> du rapport final </a:t>
                      </a: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5454817"/>
                  </a:ext>
                </a:extLst>
              </a:tr>
              <a:tr h="338166">
                <a:tc>
                  <a:txBody>
                    <a:bodyPr/>
                    <a:lstStyle/>
                    <a:p>
                      <a:pPr algn="just">
                        <a:lnSpc>
                          <a:spcPct val="107000"/>
                        </a:lnSpc>
                        <a:tabLst>
                          <a:tab pos="4343400" algn="l"/>
                        </a:tabLst>
                      </a:pPr>
                      <a:r>
                        <a:rPr lang="en-US" sz="1600" kern="100" dirty="0">
                          <a:effectLst/>
                        </a:rPr>
                        <a:t>Publication du rapport</a:t>
                      </a: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tabLst>
                          <a:tab pos="4343400" algn="l"/>
                        </a:tabLst>
                      </a:pPr>
                      <a:endParaRPr lang="en-BE"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8621665"/>
                  </a:ext>
                </a:extLst>
              </a:tr>
            </a:tbl>
          </a:graphicData>
        </a:graphic>
      </p:graphicFrame>
    </p:spTree>
    <p:extLst>
      <p:ext uri="{BB962C8B-B14F-4D97-AF65-F5344CB8AC3E}">
        <p14:creationId xmlns:p14="http://schemas.microsoft.com/office/powerpoint/2010/main" val="99566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cono&#10;&#10;Descripción generada automáticamente">
            <a:extLst>
              <a:ext uri="{FF2B5EF4-FFF2-40B4-BE49-F238E27FC236}">
                <a16:creationId xmlns:a16="http://schemas.microsoft.com/office/drawing/2014/main" id="{4D83C7D1-C367-CEBE-7CA5-ED6B907E3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75294" cy="6858000"/>
          </a:xfrm>
          <a:prstGeom prst="rect">
            <a:avLst/>
          </a:prstGeom>
        </p:spPr>
      </p:pic>
      <p:sp>
        <p:nvSpPr>
          <p:cNvPr id="2" name="Título 1">
            <a:extLst>
              <a:ext uri="{FF2B5EF4-FFF2-40B4-BE49-F238E27FC236}">
                <a16:creationId xmlns:a16="http://schemas.microsoft.com/office/drawing/2014/main" id="{7EDE08BD-C3D2-4F4D-418A-D5A81FD362AB}"/>
              </a:ext>
            </a:extLst>
          </p:cNvPr>
          <p:cNvSpPr txBox="1">
            <a:spLocks/>
          </p:cNvSpPr>
          <p:nvPr/>
        </p:nvSpPr>
        <p:spPr>
          <a:xfrm>
            <a:off x="5080715" y="2799748"/>
            <a:ext cx="5229146" cy="2852737"/>
          </a:xfrm>
          <a:prstGeom prst="rect">
            <a:avLst/>
          </a:prstGeom>
        </p:spPr>
        <p:txBody>
          <a:bodyPr anchor="ctr">
            <a:normAutofit/>
          </a:bodyPr>
          <a:lstStyle>
            <a:lvl1pPr algn="ctr" defTabSz="914400" rtl="0" eaLnBrk="1" latinLnBrk="0" hangingPunct="1">
              <a:lnSpc>
                <a:spcPct val="90000"/>
              </a:lnSpc>
              <a:spcBef>
                <a:spcPct val="0"/>
              </a:spcBef>
              <a:buNone/>
              <a:defRPr lang="en-GB" sz="6600" b="1" kern="1200" dirty="0">
                <a:gradFill>
                  <a:gsLst>
                    <a:gs pos="0">
                      <a:srgbClr val="E94E1B"/>
                    </a:gs>
                    <a:gs pos="100000">
                      <a:srgbClr val="F9B233"/>
                    </a:gs>
                  </a:gsLst>
                  <a:lin ang="1200000" scaled="0"/>
                </a:gradFill>
                <a:latin typeface="Montserrat" pitchFamily="2" charset="0"/>
                <a:ea typeface="+mj-ea"/>
                <a:cs typeface="+mj-cs"/>
              </a:defRPr>
            </a:lvl1pPr>
          </a:lstStyle>
          <a:p>
            <a:pPr algn="l"/>
            <a:r>
              <a:rPr lang="es-ES" sz="4500" dirty="0" err="1"/>
              <a:t>Any</a:t>
            </a:r>
            <a:r>
              <a:rPr lang="es-ES" sz="4500" dirty="0"/>
              <a:t> </a:t>
            </a:r>
            <a:r>
              <a:rPr lang="es-ES" sz="4500" dirty="0" err="1"/>
              <a:t>questions</a:t>
            </a:r>
            <a:r>
              <a:rPr lang="es-ES" sz="4500" dirty="0"/>
              <a:t>?</a:t>
            </a:r>
          </a:p>
        </p:txBody>
      </p:sp>
      <p:sp>
        <p:nvSpPr>
          <p:cNvPr id="4" name="TextBox 3">
            <a:extLst>
              <a:ext uri="{FF2B5EF4-FFF2-40B4-BE49-F238E27FC236}">
                <a16:creationId xmlns:a16="http://schemas.microsoft.com/office/drawing/2014/main" id="{EA0EC516-7799-DF28-FBC2-1FCE2777F31E}"/>
              </a:ext>
            </a:extLst>
          </p:cNvPr>
          <p:cNvSpPr txBox="1"/>
          <p:nvPr/>
        </p:nvSpPr>
        <p:spPr>
          <a:xfrm>
            <a:off x="5080715" y="2644170"/>
            <a:ext cx="6055143" cy="784830"/>
          </a:xfrm>
          <a:prstGeom prst="rect">
            <a:avLst/>
          </a:prstGeom>
          <a:noFill/>
        </p:spPr>
        <p:txBody>
          <a:bodyPr wrap="square">
            <a:spAutoFit/>
          </a:bodyPr>
          <a:lstStyle/>
          <a:p>
            <a:pPr algn="l"/>
            <a:r>
              <a:rPr lang="es-ES" sz="4500" b="1" dirty="0">
                <a:gradFill>
                  <a:gsLst>
                    <a:gs pos="0">
                      <a:schemeClr val="accent6"/>
                    </a:gs>
                    <a:gs pos="100000">
                      <a:srgbClr val="F9B233"/>
                    </a:gs>
                  </a:gsLst>
                  <a:lin ang="1200000" scaled="0"/>
                </a:gradFill>
                <a:latin typeface="Montserrat" pitchFamily="2" charset="0"/>
                <a:ea typeface="+mj-ea"/>
                <a:cs typeface="+mj-cs"/>
              </a:rPr>
              <a:t>Des </a:t>
            </a:r>
            <a:r>
              <a:rPr lang="es-ES" sz="4500" b="1" dirty="0" err="1">
                <a:gradFill>
                  <a:gsLst>
                    <a:gs pos="0">
                      <a:schemeClr val="accent6"/>
                    </a:gs>
                    <a:gs pos="100000">
                      <a:srgbClr val="F9B233"/>
                    </a:gs>
                  </a:gsLst>
                  <a:lin ang="1200000" scaled="0"/>
                </a:gradFill>
                <a:latin typeface="Montserrat" pitchFamily="2" charset="0"/>
                <a:ea typeface="+mj-ea"/>
                <a:cs typeface="+mj-cs"/>
              </a:rPr>
              <a:t>question</a:t>
            </a:r>
            <a:r>
              <a:rPr lang="es-ES" sz="4500" b="1" dirty="0">
                <a:gradFill>
                  <a:gsLst>
                    <a:gs pos="0">
                      <a:schemeClr val="accent6"/>
                    </a:gs>
                    <a:gs pos="100000">
                      <a:srgbClr val="F9B233"/>
                    </a:gs>
                  </a:gsLst>
                  <a:lin ang="1200000" scaled="0"/>
                </a:gradFill>
                <a:latin typeface="Montserrat" pitchFamily="2" charset="0"/>
                <a:ea typeface="+mj-ea"/>
                <a:cs typeface="+mj-cs"/>
              </a:rPr>
              <a:t>?</a:t>
            </a:r>
          </a:p>
        </p:txBody>
      </p:sp>
    </p:spTree>
    <p:extLst>
      <p:ext uri="{BB962C8B-B14F-4D97-AF65-F5344CB8AC3E}">
        <p14:creationId xmlns:p14="http://schemas.microsoft.com/office/powerpoint/2010/main" val="2552319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792DD1-4F18-06DB-5845-A46081CFBE44}"/>
              </a:ext>
            </a:extLst>
          </p:cNvPr>
          <p:cNvSpPr txBox="1">
            <a:spLocks/>
          </p:cNvSpPr>
          <p:nvPr/>
        </p:nvSpPr>
        <p:spPr>
          <a:xfrm>
            <a:off x="2537103" y="1471645"/>
            <a:ext cx="6606566" cy="132525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ontserrat" pitchFamily="2" charset="0"/>
                <a:ea typeface="+mj-ea"/>
                <a:cs typeface="+mj-cs"/>
              </a:defRPr>
            </a:lvl1pPr>
          </a:lstStyle>
          <a:p>
            <a:pPr algn="ctr"/>
            <a:br>
              <a:rPr lang="en-GB" sz="2400" dirty="0"/>
            </a:br>
            <a:r>
              <a:rPr lang="en-US" sz="8000" dirty="0">
                <a:latin typeface="Cambria" panose="02040503050406030204" pitchFamily="18" charset="0"/>
                <a:ea typeface="Cambria" panose="02040503050406030204" pitchFamily="18" charset="0"/>
                <a:cs typeface="Cambria" panose="02040503050406030204" pitchFamily="18" charset="0"/>
              </a:rPr>
              <a:t>BREAK TIME</a:t>
            </a:r>
          </a:p>
          <a:p>
            <a:pPr algn="ctr"/>
            <a:r>
              <a:rPr lang="en-US" sz="8000" dirty="0">
                <a:latin typeface="Cambria" panose="02040503050406030204" pitchFamily="18" charset="0"/>
                <a:ea typeface="Cambria" panose="02040503050406030204" pitchFamily="18" charset="0"/>
                <a:cs typeface="Cambria" panose="02040503050406030204" pitchFamily="18" charset="0"/>
              </a:rPr>
              <a:t>TO RESUME</a:t>
            </a:r>
          </a:p>
          <a:p>
            <a:pPr algn="ctr"/>
            <a:r>
              <a:rPr lang="en-US" sz="8000" dirty="0">
                <a:latin typeface="Cambria" panose="02040503050406030204" pitchFamily="18" charset="0"/>
                <a:ea typeface="Cambria" panose="02040503050406030204" pitchFamily="18" charset="0"/>
                <a:cs typeface="Cambria" panose="02040503050406030204" pitchFamily="18" charset="0"/>
              </a:rPr>
              <a:t>12: GMT</a:t>
            </a:r>
            <a:endParaRPr lang="en-NG" sz="8000" dirty="0">
              <a:latin typeface="Cambria" panose="02040503050406030204" pitchFamily="18" charset="0"/>
              <a:ea typeface="Cambria" panose="02040503050406030204" pitchFamily="18" charset="0"/>
              <a:cs typeface="Cambria" panose="02040503050406030204" pitchFamily="18" charset="0"/>
            </a:endParaRPr>
          </a:p>
          <a:p>
            <a:endParaRPr lang="en-BE" sz="2400" dirty="0"/>
          </a:p>
        </p:txBody>
      </p:sp>
    </p:spTree>
    <p:extLst>
      <p:ext uri="{BB962C8B-B14F-4D97-AF65-F5344CB8AC3E}">
        <p14:creationId xmlns:p14="http://schemas.microsoft.com/office/powerpoint/2010/main" val="376823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FCC02-943E-2E99-6339-22655346B9D8}"/>
              </a:ext>
            </a:extLst>
          </p:cNvPr>
          <p:cNvSpPr>
            <a:spLocks noGrp="1"/>
          </p:cNvSpPr>
          <p:nvPr>
            <p:ph type="title"/>
          </p:nvPr>
        </p:nvSpPr>
        <p:spPr>
          <a:xfrm>
            <a:off x="838199" y="208946"/>
            <a:ext cx="4868919" cy="1325563"/>
          </a:xfrm>
        </p:spPr>
        <p:txBody>
          <a:bodyPr/>
          <a:lstStyle/>
          <a:p>
            <a:r>
              <a:rPr lang="en-GB" sz="2400" dirty="0"/>
              <a:t>The site visit: objectives</a:t>
            </a:r>
          </a:p>
        </p:txBody>
      </p:sp>
      <p:graphicFrame>
        <p:nvGraphicFramePr>
          <p:cNvPr id="8" name="Content Placeholder 2">
            <a:extLst>
              <a:ext uri="{FF2B5EF4-FFF2-40B4-BE49-F238E27FC236}">
                <a16:creationId xmlns:a16="http://schemas.microsoft.com/office/drawing/2014/main" id="{FA4FB05F-E484-3B8C-4A1B-3273DFB599E5}"/>
              </a:ext>
            </a:extLst>
          </p:cNvPr>
          <p:cNvGraphicFramePr>
            <a:graphicFrameLocks noGrp="1"/>
          </p:cNvGraphicFramePr>
          <p:nvPr>
            <p:ph idx="1"/>
            <p:extLst>
              <p:ext uri="{D42A27DB-BD31-4B8C-83A1-F6EECF244321}">
                <p14:modId xmlns:p14="http://schemas.microsoft.com/office/powerpoint/2010/main" val="1682197012"/>
              </p:ext>
            </p:extLst>
          </p:nvPr>
        </p:nvGraphicFramePr>
        <p:xfrm>
          <a:off x="861982" y="1534510"/>
          <a:ext cx="4845136" cy="4713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AB755CF4-73DA-555E-1092-C44E5D4D3BDC}"/>
              </a:ext>
            </a:extLst>
          </p:cNvPr>
          <p:cNvSpPr txBox="1">
            <a:spLocks/>
          </p:cNvSpPr>
          <p:nvPr/>
        </p:nvSpPr>
        <p:spPr>
          <a:xfrm>
            <a:off x="6484882" y="208945"/>
            <a:ext cx="48689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fr-FR" sz="2400" dirty="0">
                <a:gradFill>
                  <a:gsLst>
                    <a:gs pos="0">
                      <a:schemeClr val="accent6"/>
                    </a:gs>
                    <a:gs pos="100000">
                      <a:srgbClr val="F9B233"/>
                    </a:gs>
                  </a:gsLst>
                  <a:lin ang="1200000" scaled="0"/>
                </a:gradFill>
              </a:rPr>
              <a:t>La visite du site : objectifs</a:t>
            </a:r>
            <a:endParaRPr lang="en-GB" sz="2400" dirty="0">
              <a:gradFill>
                <a:gsLst>
                  <a:gs pos="0">
                    <a:schemeClr val="accent6"/>
                  </a:gs>
                  <a:gs pos="100000">
                    <a:srgbClr val="F9B233"/>
                  </a:gs>
                </a:gsLst>
                <a:lin ang="1200000" scaled="0"/>
              </a:gradFill>
            </a:endParaRPr>
          </a:p>
        </p:txBody>
      </p:sp>
      <p:graphicFrame>
        <p:nvGraphicFramePr>
          <p:cNvPr id="3" name="Content Placeholder 2">
            <a:extLst>
              <a:ext uri="{FF2B5EF4-FFF2-40B4-BE49-F238E27FC236}">
                <a16:creationId xmlns:a16="http://schemas.microsoft.com/office/drawing/2014/main" id="{8C17A143-774C-A15D-05E5-C26E2A1DE0DF}"/>
              </a:ext>
            </a:extLst>
          </p:cNvPr>
          <p:cNvGraphicFramePr>
            <a:graphicFrameLocks/>
          </p:cNvGraphicFramePr>
          <p:nvPr>
            <p:extLst>
              <p:ext uri="{D42A27DB-BD31-4B8C-83A1-F6EECF244321}">
                <p14:modId xmlns:p14="http://schemas.microsoft.com/office/powerpoint/2010/main" val="1565901330"/>
              </p:ext>
            </p:extLst>
          </p:nvPr>
        </p:nvGraphicFramePr>
        <p:xfrm>
          <a:off x="6508665" y="1242982"/>
          <a:ext cx="4845136" cy="48192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0963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922020" y="481647"/>
            <a:ext cx="5173980" cy="688658"/>
          </a:xfrm>
        </p:spPr>
        <p:txBody>
          <a:bodyPr/>
          <a:lstStyle/>
          <a:p>
            <a:r>
              <a:rPr lang="en-GB" sz="2400" dirty="0"/>
              <a:t>How does it look like?</a:t>
            </a:r>
            <a:endParaRPr lang="en-BE" sz="2400" dirty="0"/>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449003" y="481647"/>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pt-BR" sz="2400" dirty="0">
                <a:gradFill>
                  <a:gsLst>
                    <a:gs pos="0">
                      <a:schemeClr val="accent6"/>
                    </a:gs>
                    <a:gs pos="100000">
                      <a:srgbClr val="F9B233"/>
                    </a:gs>
                  </a:gsLst>
                  <a:lin ang="1200000" scaled="0"/>
                </a:gradFill>
              </a:rPr>
              <a:t>À quoi cela ressemble-t-il?</a:t>
            </a:r>
            <a:endParaRPr lang="en-GB" sz="2400" dirty="0">
              <a:gradFill>
                <a:gsLst>
                  <a:gs pos="0">
                    <a:schemeClr val="accent6"/>
                  </a:gs>
                  <a:gs pos="100000">
                    <a:srgbClr val="F9B233"/>
                  </a:gs>
                </a:gsLst>
                <a:lin ang="1200000" scaled="0"/>
              </a:gradFill>
            </a:endParaRPr>
          </a:p>
        </p:txBody>
      </p:sp>
      <p:pic>
        <p:nvPicPr>
          <p:cNvPr id="3" name="Picture 2" descr="A group of people sitting at a table&#10;&#10;Description automatically generated">
            <a:extLst>
              <a:ext uri="{FF2B5EF4-FFF2-40B4-BE49-F238E27FC236}">
                <a16:creationId xmlns:a16="http://schemas.microsoft.com/office/drawing/2014/main" id="{45E743E7-DA98-14C7-90B0-209605BAF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05" y="1235054"/>
            <a:ext cx="10402067" cy="4754573"/>
          </a:xfrm>
          <a:prstGeom prst="rect">
            <a:avLst/>
          </a:prstGeom>
        </p:spPr>
      </p:pic>
    </p:spTree>
    <p:extLst>
      <p:ext uri="{BB962C8B-B14F-4D97-AF65-F5344CB8AC3E}">
        <p14:creationId xmlns:p14="http://schemas.microsoft.com/office/powerpoint/2010/main" val="130062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1017271" y="290835"/>
            <a:ext cx="5173980" cy="688658"/>
          </a:xfrm>
        </p:spPr>
        <p:txBody>
          <a:bodyPr/>
          <a:lstStyle/>
          <a:p>
            <a:r>
              <a:rPr lang="en-GB" sz="2400" dirty="0"/>
              <a:t>How does it look like? (I)</a:t>
            </a:r>
            <a:endParaRPr lang="en-BE" sz="2400" dirty="0"/>
          </a:p>
        </p:txBody>
      </p:sp>
      <p:sp>
        <p:nvSpPr>
          <p:cNvPr id="4" name="Content Placeholder 2">
            <a:extLst>
              <a:ext uri="{FF2B5EF4-FFF2-40B4-BE49-F238E27FC236}">
                <a16:creationId xmlns:a16="http://schemas.microsoft.com/office/drawing/2014/main" id="{B2A9346F-A827-B3B6-90E8-8D771DC484F4}"/>
              </a:ext>
            </a:extLst>
          </p:cNvPr>
          <p:cNvSpPr txBox="1">
            <a:spLocks/>
          </p:cNvSpPr>
          <p:nvPr/>
        </p:nvSpPr>
        <p:spPr>
          <a:xfrm>
            <a:off x="1017271" y="1227777"/>
            <a:ext cx="5078730" cy="1630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800" dirty="0"/>
              <a:t>1. First meeting is an internal meeting of the panel, usually followed by meeting with an agency</a:t>
            </a:r>
            <a:r>
              <a:rPr lang="en-GB" sz="1800" dirty="0"/>
              <a:t> </a:t>
            </a:r>
            <a:r>
              <a:rPr lang="en-BE" sz="1800" dirty="0"/>
              <a:t>representative to brief on the context / national system (no assessment here, but context understanding) </a:t>
            </a:r>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6286503" y="290834"/>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pt-BR" sz="2400" dirty="0">
                <a:gradFill>
                  <a:gsLst>
                    <a:gs pos="0">
                      <a:schemeClr val="accent6"/>
                    </a:gs>
                    <a:gs pos="100000">
                      <a:srgbClr val="F9B233"/>
                    </a:gs>
                  </a:gsLst>
                  <a:lin ang="1200000" scaled="0"/>
                </a:gradFill>
              </a:rPr>
              <a:t>À quoi cela ressemble-t-il? (I)</a:t>
            </a:r>
            <a:endParaRPr lang="en-GB" sz="2400" dirty="0">
              <a:gradFill>
                <a:gsLst>
                  <a:gs pos="0">
                    <a:schemeClr val="accent6"/>
                  </a:gs>
                  <a:gs pos="100000">
                    <a:srgbClr val="F9B233"/>
                  </a:gs>
                </a:gsLst>
                <a:lin ang="1200000" scaled="0"/>
              </a:gradFill>
            </a:endParaRPr>
          </a:p>
        </p:txBody>
      </p:sp>
      <p:sp>
        <p:nvSpPr>
          <p:cNvPr id="7" name="TextBox 6">
            <a:extLst>
              <a:ext uri="{FF2B5EF4-FFF2-40B4-BE49-F238E27FC236}">
                <a16:creationId xmlns:a16="http://schemas.microsoft.com/office/drawing/2014/main" id="{23001F92-FECA-037F-7A7E-82DBF0779AEF}"/>
              </a:ext>
            </a:extLst>
          </p:cNvPr>
          <p:cNvSpPr txBox="1"/>
          <p:nvPr/>
        </p:nvSpPr>
        <p:spPr>
          <a:xfrm>
            <a:off x="1017271" y="3106423"/>
            <a:ext cx="5078729" cy="646331"/>
          </a:xfrm>
          <a:prstGeom prst="rect">
            <a:avLst/>
          </a:prstGeom>
          <a:noFill/>
        </p:spPr>
        <p:txBody>
          <a:bodyPr wrap="square">
            <a:spAutoFit/>
          </a:bodyPr>
          <a:lstStyle/>
          <a:p>
            <a:pPr marL="0" indent="0">
              <a:buNone/>
            </a:pPr>
            <a:r>
              <a:rPr lang="en-BE" dirty="0">
                <a:latin typeface="Montserrat" pitchFamily="2" charset="0"/>
              </a:rPr>
              <a:t>2. Followed by interviews with key people and stakeholders </a:t>
            </a:r>
          </a:p>
        </p:txBody>
      </p:sp>
      <p:sp>
        <p:nvSpPr>
          <p:cNvPr id="9" name="TextBox 8">
            <a:extLst>
              <a:ext uri="{FF2B5EF4-FFF2-40B4-BE49-F238E27FC236}">
                <a16:creationId xmlns:a16="http://schemas.microsoft.com/office/drawing/2014/main" id="{325C6538-2EF6-ACAE-A33B-9D5F83E44549}"/>
              </a:ext>
            </a:extLst>
          </p:cNvPr>
          <p:cNvSpPr txBox="1"/>
          <p:nvPr/>
        </p:nvSpPr>
        <p:spPr>
          <a:xfrm>
            <a:off x="1017271" y="4001038"/>
            <a:ext cx="5078729" cy="923330"/>
          </a:xfrm>
          <a:prstGeom prst="rect">
            <a:avLst/>
          </a:prstGeom>
          <a:noFill/>
        </p:spPr>
        <p:txBody>
          <a:bodyPr wrap="square">
            <a:spAutoFit/>
          </a:bodyPr>
          <a:lstStyle>
            <a:defPPr>
              <a:defRPr lang="es-ES"/>
            </a:defPPr>
            <a:lvl1pPr indent="0">
              <a:buNone/>
              <a:defRPr>
                <a:latin typeface="Montserrat" pitchFamily="2" charset="0"/>
              </a:defRPr>
            </a:lvl1pPr>
          </a:lstStyle>
          <a:p>
            <a:r>
              <a:rPr lang="en-BE" dirty="0"/>
              <a:t>3. At the end panel takes final internal meeting and final meeting with agency (feedback/exit meeting) </a:t>
            </a:r>
            <a:endParaRPr lang="en-GB" dirty="0"/>
          </a:p>
        </p:txBody>
      </p:sp>
      <p:sp>
        <p:nvSpPr>
          <p:cNvPr id="12" name="Content Placeholder 2">
            <a:extLst>
              <a:ext uri="{FF2B5EF4-FFF2-40B4-BE49-F238E27FC236}">
                <a16:creationId xmlns:a16="http://schemas.microsoft.com/office/drawing/2014/main" id="{75DEDFF3-BB51-AF4D-3D51-766F1C423400}"/>
              </a:ext>
            </a:extLst>
          </p:cNvPr>
          <p:cNvSpPr txBox="1">
            <a:spLocks/>
          </p:cNvSpPr>
          <p:nvPr/>
        </p:nvSpPr>
        <p:spPr>
          <a:xfrm>
            <a:off x="6286501" y="1227777"/>
            <a:ext cx="5078730" cy="16303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dirty="0">
                <a:solidFill>
                  <a:schemeClr val="accent6">
                    <a:lumMod val="50000"/>
                  </a:schemeClr>
                </a:solidFill>
              </a:rPr>
              <a:t>1. </a:t>
            </a:r>
            <a:r>
              <a:rPr lang="fr-FR" sz="1800" dirty="0">
                <a:solidFill>
                  <a:schemeClr val="accent6">
                    <a:lumMod val="50000"/>
                  </a:schemeClr>
                </a:solidFill>
              </a:rPr>
              <a:t>La première réunion est une réunion interne du panel, généralement suivie d'une réunion avec un représentant de l'agence afin de présenter le contexte / le système national (il ne s'agit pas ici d'une évaluation, mais d'une compréhension du contexte). </a:t>
            </a:r>
            <a:endParaRPr lang="en-BE" sz="1800" dirty="0">
              <a:solidFill>
                <a:schemeClr val="accent6">
                  <a:lumMod val="50000"/>
                </a:schemeClr>
              </a:solidFill>
            </a:endParaRPr>
          </a:p>
        </p:txBody>
      </p:sp>
      <p:sp>
        <p:nvSpPr>
          <p:cNvPr id="13" name="TextBox 12">
            <a:extLst>
              <a:ext uri="{FF2B5EF4-FFF2-40B4-BE49-F238E27FC236}">
                <a16:creationId xmlns:a16="http://schemas.microsoft.com/office/drawing/2014/main" id="{EC910F9C-702C-CA80-7841-69DB5012A403}"/>
              </a:ext>
            </a:extLst>
          </p:cNvPr>
          <p:cNvSpPr txBox="1"/>
          <p:nvPr/>
        </p:nvSpPr>
        <p:spPr>
          <a:xfrm>
            <a:off x="6286501" y="3106423"/>
            <a:ext cx="5078729" cy="646331"/>
          </a:xfrm>
          <a:prstGeom prst="rect">
            <a:avLst/>
          </a:prstGeom>
          <a:noFill/>
        </p:spPr>
        <p:txBody>
          <a:bodyPr wrap="square">
            <a:spAutoFit/>
          </a:bodyPr>
          <a:lstStyle/>
          <a:p>
            <a:pPr marL="0" indent="0">
              <a:buNone/>
            </a:pPr>
            <a:r>
              <a:rPr lang="pt-BR" dirty="0">
                <a:solidFill>
                  <a:schemeClr val="accent6">
                    <a:lumMod val="50000"/>
                  </a:schemeClr>
                </a:solidFill>
                <a:latin typeface="Montserrat" pitchFamily="2" charset="0"/>
              </a:rPr>
              <a:t>2. </a:t>
            </a:r>
            <a:r>
              <a:rPr lang="fr-FR" dirty="0">
                <a:solidFill>
                  <a:schemeClr val="accent6">
                    <a:lumMod val="50000"/>
                  </a:schemeClr>
                </a:solidFill>
                <a:latin typeface="Montserrat" pitchFamily="2" charset="0"/>
              </a:rPr>
              <a:t>Suivi d'entretiens avec des personnes clés et des parties prenantes </a:t>
            </a:r>
            <a:endParaRPr lang="en-BE" dirty="0">
              <a:solidFill>
                <a:schemeClr val="accent6">
                  <a:lumMod val="50000"/>
                </a:schemeClr>
              </a:solidFill>
              <a:latin typeface="Montserrat" pitchFamily="2" charset="0"/>
            </a:endParaRPr>
          </a:p>
        </p:txBody>
      </p:sp>
      <p:sp>
        <p:nvSpPr>
          <p:cNvPr id="14" name="TextBox 13">
            <a:extLst>
              <a:ext uri="{FF2B5EF4-FFF2-40B4-BE49-F238E27FC236}">
                <a16:creationId xmlns:a16="http://schemas.microsoft.com/office/drawing/2014/main" id="{FB57F56D-FB0D-CED3-3F9E-D55C716E6949}"/>
              </a:ext>
            </a:extLst>
          </p:cNvPr>
          <p:cNvSpPr txBox="1"/>
          <p:nvPr/>
        </p:nvSpPr>
        <p:spPr>
          <a:xfrm>
            <a:off x="6286501" y="4001038"/>
            <a:ext cx="5078729" cy="1200329"/>
          </a:xfrm>
          <a:prstGeom prst="rect">
            <a:avLst/>
          </a:prstGeom>
          <a:noFill/>
        </p:spPr>
        <p:txBody>
          <a:bodyPr wrap="square">
            <a:spAutoFit/>
          </a:bodyPr>
          <a:lstStyle>
            <a:defPPr>
              <a:defRPr lang="es-ES"/>
            </a:defPPr>
            <a:lvl1pPr indent="0">
              <a:buNone/>
              <a:defRPr>
                <a:latin typeface="Montserrat" pitchFamily="2" charset="0"/>
              </a:defRPr>
            </a:lvl1pPr>
          </a:lstStyle>
          <a:p>
            <a:r>
              <a:rPr lang="pt-BR" dirty="0">
                <a:solidFill>
                  <a:schemeClr val="accent6">
                    <a:lumMod val="50000"/>
                  </a:schemeClr>
                </a:solidFill>
              </a:rPr>
              <a:t>3. </a:t>
            </a:r>
            <a:r>
              <a:rPr lang="fr-FR" dirty="0">
                <a:solidFill>
                  <a:schemeClr val="accent6">
                    <a:lumMod val="50000"/>
                  </a:schemeClr>
                </a:solidFill>
              </a:rPr>
              <a:t>À la fin, le comité tient une dernière réunion interne et une dernière réunion avec l'agence (réunion de bilan/de clôture). </a:t>
            </a:r>
            <a:endParaRPr lang="pt-BR" dirty="0">
              <a:solidFill>
                <a:schemeClr val="accent6">
                  <a:lumMod val="50000"/>
                </a:schemeClr>
              </a:solidFill>
            </a:endParaRPr>
          </a:p>
        </p:txBody>
      </p:sp>
      <p:sp>
        <p:nvSpPr>
          <p:cNvPr id="3" name="TextBox 2">
            <a:extLst>
              <a:ext uri="{FF2B5EF4-FFF2-40B4-BE49-F238E27FC236}">
                <a16:creationId xmlns:a16="http://schemas.microsoft.com/office/drawing/2014/main" id="{1DC2BA1D-3850-375F-9863-0387B7EE60E0}"/>
              </a:ext>
            </a:extLst>
          </p:cNvPr>
          <p:cNvSpPr txBox="1"/>
          <p:nvPr/>
        </p:nvSpPr>
        <p:spPr>
          <a:xfrm>
            <a:off x="1017271" y="5100938"/>
            <a:ext cx="5078729" cy="923330"/>
          </a:xfrm>
          <a:prstGeom prst="rect">
            <a:avLst/>
          </a:prstGeom>
          <a:noFill/>
        </p:spPr>
        <p:txBody>
          <a:bodyPr wrap="square">
            <a:spAutoFit/>
          </a:bodyPr>
          <a:lstStyle>
            <a:defPPr>
              <a:defRPr lang="es-ES"/>
            </a:defPPr>
            <a:lvl1pPr indent="0">
              <a:buNone/>
              <a:defRPr>
                <a:latin typeface="Montserrat" pitchFamily="2" charset="0"/>
              </a:defRPr>
            </a:lvl1pPr>
          </a:lstStyle>
          <a:p>
            <a:r>
              <a:rPr lang="en-GB" dirty="0"/>
              <a:t>(!) Breaks are essential: make sure that there are enough </a:t>
            </a:r>
            <a:r>
              <a:rPr lang="en-BE" dirty="0"/>
              <a:t>both for internal decisions of the panel and for comfort </a:t>
            </a:r>
            <a:endParaRPr lang="en-GB" dirty="0"/>
          </a:p>
        </p:txBody>
      </p:sp>
      <p:sp>
        <p:nvSpPr>
          <p:cNvPr id="8" name="TextBox 7">
            <a:extLst>
              <a:ext uri="{FF2B5EF4-FFF2-40B4-BE49-F238E27FC236}">
                <a16:creationId xmlns:a16="http://schemas.microsoft.com/office/drawing/2014/main" id="{24599277-E2E9-D075-012B-96C0E91BBAC8}"/>
              </a:ext>
            </a:extLst>
          </p:cNvPr>
          <p:cNvSpPr txBox="1"/>
          <p:nvPr/>
        </p:nvSpPr>
        <p:spPr>
          <a:xfrm>
            <a:off x="6286501" y="5100938"/>
            <a:ext cx="5173982" cy="1200329"/>
          </a:xfrm>
          <a:prstGeom prst="rect">
            <a:avLst/>
          </a:prstGeom>
          <a:noFill/>
        </p:spPr>
        <p:txBody>
          <a:bodyPr wrap="square">
            <a:spAutoFit/>
          </a:bodyPr>
          <a:lstStyle>
            <a:defPPr>
              <a:defRPr lang="es-ES"/>
            </a:defPPr>
            <a:lvl1pPr indent="0">
              <a:buNone/>
              <a:defRPr>
                <a:solidFill>
                  <a:schemeClr val="accent6">
                    <a:lumMod val="50000"/>
                  </a:schemeClr>
                </a:solidFill>
                <a:latin typeface="Montserrat" pitchFamily="2" charset="0"/>
              </a:defRPr>
            </a:lvl1pPr>
          </a:lstStyle>
          <a:p>
            <a:r>
              <a:rPr lang="pt-BR" dirty="0"/>
              <a:t>(!) </a:t>
            </a:r>
            <a:r>
              <a:rPr lang="fr-FR" dirty="0"/>
              <a:t>Les pauses sont indispensables : veillez à ce qu'il y en ait suffisamment, tant pour les décisions internes du panel que pour le confort. </a:t>
            </a:r>
            <a:endParaRPr lang="en-BE" dirty="0"/>
          </a:p>
        </p:txBody>
      </p:sp>
    </p:spTree>
    <p:extLst>
      <p:ext uri="{BB962C8B-B14F-4D97-AF65-F5344CB8AC3E}">
        <p14:creationId xmlns:p14="http://schemas.microsoft.com/office/powerpoint/2010/main" val="38760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661330" y="320574"/>
            <a:ext cx="5173980" cy="688658"/>
          </a:xfrm>
        </p:spPr>
        <p:txBody>
          <a:bodyPr/>
          <a:lstStyle/>
          <a:p>
            <a:r>
              <a:rPr lang="en-GB" sz="2400" dirty="0"/>
              <a:t>How does it look like? (II)</a:t>
            </a:r>
            <a:endParaRPr lang="en-BE" sz="2400" dirty="0"/>
          </a:p>
        </p:txBody>
      </p:sp>
      <p:sp>
        <p:nvSpPr>
          <p:cNvPr id="6" name="Title 1">
            <a:extLst>
              <a:ext uri="{FF2B5EF4-FFF2-40B4-BE49-F238E27FC236}">
                <a16:creationId xmlns:a16="http://schemas.microsoft.com/office/drawing/2014/main" id="{203FB0D4-619A-691B-CF49-D6152EE83A10}"/>
              </a:ext>
            </a:extLst>
          </p:cNvPr>
          <p:cNvSpPr txBox="1">
            <a:spLocks/>
          </p:cNvSpPr>
          <p:nvPr/>
        </p:nvSpPr>
        <p:spPr>
          <a:xfrm>
            <a:off x="7018020" y="133901"/>
            <a:ext cx="5173980" cy="6886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pt-BR" sz="2400" dirty="0">
                <a:gradFill>
                  <a:gsLst>
                    <a:gs pos="0">
                      <a:schemeClr val="accent6"/>
                    </a:gs>
                    <a:gs pos="100000">
                      <a:srgbClr val="F9B233"/>
                    </a:gs>
                  </a:gsLst>
                  <a:lin ang="1200000" scaled="0"/>
                </a:gradFill>
              </a:rPr>
              <a:t>À quoi cela ressemble-t-il? (II)</a:t>
            </a:r>
            <a:endParaRPr lang="en-GB" sz="2400" dirty="0">
              <a:gradFill>
                <a:gsLst>
                  <a:gs pos="0">
                    <a:schemeClr val="accent6"/>
                  </a:gs>
                  <a:gs pos="100000">
                    <a:srgbClr val="F9B233"/>
                  </a:gs>
                </a:gsLst>
                <a:lin ang="1200000" scaled="0"/>
              </a:gradFill>
            </a:endParaRPr>
          </a:p>
        </p:txBody>
      </p:sp>
      <p:pic>
        <p:nvPicPr>
          <p:cNvPr id="10" name="Picture 9">
            <a:extLst>
              <a:ext uri="{FF2B5EF4-FFF2-40B4-BE49-F238E27FC236}">
                <a16:creationId xmlns:a16="http://schemas.microsoft.com/office/drawing/2014/main" id="{1EB9E711-FA23-AFC0-9BF3-15F9FC2D1F6A}"/>
              </a:ext>
            </a:extLst>
          </p:cNvPr>
          <p:cNvPicPr>
            <a:picLocks noChangeAspect="1"/>
          </p:cNvPicPr>
          <p:nvPr/>
        </p:nvPicPr>
        <p:blipFill>
          <a:blip r:embed="rId3"/>
          <a:stretch>
            <a:fillRect/>
          </a:stretch>
        </p:blipFill>
        <p:spPr>
          <a:xfrm>
            <a:off x="200715" y="1145887"/>
            <a:ext cx="5716059" cy="4524619"/>
          </a:xfrm>
          <a:prstGeom prst="rect">
            <a:avLst/>
          </a:prstGeom>
        </p:spPr>
      </p:pic>
      <p:pic>
        <p:nvPicPr>
          <p:cNvPr id="4" name="Image 3">
            <a:extLst>
              <a:ext uri="{FF2B5EF4-FFF2-40B4-BE49-F238E27FC236}">
                <a16:creationId xmlns:a16="http://schemas.microsoft.com/office/drawing/2014/main" id="{8627B0B0-75E7-C0C0-0DE5-2BC1BDF1404E}"/>
              </a:ext>
            </a:extLst>
          </p:cNvPr>
          <p:cNvPicPr>
            <a:picLocks noChangeAspect="1"/>
          </p:cNvPicPr>
          <p:nvPr/>
        </p:nvPicPr>
        <p:blipFill>
          <a:blip r:embed="rId4"/>
          <a:stretch>
            <a:fillRect/>
          </a:stretch>
        </p:blipFill>
        <p:spPr>
          <a:xfrm>
            <a:off x="6234312" y="1009232"/>
            <a:ext cx="5447148" cy="4065688"/>
          </a:xfrm>
          <a:prstGeom prst="rect">
            <a:avLst/>
          </a:prstGeom>
        </p:spPr>
      </p:pic>
    </p:spTree>
    <p:extLst>
      <p:ext uri="{BB962C8B-B14F-4D97-AF65-F5344CB8AC3E}">
        <p14:creationId xmlns:p14="http://schemas.microsoft.com/office/powerpoint/2010/main" val="338551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E0340F-4E68-AFBF-54D2-D8CE7F96D8F5}"/>
              </a:ext>
            </a:extLst>
          </p:cNvPr>
          <p:cNvPicPr>
            <a:picLocks noChangeAspect="1"/>
          </p:cNvPicPr>
          <p:nvPr/>
        </p:nvPicPr>
        <p:blipFill>
          <a:blip r:embed="rId3"/>
          <a:stretch>
            <a:fillRect/>
          </a:stretch>
        </p:blipFill>
        <p:spPr>
          <a:xfrm>
            <a:off x="800099" y="-11430"/>
            <a:ext cx="10851537" cy="6809768"/>
          </a:xfrm>
          <a:prstGeom prst="rect">
            <a:avLst/>
          </a:prstGeom>
        </p:spPr>
      </p:pic>
      <p:sp>
        <p:nvSpPr>
          <p:cNvPr id="9" name="Title 1">
            <a:extLst>
              <a:ext uri="{FF2B5EF4-FFF2-40B4-BE49-F238E27FC236}">
                <a16:creationId xmlns:a16="http://schemas.microsoft.com/office/drawing/2014/main" id="{EBF2A534-F078-B0D9-A1EA-FD3C993CD332}"/>
              </a:ext>
            </a:extLst>
          </p:cNvPr>
          <p:cNvSpPr>
            <a:spLocks noGrp="1"/>
          </p:cNvSpPr>
          <p:nvPr>
            <p:ph type="title"/>
          </p:nvPr>
        </p:nvSpPr>
        <p:spPr>
          <a:xfrm>
            <a:off x="4431357" y="141606"/>
            <a:ext cx="3771900" cy="688658"/>
          </a:xfrm>
        </p:spPr>
        <p:txBody>
          <a:bodyPr/>
          <a:lstStyle/>
          <a:p>
            <a:r>
              <a:rPr lang="en-GB" sz="2400" dirty="0"/>
              <a:t>Example </a:t>
            </a:r>
            <a:endParaRPr lang="en-BE" sz="2400" dirty="0">
              <a:gradFill>
                <a:gsLst>
                  <a:gs pos="0">
                    <a:schemeClr val="accent6"/>
                  </a:gs>
                  <a:gs pos="100000">
                    <a:srgbClr val="F9B233"/>
                  </a:gs>
                </a:gsLst>
                <a:lin ang="1200000" scaled="0"/>
              </a:gradFill>
            </a:endParaRPr>
          </a:p>
        </p:txBody>
      </p:sp>
    </p:spTree>
    <p:extLst>
      <p:ext uri="{BB962C8B-B14F-4D97-AF65-F5344CB8AC3E}">
        <p14:creationId xmlns:p14="http://schemas.microsoft.com/office/powerpoint/2010/main" val="316364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9FE9A-202B-24C7-06B2-326C53CA9A3B}"/>
              </a:ext>
            </a:extLst>
          </p:cNvPr>
          <p:cNvSpPr>
            <a:spLocks noGrp="1"/>
          </p:cNvSpPr>
          <p:nvPr>
            <p:ph type="title"/>
          </p:nvPr>
        </p:nvSpPr>
        <p:spPr>
          <a:xfrm>
            <a:off x="4229100" y="500063"/>
            <a:ext cx="2651760" cy="791528"/>
          </a:xfrm>
        </p:spPr>
        <p:txBody>
          <a:bodyPr/>
          <a:lstStyle/>
          <a:p>
            <a:r>
              <a:rPr lang="en-US" dirty="0"/>
              <a:t>Example </a:t>
            </a:r>
            <a:endParaRPr lang="fr-FR" dirty="0"/>
          </a:p>
        </p:txBody>
      </p:sp>
      <p:pic>
        <p:nvPicPr>
          <p:cNvPr id="5" name="Espace réservé du contenu 4">
            <a:extLst>
              <a:ext uri="{FF2B5EF4-FFF2-40B4-BE49-F238E27FC236}">
                <a16:creationId xmlns:a16="http://schemas.microsoft.com/office/drawing/2014/main" id="{92D3A45D-A5A8-4A31-6240-5BFC56EF4453}"/>
              </a:ext>
            </a:extLst>
          </p:cNvPr>
          <p:cNvPicPr>
            <a:picLocks noGrp="1" noChangeAspect="1"/>
          </p:cNvPicPr>
          <p:nvPr>
            <p:ph idx="1"/>
          </p:nvPr>
        </p:nvPicPr>
        <p:blipFill>
          <a:blip r:embed="rId2"/>
          <a:stretch>
            <a:fillRect/>
          </a:stretch>
        </p:blipFill>
        <p:spPr>
          <a:xfrm>
            <a:off x="838200" y="1163137"/>
            <a:ext cx="10008870" cy="5066213"/>
          </a:xfrm>
        </p:spPr>
      </p:pic>
    </p:spTree>
    <p:extLst>
      <p:ext uri="{BB962C8B-B14F-4D97-AF65-F5344CB8AC3E}">
        <p14:creationId xmlns:p14="http://schemas.microsoft.com/office/powerpoint/2010/main" val="125966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49-E9FB-ED12-5D13-D1D3FA251D7B}"/>
              </a:ext>
            </a:extLst>
          </p:cNvPr>
          <p:cNvSpPr>
            <a:spLocks noGrp="1"/>
          </p:cNvSpPr>
          <p:nvPr>
            <p:ph type="title"/>
          </p:nvPr>
        </p:nvSpPr>
        <p:spPr>
          <a:xfrm>
            <a:off x="1017271" y="793116"/>
            <a:ext cx="5173980" cy="688658"/>
          </a:xfrm>
        </p:spPr>
        <p:txBody>
          <a:bodyPr/>
          <a:lstStyle/>
          <a:p>
            <a:r>
              <a:rPr lang="en-GB" sz="2400" dirty="0"/>
              <a:t>How to prepare it?</a:t>
            </a:r>
            <a:endParaRPr lang="en-BE" sz="2400" dirty="0"/>
          </a:p>
        </p:txBody>
      </p:sp>
      <p:sp>
        <p:nvSpPr>
          <p:cNvPr id="4" name="Content Placeholder 2">
            <a:extLst>
              <a:ext uri="{FF2B5EF4-FFF2-40B4-BE49-F238E27FC236}">
                <a16:creationId xmlns:a16="http://schemas.microsoft.com/office/drawing/2014/main" id="{B2A9346F-A827-B3B6-90E8-8D771DC484F4}"/>
              </a:ext>
            </a:extLst>
          </p:cNvPr>
          <p:cNvSpPr txBox="1">
            <a:spLocks/>
          </p:cNvSpPr>
          <p:nvPr/>
        </p:nvSpPr>
        <p:spPr>
          <a:xfrm>
            <a:off x="1017271" y="1730058"/>
            <a:ext cx="5078730" cy="688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sz="1800" dirty="0"/>
              <a:t>1. </a:t>
            </a:r>
            <a:r>
              <a:rPr lang="en-GB" sz="1800" dirty="0"/>
              <a:t>The panel to propose preliminary schedule to the agency (with coordinator in CC)</a:t>
            </a:r>
          </a:p>
          <a:p>
            <a:pPr marL="0" indent="0">
              <a:buNone/>
            </a:pPr>
            <a:r>
              <a:rPr lang="en-GB" sz="1800" dirty="0"/>
              <a:t>=&gt; Template available</a:t>
            </a:r>
          </a:p>
          <a:p>
            <a:pPr marL="0" indent="0">
              <a:buNone/>
            </a:pPr>
            <a:endParaRPr lang="en-BE" sz="1800" dirty="0"/>
          </a:p>
        </p:txBody>
      </p:sp>
      <p:sp>
        <p:nvSpPr>
          <p:cNvPr id="7" name="TextBox 6">
            <a:extLst>
              <a:ext uri="{FF2B5EF4-FFF2-40B4-BE49-F238E27FC236}">
                <a16:creationId xmlns:a16="http://schemas.microsoft.com/office/drawing/2014/main" id="{23001F92-FECA-037F-7A7E-82DBF0779AEF}"/>
              </a:ext>
            </a:extLst>
          </p:cNvPr>
          <p:cNvSpPr txBox="1"/>
          <p:nvPr/>
        </p:nvSpPr>
        <p:spPr>
          <a:xfrm>
            <a:off x="1017271" y="3031183"/>
            <a:ext cx="5078729" cy="923330"/>
          </a:xfrm>
          <a:prstGeom prst="rect">
            <a:avLst/>
          </a:prstGeom>
          <a:noFill/>
        </p:spPr>
        <p:txBody>
          <a:bodyPr wrap="square">
            <a:spAutoFit/>
          </a:bodyPr>
          <a:lstStyle/>
          <a:p>
            <a:pPr marL="0" indent="0">
              <a:buNone/>
            </a:pPr>
            <a:r>
              <a:rPr lang="en-BE" dirty="0">
                <a:latin typeface="Montserrat" pitchFamily="2" charset="0"/>
              </a:rPr>
              <a:t>2. </a:t>
            </a:r>
            <a:r>
              <a:rPr lang="en-GB" dirty="0">
                <a:latin typeface="Montserrat" pitchFamily="2" charset="0"/>
              </a:rPr>
              <a:t>Feedback provided by agency: exchange until the final agenda is agreed upon by both parties (coordinator in CC)</a:t>
            </a:r>
          </a:p>
        </p:txBody>
      </p:sp>
      <p:sp>
        <p:nvSpPr>
          <p:cNvPr id="9" name="TextBox 8">
            <a:extLst>
              <a:ext uri="{FF2B5EF4-FFF2-40B4-BE49-F238E27FC236}">
                <a16:creationId xmlns:a16="http://schemas.microsoft.com/office/drawing/2014/main" id="{325C6538-2EF6-ACAE-A33B-9D5F83E44549}"/>
              </a:ext>
            </a:extLst>
          </p:cNvPr>
          <p:cNvSpPr txBox="1"/>
          <p:nvPr/>
        </p:nvSpPr>
        <p:spPr>
          <a:xfrm>
            <a:off x="1017271" y="4188090"/>
            <a:ext cx="5078729" cy="923330"/>
          </a:xfrm>
          <a:prstGeom prst="rect">
            <a:avLst/>
          </a:prstGeom>
          <a:noFill/>
        </p:spPr>
        <p:txBody>
          <a:bodyPr wrap="square">
            <a:spAutoFit/>
          </a:bodyPr>
          <a:lstStyle>
            <a:defPPr>
              <a:defRPr lang="es-ES"/>
            </a:defPPr>
            <a:lvl1pPr indent="0">
              <a:buNone/>
              <a:defRPr>
                <a:latin typeface="Montserrat" pitchFamily="2" charset="0"/>
              </a:defRPr>
            </a:lvl1pPr>
          </a:lstStyle>
          <a:p>
            <a:r>
              <a:rPr lang="en-BE" dirty="0"/>
              <a:t>3. </a:t>
            </a:r>
            <a:r>
              <a:rPr lang="en-GB" dirty="0"/>
              <a:t>Agency responsible of inviting all interviewees and of their travel costs</a:t>
            </a:r>
            <a:br>
              <a:rPr lang="en-GB" dirty="0"/>
            </a:br>
            <a:r>
              <a:rPr lang="en-GB" dirty="0"/>
              <a:t>(if any)</a:t>
            </a:r>
            <a:endParaRPr lang="en-BE" dirty="0"/>
          </a:p>
        </p:txBody>
      </p:sp>
      <p:sp>
        <p:nvSpPr>
          <p:cNvPr id="3" name="TextBox 2">
            <a:extLst>
              <a:ext uri="{FF2B5EF4-FFF2-40B4-BE49-F238E27FC236}">
                <a16:creationId xmlns:a16="http://schemas.microsoft.com/office/drawing/2014/main" id="{900F6A95-9ADC-8E25-5BC5-4DFB40C03F4E}"/>
              </a:ext>
            </a:extLst>
          </p:cNvPr>
          <p:cNvSpPr txBox="1"/>
          <p:nvPr/>
        </p:nvSpPr>
        <p:spPr>
          <a:xfrm>
            <a:off x="1017270" y="5332343"/>
            <a:ext cx="5078729" cy="923330"/>
          </a:xfrm>
          <a:prstGeom prst="rect">
            <a:avLst/>
          </a:prstGeom>
          <a:noFill/>
        </p:spPr>
        <p:txBody>
          <a:bodyPr wrap="square">
            <a:spAutoFit/>
          </a:bodyPr>
          <a:lstStyle>
            <a:defPPr>
              <a:defRPr lang="es-ES"/>
            </a:defPPr>
            <a:lvl1pPr indent="0">
              <a:buNone/>
              <a:defRPr>
                <a:latin typeface="Montserrat" pitchFamily="2" charset="0"/>
              </a:defRPr>
            </a:lvl1pPr>
          </a:lstStyle>
          <a:p>
            <a:r>
              <a:rPr lang="en-GB" dirty="0"/>
              <a:t>4</a:t>
            </a:r>
            <a:r>
              <a:rPr lang="en-BE" dirty="0"/>
              <a:t>. </a:t>
            </a:r>
            <a:r>
              <a:rPr lang="en-GB" dirty="0"/>
              <a:t>Agency responsible of all practical arrangements for the meetings: meeting room, coffee breaks</a:t>
            </a:r>
            <a:endParaRPr lang="en-BE" dirty="0"/>
          </a:p>
        </p:txBody>
      </p:sp>
      <p:sp>
        <p:nvSpPr>
          <p:cNvPr id="5" name="Title 1">
            <a:extLst>
              <a:ext uri="{FF2B5EF4-FFF2-40B4-BE49-F238E27FC236}">
                <a16:creationId xmlns:a16="http://schemas.microsoft.com/office/drawing/2014/main" id="{033CE905-277A-93B4-83B5-B4FEFDCBD717}"/>
              </a:ext>
            </a:extLst>
          </p:cNvPr>
          <p:cNvSpPr txBox="1">
            <a:spLocks/>
          </p:cNvSpPr>
          <p:nvPr/>
        </p:nvSpPr>
        <p:spPr>
          <a:xfrm>
            <a:off x="6191253" y="793116"/>
            <a:ext cx="5173980" cy="6886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3600" b="1" kern="1200" dirty="0">
                <a:gradFill>
                  <a:gsLst>
                    <a:gs pos="0">
                      <a:srgbClr val="E94E1B"/>
                    </a:gs>
                    <a:gs pos="100000">
                      <a:srgbClr val="F9B233"/>
                    </a:gs>
                  </a:gsLst>
                  <a:lin ang="1200000" scaled="0"/>
                </a:gradFill>
                <a:latin typeface="Montserrat" pitchFamily="2" charset="0"/>
                <a:ea typeface="+mj-ea"/>
                <a:cs typeface="+mj-cs"/>
              </a:defRPr>
            </a:lvl1pPr>
          </a:lstStyle>
          <a:p>
            <a:r>
              <a:rPr lang="en-GB" sz="2400" dirty="0">
                <a:gradFill>
                  <a:gsLst>
                    <a:gs pos="0">
                      <a:schemeClr val="accent6"/>
                    </a:gs>
                    <a:gs pos="100000">
                      <a:srgbClr val="F9B233"/>
                    </a:gs>
                  </a:gsLst>
                  <a:lin ang="1200000" scaled="0"/>
                </a:gradFill>
              </a:rPr>
              <a:t>Comment le </a:t>
            </a:r>
            <a:r>
              <a:rPr lang="en-GB" sz="2400" dirty="0" err="1">
                <a:gradFill>
                  <a:gsLst>
                    <a:gs pos="0">
                      <a:schemeClr val="accent6"/>
                    </a:gs>
                    <a:gs pos="100000">
                      <a:srgbClr val="F9B233"/>
                    </a:gs>
                  </a:gsLst>
                  <a:lin ang="1200000" scaled="0"/>
                </a:gradFill>
              </a:rPr>
              <a:t>préparer</a:t>
            </a:r>
            <a:r>
              <a:rPr lang="en-GB" sz="2400" dirty="0">
                <a:gradFill>
                  <a:gsLst>
                    <a:gs pos="0">
                      <a:schemeClr val="accent6"/>
                    </a:gs>
                    <a:gs pos="100000">
                      <a:srgbClr val="F9B233"/>
                    </a:gs>
                  </a:gsLst>
                  <a:lin ang="1200000" scaled="0"/>
                </a:gradFill>
              </a:rPr>
              <a:t>?</a:t>
            </a:r>
          </a:p>
        </p:txBody>
      </p:sp>
      <p:sp>
        <p:nvSpPr>
          <p:cNvPr id="8" name="Content Placeholder 2">
            <a:extLst>
              <a:ext uri="{FF2B5EF4-FFF2-40B4-BE49-F238E27FC236}">
                <a16:creationId xmlns:a16="http://schemas.microsoft.com/office/drawing/2014/main" id="{093BBFAC-77D0-7289-95D9-651092A0A013}"/>
              </a:ext>
            </a:extLst>
          </p:cNvPr>
          <p:cNvSpPr txBox="1">
            <a:spLocks/>
          </p:cNvSpPr>
          <p:nvPr/>
        </p:nvSpPr>
        <p:spPr>
          <a:xfrm>
            <a:off x="6191251" y="1697032"/>
            <a:ext cx="5078730" cy="6886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9B233"/>
              </a:buClr>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Clr>
                <a:srgbClr val="F9B233"/>
              </a:buClr>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Clr>
                <a:srgbClr val="F9B233"/>
              </a:buClr>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Clr>
                <a:srgbClr val="F9B233"/>
              </a:buClr>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fr-FR" sz="1800" dirty="0">
                <a:solidFill>
                  <a:schemeClr val="accent6">
                    <a:lumMod val="50000"/>
                  </a:schemeClr>
                </a:solidFill>
              </a:rPr>
              <a:t>Le comité se charge de proposer un calendrier préliminaire à l'agence (avec le coordinateur en copie)</a:t>
            </a:r>
          </a:p>
          <a:p>
            <a:pPr marL="0" indent="0">
              <a:buNone/>
            </a:pPr>
            <a:r>
              <a:rPr lang="pt-BR" sz="1800" dirty="0">
                <a:solidFill>
                  <a:schemeClr val="accent6">
                    <a:lumMod val="50000"/>
                  </a:schemeClr>
                </a:solidFill>
              </a:rPr>
              <a:t>=&gt; Modèle disponible</a:t>
            </a:r>
            <a:endParaRPr lang="en-BE" sz="1800" dirty="0">
              <a:solidFill>
                <a:schemeClr val="accent6">
                  <a:lumMod val="50000"/>
                </a:schemeClr>
              </a:solidFill>
            </a:endParaRPr>
          </a:p>
        </p:txBody>
      </p:sp>
      <p:sp>
        <p:nvSpPr>
          <p:cNvPr id="10" name="TextBox 9">
            <a:extLst>
              <a:ext uri="{FF2B5EF4-FFF2-40B4-BE49-F238E27FC236}">
                <a16:creationId xmlns:a16="http://schemas.microsoft.com/office/drawing/2014/main" id="{22164815-5C26-656C-FA6C-46CCC45BBC6C}"/>
              </a:ext>
            </a:extLst>
          </p:cNvPr>
          <p:cNvSpPr txBox="1"/>
          <p:nvPr/>
        </p:nvSpPr>
        <p:spPr>
          <a:xfrm>
            <a:off x="6313170" y="3074606"/>
            <a:ext cx="5173980" cy="1200329"/>
          </a:xfrm>
          <a:prstGeom prst="rect">
            <a:avLst/>
          </a:prstGeom>
          <a:noFill/>
        </p:spPr>
        <p:txBody>
          <a:bodyPr wrap="square">
            <a:spAutoFit/>
          </a:bodyPr>
          <a:lstStyle/>
          <a:p>
            <a:r>
              <a:rPr lang="pt-BR" dirty="0">
                <a:solidFill>
                  <a:schemeClr val="accent6">
                    <a:lumMod val="50000"/>
                  </a:schemeClr>
                </a:solidFill>
                <a:latin typeface="Montserrat" pitchFamily="2" charset="0"/>
              </a:rPr>
              <a:t>2. </a:t>
            </a:r>
            <a:r>
              <a:rPr lang="fr-FR" dirty="0">
                <a:solidFill>
                  <a:schemeClr val="accent6">
                    <a:lumMod val="50000"/>
                  </a:schemeClr>
                </a:solidFill>
                <a:latin typeface="Montserrat" pitchFamily="2" charset="0"/>
              </a:rPr>
              <a:t>Commentaires fournis par l'agence : échange jusqu'à ce que l'ordre du jour définitif soit approuvé par les deux parties (coordinateur en CC)</a:t>
            </a:r>
            <a:endParaRPr lang="en-BE" dirty="0">
              <a:solidFill>
                <a:schemeClr val="accent6">
                  <a:lumMod val="50000"/>
                </a:schemeClr>
              </a:solidFill>
              <a:latin typeface="Montserrat" pitchFamily="2" charset="0"/>
            </a:endParaRPr>
          </a:p>
        </p:txBody>
      </p:sp>
      <p:sp>
        <p:nvSpPr>
          <p:cNvPr id="11" name="TextBox 10">
            <a:extLst>
              <a:ext uri="{FF2B5EF4-FFF2-40B4-BE49-F238E27FC236}">
                <a16:creationId xmlns:a16="http://schemas.microsoft.com/office/drawing/2014/main" id="{39907033-BE39-D9D0-0D99-A69DBCB4A086}"/>
              </a:ext>
            </a:extLst>
          </p:cNvPr>
          <p:cNvSpPr txBox="1"/>
          <p:nvPr/>
        </p:nvSpPr>
        <p:spPr>
          <a:xfrm>
            <a:off x="6191252" y="4231512"/>
            <a:ext cx="5078729" cy="923330"/>
          </a:xfrm>
          <a:prstGeom prst="rect">
            <a:avLst/>
          </a:prstGeom>
          <a:noFill/>
        </p:spPr>
        <p:txBody>
          <a:bodyPr wrap="square">
            <a:spAutoFit/>
          </a:bodyPr>
          <a:lstStyle>
            <a:defPPr>
              <a:defRPr lang="es-ES"/>
            </a:defPPr>
            <a:lvl1pPr indent="0">
              <a:buNone/>
              <a:defRPr>
                <a:latin typeface="Montserrat" pitchFamily="2" charset="0"/>
              </a:defRPr>
            </a:lvl1pPr>
          </a:lstStyle>
          <a:p>
            <a:r>
              <a:rPr lang="pt-BR" dirty="0">
                <a:solidFill>
                  <a:schemeClr val="accent6">
                    <a:lumMod val="50000"/>
                  </a:schemeClr>
                </a:solidFill>
              </a:rPr>
              <a:t>3. </a:t>
            </a:r>
            <a:r>
              <a:rPr lang="fr-FR" dirty="0">
                <a:solidFill>
                  <a:schemeClr val="accent6">
                    <a:lumMod val="50000"/>
                  </a:schemeClr>
                </a:solidFill>
              </a:rPr>
              <a:t>Agence est chargée d'inviter tous les candidats et de prendre en charge leurs frais de déplacement</a:t>
            </a:r>
            <a:endParaRPr lang="en-BE" dirty="0">
              <a:solidFill>
                <a:schemeClr val="accent6">
                  <a:lumMod val="50000"/>
                </a:schemeClr>
              </a:solidFill>
            </a:endParaRPr>
          </a:p>
        </p:txBody>
      </p:sp>
      <p:sp>
        <p:nvSpPr>
          <p:cNvPr id="15" name="TextBox 14">
            <a:extLst>
              <a:ext uri="{FF2B5EF4-FFF2-40B4-BE49-F238E27FC236}">
                <a16:creationId xmlns:a16="http://schemas.microsoft.com/office/drawing/2014/main" id="{52D227D1-4226-65A5-CD0D-F0E8D65385DC}"/>
              </a:ext>
            </a:extLst>
          </p:cNvPr>
          <p:cNvSpPr txBox="1"/>
          <p:nvPr/>
        </p:nvSpPr>
        <p:spPr>
          <a:xfrm>
            <a:off x="6191251" y="5375765"/>
            <a:ext cx="5078729" cy="923330"/>
          </a:xfrm>
          <a:prstGeom prst="rect">
            <a:avLst/>
          </a:prstGeom>
          <a:noFill/>
        </p:spPr>
        <p:txBody>
          <a:bodyPr wrap="square">
            <a:spAutoFit/>
          </a:bodyPr>
          <a:lstStyle>
            <a:defPPr>
              <a:defRPr lang="es-ES"/>
            </a:defPPr>
            <a:lvl1pPr indent="0">
              <a:buNone/>
              <a:defRPr>
                <a:latin typeface="Montserrat" pitchFamily="2" charset="0"/>
              </a:defRPr>
            </a:lvl1pPr>
          </a:lstStyle>
          <a:p>
            <a:r>
              <a:rPr lang="pt-BR" dirty="0">
                <a:solidFill>
                  <a:schemeClr val="accent6">
                    <a:lumMod val="50000"/>
                  </a:schemeClr>
                </a:solidFill>
              </a:rPr>
              <a:t>4. </a:t>
            </a:r>
            <a:r>
              <a:rPr lang="fr-FR" dirty="0">
                <a:solidFill>
                  <a:schemeClr val="accent6">
                    <a:lumMod val="50000"/>
                  </a:schemeClr>
                </a:solidFill>
              </a:rPr>
              <a:t>Agence est responsable de tous les aspects pratiques liés aux réunions : salle de réunion, pauses café</a:t>
            </a:r>
            <a:endParaRPr lang="en-BE" dirty="0">
              <a:solidFill>
                <a:schemeClr val="accent6">
                  <a:lumMod val="50000"/>
                </a:schemeClr>
              </a:solidFill>
            </a:endParaRPr>
          </a:p>
        </p:txBody>
      </p:sp>
    </p:spTree>
    <p:extLst>
      <p:ext uri="{BB962C8B-B14F-4D97-AF65-F5344CB8AC3E}">
        <p14:creationId xmlns:p14="http://schemas.microsoft.com/office/powerpoint/2010/main" val="263225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3" grpId="0"/>
      <p:bldP spid="8" grpId="0"/>
      <p:bldP spid="10" grpId="0"/>
      <p:bldP spid="11" grpId="0"/>
      <p:bldP spid="1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9174f3-15e2-496d-9910-2ca48a098fe6" xsi:nil="true"/>
    <TaxCatchAll xmlns="6d42db5b-2c6b-489e-aca7-6458cd61a4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70DA18D6AC134EADAE1B6D9EF00DDB" ma:contentTypeVersion="11" ma:contentTypeDescription="Create a new document." ma:contentTypeScope="" ma:versionID="442fe8d45cf871e45fe4b18953d5eb05">
  <xsd:schema xmlns:xsd="http://www.w3.org/2001/XMLSchema" xmlns:xs="http://www.w3.org/2001/XMLSchema" xmlns:p="http://schemas.microsoft.com/office/2006/metadata/properties" xmlns:ns2="999174f3-15e2-496d-9910-2ca48a098fe6" xmlns:ns3="6d42db5b-2c6b-489e-aca7-6458cd61a4eb" targetNamespace="http://schemas.microsoft.com/office/2006/metadata/properties" ma:root="true" ma:fieldsID="9295ecf6608163182ad654a4372c39a1" ns2:_="" ns3:_="">
    <xsd:import namespace="999174f3-15e2-496d-9910-2ca48a098fe6"/>
    <xsd:import namespace="6d42db5b-2c6b-489e-aca7-6458cd61a4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174f3-15e2-496d-9910-2ca48a098f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displayName="Image Tags_0" ma:hidden="true" ma:internalName="lcf76f155ced4ddcb4097134ff3c332f">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42db5b-2c6b-489e-aca7-6458cd61a4e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1bd272d-f5c2-4fd8-8c55-6023d63a3a03}" ma:internalName="TaxCatchAll" ma:showField="CatchAllData" ma:web="6d42db5b-2c6b-489e-aca7-6458cd61a4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F28FAC-6021-409D-9B18-D5B9E7DBDF11}">
  <ds:schemaRefs>
    <ds:schemaRef ds:uri="http://schemas.microsoft.com/sharepoint/v3/contenttype/forms"/>
  </ds:schemaRefs>
</ds:datastoreItem>
</file>

<file path=customXml/itemProps2.xml><?xml version="1.0" encoding="utf-8"?>
<ds:datastoreItem xmlns:ds="http://schemas.openxmlformats.org/officeDocument/2006/customXml" ds:itemID="{BC9CCD15-763C-461F-92F6-E1CA9CE8559E}">
  <ds:schemaRefs>
    <ds:schemaRef ds:uri="http://schemas.microsoft.com/office/2006/metadata/properties"/>
    <ds:schemaRef ds:uri="http://schemas.microsoft.com/office/infopath/2007/PartnerControls"/>
    <ds:schemaRef ds:uri="999174f3-15e2-496d-9910-2ca48a098fe6"/>
    <ds:schemaRef ds:uri="6d42db5b-2c6b-489e-aca7-6458cd61a4eb"/>
  </ds:schemaRefs>
</ds:datastoreItem>
</file>

<file path=customXml/itemProps3.xml><?xml version="1.0" encoding="utf-8"?>
<ds:datastoreItem xmlns:ds="http://schemas.openxmlformats.org/officeDocument/2006/customXml" ds:itemID="{C5F17BF7-C20E-4575-B827-C5B1F6D44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174f3-15e2-496d-9910-2ca48a098fe6"/>
    <ds:schemaRef ds:uri="6d42db5b-2c6b-489e-aca7-6458cd61a4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7685</TotalTime>
  <Words>3446</Words>
  <Application>Microsoft Office PowerPoint</Application>
  <PresentationFormat>Widescreen</PresentationFormat>
  <Paragraphs>302</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Montserrat</vt:lpstr>
      <vt:lpstr>Wingdings</vt:lpstr>
      <vt:lpstr>Tema de Office</vt:lpstr>
      <vt:lpstr>PowerPoint Presentation</vt:lpstr>
      <vt:lpstr>The site visit</vt:lpstr>
      <vt:lpstr>The site visit: objectives</vt:lpstr>
      <vt:lpstr>How does it look like?</vt:lpstr>
      <vt:lpstr>How does it look like? (I)</vt:lpstr>
      <vt:lpstr>How does it look like? (II)</vt:lpstr>
      <vt:lpstr>Example </vt:lpstr>
      <vt:lpstr>Example </vt:lpstr>
      <vt:lpstr>How to prepare it?</vt:lpstr>
      <vt:lpstr>Typical interviewees depend on individual case </vt:lpstr>
      <vt:lpstr>To take into account</vt:lpstr>
      <vt:lpstr>Final de-briefing meeting: what to expect?</vt:lpstr>
      <vt:lpstr>The chair is responsible for:</vt:lpstr>
      <vt:lpstr>The secretary is responsible for</vt:lpstr>
      <vt:lpstr>Practical arrangements (responsibility of the experts)</vt:lpstr>
      <vt:lpstr>Next steps Before Site visit</vt:lpstr>
      <vt:lpstr> During the Site Visit</vt:lpstr>
      <vt:lpstr> During the Site Visit</vt:lpstr>
      <vt:lpstr>Next steps Post Site Visit</vt:lpstr>
      <vt:lpstr>Next steps Post Site Visit</vt:lpstr>
      <vt:lpstr>General timeline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Eloi Espósito</dc:creator>
  <cp:lastModifiedBy>Prof. Adewale Olusegun OBADINA</cp:lastModifiedBy>
  <cp:revision>429</cp:revision>
  <cp:lastPrinted>2024-05-02T08:03:11Z</cp:lastPrinted>
  <dcterms:created xsi:type="dcterms:W3CDTF">2023-06-29T15:28:25Z</dcterms:created>
  <dcterms:modified xsi:type="dcterms:W3CDTF">2026-01-30T10:24:19Z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2023-09-18T13:10:43Z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3be26fec-ea62-4695-b32a-b1ddfa0da754</vt:lpwstr>
  </property>
  <property fmtid="{D5CDD505-2E9C-101B-9397-08002B2CF9AE}" pid="8" name="MSIP_Label_6bd9ddd1-4d20-43f6-abfa-fc3c07406f94_ContentBits">
    <vt:lpwstr>0</vt:lpwstr>
  </property>
  <property fmtid="{D5CDD505-2E9C-101B-9397-08002B2CF9AE}" pid="9" name="ContentTypeId">
    <vt:lpwstr>0x0101001170DA18D6AC134EADAE1B6D9EF00DDB</vt:lpwstr>
  </property>
</Properties>
</file>