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331" r:id="rId6"/>
    <p:sldId id="327" r:id="rId7"/>
    <p:sldId id="328" r:id="rId8"/>
    <p:sldId id="329" r:id="rId9"/>
    <p:sldId id="337" r:id="rId10"/>
    <p:sldId id="330" r:id="rId11"/>
    <p:sldId id="314" r:id="rId12"/>
    <p:sldId id="333" r:id="rId13"/>
    <p:sldId id="332" r:id="rId14"/>
    <p:sldId id="334" r:id="rId15"/>
    <p:sldId id="336" r:id="rId16"/>
    <p:sldId id="335" r:id="rId17"/>
    <p:sldId id="325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F2BC08-17A8-7826-2693-468508AFE5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31785-61D5-ECF5-0F35-C1FBE5E6CE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2C4503-0D63-4187-98F9-B4D806EA8582}" type="datetimeFigureOut">
              <a:rPr lang="en-GB"/>
              <a:pPr>
                <a:defRPr/>
              </a:pPr>
              <a:t>27/01/2026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F21D733-F161-1D31-838B-3F60A17688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66D948-9671-2C7B-E8AF-0E64FE4E9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5BC4F-CF8C-0C9D-A6C1-8DF85838FF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2CAB4-E799-B2E4-CC49-B9FF3D6200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EBD40D-F5AD-4643-97D3-0DE441037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5F88C939-326F-3C53-49FE-0D487B6965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626C0E1-D475-3540-C3DD-96D06B435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1802F-6291-E915-4FC4-F45E990264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9DB8C0-5312-459C-9CD0-AF53BB3B5E0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7C53349-35A4-9FBD-43FE-7FE23235F9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EFB7B35-F7E9-D9DE-AE15-E2F93436F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G" alt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0D010-E813-4C51-8A49-38E0BE310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119BEE-9742-482C-9EF2-3E0353A8CA2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C40F63DD-F72A-59E9-12EA-3C9DE648E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8CD0A12D-6722-2850-8541-AEE3C7A0F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G" alt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EFC7E-006A-B586-B72D-CA9AF1404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5874D9-89C9-4F42-A206-ACA555C55C9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A77F4575-E606-DCCA-D827-86052B9127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EB652EF-09C8-CDE0-BAD0-0442F2563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G" alt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71F5F-BA42-3C58-4819-DCE8BE902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936249-047F-46B5-80EC-2627EDEC0E6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4B46B433-C007-4572-74E5-0558B2497B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09EAB1E0-73BA-7F7E-8795-6A047E14F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G" alt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CCF6B-5883-1C0C-8717-DF57C2B31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F9DAC7-13BB-4170-8186-464259DDCF2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Icono&#10;&#10;Descripción generada automáticamente">
            <a:extLst>
              <a:ext uri="{FF2B5EF4-FFF2-40B4-BE49-F238E27FC236}">
                <a16:creationId xmlns:a16="http://schemas.microsoft.com/office/drawing/2014/main" id="{461DCEE8-E688-32C7-A606-2D01AB272F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67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5B74FD6F-4ACC-F9D2-2AA5-DB404C1282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2382838"/>
            <a:ext cx="608965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EE7901A-D7AD-87AE-00A3-4F2E6BC3D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3"/>
          <a:stretch>
            <a:fillRect/>
          </a:stretch>
        </p:blipFill>
        <p:spPr bwMode="auto">
          <a:xfrm>
            <a:off x="9240838" y="349250"/>
            <a:ext cx="264318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32C8C957-8B21-3C8D-9685-BF7BECED15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5761038"/>
            <a:ext cx="15700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F1EF829C-C438-A0C6-7838-3FAD35F0C2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5818188"/>
            <a:ext cx="1168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A2E0C1D9-1124-639E-B9F6-12ABACE989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5780088"/>
            <a:ext cx="18208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42502386-8348-80FA-597D-827C26012E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92088"/>
            <a:ext cx="1997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4B231C99-7FE1-80F7-0FC8-1C16CE6980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5" y="579438"/>
            <a:ext cx="10239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phic 14">
            <a:extLst>
              <a:ext uri="{FF2B5EF4-FFF2-40B4-BE49-F238E27FC236}">
                <a16:creationId xmlns:a16="http://schemas.microsoft.com/office/drawing/2014/main" id="{A58E994B-9F64-872D-5405-D71E139703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5861050"/>
            <a:ext cx="2419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95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68084D1-86EB-415E-5A9E-F73A0E84CD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6081713"/>
            <a:ext cx="1755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1">
            <a:extLst>
              <a:ext uri="{FF2B5EF4-FFF2-40B4-BE49-F238E27FC236}">
                <a16:creationId xmlns:a16="http://schemas.microsoft.com/office/drawing/2014/main" id="{0F3675D0-237D-7B7A-9361-40F9D2E9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3D29-2A49-4DC2-9F7B-0F3BEA7837AC}" type="datetimeFigureOut">
              <a:rPr lang="en-GB"/>
              <a:pPr>
                <a:defRPr/>
              </a:pPr>
              <a:t>27/01/2026</a:t>
            </a:fld>
            <a:endParaRPr lang="en-GB"/>
          </a:p>
        </p:txBody>
      </p:sp>
      <p:sp>
        <p:nvSpPr>
          <p:cNvPr id="4" name="Marcador de pie de página 2">
            <a:extLst>
              <a:ext uri="{FF2B5EF4-FFF2-40B4-BE49-F238E27FC236}">
                <a16:creationId xmlns:a16="http://schemas.microsoft.com/office/drawing/2014/main" id="{23F43EA7-1581-CB02-8855-65BEBD2D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9F7E36E0-E7AB-C34D-5C95-E4414597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6EF5B-E169-4A3A-89D1-9E6419A620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3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262752BA-FD4F-3D90-1CE8-2AF8700D3E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6081713"/>
            <a:ext cx="1755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fecha 4">
            <a:extLst>
              <a:ext uri="{FF2B5EF4-FFF2-40B4-BE49-F238E27FC236}">
                <a16:creationId xmlns:a16="http://schemas.microsoft.com/office/drawing/2014/main" id="{AF07B465-9579-35C6-BEA2-290D3354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67DBF-122A-4587-8F08-99823D8D3679}" type="datetimeFigureOut">
              <a:rPr lang="en-GB"/>
              <a:pPr>
                <a:defRPr/>
              </a:pPr>
              <a:t>27/01/2026</a:t>
            </a:fld>
            <a:endParaRPr lang="en-GB"/>
          </a:p>
        </p:txBody>
      </p:sp>
      <p:sp>
        <p:nvSpPr>
          <p:cNvPr id="7" name="Marcador de pie de página 5">
            <a:extLst>
              <a:ext uri="{FF2B5EF4-FFF2-40B4-BE49-F238E27FC236}">
                <a16:creationId xmlns:a16="http://schemas.microsoft.com/office/drawing/2014/main" id="{0257D998-CE3C-D4B8-5681-B05DFA50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Marcador de número de diapositiva 6">
            <a:extLst>
              <a:ext uri="{FF2B5EF4-FFF2-40B4-BE49-F238E27FC236}">
                <a16:creationId xmlns:a16="http://schemas.microsoft.com/office/drawing/2014/main" id="{AF862E03-69BB-C5B7-20CF-FBE3005D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5366-8891-4B3A-A534-56A2656048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16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904E589-2F23-223F-58FD-3B4A893D56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6081713"/>
            <a:ext cx="1755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fecha 4">
            <a:extLst>
              <a:ext uri="{FF2B5EF4-FFF2-40B4-BE49-F238E27FC236}">
                <a16:creationId xmlns:a16="http://schemas.microsoft.com/office/drawing/2014/main" id="{9B88CF36-7F07-8AF3-7727-B7F5B6C8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E85F4-EA88-426D-A213-3D3677B249CC}" type="datetimeFigureOut">
              <a:rPr lang="en-GB"/>
              <a:pPr>
                <a:defRPr/>
              </a:pPr>
              <a:t>27/01/2026</a:t>
            </a:fld>
            <a:endParaRPr lang="en-GB"/>
          </a:p>
        </p:txBody>
      </p:sp>
      <p:sp>
        <p:nvSpPr>
          <p:cNvPr id="7" name="Marcador de pie de página 5">
            <a:extLst>
              <a:ext uri="{FF2B5EF4-FFF2-40B4-BE49-F238E27FC236}">
                <a16:creationId xmlns:a16="http://schemas.microsoft.com/office/drawing/2014/main" id="{8FAFBE29-C348-5850-642B-D3476732F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Marcador de número de diapositiva 6">
            <a:extLst>
              <a:ext uri="{FF2B5EF4-FFF2-40B4-BE49-F238E27FC236}">
                <a16:creationId xmlns:a16="http://schemas.microsoft.com/office/drawing/2014/main" id="{6263BA9C-56D1-278B-B7B9-EDABB88E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A8A84-888B-4BA4-B73A-A08219E882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963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002346A-A34E-A4C5-A73F-E8C3EBF4C6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6081713"/>
            <a:ext cx="1755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1">
            <a:extLst>
              <a:ext uri="{FF2B5EF4-FFF2-40B4-BE49-F238E27FC236}">
                <a16:creationId xmlns:a16="http://schemas.microsoft.com/office/drawing/2014/main" id="{7A00F1B6-7378-41FC-B156-0A893505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70697-4928-4AFC-ACE5-E2C5C3E5E1BA}" type="datetimeFigureOut">
              <a:rPr lang="en-GB"/>
              <a:pPr>
                <a:defRPr/>
              </a:pPr>
              <a:t>27/01/2026</a:t>
            </a:fld>
            <a:endParaRPr lang="en-GB"/>
          </a:p>
        </p:txBody>
      </p:sp>
      <p:sp>
        <p:nvSpPr>
          <p:cNvPr id="4" name="Marcador de pie de página 2">
            <a:extLst>
              <a:ext uri="{FF2B5EF4-FFF2-40B4-BE49-F238E27FC236}">
                <a16:creationId xmlns:a16="http://schemas.microsoft.com/office/drawing/2014/main" id="{D143C695-9F74-CA4F-CA77-23EEB1EC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977FD056-749E-2D25-F5A4-A9879E32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5186-6BE4-41B6-AAFF-2E6E0B0DB4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9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F69522C1-990C-3B9B-FB0D-4A83A7C049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4" b="2467"/>
          <a:stretch>
            <a:fillRect/>
          </a:stretch>
        </p:blipFill>
        <p:spPr bwMode="auto">
          <a:xfrm>
            <a:off x="0" y="0"/>
            <a:ext cx="121920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33D9FDC-F4F1-16B7-90D4-5357E456FF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6081713"/>
            <a:ext cx="1755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53664CDF-14DC-AFEF-BE75-2676730D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5F437-C725-4232-8FDF-C394DF028A74}" type="datetimeFigureOut">
              <a:rPr lang="en-GB"/>
              <a:pPr>
                <a:defRPr/>
              </a:pPr>
              <a:t>27/01/2026</a:t>
            </a:fld>
            <a:endParaRPr lang="en-GB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63AD399B-9CEA-94DE-982B-9786BE25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E781F3F4-21E9-8478-4B06-216DA56A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57EF8-62EA-40D3-8302-F91CC86DDA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82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7FEBD9A3-9B4E-22F7-C983-81067B139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965978C-3CD4-29C5-0E24-7C72A5BE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3F8C-31DD-4FDE-8888-CEE75A76657E}" type="datetimeFigureOut">
              <a:rPr lang="en-GB"/>
              <a:pPr>
                <a:defRPr/>
              </a:pPr>
              <a:t>27/01/2026</a:t>
            </a:fld>
            <a:endParaRPr lang="en-GB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806A435-3611-C275-B480-3586AF67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CFD0F3E-81C7-E5BE-8650-45480124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58BD-1449-44C0-8673-2A5D11994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0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6AB45F83-2ABF-3B97-D600-3B44AA2719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4" b="2467"/>
          <a:stretch>
            <a:fillRect/>
          </a:stretch>
        </p:blipFill>
        <p:spPr bwMode="auto">
          <a:xfrm>
            <a:off x="0" y="0"/>
            <a:ext cx="121920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5FDF731-4397-8B50-E10C-F75BC11D9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6081713"/>
            <a:ext cx="1755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7" name="Marcador de fecha 4">
            <a:extLst>
              <a:ext uri="{FF2B5EF4-FFF2-40B4-BE49-F238E27FC236}">
                <a16:creationId xmlns:a16="http://schemas.microsoft.com/office/drawing/2014/main" id="{1E1256E1-AD14-F844-ABDE-1B448740A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471B-5EB3-4185-9DD9-F1F7FAC1A0A2}" type="datetimeFigureOut">
              <a:rPr lang="en-GB"/>
              <a:pPr>
                <a:defRPr/>
              </a:pPr>
              <a:t>27/01/2026</a:t>
            </a:fld>
            <a:endParaRPr lang="en-GB"/>
          </a:p>
        </p:txBody>
      </p:sp>
      <p:sp>
        <p:nvSpPr>
          <p:cNvPr id="8" name="Marcador de pie de página 5">
            <a:extLst>
              <a:ext uri="{FF2B5EF4-FFF2-40B4-BE49-F238E27FC236}">
                <a16:creationId xmlns:a16="http://schemas.microsoft.com/office/drawing/2014/main" id="{36B5A5AA-6D0A-D3AC-631B-2AC4D445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Marcador de número de diapositiva 6">
            <a:extLst>
              <a:ext uri="{FF2B5EF4-FFF2-40B4-BE49-F238E27FC236}">
                <a16:creationId xmlns:a16="http://schemas.microsoft.com/office/drawing/2014/main" id="{A606835D-7A73-C375-274A-F4228F94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60A71-24B2-4845-8449-B52724E9CF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6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9BDD2DA-6B87-5678-4923-6EA61932D4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6081713"/>
            <a:ext cx="1755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rtlCol="0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6" name="Marcador de fecha 4">
            <a:extLst>
              <a:ext uri="{FF2B5EF4-FFF2-40B4-BE49-F238E27FC236}">
                <a16:creationId xmlns:a16="http://schemas.microsoft.com/office/drawing/2014/main" id="{84C6FEBC-49E5-4D56-F35B-23F4BB97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E349D-59BC-4E84-B42E-8FD632B4C323}" type="datetimeFigureOut">
              <a:rPr lang="en-GB"/>
              <a:pPr>
                <a:defRPr/>
              </a:pPr>
              <a:t>27/01/2026</a:t>
            </a:fld>
            <a:endParaRPr lang="en-GB"/>
          </a:p>
        </p:txBody>
      </p:sp>
      <p:sp>
        <p:nvSpPr>
          <p:cNvPr id="7" name="Marcador de pie de página 5">
            <a:extLst>
              <a:ext uri="{FF2B5EF4-FFF2-40B4-BE49-F238E27FC236}">
                <a16:creationId xmlns:a16="http://schemas.microsoft.com/office/drawing/2014/main" id="{D4976191-7CBC-ABCF-7043-C974D67D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Marcador de número de diapositiva 6">
            <a:extLst>
              <a:ext uri="{FF2B5EF4-FFF2-40B4-BE49-F238E27FC236}">
                <a16:creationId xmlns:a16="http://schemas.microsoft.com/office/drawing/2014/main" id="{BC0496F3-4646-F168-D012-BE4C2497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B7831-1DF8-4E87-9D24-31218661DD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7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4508EC86-127B-F138-87C8-24A0DA84EC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4" b="2467"/>
          <a:stretch>
            <a:fillRect/>
          </a:stretch>
        </p:blipFill>
        <p:spPr bwMode="auto">
          <a:xfrm>
            <a:off x="0" y="0"/>
            <a:ext cx="121920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835A953D-9F6D-BEE5-DE5E-4E5FF7E2F3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6081713"/>
            <a:ext cx="1755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9" name="Marcador de fecha 6">
            <a:extLst>
              <a:ext uri="{FF2B5EF4-FFF2-40B4-BE49-F238E27FC236}">
                <a16:creationId xmlns:a16="http://schemas.microsoft.com/office/drawing/2014/main" id="{C9C7D7F6-262C-6E79-8DA8-6F14E6C0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8D78-C23E-414D-B804-3BEEBFC1C41E}" type="datetimeFigureOut">
              <a:rPr lang="en-GB"/>
              <a:pPr>
                <a:defRPr/>
              </a:pPr>
              <a:t>27/01/2026</a:t>
            </a:fld>
            <a:endParaRPr lang="en-GB"/>
          </a:p>
        </p:txBody>
      </p:sp>
      <p:sp>
        <p:nvSpPr>
          <p:cNvPr id="10" name="Marcador de pie de página 7">
            <a:extLst>
              <a:ext uri="{FF2B5EF4-FFF2-40B4-BE49-F238E27FC236}">
                <a16:creationId xmlns:a16="http://schemas.microsoft.com/office/drawing/2014/main" id="{49A2684C-365C-D0A8-9C38-301A2EB7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Marcador de número de diapositiva 8">
            <a:extLst>
              <a:ext uri="{FF2B5EF4-FFF2-40B4-BE49-F238E27FC236}">
                <a16:creationId xmlns:a16="http://schemas.microsoft.com/office/drawing/2014/main" id="{D5B66D2C-EA62-37FE-BD4C-9C479365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D8029-5697-4980-8352-32679A911C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2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B87BAE88-3B30-72C8-4736-9A942758BF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6081713"/>
            <a:ext cx="1755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8" name="Marcador de fecha 6">
            <a:extLst>
              <a:ext uri="{FF2B5EF4-FFF2-40B4-BE49-F238E27FC236}">
                <a16:creationId xmlns:a16="http://schemas.microsoft.com/office/drawing/2014/main" id="{463BBC49-E746-EDAF-262C-0398F1A51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109F-8EA4-42F8-BCD7-E60638BAEFC5}" type="datetimeFigureOut">
              <a:rPr lang="en-GB"/>
              <a:pPr>
                <a:defRPr/>
              </a:pPr>
              <a:t>27/01/2026</a:t>
            </a:fld>
            <a:endParaRPr lang="en-GB"/>
          </a:p>
        </p:txBody>
      </p:sp>
      <p:sp>
        <p:nvSpPr>
          <p:cNvPr id="9" name="Marcador de pie de página 7">
            <a:extLst>
              <a:ext uri="{FF2B5EF4-FFF2-40B4-BE49-F238E27FC236}">
                <a16:creationId xmlns:a16="http://schemas.microsoft.com/office/drawing/2014/main" id="{449BB89E-3FA6-5A8D-796D-E93C8165E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Marcador de número de diapositiva 8">
            <a:extLst>
              <a:ext uri="{FF2B5EF4-FFF2-40B4-BE49-F238E27FC236}">
                <a16:creationId xmlns:a16="http://schemas.microsoft.com/office/drawing/2014/main" id="{1D9D776B-2C0E-9734-4904-22F5E4DE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BC489-9A51-466D-8D2A-B365E29BE3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C666CE9A-7F68-7319-4B51-2758BF6E86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4" b="2467"/>
          <a:stretch>
            <a:fillRect/>
          </a:stretch>
        </p:blipFill>
        <p:spPr bwMode="auto">
          <a:xfrm>
            <a:off x="0" y="0"/>
            <a:ext cx="121920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CDBC9F4-E126-B7EE-A3E9-FDAF41FF42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6081713"/>
            <a:ext cx="1755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5" name="Marcador de fecha 2">
            <a:extLst>
              <a:ext uri="{FF2B5EF4-FFF2-40B4-BE49-F238E27FC236}">
                <a16:creationId xmlns:a16="http://schemas.microsoft.com/office/drawing/2014/main" id="{E3C9AF66-530B-F977-004B-27F96984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F387-8136-463F-A8A6-D2C1ACD6179D}" type="datetimeFigureOut">
              <a:rPr lang="en-GB"/>
              <a:pPr>
                <a:defRPr/>
              </a:pPr>
              <a:t>27/01/2026</a:t>
            </a:fld>
            <a:endParaRPr lang="en-GB"/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89AC746C-7BF4-9C86-71BE-508C9DEE1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CF6A1B47-3EBE-42AF-0C1B-2F3368DB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70FE-DF18-4F6E-B65A-6CDDFBAB5D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95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EA270A5-41A0-FC67-7B84-C9215D7523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6081713"/>
            <a:ext cx="1755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4" name="Marcador de fecha 2">
            <a:extLst>
              <a:ext uri="{FF2B5EF4-FFF2-40B4-BE49-F238E27FC236}">
                <a16:creationId xmlns:a16="http://schemas.microsoft.com/office/drawing/2014/main" id="{76338E16-3719-0148-0451-9FA9DDF3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A6B2-6319-49B9-A4A4-EAD1033FF6C6}" type="datetimeFigureOut">
              <a:rPr lang="en-GB"/>
              <a:pPr>
                <a:defRPr/>
              </a:pPr>
              <a:t>27/01/2026</a:t>
            </a:fld>
            <a:endParaRPr lang="en-GB"/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9A3F657F-01F2-B2A7-4BB8-1171BCC6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E628A066-31E2-44B9-F695-AABC121D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04E9-9A7B-441A-9CBB-5992719C97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29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DAC82575-959B-E142-4800-2C33F83FC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/>
              <a:t>Haga clic para modificar el estilo de título del patrón</a:t>
            </a:r>
            <a:endParaRPr lang="en-GB" altLang="fr-FR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9DC02727-9EE3-32AC-E974-21BD85830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/>
              <a:t>Haga clic para modificar los estilos de texto del patrón</a:t>
            </a:r>
          </a:p>
          <a:p>
            <a:pPr lvl="1"/>
            <a:r>
              <a:rPr lang="es-ES" altLang="fr-FR"/>
              <a:t>Segundo nivel</a:t>
            </a:r>
          </a:p>
          <a:p>
            <a:pPr lvl="2"/>
            <a:r>
              <a:rPr lang="es-ES" altLang="fr-FR"/>
              <a:t>Tercer nivel</a:t>
            </a:r>
          </a:p>
          <a:p>
            <a:pPr lvl="3"/>
            <a:r>
              <a:rPr lang="es-ES" altLang="fr-FR"/>
              <a:t>Cuarto nivel</a:t>
            </a:r>
          </a:p>
          <a:p>
            <a:pPr lvl="4"/>
            <a:r>
              <a:rPr lang="es-ES" altLang="fr-FR"/>
              <a:t>Quinto nivel</a:t>
            </a:r>
            <a:endParaRPr lang="en-GB" alt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981CC6-95EB-C433-17F2-2FD7C69C8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CD059D-8DFA-4388-8643-B387ECEA861D}" type="datetimeFigureOut">
              <a:rPr lang="en-GB"/>
              <a:pPr>
                <a:defRPr/>
              </a:pPr>
              <a:t>27/01/2026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D43DE8-D2E6-6561-EF15-09A7D51FC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0BE1C2-91E3-47AB-0AE6-94E46CE3A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4F42C2-0C3F-4511-B223-2DF71C13BD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Montserrat" panose="00000500000000000000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Montserrat" panose="00000500000000000000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Montserrat" panose="00000500000000000000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Montserrat" panose="000005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Montserrat" panose="00000500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Montserrat" panose="00000500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Montserrat" panose="00000500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Montserrat" panose="00000500000000000000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12DCFCB7-6C54-4C77-0BAB-B5B154217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77686"/>
            <a:ext cx="3873357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400" b="1" dirty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HAQAA3 Agency Reviews Training: Site Visit Logistics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 b="1" dirty="0">
              <a:solidFill>
                <a:schemeClr val="bg1"/>
              </a:solidFill>
              <a:latin typeface="Montserrat Medium" panose="00000600000000000000" pitchFamily="2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400" b="1" dirty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Joan Akua </a:t>
            </a:r>
            <a:r>
              <a:rPr lang="en-GB" altLang="fr-FR" sz="2400" b="1" dirty="0" err="1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Iyoha</a:t>
            </a:r>
            <a:r>
              <a:rPr lang="en-GB" altLang="fr-FR" sz="2400" b="1" dirty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&amp;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400" b="1" dirty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Josiane Taley Sossou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400" b="1" dirty="0">
                <a:solidFill>
                  <a:schemeClr val="bg1"/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(PAQAA, TU, AAU)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D7E120D5-8781-9DFF-4DE1-6F49CA3963CF}"/>
              </a:ext>
            </a:extLst>
          </p:cNvPr>
          <p:cNvSpPr txBox="1"/>
          <p:nvPr/>
        </p:nvSpPr>
        <p:spPr>
          <a:xfrm>
            <a:off x="2905125" y="323850"/>
            <a:ext cx="66008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Progress of the </a:t>
            </a:r>
            <a:r>
              <a:rPr lang="fr-FR" sz="2400" b="1" dirty="0" err="1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Preparation</a:t>
            </a:r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of the Site </a:t>
            </a:r>
            <a:r>
              <a:rPr lang="fr-FR" sz="2400" b="1" dirty="0" err="1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Visit</a:t>
            </a:r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-Lesotho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F48E40-39E7-099C-C9A6-CE39AF369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159463"/>
              </p:ext>
            </p:extLst>
          </p:nvPr>
        </p:nvGraphicFramePr>
        <p:xfrm>
          <a:off x="493713" y="1627188"/>
          <a:ext cx="10799762" cy="458441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9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6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7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Task Description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Exact Date(s)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Priority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Finalize site visit dates (arrival &amp; departure)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14 January 2026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✅ Done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8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Notify internal AAU leadership and relevant units of the proposed site visit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14–15 January 2026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✅ Done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8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Send communication to Experts/Panel Members requesting passport biodata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15 January 2026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✅ Done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7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Receive and validate the experts’ passport biodata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16–17 January 2026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✅ Done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8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Contact travel agents for flight itineraries and best pricing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17–20 January 2026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✅ Done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8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Liaise with the host Agency for official invitation letters (visa purposes)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20–22 January 2026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✅ Done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7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Confirm visa requirements and timelines for Experts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22–24 January 2026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✅ Done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28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Finalize proposed hotels with the host Agency (cost, proximity &amp; services)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24–27 January 2026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✅ Done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DAFBC760-1D70-93FD-9B6C-21653BEF414C}"/>
              </a:ext>
            </a:extLst>
          </p:cNvPr>
          <p:cNvSpPr txBox="1"/>
          <p:nvPr/>
        </p:nvSpPr>
        <p:spPr>
          <a:xfrm>
            <a:off x="2905125" y="323850"/>
            <a:ext cx="66008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Progress of the </a:t>
            </a:r>
            <a:r>
              <a:rPr lang="fr-FR" sz="2800" b="1" dirty="0" err="1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Preparation</a:t>
            </a:r>
            <a:r>
              <a:rPr lang="fr-FR" sz="2800" b="1" dirty="0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of the Site </a:t>
            </a:r>
            <a:r>
              <a:rPr lang="fr-FR" sz="2800" b="1" dirty="0" err="1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Visit</a:t>
            </a:r>
            <a:r>
              <a:rPr lang="fr-FR" sz="2800" b="1" dirty="0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-Lesotho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541044-8173-607C-4F99-401B2030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675191"/>
              </p:ext>
            </p:extLst>
          </p:nvPr>
        </p:nvGraphicFramePr>
        <p:xfrm>
          <a:off x="347663" y="1792288"/>
          <a:ext cx="11585575" cy="438943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85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0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5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7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Task Description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Exact Date(s)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Priority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Share draft travel itinerary and declaration forms with Experts for review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28 January 2026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✅ Done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Receive Experts’ confirmations and travel approvals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29–30 January 2026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✅ Done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Proceed with ticketing (arrival: 23 Feb / departure: 26 or 27 Feb)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31 January – 3 February 2026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✅ Done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0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Share confirmed tickets with Experts and provide AAU invitation letter (and Centre invitation, if available)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3–4 February 2026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✅ Done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Secure hotel reservations in line with confirmed flight dates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4–5 February 2026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✅ Done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Coordinate airport pick-up and drop-off arrangements with the host Agency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6–10 February 2026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✅ Done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Develop a detailed travel tracking table (arrival &amp; departure logistics)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10 February 2026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✅ Done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408344EC-D00B-5167-256B-2F75548DA5A5}"/>
              </a:ext>
            </a:extLst>
          </p:cNvPr>
          <p:cNvSpPr txBox="1"/>
          <p:nvPr/>
        </p:nvSpPr>
        <p:spPr>
          <a:xfrm>
            <a:off x="2905125" y="323850"/>
            <a:ext cx="66008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Progress of the </a:t>
            </a:r>
            <a:r>
              <a:rPr lang="fr-FR" sz="2400" b="1" dirty="0" err="1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Preparation</a:t>
            </a:r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of the Site </a:t>
            </a:r>
            <a:r>
              <a:rPr lang="fr-FR" sz="2400" b="1" dirty="0" err="1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Visit</a:t>
            </a:r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-Lesotho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13E119-F4D4-71DE-5B1E-B0179AC2B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421692"/>
              </p:ext>
            </p:extLst>
          </p:nvPr>
        </p:nvGraphicFramePr>
        <p:xfrm>
          <a:off x="530225" y="1828800"/>
          <a:ext cx="11109325" cy="394969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88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1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1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Task Description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Priority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Prepare consolidated site visit budget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5–7 February 2026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✅ Done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Confirm and validate all expenditures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7–10 February 2026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✅ Done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9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Prepare per diem, honorarium, and allowances (if applicable)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10–14 February 2026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🔄 Pending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Compile site visit documentation pack (agenda, contacts, letters)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17–20 February 2026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🔄 Pending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8E07588B-2F63-DA4C-A121-ACE14D190BC7}"/>
              </a:ext>
            </a:extLst>
          </p:cNvPr>
          <p:cNvSpPr txBox="1"/>
          <p:nvPr/>
        </p:nvSpPr>
        <p:spPr>
          <a:xfrm>
            <a:off x="2905125" y="323850"/>
            <a:ext cx="66008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Progress of the </a:t>
            </a:r>
            <a:r>
              <a:rPr lang="fr-FR" sz="2800" b="1" dirty="0" err="1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Preparation</a:t>
            </a:r>
            <a:r>
              <a:rPr lang="fr-FR" sz="2800" b="1" dirty="0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 of the Site </a:t>
            </a:r>
            <a:r>
              <a:rPr lang="fr-FR" sz="2800" b="1" dirty="0" err="1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Visit</a:t>
            </a:r>
            <a:r>
              <a:rPr lang="fr-FR" sz="2800" b="1" dirty="0">
                <a:solidFill>
                  <a:schemeClr val="bg1">
                    <a:lumMod val="95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-Lesotho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941C6B-A923-15F4-80B9-4E968C75D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93585"/>
              </p:ext>
            </p:extLst>
          </p:nvPr>
        </p:nvGraphicFramePr>
        <p:xfrm>
          <a:off x="503238" y="1709738"/>
          <a:ext cx="11082336" cy="433767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97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5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6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6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4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Priority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Arrival of Experts in Maseru, Lesotho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23 February 2026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🔄 Scheduled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Internal briefing and logistics check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Evening, 23 February 2026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🔄 Scheduled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Full site visit activities (Day 1)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24 February 2026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🔄 Scheduled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Full site visit activities (Day 2)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25 February 2026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🔄 Scheduled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7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Final site visit activities and wrap-up meeting (morning)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26 February 2026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🔄 Scheduled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1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Departure of Experts (preferred)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Afternoon/Evening, 26 February 2026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🔄 Scheduled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7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Contingency departure date (if no suitable flights)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27 February 2026</a:t>
                      </a:r>
                      <a:endParaRPr lang="en-US" sz="1400" kern="10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Montserrat Medium" panose="00000600000000000000" pitchFamily="2" charset="0"/>
                          <a:cs typeface="Times New Roman" panose="02020603050405020304" pitchFamily="18" charset="0"/>
                        </a:rPr>
                        <a:t>🔄 Planned</a:t>
                      </a:r>
                      <a:endParaRPr lang="en-US" sz="1400" kern="100" dirty="0">
                        <a:effectLst/>
                        <a:latin typeface="Montserrat Medium" panose="00000600000000000000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7553C610-E57E-71B8-CD95-38EBB784C9C0}"/>
              </a:ext>
            </a:extLst>
          </p:cNvPr>
          <p:cNvSpPr/>
          <p:nvPr/>
        </p:nvSpPr>
        <p:spPr>
          <a:xfrm>
            <a:off x="552399" y="1218897"/>
            <a:ext cx="4410073" cy="122237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3600" b="1" dirty="0">
              <a:gradFill>
                <a:gsLst>
                  <a:gs pos="0">
                    <a:srgbClr val="E94E1B"/>
                  </a:gs>
                  <a:gs pos="100000">
                    <a:srgbClr val="F9B233"/>
                  </a:gs>
                </a:gsLst>
                <a:lin ang="1200000" scaled="0"/>
              </a:gradFill>
              <a:latin typeface="Montserrat" pitchFamily="2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s-ES" sz="3200" b="1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THANK YOU!</a:t>
            </a:r>
            <a:r>
              <a:rPr lang="es-ES" sz="3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​	</a:t>
            </a:r>
            <a:r>
              <a:rPr lang="es-ES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rPr>
              <a:t>	</a:t>
            </a:r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36B1E6C-4D5B-6809-2F18-38F254A91A02}"/>
              </a:ext>
            </a:extLst>
          </p:cNvPr>
          <p:cNvSpPr/>
          <p:nvPr/>
        </p:nvSpPr>
        <p:spPr>
          <a:xfrm>
            <a:off x="7086493" y="1146550"/>
            <a:ext cx="4286250" cy="147796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</a:rPr>
              <a:t>MERCI!</a:t>
            </a:r>
            <a:endParaRPr lang="fr-FR" dirty="0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1898069-DA40-6796-F234-F20448A73704}"/>
              </a:ext>
            </a:extLst>
          </p:cNvPr>
          <p:cNvSpPr/>
          <p:nvPr/>
        </p:nvSpPr>
        <p:spPr>
          <a:xfrm>
            <a:off x="66676" y="2028825"/>
            <a:ext cx="3600450" cy="3895725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S" sz="24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s-ES" sz="24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s-ES" sz="24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at</a:t>
            </a:r>
            <a:endParaRPr lang="fr-FR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B98E5901-9661-6ACF-D01C-C78B9F9C9BA0}"/>
              </a:ext>
            </a:extLst>
          </p:cNvPr>
          <p:cNvSpPr/>
          <p:nvPr/>
        </p:nvSpPr>
        <p:spPr>
          <a:xfrm>
            <a:off x="7248523" y="2028825"/>
            <a:ext cx="4876801" cy="3895725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F9B233"/>
              </a:buClr>
              <a:defRPr/>
            </a:pPr>
            <a:r>
              <a:rPr lang="fr-FR" sz="24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Pour plus d'informations visitez</a:t>
            </a:r>
            <a:endParaRPr lang="LID4096" altLang="fr-FR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FC444536-601D-1A85-98A8-02762076C393}"/>
              </a:ext>
            </a:extLst>
          </p:cNvPr>
          <p:cNvSpPr/>
          <p:nvPr/>
        </p:nvSpPr>
        <p:spPr>
          <a:xfrm>
            <a:off x="2743200" y="3079749"/>
            <a:ext cx="5200649" cy="1793875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www.haqaa3.obreal.org</a:t>
            </a:r>
            <a:endParaRPr 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B2F9F-C7D6-A2D0-4F9A-5985AC81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160338"/>
            <a:ext cx="11672887" cy="1325562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altLang="en-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Site Visit Logistics           </a:t>
            </a:r>
            <a:r>
              <a:rPr lang="fr-FR" altLang="en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Aperçu de la Logistique    </a:t>
            </a:r>
            <a:br>
              <a:rPr lang="fr-FR" altLang="en-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en-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de la Visite</a:t>
            </a:r>
            <a:br>
              <a:rPr lang="fr-FR" altLang="en-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369B0-CEEA-8D1F-1943-5B5491DAC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2008188"/>
            <a:ext cx="5181600" cy="43513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Purpose: Ensure smooth, well‑coordinated national visit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key actors: Agency, HAQAA3 interim TU Coordinator, &amp; Experts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Focus: Practical arrangements, roles, and cost coverage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NG" dirty="0"/>
          </a:p>
        </p:txBody>
      </p:sp>
      <p:sp>
        <p:nvSpPr>
          <p:cNvPr id="6" name="ZoneTexte 13">
            <a:extLst>
              <a:ext uri="{FF2B5EF4-FFF2-40B4-BE49-F238E27FC236}">
                <a16:creationId xmlns:a16="http://schemas.microsoft.com/office/drawing/2014/main" id="{966CF935-EDE7-AED7-0D41-AA826B947D6A}"/>
              </a:ext>
            </a:extLst>
          </p:cNvPr>
          <p:cNvSpPr txBox="1"/>
          <p:nvPr/>
        </p:nvSpPr>
        <p:spPr>
          <a:xfrm>
            <a:off x="6096000" y="2008188"/>
            <a:ext cx="600392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Assurer une visite nationale fluide et coordonnée</a:t>
            </a:r>
          </a:p>
          <a:p>
            <a:pPr>
              <a:defRPr/>
            </a:pPr>
            <a:endParaRPr lang="fr-FR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Trois acteurs clés : l’Agence et le Coordinateur de l’unité technique intérimaire de HAQAA3</a:t>
            </a:r>
          </a:p>
          <a:p>
            <a:pPr marL="285750" indent="-285750">
              <a:buFontTx/>
              <a:buChar char="-"/>
              <a:defRPr/>
            </a:pPr>
            <a:endParaRPr lang="fr-FR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FR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sur les rôles, arrangements et couverture des coûts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oneTexte 5">
            <a:extLst>
              <a:ext uri="{FF2B5EF4-FFF2-40B4-BE49-F238E27FC236}">
                <a16:creationId xmlns:a16="http://schemas.microsoft.com/office/drawing/2014/main" id="{669B159F-8B09-865C-B8D1-2ADC312DA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177800"/>
            <a:ext cx="48069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 Responsibilities – Part 1</a:t>
            </a:r>
          </a:p>
        </p:txBody>
      </p:sp>
      <p:sp>
        <p:nvSpPr>
          <p:cNvPr id="18435" name="ZoneTexte 7">
            <a:extLst>
              <a:ext uri="{FF2B5EF4-FFF2-40B4-BE49-F238E27FC236}">
                <a16:creationId xmlns:a16="http://schemas.microsoft.com/office/drawing/2014/main" id="{1CD9A2B9-C3A7-447D-4074-D55D42B1A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142875"/>
            <a:ext cx="6111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Responsabilités de l’Agence – Partie 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088302A-9DCC-23BF-2A79-40D037BB808F}"/>
              </a:ext>
            </a:extLst>
          </p:cNvPr>
          <p:cNvSpPr txBox="1"/>
          <p:nvPr/>
        </p:nvSpPr>
        <p:spPr>
          <a:xfrm>
            <a:off x="6411913" y="1951038"/>
            <a:ext cx="572135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Aider le coordonnateur à organiser l’hébergement, des repas et des visas pour les experts</a:t>
            </a:r>
          </a:p>
          <a:p>
            <a:pPr>
              <a:defRPr/>
            </a:pPr>
            <a:endParaRPr lang="fr-FR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Fournir un transport local (si nécessaire)</a:t>
            </a:r>
          </a:p>
          <a:p>
            <a:pPr marL="285750" indent="-285750">
              <a:buFontTx/>
              <a:buChar char="-"/>
              <a:defRPr/>
            </a:pPr>
            <a:endParaRPr lang="fr-FR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Mettre à disposition une salle de réunion appropriée</a:t>
            </a:r>
          </a:p>
        </p:txBody>
      </p:sp>
      <p:sp>
        <p:nvSpPr>
          <p:cNvPr id="18437" name="ZoneTexte 11">
            <a:extLst>
              <a:ext uri="{FF2B5EF4-FFF2-40B4-BE49-F238E27FC236}">
                <a16:creationId xmlns:a16="http://schemas.microsoft.com/office/drawing/2014/main" id="{1D7EFEA3-D04E-21D8-34D4-FCBC7B32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951038"/>
            <a:ext cx="5864225" cy="4894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coordination in arranging accommodation, meals and visa for experts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N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local transportation for experts from  hotel to the agency and back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N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Liaise with the panel secretary to finalize the schedule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N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 interviewees, brief them, and arrange their local transport as needed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N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N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4F15EE20-8019-588D-F515-662E5A122AA4}"/>
              </a:ext>
            </a:extLst>
          </p:cNvPr>
          <p:cNvSpPr txBox="1"/>
          <p:nvPr/>
        </p:nvSpPr>
        <p:spPr>
          <a:xfrm>
            <a:off x="568325" y="233363"/>
            <a:ext cx="467836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 Responsibilities – Part 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B51DEB-9A3D-FC3B-2C4E-E12F2147DB54}"/>
              </a:ext>
            </a:extLst>
          </p:cNvPr>
          <p:cNvSpPr txBox="1"/>
          <p:nvPr/>
        </p:nvSpPr>
        <p:spPr>
          <a:xfrm>
            <a:off x="6411913" y="233363"/>
            <a:ext cx="544671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Responsabilités de l’Agence – Partie 2</a:t>
            </a:r>
          </a:p>
        </p:txBody>
      </p:sp>
      <p:sp>
        <p:nvSpPr>
          <p:cNvPr id="19460" name="ZoneTexte 13">
            <a:extLst>
              <a:ext uri="{FF2B5EF4-FFF2-40B4-BE49-F238E27FC236}">
                <a16:creationId xmlns:a16="http://schemas.microsoft.com/office/drawing/2014/main" id="{9CB66CF8-FD64-4767-B9AA-1F2B48C9F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2112963"/>
            <a:ext cx="6018213" cy="41544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 suitable meeting room at agency premises or other venue (agency covers extra costs)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 hybrid interviews where necessary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 confidentiality: no video/sound recording; no extra people allowed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refreshment (lunch) for the panel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N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ZoneTexte 15">
            <a:extLst>
              <a:ext uri="{FF2B5EF4-FFF2-40B4-BE49-F238E27FC236}">
                <a16:creationId xmlns:a16="http://schemas.microsoft.com/office/drawing/2014/main" id="{540A72A4-1E14-2A97-A0CE-0FB505298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95450"/>
            <a:ext cx="5876925" cy="4894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Assurer toutes les dispositions techniques nécessaires à la visite.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Permettre les entretiens hybrides si nécessaire.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Respecter la confidentialité : pas d'enregistrement vidéo/audio ; aucune personne supplémentaire autorisée.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Inviter les personnes interrogées, les informer et organiser leur transport local si nécessaire.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7916290-21DB-7A14-3DE1-39AC630FF1A2}"/>
              </a:ext>
            </a:extLst>
          </p:cNvPr>
          <p:cNvSpPr txBox="1"/>
          <p:nvPr/>
        </p:nvSpPr>
        <p:spPr>
          <a:xfrm>
            <a:off x="5895975" y="361950"/>
            <a:ext cx="62245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Responsabilités du Coordinateur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6F4709-DA02-0858-BA1F-2D7F32AEC5C6}"/>
              </a:ext>
            </a:extLst>
          </p:cNvPr>
          <p:cNvSpPr txBox="1"/>
          <p:nvPr/>
        </p:nvSpPr>
        <p:spPr>
          <a:xfrm>
            <a:off x="195263" y="361950"/>
            <a:ext cx="5267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 Responsibilities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A13303-5074-4EF1-C384-2D85ABDB4EDC}"/>
              </a:ext>
            </a:extLst>
          </p:cNvPr>
          <p:cNvSpPr txBox="1"/>
          <p:nvPr/>
        </p:nvSpPr>
        <p:spPr>
          <a:xfrm>
            <a:off x="5972175" y="2020749"/>
            <a:ext cx="6072188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Organiser les voyages internationaux</a:t>
            </a:r>
          </a:p>
          <a:p>
            <a:pPr>
              <a:defRPr/>
            </a:pPr>
            <a:endParaRPr lang="fr-FR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Réserver l’hébergement avec l’appui de l’agence</a:t>
            </a:r>
          </a:p>
          <a:p>
            <a:pPr>
              <a:defRPr/>
            </a:pPr>
            <a:endParaRPr lang="fr-FR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Superviser le développement de l’agenda</a:t>
            </a:r>
          </a:p>
          <a:p>
            <a:pPr>
              <a:defRPr/>
            </a:pPr>
            <a:endParaRPr lang="fr-FR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Disponible à distance pendant la visite</a:t>
            </a:r>
          </a:p>
          <a:p>
            <a:pPr marL="342900" indent="-342900">
              <a:buFontTx/>
              <a:buChar char="-"/>
              <a:defRPr/>
            </a:pPr>
            <a:endParaRPr lang="fr-FR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coordination sera physiquement </a:t>
            </a:r>
            <a:r>
              <a:rPr lang="fr-FR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represente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lors de la visite du site en tant que observateur. </a:t>
            </a:r>
          </a:p>
        </p:txBody>
      </p:sp>
      <p:sp>
        <p:nvSpPr>
          <p:cNvPr id="20485" name="ZoneTexte 10">
            <a:extLst>
              <a:ext uri="{FF2B5EF4-FFF2-40B4-BE49-F238E27FC236}">
                <a16:creationId xmlns:a16="http://schemas.microsoft.com/office/drawing/2014/main" id="{518CFE95-9729-D2E7-BE52-1AAA76AA5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836084"/>
            <a:ext cx="5805487" cy="489364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 experts’ international travel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experts’ accommodation with the support of the agencies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Liaise with agencies regarding local transportation to and from the venue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Oversee agenda development process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NG" sz="2400" dirty="0">
              <a:solidFill>
                <a:schemeClr val="accent2">
                  <a:lumMod val="50000"/>
                </a:schemeClr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coordinating unit will be physically present during site visit exercise as an observer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D5A9-DC52-83B9-1B79-41383419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10" y="170169"/>
            <a:ext cx="548394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Experts Responsibilities</a:t>
            </a:r>
            <a:endParaRPr lang="en-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F53D8-3095-0DAD-FCD3-BFAEB0C8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 passport bio-data page and confirm full legal name within the agreed timeline.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Liaise with the PAQAA Technical Unit on all technical aspects of the assignment.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and approve proposed flight itineraries within stated deadlines.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 travel dates, arrival, and departure details once shared.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Communicate any changes or constraints affecting travel or participation promptly.</a:t>
            </a:r>
            <a:endParaRPr lang="en-NG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953AB-273E-F6AE-E32E-6A7ABF900720}"/>
              </a:ext>
            </a:extLst>
          </p:cNvPr>
          <p:cNvSpPr txBox="1"/>
          <p:nvPr/>
        </p:nvSpPr>
        <p:spPr>
          <a:xfrm>
            <a:off x="6096001" y="463618"/>
            <a:ext cx="5584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Responsabilités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experts</a:t>
            </a:r>
            <a:endParaRPr lang="en-GH" sz="3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F412BB-46EE-7C91-C0A0-17B5A2B51DBB}"/>
              </a:ext>
            </a:extLst>
          </p:cNvPr>
          <p:cNvSpPr txBox="1"/>
          <p:nvPr/>
        </p:nvSpPr>
        <p:spPr>
          <a:xfrm>
            <a:off x="6096000" y="2136338"/>
            <a:ext cx="59485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Soumettre la page des données biographiques du passeport et confirmer le nom légal complet dans les délais convenus.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Assurer la liaison avec l'unité technique de la PAQAA pour tous les aspects techniques de la mission.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Examiner et approuver les itinéraires de vol proposés dans les délais impartis.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Confirmer les dates de voyage, les détails d'arrivée et de départ une fois communiqués.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Communiquer rapidement tout changement ou contrainte affectant le voyage ou la participation.</a:t>
            </a:r>
            <a:endParaRPr lang="en-GH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9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BF6A5CD-80B7-AAEE-E4EC-039E3B34C24D}"/>
              </a:ext>
            </a:extLst>
          </p:cNvPr>
          <p:cNvSpPr txBox="1"/>
          <p:nvPr/>
        </p:nvSpPr>
        <p:spPr>
          <a:xfrm>
            <a:off x="268288" y="307975"/>
            <a:ext cx="424815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 Covered by      	HAQAA3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24C219-C0A9-A0B3-FE88-E5CE7B2720C1}"/>
              </a:ext>
            </a:extLst>
          </p:cNvPr>
          <p:cNvSpPr txBox="1"/>
          <p:nvPr/>
        </p:nvSpPr>
        <p:spPr>
          <a:xfrm>
            <a:off x="6257925" y="222250"/>
            <a:ext cx="44196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Coûts Couverts par 	HAQAA3</a:t>
            </a:r>
          </a:p>
        </p:txBody>
      </p:sp>
      <p:sp>
        <p:nvSpPr>
          <p:cNvPr id="21508" name="ZoneTexte 8">
            <a:extLst>
              <a:ext uri="{FF2B5EF4-FFF2-40B4-BE49-F238E27FC236}">
                <a16:creationId xmlns:a16="http://schemas.microsoft.com/office/drawing/2014/main" id="{C9F8B020-E08D-39DA-3189-F70922807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5" y="2200275"/>
            <a:ext cx="4648200" cy="3046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Rémunération des experts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Voyages internationaux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Hébergement des expert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Repas principaux (petit-déjeuner, déjeuner, dîner)</a:t>
            </a:r>
          </a:p>
        </p:txBody>
      </p:sp>
      <p:sp>
        <p:nvSpPr>
          <p:cNvPr id="21509" name="ZoneTexte 10">
            <a:extLst>
              <a:ext uri="{FF2B5EF4-FFF2-40B4-BE49-F238E27FC236}">
                <a16:creationId xmlns:a16="http://schemas.microsoft.com/office/drawing/2014/main" id="{23064039-7261-698B-EBD4-B7A2B45B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2384425"/>
            <a:ext cx="5372100" cy="2678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Experts’ fees (Honorarium)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travel for experts (including related expenses)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Accommodation for experts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meals: breakfast and dinner</a:t>
            </a:r>
            <a:endParaRPr lang="fr-FR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60B1DBA-B9C8-288F-5E94-7CB4DF72EA80}"/>
              </a:ext>
            </a:extLst>
          </p:cNvPr>
          <p:cNvSpPr txBox="1"/>
          <p:nvPr/>
        </p:nvSpPr>
        <p:spPr>
          <a:xfrm>
            <a:off x="6761163" y="496888"/>
            <a:ext cx="42497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 clés du succès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D6C351B-5C4B-7CD9-494A-C229E4164917}"/>
              </a:ext>
            </a:extLst>
          </p:cNvPr>
          <p:cNvSpPr txBox="1"/>
          <p:nvPr/>
        </p:nvSpPr>
        <p:spPr>
          <a:xfrm>
            <a:off x="514350" y="496888"/>
            <a:ext cx="393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fr-FR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fr-FR" sz="3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ZoneTexte 12">
            <a:extLst>
              <a:ext uri="{FF2B5EF4-FFF2-40B4-BE49-F238E27FC236}">
                <a16:creationId xmlns:a16="http://schemas.microsoft.com/office/drawing/2014/main" id="{1DB230C7-045C-BFEC-310D-B706F1969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2209800"/>
            <a:ext cx="5276850" cy="3416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Timely communication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schedule shared early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interviewees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 logistics and flow of meetings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Strict respect for confidentiality rules</a:t>
            </a:r>
          </a:p>
        </p:txBody>
      </p:sp>
      <p:sp>
        <p:nvSpPr>
          <p:cNvPr id="22533" name="ZoneTexte 14">
            <a:extLst>
              <a:ext uri="{FF2B5EF4-FFF2-40B4-BE49-F238E27FC236}">
                <a16:creationId xmlns:a16="http://schemas.microsoft.com/office/drawing/2014/main" id="{F8D14DF2-5A1C-A343-43C4-0C3679482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2209800"/>
            <a:ext cx="6096000" cy="3416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dans les délais impartis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Calendrier clair communiqué à l'avance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Candidats bien préparés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Logistique et déroulement des entretiens sans problème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en-NG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en-NG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 strict des règles de confidentialité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BB22312-ED75-3F7C-8E7A-C793DDE66570}"/>
              </a:ext>
            </a:extLst>
          </p:cNvPr>
          <p:cNvSpPr txBox="1"/>
          <p:nvPr/>
        </p:nvSpPr>
        <p:spPr>
          <a:xfrm>
            <a:off x="6205538" y="0"/>
            <a:ext cx="5151437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 de contrôle de planification et de coordination de la visite de site au Lesotho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DF4500-6FCD-7929-99A4-5F25A850904A}"/>
              </a:ext>
            </a:extLst>
          </p:cNvPr>
          <p:cNvSpPr txBox="1"/>
          <p:nvPr/>
        </p:nvSpPr>
        <p:spPr>
          <a:xfrm>
            <a:off x="504825" y="107950"/>
            <a:ext cx="441483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</a:t>
            </a:r>
            <a:r>
              <a:rPr lang="fr-FR" sz="32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fr-FR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Planning Checklist -Lesotho</a:t>
            </a:r>
          </a:p>
        </p:txBody>
      </p:sp>
      <p:sp>
        <p:nvSpPr>
          <p:cNvPr id="22532" name="ZoneTexte 12">
            <a:extLst>
              <a:ext uri="{FF2B5EF4-FFF2-40B4-BE49-F238E27FC236}">
                <a16:creationId xmlns:a16="http://schemas.microsoft.com/office/drawing/2014/main" id="{032629C5-BB9C-D060-1956-094E8B91D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29" y="2353639"/>
            <a:ext cx="5276850" cy="3477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NG" sz="2000" dirty="0">
                <a:solidFill>
                  <a:schemeClr val="accent2">
                    <a:lumMod val="50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Dates: 23–26 February 2026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NG" sz="2000" dirty="0">
              <a:solidFill>
                <a:schemeClr val="accent2">
                  <a:lumMod val="50000"/>
                </a:schemeClr>
              </a:solidFill>
              <a:latin typeface="Montserrat Medium" panose="000006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NG" sz="2000" dirty="0">
                <a:solidFill>
                  <a:schemeClr val="accent2">
                    <a:lumMod val="50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Arrival: 23 February 2026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NG" sz="2000" dirty="0">
              <a:solidFill>
                <a:schemeClr val="accent2">
                  <a:lumMod val="50000"/>
                </a:schemeClr>
              </a:solidFill>
              <a:latin typeface="Montserrat Medium" panose="000006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NG" sz="2000" dirty="0">
                <a:solidFill>
                  <a:schemeClr val="accent2">
                    <a:lumMod val="50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Site Visits: 24–25 February &amp; morning of 26 February 2026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endParaRPr lang="en-US" altLang="en-NG" sz="2000" dirty="0">
              <a:solidFill>
                <a:schemeClr val="accent2">
                  <a:lumMod val="50000"/>
                </a:schemeClr>
              </a:solidFill>
              <a:latin typeface="Montserrat Medium" panose="000006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NG" sz="2000" dirty="0">
                <a:solidFill>
                  <a:schemeClr val="accent2">
                    <a:lumMod val="50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Departure: 26 February 2026 (or 27 February 2026 if no suitable flights)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endParaRPr lang="en-US" altLang="en-NG" sz="2000" dirty="0">
              <a:solidFill>
                <a:schemeClr val="accent2">
                  <a:lumMod val="50000"/>
                </a:schemeClr>
              </a:solidFill>
              <a:latin typeface="Montserrat Medium" panose="000006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NG" sz="2000" dirty="0">
                <a:solidFill>
                  <a:schemeClr val="accent2">
                    <a:lumMod val="50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Planning Start Date: 14 January 2026</a:t>
            </a:r>
          </a:p>
        </p:txBody>
      </p:sp>
      <p:sp>
        <p:nvSpPr>
          <p:cNvPr id="22533" name="ZoneTexte 14">
            <a:extLst>
              <a:ext uri="{FF2B5EF4-FFF2-40B4-BE49-F238E27FC236}">
                <a16:creationId xmlns:a16="http://schemas.microsoft.com/office/drawing/2014/main" id="{09BB8792-3585-C764-287E-8E82CE271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2312542"/>
            <a:ext cx="5827712" cy="37856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en-NG" sz="2000" dirty="0">
                <a:solidFill>
                  <a:schemeClr val="accent2">
                    <a:lumMod val="50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Dates : 23–26 février 2026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endParaRPr lang="fr-FR" altLang="en-NG" sz="2000" dirty="0">
              <a:solidFill>
                <a:schemeClr val="accent2">
                  <a:lumMod val="50000"/>
                </a:schemeClr>
              </a:solidFill>
              <a:latin typeface="Montserrat Medium" panose="000006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en-NG" sz="2000" dirty="0">
                <a:solidFill>
                  <a:schemeClr val="accent2">
                    <a:lumMod val="50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Arrivée : 23 février 2026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endParaRPr lang="fr-FR" altLang="en-NG" sz="2000" dirty="0">
              <a:solidFill>
                <a:schemeClr val="accent2">
                  <a:lumMod val="50000"/>
                </a:schemeClr>
              </a:solidFill>
              <a:latin typeface="Montserrat Medium" panose="000006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en-NG" sz="2000" dirty="0">
                <a:solidFill>
                  <a:schemeClr val="accent2">
                    <a:lumMod val="50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Visites de site : 24–25 février et matinée du 26 février 2026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endParaRPr lang="fr-FR" altLang="en-NG" sz="2000" dirty="0">
              <a:solidFill>
                <a:schemeClr val="accent2">
                  <a:lumMod val="50000"/>
                </a:schemeClr>
              </a:solidFill>
              <a:latin typeface="Montserrat Medium" panose="000006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en-NG" sz="2000" dirty="0">
                <a:solidFill>
                  <a:schemeClr val="accent2">
                    <a:lumMod val="50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Départ : 26 février 2026 (ou le 27 février 2026 en l’absence de vols appropriés)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endParaRPr lang="fr-FR" altLang="en-NG" sz="2000" dirty="0">
              <a:solidFill>
                <a:schemeClr val="accent2">
                  <a:lumMod val="50000"/>
                </a:schemeClr>
              </a:solidFill>
              <a:latin typeface="Montserrat Medium" panose="00000600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en-NG" sz="2000" dirty="0">
                <a:solidFill>
                  <a:schemeClr val="accent2">
                    <a:lumMod val="50000"/>
                  </a:schemeClr>
                </a:solidFill>
                <a:latin typeface="Montserrat Medium" panose="00000600000000000000" pitchFamily="2" charset="0"/>
                <a:cs typeface="Times New Roman" panose="02020603050405020304" pitchFamily="18" charset="0"/>
              </a:rPr>
              <a:t>Date de début de la planification : 14 janvier 2026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70DA18D6AC134EADAE1B6D9EF00DDB" ma:contentTypeVersion="11" ma:contentTypeDescription="Create a new document." ma:contentTypeScope="" ma:versionID="1f16759059801f771b92c924bad64f95">
  <xsd:schema xmlns:xsd="http://www.w3.org/2001/XMLSchema" xmlns:xs="http://www.w3.org/2001/XMLSchema" xmlns:p="http://schemas.microsoft.com/office/2006/metadata/properties" xmlns:ns2="999174f3-15e2-496d-9910-2ca48a098fe6" xmlns:ns3="6d42db5b-2c6b-489e-aca7-6458cd61a4eb" targetNamespace="http://schemas.microsoft.com/office/2006/metadata/properties" ma:root="true" ma:fieldsID="35dd069d74430ff5e5a01c3b0efbf031" ns2:_="" ns3:_="">
    <xsd:import namespace="999174f3-15e2-496d-9910-2ca48a098fe6"/>
    <xsd:import namespace="6d42db5b-2c6b-489e-aca7-6458cd61a4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174f3-15e2-496d-9910-2ca48a098f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displayName="Image Tags_0" ma:hidden="true" ma:internalName="lcf76f155ced4ddcb4097134ff3c332f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2db5b-2c6b-489e-aca7-6458cd61a4e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1bd272d-f5c2-4fd8-8c55-6023d63a3a03}" ma:internalName="TaxCatchAll" ma:showField="CatchAllData" ma:web="6d42db5b-2c6b-489e-aca7-6458cd61a4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9174f3-15e2-496d-9910-2ca48a098fe6" xsi:nil="true"/>
    <TaxCatchAll xmlns="6d42db5b-2c6b-489e-aca7-6458cd61a4eb" xsi:nil="true"/>
  </documentManagement>
</p:properties>
</file>

<file path=customXml/itemProps1.xml><?xml version="1.0" encoding="utf-8"?>
<ds:datastoreItem xmlns:ds="http://schemas.openxmlformats.org/officeDocument/2006/customXml" ds:itemID="{4B117E62-8130-4ADC-B2B2-EE79059EAD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7C8B68-943F-478E-B64F-C074DE0D7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9174f3-15e2-496d-9910-2ca48a098fe6"/>
    <ds:schemaRef ds:uri="6d42db5b-2c6b-489e-aca7-6458cd61a4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4F4BDC-2E6B-42CC-A0C5-DECF1363668A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d42db5b-2c6b-489e-aca7-6458cd61a4eb"/>
    <ds:schemaRef ds:uri="999174f3-15e2-496d-9910-2ca48a098f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18994</TotalTime>
  <Words>1281</Words>
  <Application>Microsoft Office PowerPoint</Application>
  <PresentationFormat>Widescreen</PresentationFormat>
  <Paragraphs>301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Montserrat</vt:lpstr>
      <vt:lpstr>Montserrat Medium</vt:lpstr>
      <vt:lpstr>Times New Roman</vt:lpstr>
      <vt:lpstr>Wingdings</vt:lpstr>
      <vt:lpstr>Tema de Office</vt:lpstr>
      <vt:lpstr>PowerPoint Presentation</vt:lpstr>
      <vt:lpstr>  Overview of Site Visit Logistics           Aperçu de la Logistique                                                                              de la Visite  </vt:lpstr>
      <vt:lpstr>PowerPoint Presentation</vt:lpstr>
      <vt:lpstr>PowerPoint Presentation</vt:lpstr>
      <vt:lpstr>PowerPoint Presentation</vt:lpstr>
      <vt:lpstr>Experts Responsibilities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Luis Miranda | ENQA</dc:creator>
  <cp:lastModifiedBy>Joan Akua Iyoha</cp:lastModifiedBy>
  <cp:revision>104</cp:revision>
  <dcterms:created xsi:type="dcterms:W3CDTF">2025-09-04T07:38:39Z</dcterms:created>
  <dcterms:modified xsi:type="dcterms:W3CDTF">2026-01-28T08:09:42Z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0x0101001170DA18D6AC134EADAE1B6D9EF00DDB</vt:lpwstr>
  </property>
</Properties>
</file>