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727" r:id="rId2"/>
  </p:sldMasterIdLst>
  <p:notesMasterIdLst>
    <p:notesMasterId r:id="rId32"/>
  </p:notesMasterIdLst>
  <p:sldIdLst>
    <p:sldId id="256" r:id="rId3"/>
    <p:sldId id="275" r:id="rId4"/>
    <p:sldId id="259" r:id="rId5"/>
    <p:sldId id="279" r:id="rId6"/>
    <p:sldId id="276" r:id="rId7"/>
    <p:sldId id="266" r:id="rId8"/>
    <p:sldId id="267" r:id="rId9"/>
    <p:sldId id="269" r:id="rId10"/>
    <p:sldId id="271" r:id="rId11"/>
    <p:sldId id="272" r:id="rId12"/>
    <p:sldId id="270" r:id="rId13"/>
    <p:sldId id="280" r:id="rId14"/>
    <p:sldId id="288" r:id="rId15"/>
    <p:sldId id="263" r:id="rId16"/>
    <p:sldId id="274" r:id="rId17"/>
    <p:sldId id="262" r:id="rId18"/>
    <p:sldId id="282" r:id="rId19"/>
    <p:sldId id="283" r:id="rId20"/>
    <p:sldId id="284" r:id="rId21"/>
    <p:sldId id="268" r:id="rId22"/>
    <p:sldId id="260" r:id="rId23"/>
    <p:sldId id="261" r:id="rId24"/>
    <p:sldId id="289" r:id="rId25"/>
    <p:sldId id="290" r:id="rId26"/>
    <p:sldId id="285" r:id="rId27"/>
    <p:sldId id="286" r:id="rId28"/>
    <p:sldId id="287" r:id="rId29"/>
    <p:sldId id="277" r:id="rId30"/>
    <p:sldId id="278" r:id="rId3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3D57F2-697F-4172-8B65-57297DCD9EF3}" v="179" dt="2026-06-08T17:52:19.2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390" autoAdjust="0"/>
  </p:normalViewPr>
  <p:slideViewPr>
    <p:cSldViewPr snapToGrid="0">
      <p:cViewPr varScale="1">
        <p:scale>
          <a:sx n="90" d="100"/>
          <a:sy n="90" d="100"/>
        </p:scale>
        <p:origin x="13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651188-80AC-46A7-81AA-9AEA93746D44}" type="doc">
      <dgm:prSet loTypeId="urn:microsoft.com/office/officeart/2005/8/layout/radial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pt-PT"/>
        </a:p>
      </dgm:t>
    </dgm:pt>
    <dgm:pt modelId="{DB773CE2-A83B-4BED-AC38-616CED5CB269}">
      <dgm:prSet phldrT="[Texto]"/>
      <dgm:spPr>
        <a:xfrm>
          <a:off x="2263616" y="2304674"/>
          <a:ext cx="1568767" cy="1568767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QMS</a:t>
          </a:r>
        </a:p>
      </dgm:t>
    </dgm:pt>
    <dgm:pt modelId="{707CE09E-331C-4AFC-AF6E-C59F992004A5}" type="parTrans" cxnId="{96DECD7D-2F5E-456D-8F98-6D2B66134688}">
      <dgm:prSet/>
      <dgm:spPr/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FF59234-D538-4200-B94A-4D2205388300}" type="sibTrans" cxnId="{96DECD7D-2F5E-456D-8F98-6D2B66134688}">
      <dgm:prSet/>
      <dgm:spPr/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56A1433-92B9-424E-B34A-252B2B353D79}">
      <dgm:prSet phldrT="[Texto]"/>
      <dgm:spPr>
        <a:xfrm>
          <a:off x="466" y="2492926"/>
          <a:ext cx="1490329" cy="119226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Quality</a:t>
          </a:r>
          <a:r>
            <a:rPr lang="pt-P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pt-PT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promoters</a:t>
          </a:r>
          <a:r>
            <a:rPr lang="pt-P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network</a:t>
          </a:r>
        </a:p>
      </dgm:t>
    </dgm:pt>
    <dgm:pt modelId="{6EDB179C-4441-4E0B-BA53-2316C0E9E520}" type="parTrans" cxnId="{7FB7BC17-4B52-40A6-90D7-10779B275E75}">
      <dgm:prSet/>
      <dgm:spPr>
        <a:xfrm rot="10800000">
          <a:off x="745631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BD3BA9A-78C1-4169-ABD8-EAD39504AC82}" type="sibTrans" cxnId="{7FB7BC17-4B52-40A6-90D7-10779B275E75}">
      <dgm:prSet/>
      <dgm:spPr/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197B56D-D2E3-4BC3-BC65-56116E491F9B}">
      <dgm:prSet phldrT="[Texto]"/>
      <dgm:spPr>
        <a:xfrm>
          <a:off x="674814" y="864906"/>
          <a:ext cx="1490329" cy="119226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Quality</a:t>
          </a:r>
          <a:r>
            <a:rPr lang="pt-P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pt-PT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Promotion</a:t>
          </a:r>
          <a:r>
            <a:rPr lang="pt-P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Office</a:t>
          </a:r>
        </a:p>
      </dgm:t>
    </dgm:pt>
    <dgm:pt modelId="{B1718EC2-F8B3-4195-B1F9-78371DDD2B35}" type="parTrans" cxnId="{C2F35746-6D0C-448E-8F9D-4049C54B1845}">
      <dgm:prSet/>
      <dgm:spPr>
        <a:xfrm rot="13500000">
          <a:off x="1209902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FE1921E-D3E8-40D9-8198-DB5CA812FF17}" type="sibTrans" cxnId="{C2F35746-6D0C-448E-8F9D-4049C54B1845}">
      <dgm:prSet/>
      <dgm:spPr/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69EDA0B-9245-45AC-A18A-8DA214DABBFE}">
      <dgm:prSet phldrT="[Texto]"/>
      <dgm:spPr>
        <a:xfrm>
          <a:off x="2302835" y="190557"/>
          <a:ext cx="1490329" cy="119226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Top management</a:t>
          </a:r>
        </a:p>
      </dgm:t>
    </dgm:pt>
    <dgm:pt modelId="{18B3E411-67C8-44B7-89BD-A66D81AF0171}" type="parTrans" cxnId="{DB60B67D-E354-4369-A235-DBD437D3F0BE}">
      <dgm:prSet/>
      <dgm:spPr>
        <a:xfrm rot="16200000">
          <a:off x="2330752" y="128038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8D5ACA0-8B9F-4E5C-A74A-D4D68A4D61DA}" type="sibTrans" cxnId="{DB60B67D-E354-4369-A235-DBD437D3F0BE}">
      <dgm:prSet/>
      <dgm:spPr/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A8D0B59-2047-4361-BE38-7E6A72AFEEED}">
      <dgm:prSet/>
      <dgm:spPr>
        <a:xfrm>
          <a:off x="3930855" y="864906"/>
          <a:ext cx="1490329" cy="119226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Students</a:t>
          </a:r>
          <a:r>
            <a:rPr lang="pt-PT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&amp; Staff</a:t>
          </a:r>
        </a:p>
      </dgm:t>
    </dgm:pt>
    <dgm:pt modelId="{657846B9-F311-469F-8542-9FBA28F39AB2}" type="parTrans" cxnId="{E40060FD-98FB-48E1-A1B8-97E932D6C8CF}">
      <dgm:prSet/>
      <dgm:spPr>
        <a:xfrm rot="18900000">
          <a:off x="3451601" y="1744659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FED44AA-F53C-4A75-97FE-5FA58D714AD0}" type="sibTrans" cxnId="{E40060FD-98FB-48E1-A1B8-97E932D6C8CF}">
      <dgm:prSet/>
      <dgm:spPr/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C43D6F5-8B7E-45A6-8408-1DB168E9C024}">
      <dgm:prSet/>
      <dgm:spPr>
        <a:xfrm>
          <a:off x="4605204" y="2492926"/>
          <a:ext cx="1490329" cy="1192263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pPr>
            <a:buNone/>
          </a:pPr>
          <a:r>
            <a:rPr lang="pt-PT" i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Stakeholders</a:t>
          </a:r>
        </a:p>
      </dgm:t>
    </dgm:pt>
    <dgm:pt modelId="{8E6C9B38-74BB-4732-9759-08FBE1B38E0A}" type="parTrans" cxnId="{19AEFF04-3361-4CEA-96A6-BC09A6F61898}">
      <dgm:prSet/>
      <dgm:spPr>
        <a:xfrm>
          <a:off x="3915872" y="2865508"/>
          <a:ext cx="1434495" cy="447098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3BD3FC6-BFC9-4CCA-A2F4-950414F86311}" type="sibTrans" cxnId="{19AEFF04-3361-4CEA-96A6-BC09A6F61898}">
      <dgm:prSet/>
      <dgm:spPr/>
      <dgm:t>
        <a:bodyPr/>
        <a:lstStyle/>
        <a:p>
          <a:endParaRPr lang="pt-PT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38DB580-C11A-4471-8578-C8242F4A9AB8}" type="pres">
      <dgm:prSet presAssocID="{00651188-80AC-46A7-81AA-9AEA93746D4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E3BCB10-CBC6-4A91-88C3-32D42E0CA745}" type="pres">
      <dgm:prSet presAssocID="{DB773CE2-A83B-4BED-AC38-616CED5CB269}" presName="centerShape" presStyleLbl="node0" presStyleIdx="0" presStyleCnt="1"/>
      <dgm:spPr/>
    </dgm:pt>
    <dgm:pt modelId="{8CE78520-D87F-40E5-918B-F57509E2DF25}" type="pres">
      <dgm:prSet presAssocID="{6EDB179C-4441-4E0B-BA53-2316C0E9E520}" presName="parTrans" presStyleLbl="bgSibTrans2D1" presStyleIdx="0" presStyleCnt="5"/>
      <dgm:spPr/>
    </dgm:pt>
    <dgm:pt modelId="{B605514A-6534-4EFD-B9AC-8140C13977AC}" type="pres">
      <dgm:prSet presAssocID="{956A1433-92B9-424E-B34A-252B2B353D79}" presName="node" presStyleLbl="node1" presStyleIdx="0" presStyleCnt="5">
        <dgm:presLayoutVars>
          <dgm:bulletEnabled val="1"/>
        </dgm:presLayoutVars>
      </dgm:prSet>
      <dgm:spPr/>
    </dgm:pt>
    <dgm:pt modelId="{A7D23BE4-7626-4EC3-8A02-5AA376341FC7}" type="pres">
      <dgm:prSet presAssocID="{B1718EC2-F8B3-4195-B1F9-78371DDD2B35}" presName="parTrans" presStyleLbl="bgSibTrans2D1" presStyleIdx="1" presStyleCnt="5"/>
      <dgm:spPr/>
    </dgm:pt>
    <dgm:pt modelId="{2D8C8DCC-2985-4B22-8C04-51248F8D22E6}" type="pres">
      <dgm:prSet presAssocID="{9197B56D-D2E3-4BC3-BC65-56116E491F9B}" presName="node" presStyleLbl="node1" presStyleIdx="1" presStyleCnt="5">
        <dgm:presLayoutVars>
          <dgm:bulletEnabled val="1"/>
        </dgm:presLayoutVars>
      </dgm:prSet>
      <dgm:spPr/>
    </dgm:pt>
    <dgm:pt modelId="{D4DEA8EB-C0F2-47AA-80C7-13974DFA9471}" type="pres">
      <dgm:prSet presAssocID="{18B3E411-67C8-44B7-89BD-A66D81AF0171}" presName="parTrans" presStyleLbl="bgSibTrans2D1" presStyleIdx="2" presStyleCnt="5"/>
      <dgm:spPr/>
    </dgm:pt>
    <dgm:pt modelId="{70537AE0-0F94-4AAF-88A7-83CBB94B6F16}" type="pres">
      <dgm:prSet presAssocID="{D69EDA0B-9245-45AC-A18A-8DA214DABBFE}" presName="node" presStyleLbl="node1" presStyleIdx="2" presStyleCnt="5">
        <dgm:presLayoutVars>
          <dgm:bulletEnabled val="1"/>
        </dgm:presLayoutVars>
      </dgm:prSet>
      <dgm:spPr/>
    </dgm:pt>
    <dgm:pt modelId="{EE01F055-1470-4ED6-AF7C-C57D8CB104BD}" type="pres">
      <dgm:prSet presAssocID="{657846B9-F311-469F-8542-9FBA28F39AB2}" presName="parTrans" presStyleLbl="bgSibTrans2D1" presStyleIdx="3" presStyleCnt="5"/>
      <dgm:spPr/>
    </dgm:pt>
    <dgm:pt modelId="{81E2284F-242A-45F2-A453-09D4D55B95ED}" type="pres">
      <dgm:prSet presAssocID="{7A8D0B59-2047-4361-BE38-7E6A72AFEEED}" presName="node" presStyleLbl="node1" presStyleIdx="3" presStyleCnt="5">
        <dgm:presLayoutVars>
          <dgm:bulletEnabled val="1"/>
        </dgm:presLayoutVars>
      </dgm:prSet>
      <dgm:spPr/>
    </dgm:pt>
    <dgm:pt modelId="{EC0E02FD-4CEC-4732-AA87-F8C1AE231FA2}" type="pres">
      <dgm:prSet presAssocID="{8E6C9B38-74BB-4732-9759-08FBE1B38E0A}" presName="parTrans" presStyleLbl="bgSibTrans2D1" presStyleIdx="4" presStyleCnt="5"/>
      <dgm:spPr/>
    </dgm:pt>
    <dgm:pt modelId="{9B895AB9-6669-4C51-A8BF-9396499DE51F}" type="pres">
      <dgm:prSet presAssocID="{EC43D6F5-8B7E-45A6-8408-1DB168E9C024}" presName="node" presStyleLbl="node1" presStyleIdx="4" presStyleCnt="5">
        <dgm:presLayoutVars>
          <dgm:bulletEnabled val="1"/>
        </dgm:presLayoutVars>
      </dgm:prSet>
      <dgm:spPr/>
    </dgm:pt>
  </dgm:ptLst>
  <dgm:cxnLst>
    <dgm:cxn modelId="{19AEFF04-3361-4CEA-96A6-BC09A6F61898}" srcId="{DB773CE2-A83B-4BED-AC38-616CED5CB269}" destId="{EC43D6F5-8B7E-45A6-8408-1DB168E9C024}" srcOrd="4" destOrd="0" parTransId="{8E6C9B38-74BB-4732-9759-08FBE1B38E0A}" sibTransId="{93BD3FC6-BFC9-4CCA-A2F4-950414F86311}"/>
    <dgm:cxn modelId="{AA3A820F-2DC9-4257-A7FF-B34EEBA40559}" type="presOf" srcId="{18B3E411-67C8-44B7-89BD-A66D81AF0171}" destId="{D4DEA8EB-C0F2-47AA-80C7-13974DFA9471}" srcOrd="0" destOrd="0" presId="urn:microsoft.com/office/officeart/2005/8/layout/radial4"/>
    <dgm:cxn modelId="{7FB7BC17-4B52-40A6-90D7-10779B275E75}" srcId="{DB773CE2-A83B-4BED-AC38-616CED5CB269}" destId="{956A1433-92B9-424E-B34A-252B2B353D79}" srcOrd="0" destOrd="0" parTransId="{6EDB179C-4441-4E0B-BA53-2316C0E9E520}" sibTransId="{FBD3BA9A-78C1-4169-ABD8-EAD39504AC82}"/>
    <dgm:cxn modelId="{85FC0726-7A51-4B0F-B69E-D75D67A86224}" type="presOf" srcId="{D69EDA0B-9245-45AC-A18A-8DA214DABBFE}" destId="{70537AE0-0F94-4AAF-88A7-83CBB94B6F16}" srcOrd="0" destOrd="0" presId="urn:microsoft.com/office/officeart/2005/8/layout/radial4"/>
    <dgm:cxn modelId="{C2F35746-6D0C-448E-8F9D-4049C54B1845}" srcId="{DB773CE2-A83B-4BED-AC38-616CED5CB269}" destId="{9197B56D-D2E3-4BC3-BC65-56116E491F9B}" srcOrd="1" destOrd="0" parTransId="{B1718EC2-F8B3-4195-B1F9-78371DDD2B35}" sibTransId="{7FE1921E-D3E8-40D9-8198-DB5CA812FF17}"/>
    <dgm:cxn modelId="{BFDFA767-4383-4146-A551-A30982FDBEF1}" type="presOf" srcId="{657846B9-F311-469F-8542-9FBA28F39AB2}" destId="{EE01F055-1470-4ED6-AF7C-C57D8CB104BD}" srcOrd="0" destOrd="0" presId="urn:microsoft.com/office/officeart/2005/8/layout/radial4"/>
    <dgm:cxn modelId="{B22D3349-5AF8-4922-9F59-85D66407F76F}" type="presOf" srcId="{7A8D0B59-2047-4361-BE38-7E6A72AFEEED}" destId="{81E2284F-242A-45F2-A453-09D4D55B95ED}" srcOrd="0" destOrd="0" presId="urn:microsoft.com/office/officeart/2005/8/layout/radial4"/>
    <dgm:cxn modelId="{AE3FD275-61F4-4025-81C5-EA6F06002569}" type="presOf" srcId="{EC43D6F5-8B7E-45A6-8408-1DB168E9C024}" destId="{9B895AB9-6669-4C51-A8BF-9396499DE51F}" srcOrd="0" destOrd="0" presId="urn:microsoft.com/office/officeart/2005/8/layout/radial4"/>
    <dgm:cxn modelId="{F75F8D78-4864-4DD2-99BD-3EB8F426961B}" type="presOf" srcId="{8E6C9B38-74BB-4732-9759-08FBE1B38E0A}" destId="{EC0E02FD-4CEC-4732-AA87-F8C1AE231FA2}" srcOrd="0" destOrd="0" presId="urn:microsoft.com/office/officeart/2005/8/layout/radial4"/>
    <dgm:cxn modelId="{19E8BD78-56CF-4D42-B65C-52D9BA9B4DBD}" type="presOf" srcId="{B1718EC2-F8B3-4195-B1F9-78371DDD2B35}" destId="{A7D23BE4-7626-4EC3-8A02-5AA376341FC7}" srcOrd="0" destOrd="0" presId="urn:microsoft.com/office/officeart/2005/8/layout/radial4"/>
    <dgm:cxn modelId="{DB60B67D-E354-4369-A235-DBD437D3F0BE}" srcId="{DB773CE2-A83B-4BED-AC38-616CED5CB269}" destId="{D69EDA0B-9245-45AC-A18A-8DA214DABBFE}" srcOrd="2" destOrd="0" parTransId="{18B3E411-67C8-44B7-89BD-A66D81AF0171}" sibTransId="{E8D5ACA0-8B9F-4E5C-A74A-D4D68A4D61DA}"/>
    <dgm:cxn modelId="{96DECD7D-2F5E-456D-8F98-6D2B66134688}" srcId="{00651188-80AC-46A7-81AA-9AEA93746D44}" destId="{DB773CE2-A83B-4BED-AC38-616CED5CB269}" srcOrd="0" destOrd="0" parTransId="{707CE09E-331C-4AFC-AF6E-C59F992004A5}" sibTransId="{DFF59234-D538-4200-B94A-4D2205388300}"/>
    <dgm:cxn modelId="{D4552AA4-8019-49E8-987F-090E67E21875}" type="presOf" srcId="{956A1433-92B9-424E-B34A-252B2B353D79}" destId="{B605514A-6534-4EFD-B9AC-8140C13977AC}" srcOrd="0" destOrd="0" presId="urn:microsoft.com/office/officeart/2005/8/layout/radial4"/>
    <dgm:cxn modelId="{D8C726C7-8A18-4710-B403-4EABD8EA268B}" type="presOf" srcId="{9197B56D-D2E3-4BC3-BC65-56116E491F9B}" destId="{2D8C8DCC-2985-4B22-8C04-51248F8D22E6}" srcOrd="0" destOrd="0" presId="urn:microsoft.com/office/officeart/2005/8/layout/radial4"/>
    <dgm:cxn modelId="{A4192FD4-3BC3-42BA-829E-E42BC3C4C491}" type="presOf" srcId="{DB773CE2-A83B-4BED-AC38-616CED5CB269}" destId="{5E3BCB10-CBC6-4A91-88C3-32D42E0CA745}" srcOrd="0" destOrd="0" presId="urn:microsoft.com/office/officeart/2005/8/layout/radial4"/>
    <dgm:cxn modelId="{0D712EF8-3936-4F0C-8077-FE1A3DEC1090}" type="presOf" srcId="{00651188-80AC-46A7-81AA-9AEA93746D44}" destId="{438DB580-C11A-4471-8578-C8242F4A9AB8}" srcOrd="0" destOrd="0" presId="urn:microsoft.com/office/officeart/2005/8/layout/radial4"/>
    <dgm:cxn modelId="{12C324FC-7735-4CA5-AC17-199FE00251C4}" type="presOf" srcId="{6EDB179C-4441-4E0B-BA53-2316C0E9E520}" destId="{8CE78520-D87F-40E5-918B-F57509E2DF25}" srcOrd="0" destOrd="0" presId="urn:microsoft.com/office/officeart/2005/8/layout/radial4"/>
    <dgm:cxn modelId="{E40060FD-98FB-48E1-A1B8-97E932D6C8CF}" srcId="{DB773CE2-A83B-4BED-AC38-616CED5CB269}" destId="{7A8D0B59-2047-4361-BE38-7E6A72AFEEED}" srcOrd="3" destOrd="0" parTransId="{657846B9-F311-469F-8542-9FBA28F39AB2}" sibTransId="{4FED44AA-F53C-4A75-97FE-5FA58D714AD0}"/>
    <dgm:cxn modelId="{ECA37351-8756-4494-9CFB-7489CADE2E49}" type="presParOf" srcId="{438DB580-C11A-4471-8578-C8242F4A9AB8}" destId="{5E3BCB10-CBC6-4A91-88C3-32D42E0CA745}" srcOrd="0" destOrd="0" presId="urn:microsoft.com/office/officeart/2005/8/layout/radial4"/>
    <dgm:cxn modelId="{4413953F-7093-4608-A8DD-E5663B9A13B5}" type="presParOf" srcId="{438DB580-C11A-4471-8578-C8242F4A9AB8}" destId="{8CE78520-D87F-40E5-918B-F57509E2DF25}" srcOrd="1" destOrd="0" presId="urn:microsoft.com/office/officeart/2005/8/layout/radial4"/>
    <dgm:cxn modelId="{78F7F4E8-33AE-45AF-9CDC-A38968CB182F}" type="presParOf" srcId="{438DB580-C11A-4471-8578-C8242F4A9AB8}" destId="{B605514A-6534-4EFD-B9AC-8140C13977AC}" srcOrd="2" destOrd="0" presId="urn:microsoft.com/office/officeart/2005/8/layout/radial4"/>
    <dgm:cxn modelId="{7099037E-B93C-49F4-8863-134355B9B2FD}" type="presParOf" srcId="{438DB580-C11A-4471-8578-C8242F4A9AB8}" destId="{A7D23BE4-7626-4EC3-8A02-5AA376341FC7}" srcOrd="3" destOrd="0" presId="urn:microsoft.com/office/officeart/2005/8/layout/radial4"/>
    <dgm:cxn modelId="{3191BB4D-65E1-4BD3-92C8-DCE258F2229A}" type="presParOf" srcId="{438DB580-C11A-4471-8578-C8242F4A9AB8}" destId="{2D8C8DCC-2985-4B22-8C04-51248F8D22E6}" srcOrd="4" destOrd="0" presId="urn:microsoft.com/office/officeart/2005/8/layout/radial4"/>
    <dgm:cxn modelId="{FE5D29EC-726D-45D6-9485-1ED393366E8D}" type="presParOf" srcId="{438DB580-C11A-4471-8578-C8242F4A9AB8}" destId="{D4DEA8EB-C0F2-47AA-80C7-13974DFA9471}" srcOrd="5" destOrd="0" presId="urn:microsoft.com/office/officeart/2005/8/layout/radial4"/>
    <dgm:cxn modelId="{201939F3-C498-4F77-BE52-D86892905241}" type="presParOf" srcId="{438DB580-C11A-4471-8578-C8242F4A9AB8}" destId="{70537AE0-0F94-4AAF-88A7-83CBB94B6F16}" srcOrd="6" destOrd="0" presId="urn:microsoft.com/office/officeart/2005/8/layout/radial4"/>
    <dgm:cxn modelId="{0C540A96-A454-4875-A8B9-1198755284A7}" type="presParOf" srcId="{438DB580-C11A-4471-8578-C8242F4A9AB8}" destId="{EE01F055-1470-4ED6-AF7C-C57D8CB104BD}" srcOrd="7" destOrd="0" presId="urn:microsoft.com/office/officeart/2005/8/layout/radial4"/>
    <dgm:cxn modelId="{90485205-3A2F-435C-A7A7-308E8DABDEA3}" type="presParOf" srcId="{438DB580-C11A-4471-8578-C8242F4A9AB8}" destId="{81E2284F-242A-45F2-A453-09D4D55B95ED}" srcOrd="8" destOrd="0" presId="urn:microsoft.com/office/officeart/2005/8/layout/radial4"/>
    <dgm:cxn modelId="{F6E59466-B775-4E47-B80B-EAAC267724A9}" type="presParOf" srcId="{438DB580-C11A-4471-8578-C8242F4A9AB8}" destId="{EC0E02FD-4CEC-4732-AA87-F8C1AE231FA2}" srcOrd="9" destOrd="0" presId="urn:microsoft.com/office/officeart/2005/8/layout/radial4"/>
    <dgm:cxn modelId="{66EDFD3F-F57C-464B-88A3-02D5B352E17E}" type="presParOf" srcId="{438DB580-C11A-4471-8578-C8242F4A9AB8}" destId="{9B895AB9-6669-4C51-A8BF-9396499DE51F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D80B3C-F648-4E52-A424-D0D9C9D254ED}" type="doc">
      <dgm:prSet loTypeId="urn:microsoft.com/office/officeart/2005/8/layout/arrow6" loCatId="relationship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pt-PT"/>
        </a:p>
      </dgm:t>
    </dgm:pt>
    <dgm:pt modelId="{562684EE-8E5D-4A34-8125-3A3C04E77023}">
      <dgm:prSet phldrT="[Texto]"/>
      <dgm:spPr>
        <a:xfrm>
          <a:off x="731520" y="1239519"/>
          <a:ext cx="2011680" cy="1194816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pt-PT" dirty="0" err="1"/>
            <a:t>Bureaucracy</a:t>
          </a:r>
          <a:r>
            <a:rPr lang="pt-PT" dirty="0">
              <a:latin typeface="Calibri" panose="020F0502020204030204"/>
              <a:ea typeface="+mn-ea"/>
              <a:cs typeface="+mn-cs"/>
            </a:rPr>
            <a:t>?</a:t>
          </a:r>
        </a:p>
      </dgm:t>
    </dgm:pt>
    <dgm:pt modelId="{EC03FBAE-1585-432C-BAC0-68124DABF13C}" type="parTrans" cxnId="{D51D3119-7BE5-421B-BEAB-34909DCB936C}">
      <dgm:prSet/>
      <dgm:spPr/>
      <dgm:t>
        <a:bodyPr/>
        <a:lstStyle/>
        <a:p>
          <a:endParaRPr lang="pt-PT"/>
        </a:p>
      </dgm:t>
    </dgm:pt>
    <dgm:pt modelId="{173E09F5-DCDA-4EC7-B20E-AB5185D86E53}" type="sibTrans" cxnId="{D51D3119-7BE5-421B-BEAB-34909DCB936C}">
      <dgm:prSet/>
      <dgm:spPr/>
      <dgm:t>
        <a:bodyPr/>
        <a:lstStyle/>
        <a:p>
          <a:endParaRPr lang="pt-PT"/>
        </a:p>
      </dgm:t>
    </dgm:pt>
    <dgm:pt modelId="{6F4C95B3-63EA-4E57-A6EE-D23C3CE0C9BB}">
      <dgm:prSet phldrT="[Texto]"/>
      <dgm:spPr>
        <a:xfrm>
          <a:off x="3048000" y="1629663"/>
          <a:ext cx="2377440" cy="1194816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pt-PT" dirty="0" err="1"/>
            <a:t>Sustainable</a:t>
          </a:r>
          <a:r>
            <a:rPr lang="pt-PT" dirty="0"/>
            <a:t> </a:t>
          </a:r>
          <a:r>
            <a:rPr lang="pt-PT" dirty="0" err="1"/>
            <a:t>development</a:t>
          </a:r>
          <a:r>
            <a:rPr lang="pt-PT" dirty="0">
              <a:latin typeface="Calibri" panose="020F0502020204030204"/>
              <a:ea typeface="+mn-ea"/>
              <a:cs typeface="+mn-cs"/>
            </a:rPr>
            <a:t>?</a:t>
          </a:r>
        </a:p>
      </dgm:t>
    </dgm:pt>
    <dgm:pt modelId="{B642DD26-5C40-4598-8106-5C8A5A9B7F72}" type="sibTrans" cxnId="{4EE8DC08-DAD6-4CAC-AE4B-F884CE3312BB}">
      <dgm:prSet/>
      <dgm:spPr/>
      <dgm:t>
        <a:bodyPr/>
        <a:lstStyle/>
        <a:p>
          <a:endParaRPr lang="pt-PT"/>
        </a:p>
      </dgm:t>
    </dgm:pt>
    <dgm:pt modelId="{7ACB4465-4AF0-44AD-B437-2BAAEF3AEE59}" type="parTrans" cxnId="{4EE8DC08-DAD6-4CAC-AE4B-F884CE3312BB}">
      <dgm:prSet/>
      <dgm:spPr/>
      <dgm:t>
        <a:bodyPr/>
        <a:lstStyle/>
        <a:p>
          <a:endParaRPr lang="pt-PT"/>
        </a:p>
      </dgm:t>
    </dgm:pt>
    <dgm:pt modelId="{5BFD8FC3-922C-4252-99F4-BB86958E73BA}" type="pres">
      <dgm:prSet presAssocID="{F0D80B3C-F648-4E52-A424-D0D9C9D254ED}" presName="compositeShape" presStyleCnt="0">
        <dgm:presLayoutVars>
          <dgm:chMax val="2"/>
          <dgm:dir/>
          <dgm:resizeHandles val="exact"/>
        </dgm:presLayoutVars>
      </dgm:prSet>
      <dgm:spPr/>
    </dgm:pt>
    <dgm:pt modelId="{B052D591-2EF9-4CE0-A274-4FAB7FCC5D26}" type="pres">
      <dgm:prSet presAssocID="{F0D80B3C-F648-4E52-A424-D0D9C9D254ED}" presName="ribbon" presStyleLbl="node1" presStyleIdx="0" presStyleCnt="1" custLinFactNeighborX="138" custLinFactNeighborY="18320"/>
      <dgm:spPr>
        <a:xfrm>
          <a:off x="0" y="812799"/>
          <a:ext cx="6096000" cy="2438400"/>
        </a:xfrm>
        <a:prstGeom prst="leftRightRibbon">
          <a:avLst/>
        </a:prstGeom>
      </dgm:spPr>
    </dgm:pt>
    <dgm:pt modelId="{0FCE2476-FB11-4AED-BE22-C36DD9F0BAF4}" type="pres">
      <dgm:prSet presAssocID="{F0D80B3C-F648-4E52-A424-D0D9C9D254ED}" presName="leftArrowText" presStyleLbl="node1" presStyleIdx="0" presStyleCnt="1" custLinFactNeighborX="7600" custLinFactNeighborY="36246">
        <dgm:presLayoutVars>
          <dgm:chMax val="0"/>
          <dgm:bulletEnabled val="1"/>
        </dgm:presLayoutVars>
      </dgm:prSet>
      <dgm:spPr/>
    </dgm:pt>
    <dgm:pt modelId="{1CF1E39E-9CED-4E05-8E66-D45CDA566A3A}" type="pres">
      <dgm:prSet presAssocID="{F0D80B3C-F648-4E52-A424-D0D9C9D254ED}" presName="rightArrowText" presStyleLbl="node1" presStyleIdx="0" presStyleCnt="1" custLinFactNeighborX="180" custLinFactNeighborY="31532">
        <dgm:presLayoutVars>
          <dgm:chMax val="0"/>
          <dgm:bulletEnabled val="1"/>
        </dgm:presLayoutVars>
      </dgm:prSet>
      <dgm:spPr/>
    </dgm:pt>
  </dgm:ptLst>
  <dgm:cxnLst>
    <dgm:cxn modelId="{4EE8DC08-DAD6-4CAC-AE4B-F884CE3312BB}" srcId="{F0D80B3C-F648-4E52-A424-D0D9C9D254ED}" destId="{6F4C95B3-63EA-4E57-A6EE-D23C3CE0C9BB}" srcOrd="1" destOrd="0" parTransId="{7ACB4465-4AF0-44AD-B437-2BAAEF3AEE59}" sibTransId="{B642DD26-5C40-4598-8106-5C8A5A9B7F72}"/>
    <dgm:cxn modelId="{D51D3119-7BE5-421B-BEAB-34909DCB936C}" srcId="{F0D80B3C-F648-4E52-A424-D0D9C9D254ED}" destId="{562684EE-8E5D-4A34-8125-3A3C04E77023}" srcOrd="0" destOrd="0" parTransId="{EC03FBAE-1585-432C-BAC0-68124DABF13C}" sibTransId="{173E09F5-DCDA-4EC7-B20E-AB5185D86E53}"/>
    <dgm:cxn modelId="{17367731-E9F3-4CB8-A29D-B2DA097F8482}" type="presOf" srcId="{6F4C95B3-63EA-4E57-A6EE-D23C3CE0C9BB}" destId="{1CF1E39E-9CED-4E05-8E66-D45CDA566A3A}" srcOrd="0" destOrd="0" presId="urn:microsoft.com/office/officeart/2005/8/layout/arrow6"/>
    <dgm:cxn modelId="{01C98772-4D0F-4C20-971D-34BFCD6CEB52}" type="presOf" srcId="{F0D80B3C-F648-4E52-A424-D0D9C9D254ED}" destId="{5BFD8FC3-922C-4252-99F4-BB86958E73BA}" srcOrd="0" destOrd="0" presId="urn:microsoft.com/office/officeart/2005/8/layout/arrow6"/>
    <dgm:cxn modelId="{58BF8AA6-ED9E-4EE3-9F62-3AB59B8C900A}" type="presOf" srcId="{562684EE-8E5D-4A34-8125-3A3C04E77023}" destId="{0FCE2476-FB11-4AED-BE22-C36DD9F0BAF4}" srcOrd="0" destOrd="0" presId="urn:microsoft.com/office/officeart/2005/8/layout/arrow6"/>
    <dgm:cxn modelId="{F3D5385D-7C20-4D26-9DBA-922C9F5979D4}" type="presParOf" srcId="{5BFD8FC3-922C-4252-99F4-BB86958E73BA}" destId="{B052D591-2EF9-4CE0-A274-4FAB7FCC5D26}" srcOrd="0" destOrd="0" presId="urn:microsoft.com/office/officeart/2005/8/layout/arrow6"/>
    <dgm:cxn modelId="{7F888D4C-C922-4D20-9ADC-FC99DD681E66}" type="presParOf" srcId="{5BFD8FC3-922C-4252-99F4-BB86958E73BA}" destId="{0FCE2476-FB11-4AED-BE22-C36DD9F0BAF4}" srcOrd="1" destOrd="0" presId="urn:microsoft.com/office/officeart/2005/8/layout/arrow6"/>
    <dgm:cxn modelId="{51FBABBF-1907-448F-B614-A5611C2B0021}" type="presParOf" srcId="{5BFD8FC3-922C-4252-99F4-BB86958E73BA}" destId="{1CF1E39E-9CED-4E05-8E66-D45CDA566A3A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3BCB10-CBC6-4A91-88C3-32D42E0CA745}">
      <dsp:nvSpPr>
        <dsp:cNvPr id="0" name=""/>
        <dsp:cNvSpPr/>
      </dsp:nvSpPr>
      <dsp:spPr>
        <a:xfrm>
          <a:off x="2111023" y="2108152"/>
          <a:ext cx="1463015" cy="1463015"/>
        </a:xfrm>
        <a:prstGeom prst="ellipse">
          <a:avLst/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33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QMS</a:t>
          </a:r>
        </a:p>
      </dsp:txBody>
      <dsp:txXfrm>
        <a:off x="2325277" y="2322406"/>
        <a:ext cx="1034507" cy="1034507"/>
      </dsp:txXfrm>
    </dsp:sp>
    <dsp:sp modelId="{8CE78520-D87F-40E5-918B-F57509E2DF25}">
      <dsp:nvSpPr>
        <dsp:cNvPr id="0" name=""/>
        <dsp:cNvSpPr/>
      </dsp:nvSpPr>
      <dsp:spPr>
        <a:xfrm rot="10800000">
          <a:off x="695367" y="2631180"/>
          <a:ext cx="1337794" cy="416959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5514A-6534-4EFD-B9AC-8140C13977AC}">
      <dsp:nvSpPr>
        <dsp:cNvPr id="0" name=""/>
        <dsp:cNvSpPr/>
      </dsp:nvSpPr>
      <dsp:spPr>
        <a:xfrm>
          <a:off x="435" y="2283714"/>
          <a:ext cx="1389864" cy="11118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Quality</a:t>
          </a:r>
          <a:r>
            <a:rPr lang="pt-PT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pt-PT" sz="15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promoters</a:t>
          </a:r>
          <a:r>
            <a:rPr lang="pt-PT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network</a:t>
          </a:r>
        </a:p>
      </dsp:txBody>
      <dsp:txXfrm>
        <a:off x="33001" y="2316280"/>
        <a:ext cx="1324732" cy="1046759"/>
      </dsp:txXfrm>
    </dsp:sp>
    <dsp:sp modelId="{A7D23BE4-7626-4EC3-8A02-5AA376341FC7}">
      <dsp:nvSpPr>
        <dsp:cNvPr id="0" name=""/>
        <dsp:cNvSpPr/>
      </dsp:nvSpPr>
      <dsp:spPr>
        <a:xfrm rot="13500000">
          <a:off x="1128341" y="1585888"/>
          <a:ext cx="1337794" cy="416959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C8DCC-2985-4B22-8C04-51248F8D22E6}">
      <dsp:nvSpPr>
        <dsp:cNvPr id="0" name=""/>
        <dsp:cNvSpPr/>
      </dsp:nvSpPr>
      <dsp:spPr>
        <a:xfrm>
          <a:off x="629324" y="765440"/>
          <a:ext cx="1389864" cy="11118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Quality</a:t>
          </a:r>
          <a:r>
            <a:rPr lang="pt-PT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</a:t>
          </a:r>
          <a:r>
            <a:rPr lang="pt-PT" sz="15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Promotion</a:t>
          </a:r>
          <a:r>
            <a:rPr lang="pt-PT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Office</a:t>
          </a:r>
        </a:p>
      </dsp:txBody>
      <dsp:txXfrm>
        <a:off x="661890" y="798006"/>
        <a:ext cx="1324732" cy="1046759"/>
      </dsp:txXfrm>
    </dsp:sp>
    <dsp:sp modelId="{D4DEA8EB-C0F2-47AA-80C7-13974DFA9471}">
      <dsp:nvSpPr>
        <dsp:cNvPr id="0" name=""/>
        <dsp:cNvSpPr/>
      </dsp:nvSpPr>
      <dsp:spPr>
        <a:xfrm rot="16200000">
          <a:off x="2173633" y="1152914"/>
          <a:ext cx="1337794" cy="416959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37AE0-0F94-4AAF-88A7-83CBB94B6F16}">
      <dsp:nvSpPr>
        <dsp:cNvPr id="0" name=""/>
        <dsp:cNvSpPr/>
      </dsp:nvSpPr>
      <dsp:spPr>
        <a:xfrm>
          <a:off x="2147598" y="136551"/>
          <a:ext cx="1389864" cy="11118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Top management</a:t>
          </a:r>
        </a:p>
      </dsp:txBody>
      <dsp:txXfrm>
        <a:off x="2180164" y="169117"/>
        <a:ext cx="1324732" cy="1046759"/>
      </dsp:txXfrm>
    </dsp:sp>
    <dsp:sp modelId="{EE01F055-1470-4ED6-AF7C-C57D8CB104BD}">
      <dsp:nvSpPr>
        <dsp:cNvPr id="0" name=""/>
        <dsp:cNvSpPr/>
      </dsp:nvSpPr>
      <dsp:spPr>
        <a:xfrm rot="18900000">
          <a:off x="3218925" y="1585888"/>
          <a:ext cx="1337794" cy="416959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E2284F-242A-45F2-A453-09D4D55B95ED}">
      <dsp:nvSpPr>
        <dsp:cNvPr id="0" name=""/>
        <dsp:cNvSpPr/>
      </dsp:nvSpPr>
      <dsp:spPr>
        <a:xfrm>
          <a:off x="3665872" y="765440"/>
          <a:ext cx="1389864" cy="11118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Students</a:t>
          </a:r>
          <a:r>
            <a:rPr lang="pt-PT" sz="1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 &amp; Staff</a:t>
          </a:r>
        </a:p>
      </dsp:txBody>
      <dsp:txXfrm>
        <a:off x="3698438" y="798006"/>
        <a:ext cx="1324732" cy="1046759"/>
      </dsp:txXfrm>
    </dsp:sp>
    <dsp:sp modelId="{EC0E02FD-4CEC-4732-AA87-F8C1AE231FA2}">
      <dsp:nvSpPr>
        <dsp:cNvPr id="0" name=""/>
        <dsp:cNvSpPr/>
      </dsp:nvSpPr>
      <dsp:spPr>
        <a:xfrm>
          <a:off x="3651899" y="2631180"/>
          <a:ext cx="1337794" cy="416959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895AB9-6669-4C51-A8BF-9396499DE51F}">
      <dsp:nvSpPr>
        <dsp:cNvPr id="0" name=""/>
        <dsp:cNvSpPr/>
      </dsp:nvSpPr>
      <dsp:spPr>
        <a:xfrm>
          <a:off x="4294762" y="2283714"/>
          <a:ext cx="1389864" cy="1111891"/>
        </a:xfrm>
        <a:prstGeom prst="roundRect">
          <a:avLst>
            <a:gd name="adj" fmla="val 10000"/>
          </a:avLst>
        </a:prstGeom>
        <a:solidFill>
          <a:sysClr val="window" lastClr="FFFFFF"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i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rPr>
            <a:t>Stakeholders</a:t>
          </a:r>
        </a:p>
      </dsp:txBody>
      <dsp:txXfrm>
        <a:off x="4327328" y="2316280"/>
        <a:ext cx="1324732" cy="10467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52D591-2EF9-4CE0-A274-4FAB7FCC5D26}">
      <dsp:nvSpPr>
        <dsp:cNvPr id="0" name=""/>
        <dsp:cNvSpPr/>
      </dsp:nvSpPr>
      <dsp:spPr>
        <a:xfrm>
          <a:off x="0" y="1259514"/>
          <a:ext cx="6096000" cy="2438400"/>
        </a:xfrm>
        <a:prstGeom prst="leftRightRibb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E2476-FB11-4AED-BE22-C36DD9F0BAF4}">
      <dsp:nvSpPr>
        <dsp:cNvPr id="0" name=""/>
        <dsp:cNvSpPr/>
      </dsp:nvSpPr>
      <dsp:spPr>
        <a:xfrm>
          <a:off x="884407" y="1672593"/>
          <a:ext cx="2011680" cy="119481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600" kern="1200" dirty="0" err="1"/>
            <a:t>Bureaucracy</a:t>
          </a:r>
          <a:r>
            <a:rPr lang="pt-PT" sz="2600" kern="1200" dirty="0">
              <a:latin typeface="Calibri" panose="020F0502020204030204"/>
              <a:ea typeface="+mn-ea"/>
              <a:cs typeface="+mn-cs"/>
            </a:rPr>
            <a:t>?</a:t>
          </a:r>
        </a:p>
      </dsp:txBody>
      <dsp:txXfrm>
        <a:off x="884407" y="1672593"/>
        <a:ext cx="2011680" cy="1194816"/>
      </dsp:txXfrm>
    </dsp:sp>
    <dsp:sp modelId="{1CF1E39E-9CED-4E05-8E66-D45CDA566A3A}">
      <dsp:nvSpPr>
        <dsp:cNvPr id="0" name=""/>
        <dsp:cNvSpPr/>
      </dsp:nvSpPr>
      <dsp:spPr>
        <a:xfrm>
          <a:off x="3052279" y="2006413"/>
          <a:ext cx="2377440" cy="1194816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chilly" dir="t"/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456" rIns="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2600" kern="1200" dirty="0" err="1"/>
            <a:t>Sustainable</a:t>
          </a:r>
          <a:r>
            <a:rPr lang="pt-PT" sz="2600" kern="1200" dirty="0"/>
            <a:t> </a:t>
          </a:r>
          <a:r>
            <a:rPr lang="pt-PT" sz="2600" kern="1200" dirty="0" err="1"/>
            <a:t>development</a:t>
          </a:r>
          <a:r>
            <a:rPr lang="pt-PT" sz="2600" kern="1200" dirty="0">
              <a:latin typeface="Calibri" panose="020F0502020204030204"/>
              <a:ea typeface="+mn-ea"/>
              <a:cs typeface="+mn-cs"/>
            </a:rPr>
            <a:t>?</a:t>
          </a:r>
        </a:p>
      </dsp:txBody>
      <dsp:txXfrm>
        <a:off x="3052279" y="2006413"/>
        <a:ext cx="2377440" cy="1194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9C42A6-78F0-408B-B23E-A797F2D358D2}" type="datetimeFigureOut">
              <a:rPr lang="pt-PT" smtClean="0"/>
              <a:t>15/06/2026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7481B6-43FF-4738-849E-388E692C0716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5538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752318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As atividades da DPQ são muito diversas. Em termos de volume de trabalho, destacam-se as atividades relacionadas com a monitorização e avaliação da qualidade pedagógica; a gestão da participação da Uc em rankings universitários; a gestão de inquéritos às partes interessadas e todos os processos de (auto)avaliação – A3ES, ISO, etc.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DPQ assume ainda um papel de relevo na criação e implementação de formação profissional na área da gestão da qualidade, para docentes, investigadores e técnicos da UC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83910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/>
              <a:t>A UC e o seu Sistema de Gestão da Qualidade possuem várias acreditações que atestam o nosso compromisso para com a melhoria contínua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561249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03179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PDCA aplicado à oferta formativa</a:t>
            </a:r>
          </a:p>
          <a:p>
            <a:endParaRPr lang="pt-PT" dirty="0"/>
          </a:p>
          <a:p>
            <a:r>
              <a:rPr lang="pt-PT" dirty="0"/>
              <a:t>P – o plano estratégico contém um conjunto de linhas de orientação e metas relacionadas com o ensino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90526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PDCA aplicado à oferta formativa</a:t>
            </a:r>
          </a:p>
          <a:p>
            <a:endParaRPr lang="pt-PT" dirty="0"/>
          </a:p>
          <a:p>
            <a:r>
              <a:rPr lang="pt-PT" dirty="0"/>
              <a:t>D – as ações do plano estratégico são executadas, sob tutela da equipa reitoral e com o envolvimento das UO e dos serviços de apoio</a:t>
            </a:r>
          </a:p>
          <a:p>
            <a:endParaRPr lang="pt-PT" dirty="0"/>
          </a:p>
          <a:p>
            <a:r>
              <a:rPr lang="pt-PT" dirty="0"/>
              <a:t>Tem existido um grande investimento em projetos inovadores, nesta área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346712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PDCA aplicado à oferta formativa</a:t>
            </a:r>
          </a:p>
          <a:p>
            <a:endParaRPr lang="pt-PT" dirty="0"/>
          </a:p>
          <a:p>
            <a:r>
              <a:rPr lang="pt-PT" dirty="0"/>
              <a:t>C – as ações implementadas, e a qualidade da oferta formativa são monitorizadas através de vários instrumentos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248195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b="1" dirty="0"/>
              <a:t>PDCA aplicado à oferta formativa</a:t>
            </a:r>
          </a:p>
          <a:p>
            <a:endParaRPr lang="pt-PT" dirty="0"/>
          </a:p>
          <a:p>
            <a:r>
              <a:rPr lang="pt-PT" dirty="0"/>
              <a:t>A – os resultados da monitorização são utilizados pela gestão de topo, pelos diretores de UO, coordenadores de curso, etc., para apoiar a tomada de decisão com vista à melhoria contínua</a:t>
            </a: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3018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Inquéritos pedagógicos e relatórios anuais de autoavaliação de curso implementados em NÓNIO – há um histórico que pode ser consultado e que garante a continuidade do processo ano após ano, mesmo quando há mudança de coordenação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Relatório anual de autoavaliação de curso tem uma estrutura semelhante ao relatório pedido pela A3ES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36424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Anualmente, em setembro, é realizada uma reunião de balanço do ciclo de monitorização e avaliação da qualidade pedagógica, com todas as UO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Nesta reunião há também espaço para partilha e reconhecimento de Boas Práticas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424279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UC tem mecanismos de autoavaliação anual das suas atividades e serviços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Essa autoavaliação tem como objetivo confirmar se estamos ou não alinhados com a legislação, com a norma ISO 9001, com os referenciais europeus e nacionais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autoavaliação é realizada com o apoio de instrumentos criados pela DPQ – p. ex., o relatório anual de autoavaliação de curso segue um </a:t>
            </a:r>
            <a:r>
              <a:rPr lang="pt-PT" dirty="0" err="1"/>
              <a:t>template</a:t>
            </a:r>
            <a:r>
              <a:rPr lang="pt-PT" dirty="0"/>
              <a:t> padronizado, criado à medida das necessidades da UC e de forma alinhada com o que sabemos que é pedido pela A3ES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Mensagem importante – não fazemos autoavaliação apenas no ano em que temos as avaliações externas pela A3ES. A continuidade do processo é essencial para que a qualidade não seja apenas mera burocracia, mas acrescente valor e torne a Instituição mais competitiva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45123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0429592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12992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880518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639329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8376601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91419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00892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Sistema de Gestão da Qualidade da UC “nasceu” na Administração, baseado na norma ISO 9001. Em 2010 começou a ser estendido a outras unidades/serviços e atividades, passando a aplicar os referenciais europeus e nacionais para a gestão da qualidade no ensino superior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21596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Através da existência de um Sistema de Gestão da Qualidade a UC contribui para a concretização do ODS16, nomeadamente porque: utiliza dados para apoio à tomada de decisão; dá voz às partes interessadas, que assim participam nos processos de gestão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UC como IES mais sustentável em Portugal, segundo o ranking THE Impact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89978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MS PGothic" panose="020B0600070205080204" pitchFamily="34" charset="-128"/>
              </a:rPr>
              <a:t>Tanto a </a:t>
            </a:r>
            <a:r>
              <a:rPr lang="en-GB" dirty="0" err="1">
                <a:ea typeface="MS PGothic" panose="020B0600070205080204" pitchFamily="34" charset="-128"/>
              </a:rPr>
              <a:t>norma</a:t>
            </a:r>
            <a:r>
              <a:rPr lang="en-GB" dirty="0">
                <a:ea typeface="MS PGothic" panose="020B0600070205080204" pitchFamily="34" charset="-128"/>
              </a:rPr>
              <a:t> ISO 9001 (</a:t>
            </a:r>
            <a:r>
              <a:rPr lang="en-GB" dirty="0" err="1">
                <a:ea typeface="MS PGothic" panose="020B0600070205080204" pitchFamily="34" charset="-128"/>
              </a:rPr>
              <a:t>requisitos</a:t>
            </a:r>
            <a:r>
              <a:rPr lang="en-GB" dirty="0">
                <a:ea typeface="MS PGothic" panose="020B0600070205080204" pitchFamily="34" charset="-128"/>
              </a:rPr>
              <a:t> para </a:t>
            </a:r>
            <a:r>
              <a:rPr lang="en-GB" dirty="0" err="1">
                <a:ea typeface="MS PGothic" panose="020B0600070205080204" pitchFamily="34" charset="-128"/>
              </a:rPr>
              <a:t>sistemas</a:t>
            </a:r>
            <a:r>
              <a:rPr lang="en-GB" dirty="0">
                <a:ea typeface="MS PGothic" panose="020B0600070205080204" pitchFamily="34" charset="-128"/>
              </a:rPr>
              <a:t> de </a:t>
            </a:r>
            <a:r>
              <a:rPr lang="en-GB" dirty="0" err="1">
                <a:ea typeface="MS PGothic" panose="020B0600070205080204" pitchFamily="34" charset="-128"/>
              </a:rPr>
              <a:t>gestão</a:t>
            </a:r>
            <a:r>
              <a:rPr lang="en-GB" dirty="0">
                <a:ea typeface="MS PGothic" panose="020B0600070205080204" pitchFamily="34" charset="-128"/>
              </a:rPr>
              <a:t> da </a:t>
            </a:r>
            <a:r>
              <a:rPr lang="en-GB" dirty="0" err="1">
                <a:ea typeface="MS PGothic" panose="020B0600070205080204" pitchFamily="34" charset="-128"/>
              </a:rPr>
              <a:t>qualidade</a:t>
            </a:r>
            <a:r>
              <a:rPr lang="en-GB" dirty="0">
                <a:ea typeface="MS PGothic" panose="020B0600070205080204" pitchFamily="34" charset="-128"/>
              </a:rPr>
              <a:t>), </a:t>
            </a:r>
            <a:r>
              <a:rPr lang="en-GB" dirty="0" err="1">
                <a:ea typeface="MS PGothic" panose="020B0600070205080204" pitchFamily="34" charset="-128"/>
              </a:rPr>
              <a:t>como</a:t>
            </a:r>
            <a:r>
              <a:rPr lang="en-GB" dirty="0">
                <a:ea typeface="MS PGothic" panose="020B0600070205080204" pitchFamily="34" charset="-128"/>
              </a:rPr>
              <a:t> </a:t>
            </a:r>
            <a:r>
              <a:rPr lang="en-GB" dirty="0" err="1">
                <a:ea typeface="MS PGothic" panose="020B0600070205080204" pitchFamily="34" charset="-128"/>
              </a:rPr>
              <a:t>os</a:t>
            </a:r>
            <a:r>
              <a:rPr lang="en-GB" dirty="0">
                <a:ea typeface="MS PGothic" panose="020B0600070205080204" pitchFamily="34" charset="-128"/>
              </a:rPr>
              <a:t> ESG (guidelines </a:t>
            </a:r>
            <a:r>
              <a:rPr lang="en-GB" dirty="0" err="1">
                <a:ea typeface="MS PGothic" panose="020B0600070205080204" pitchFamily="34" charset="-128"/>
              </a:rPr>
              <a:t>europeus</a:t>
            </a:r>
            <a:r>
              <a:rPr lang="en-GB" dirty="0">
                <a:ea typeface="MS PGothic" panose="020B0600070205080204" pitchFamily="34" charset="-128"/>
              </a:rPr>
              <a:t> para </a:t>
            </a:r>
            <a:r>
              <a:rPr lang="en-GB" dirty="0" err="1">
                <a:ea typeface="MS PGothic" panose="020B0600070205080204" pitchFamily="34" charset="-128"/>
              </a:rPr>
              <a:t>gestão</a:t>
            </a:r>
            <a:r>
              <a:rPr lang="en-GB" dirty="0">
                <a:ea typeface="MS PGothic" panose="020B0600070205080204" pitchFamily="34" charset="-128"/>
              </a:rPr>
              <a:t> da </a:t>
            </a:r>
            <a:r>
              <a:rPr lang="en-GB" dirty="0" err="1">
                <a:ea typeface="MS PGothic" panose="020B0600070205080204" pitchFamily="34" charset="-128"/>
              </a:rPr>
              <a:t>qualidade</a:t>
            </a:r>
            <a:r>
              <a:rPr lang="en-GB" dirty="0">
                <a:ea typeface="MS PGothic" panose="020B0600070205080204" pitchFamily="34" charset="-128"/>
              </a:rPr>
              <a:t> em IES) e </a:t>
            </a:r>
            <a:r>
              <a:rPr lang="en-GB" dirty="0" err="1">
                <a:ea typeface="MS PGothic" panose="020B0600070205080204" pitchFamily="34" charset="-128"/>
              </a:rPr>
              <a:t>referenciais</a:t>
            </a:r>
            <a:r>
              <a:rPr lang="en-GB" dirty="0">
                <a:ea typeface="MS PGothic" panose="020B0600070205080204" pitchFamily="34" charset="-128"/>
              </a:rPr>
              <a:t> A3ES (</a:t>
            </a:r>
            <a:r>
              <a:rPr lang="en-GB" dirty="0" err="1">
                <a:ea typeface="MS PGothic" panose="020B0600070205080204" pitchFamily="34" charset="-128"/>
              </a:rPr>
              <a:t>baseados</a:t>
            </a:r>
            <a:r>
              <a:rPr lang="en-GB" dirty="0">
                <a:ea typeface="MS PGothic" panose="020B0600070205080204" pitchFamily="34" charset="-128"/>
              </a:rPr>
              <a:t> </a:t>
            </a:r>
            <a:r>
              <a:rPr lang="en-GB" dirty="0" err="1">
                <a:ea typeface="MS PGothic" panose="020B0600070205080204" pitchFamily="34" charset="-128"/>
              </a:rPr>
              <a:t>nos</a:t>
            </a:r>
            <a:r>
              <a:rPr lang="en-GB" dirty="0">
                <a:ea typeface="MS PGothic" panose="020B0600070205080204" pitchFamily="34" charset="-128"/>
              </a:rPr>
              <a:t> guidelines </a:t>
            </a:r>
            <a:r>
              <a:rPr lang="en-GB" dirty="0" err="1">
                <a:ea typeface="MS PGothic" panose="020B0600070205080204" pitchFamily="34" charset="-128"/>
              </a:rPr>
              <a:t>europeus</a:t>
            </a:r>
            <a:r>
              <a:rPr lang="en-GB" dirty="0">
                <a:ea typeface="MS PGothic" panose="020B0600070205080204" pitchFamily="34" charset="-128"/>
              </a:rPr>
              <a:t>) </a:t>
            </a:r>
            <a:r>
              <a:rPr lang="en-GB" dirty="0" err="1">
                <a:ea typeface="MS PGothic" panose="020B0600070205080204" pitchFamily="34" charset="-128"/>
              </a:rPr>
              <a:t>estão</a:t>
            </a:r>
            <a:r>
              <a:rPr lang="en-GB" dirty="0">
                <a:ea typeface="MS PGothic" panose="020B0600070205080204" pitchFamily="34" charset="-128"/>
              </a:rPr>
              <a:t> </a:t>
            </a:r>
            <a:r>
              <a:rPr lang="en-GB" dirty="0" err="1">
                <a:ea typeface="MS PGothic" panose="020B0600070205080204" pitchFamily="34" charset="-128"/>
              </a:rPr>
              <a:t>suportados</a:t>
            </a:r>
            <a:r>
              <a:rPr lang="en-GB" dirty="0">
                <a:ea typeface="MS PGothic" panose="020B0600070205080204" pitchFamily="34" charset="-128"/>
              </a:rPr>
              <a:t> no </a:t>
            </a:r>
            <a:r>
              <a:rPr lang="en-GB" dirty="0" err="1">
                <a:ea typeface="MS PGothic" panose="020B0600070205080204" pitchFamily="34" charset="-128"/>
              </a:rPr>
              <a:t>ciclo</a:t>
            </a:r>
            <a:r>
              <a:rPr lang="en-GB" dirty="0">
                <a:ea typeface="MS PGothic" panose="020B0600070205080204" pitchFamily="34" charset="-128"/>
              </a:rPr>
              <a:t> PDCA – </a:t>
            </a:r>
            <a:r>
              <a:rPr lang="en-GB" dirty="0" err="1">
                <a:ea typeface="MS PGothic" panose="020B0600070205080204" pitchFamily="34" charset="-128"/>
              </a:rPr>
              <a:t>Planear</a:t>
            </a:r>
            <a:r>
              <a:rPr lang="en-GB" dirty="0">
                <a:ea typeface="MS PGothic" panose="020B0600070205080204" pitchFamily="34" charset="-128"/>
              </a:rPr>
              <a:t>, </a:t>
            </a:r>
            <a:r>
              <a:rPr lang="en-GB" dirty="0" err="1">
                <a:ea typeface="MS PGothic" panose="020B0600070205080204" pitchFamily="34" charset="-128"/>
              </a:rPr>
              <a:t>Executar</a:t>
            </a:r>
            <a:r>
              <a:rPr lang="en-GB" dirty="0">
                <a:ea typeface="MS PGothic" panose="020B0600070205080204" pitchFamily="34" charset="-128"/>
              </a:rPr>
              <a:t>, </a:t>
            </a:r>
            <a:r>
              <a:rPr lang="en-GB" dirty="0" err="1">
                <a:ea typeface="MS PGothic" panose="020B0600070205080204" pitchFamily="34" charset="-128"/>
              </a:rPr>
              <a:t>Monitorizar</a:t>
            </a:r>
            <a:r>
              <a:rPr lang="en-GB" dirty="0">
                <a:ea typeface="MS PGothic" panose="020B0600070205080204" pitchFamily="34" charset="-128"/>
              </a:rPr>
              <a:t>/</a:t>
            </a:r>
            <a:r>
              <a:rPr lang="en-GB" dirty="0" err="1">
                <a:ea typeface="MS PGothic" panose="020B0600070205080204" pitchFamily="34" charset="-128"/>
              </a:rPr>
              <a:t>Avaliar</a:t>
            </a:r>
            <a:r>
              <a:rPr lang="en-GB" dirty="0">
                <a:ea typeface="MS PGothic" panose="020B0600070205080204" pitchFamily="34" charset="-128"/>
              </a:rPr>
              <a:t>, </a:t>
            </a:r>
            <a:r>
              <a:rPr lang="en-GB" dirty="0" err="1">
                <a:ea typeface="MS PGothic" panose="020B0600070205080204" pitchFamily="34" charset="-128"/>
              </a:rPr>
              <a:t>Melhorar</a:t>
            </a:r>
            <a:endParaRPr lang="en-GB" dirty="0">
              <a:ea typeface="MS PGothic" panose="020B060007020508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en-GB" dirty="0">
                <a:ea typeface="MS PGothic" panose="020B0600070205080204" pitchFamily="34" charset="-128"/>
              </a:rPr>
              <a:t>O Sistema de Gestão da Qualidade da UC </a:t>
            </a:r>
            <a:r>
              <a:rPr lang="en-GB" dirty="0" err="1">
                <a:ea typeface="MS PGothic" panose="020B0600070205080204" pitchFamily="34" charset="-128"/>
              </a:rPr>
              <a:t>aplica</a:t>
            </a:r>
            <a:r>
              <a:rPr lang="en-GB" dirty="0">
                <a:ea typeface="MS PGothic" panose="020B0600070205080204" pitchFamily="34" charset="-128"/>
              </a:rPr>
              <a:t> </a:t>
            </a:r>
            <a:r>
              <a:rPr lang="en-GB" dirty="0" err="1">
                <a:ea typeface="MS PGothic" panose="020B0600070205080204" pitchFamily="34" charset="-128"/>
              </a:rPr>
              <a:t>este</a:t>
            </a:r>
            <a:r>
              <a:rPr lang="en-GB" dirty="0">
                <a:ea typeface="MS PGothic" panose="020B0600070205080204" pitchFamily="34" charset="-128"/>
              </a:rPr>
              <a:t> </a:t>
            </a:r>
            <a:r>
              <a:rPr lang="en-GB" dirty="0" err="1">
                <a:ea typeface="MS PGothic" panose="020B0600070205080204" pitchFamily="34" charset="-128"/>
              </a:rPr>
              <a:t>ciclo</a:t>
            </a:r>
            <a:r>
              <a:rPr lang="en-GB" dirty="0">
                <a:ea typeface="MS PGothic" panose="020B0600070205080204" pitchFamily="34" charset="-128"/>
              </a:rPr>
              <a:t> </a:t>
            </a:r>
            <a:r>
              <a:rPr lang="en-GB" dirty="0" err="1">
                <a:ea typeface="MS PGothic" panose="020B0600070205080204" pitchFamily="34" charset="-128"/>
              </a:rPr>
              <a:t>ano</a:t>
            </a:r>
            <a:r>
              <a:rPr lang="en-GB" dirty="0">
                <a:ea typeface="MS PGothic" panose="020B0600070205080204" pitchFamily="34" charset="-128"/>
              </a:rPr>
              <a:t> </a:t>
            </a:r>
            <a:r>
              <a:rPr lang="en-GB" dirty="0" err="1">
                <a:ea typeface="MS PGothic" panose="020B0600070205080204" pitchFamily="34" charset="-128"/>
              </a:rPr>
              <a:t>após</a:t>
            </a:r>
            <a:r>
              <a:rPr lang="en-GB" dirty="0">
                <a:ea typeface="MS PGothic" panose="020B0600070205080204" pitchFamily="34" charset="-128"/>
              </a:rPr>
              <a:t> </a:t>
            </a:r>
            <a:r>
              <a:rPr lang="en-GB" dirty="0" err="1">
                <a:ea typeface="MS PGothic" panose="020B0600070205080204" pitchFamily="34" charset="-128"/>
              </a:rPr>
              <a:t>ano</a:t>
            </a:r>
            <a:r>
              <a:rPr lang="en-GB" dirty="0">
                <a:ea typeface="MS PGothic" panose="020B0600070205080204" pitchFamily="34" charset="-128"/>
              </a:rPr>
              <a:t>, </a:t>
            </a:r>
            <a:r>
              <a:rPr lang="en-GB" dirty="0" err="1">
                <a:ea typeface="MS PGothic" panose="020B0600070205080204" pitchFamily="34" charset="-128"/>
              </a:rPr>
              <a:t>nas</a:t>
            </a:r>
            <a:r>
              <a:rPr lang="en-GB" dirty="0">
                <a:ea typeface="MS PGothic" panose="020B0600070205080204" pitchFamily="34" charset="-128"/>
              </a:rPr>
              <a:t> </a:t>
            </a:r>
            <a:r>
              <a:rPr lang="en-GB" dirty="0" err="1">
                <a:ea typeface="MS PGothic" panose="020B0600070205080204" pitchFamily="34" charset="-128"/>
              </a:rPr>
              <a:t>várias</a:t>
            </a:r>
            <a:r>
              <a:rPr lang="en-GB" dirty="0">
                <a:ea typeface="MS PGothic" panose="020B0600070205080204" pitchFamily="34" charset="-128"/>
              </a:rPr>
              <a:t> </a:t>
            </a:r>
            <a:r>
              <a:rPr lang="en-GB" dirty="0" err="1">
                <a:ea typeface="MS PGothic" panose="020B0600070205080204" pitchFamily="34" charset="-128"/>
              </a:rPr>
              <a:t>unidades</a:t>
            </a:r>
            <a:r>
              <a:rPr lang="en-GB" dirty="0">
                <a:ea typeface="MS PGothic" panose="020B0600070205080204" pitchFamily="34" charset="-128"/>
              </a:rPr>
              <a:t> e </a:t>
            </a:r>
            <a:r>
              <a:rPr lang="en-GB" dirty="0" err="1">
                <a:ea typeface="MS PGothic" panose="020B0600070205080204" pitchFamily="34" charset="-128"/>
              </a:rPr>
              <a:t>serviços</a:t>
            </a:r>
            <a:r>
              <a:rPr lang="en-GB" dirty="0">
                <a:ea typeface="MS PGothic" panose="020B0600070205080204" pitchFamily="34" charset="-128"/>
              </a:rPr>
              <a:t>, do </a:t>
            </a:r>
            <a:r>
              <a:rPr lang="en-GB" dirty="0" err="1">
                <a:ea typeface="MS PGothic" panose="020B0600070205080204" pitchFamily="34" charset="-128"/>
              </a:rPr>
              <a:t>nível</a:t>
            </a:r>
            <a:r>
              <a:rPr lang="en-GB" dirty="0">
                <a:ea typeface="MS PGothic" panose="020B0600070205080204" pitchFamily="34" charset="-128"/>
              </a:rPr>
              <a:t> </a:t>
            </a:r>
            <a:r>
              <a:rPr lang="en-GB" dirty="0" err="1">
                <a:ea typeface="MS PGothic" panose="020B0600070205080204" pitchFamily="34" charset="-128"/>
              </a:rPr>
              <a:t>estratégico</a:t>
            </a:r>
            <a:r>
              <a:rPr lang="en-GB" dirty="0">
                <a:ea typeface="MS PGothic" panose="020B0600070205080204" pitchFamily="34" charset="-128"/>
              </a:rPr>
              <a:t> </a:t>
            </a:r>
            <a:r>
              <a:rPr lang="en-GB" dirty="0" err="1">
                <a:ea typeface="MS PGothic" panose="020B0600070205080204" pitchFamily="34" charset="-128"/>
              </a:rPr>
              <a:t>ao</a:t>
            </a:r>
            <a:r>
              <a:rPr lang="en-GB" dirty="0">
                <a:ea typeface="MS PGothic" panose="020B0600070205080204" pitchFamily="34" charset="-128"/>
              </a:rPr>
              <a:t> </a:t>
            </a:r>
            <a:r>
              <a:rPr lang="en-GB" dirty="0" err="1">
                <a:ea typeface="MS PGothic" panose="020B0600070205080204" pitchFamily="34" charset="-128"/>
              </a:rPr>
              <a:t>operacional</a:t>
            </a:r>
            <a:r>
              <a:rPr lang="en-GB" dirty="0">
                <a:ea typeface="MS PGothic" panose="020B0600070205080204" pitchFamily="34" charset="-128"/>
              </a:rPr>
              <a:t> – o </a:t>
            </a:r>
            <a:r>
              <a:rPr lang="en-GB" dirty="0" err="1">
                <a:ea typeface="MS PGothic" panose="020B0600070205080204" pitchFamily="34" charset="-128"/>
              </a:rPr>
              <a:t>fecho</a:t>
            </a:r>
            <a:r>
              <a:rPr lang="en-GB" dirty="0">
                <a:ea typeface="MS PGothic" panose="020B0600070205080204" pitchFamily="34" charset="-128"/>
              </a:rPr>
              <a:t> de um </a:t>
            </a:r>
            <a:r>
              <a:rPr lang="en-GB" dirty="0" err="1">
                <a:ea typeface="MS PGothic" panose="020B0600070205080204" pitchFamily="34" charset="-128"/>
              </a:rPr>
              <a:t>ciclo</a:t>
            </a:r>
            <a:r>
              <a:rPr lang="en-GB" dirty="0">
                <a:ea typeface="MS PGothic" panose="020B0600070205080204" pitchFamily="34" charset="-128"/>
              </a:rPr>
              <a:t> </a:t>
            </a:r>
            <a:r>
              <a:rPr lang="en-GB" dirty="0" err="1">
                <a:ea typeface="MS PGothic" panose="020B0600070205080204" pitchFamily="34" charset="-128"/>
              </a:rPr>
              <a:t>dá</a:t>
            </a:r>
            <a:r>
              <a:rPr lang="en-GB" dirty="0">
                <a:ea typeface="MS PGothic" panose="020B0600070205080204" pitchFamily="34" charset="-128"/>
              </a:rPr>
              <a:t> inputs para o </a:t>
            </a:r>
            <a:r>
              <a:rPr lang="en-GB" dirty="0" err="1">
                <a:ea typeface="MS PGothic" panose="020B0600070205080204" pitchFamily="34" charset="-128"/>
              </a:rPr>
              <a:t>ciclo</a:t>
            </a:r>
            <a:r>
              <a:rPr lang="en-GB" dirty="0">
                <a:ea typeface="MS PGothic" panose="020B0600070205080204" pitchFamily="34" charset="-128"/>
              </a:rPr>
              <a:t> do </a:t>
            </a:r>
            <a:r>
              <a:rPr lang="en-GB" dirty="0" err="1">
                <a:ea typeface="MS PGothic" panose="020B0600070205080204" pitchFamily="34" charset="-128"/>
              </a:rPr>
              <a:t>ano</a:t>
            </a:r>
            <a:r>
              <a:rPr lang="en-GB" dirty="0">
                <a:ea typeface="MS PGothic" panose="020B0600070205080204" pitchFamily="34" charset="-128"/>
              </a:rPr>
              <a:t> </a:t>
            </a:r>
            <a:r>
              <a:rPr lang="en-GB" dirty="0" err="1">
                <a:ea typeface="MS PGothic" panose="020B0600070205080204" pitchFamily="34" charset="-128"/>
              </a:rPr>
              <a:t>seguinte</a:t>
            </a:r>
            <a:endParaRPr lang="en-GB" dirty="0">
              <a:ea typeface="MS PGothic" panose="020B0600070205080204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endParaRPr lang="en-GB" dirty="0">
              <a:ea typeface="MS PGothic" panose="020B0600070205080204" pitchFamily="34" charset="-128"/>
            </a:endParaRPr>
          </a:p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11363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plano estratégico é uma peça fundamental do SGQ da UC – é aqui que estão definidas as linhas de orientação estratégica, com metas associadas, organizadas em pilares, eixos e áreas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O plano estratégico dá suporte à elaboração dos planos de ação das Unidades e Serviços, promovendo o alinhamento entre estratégia e operacionalização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33853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UC optou, em 2010, por ter um sistema de gestão da qualidade único, transversal a toda a instituição, permitindo ganhos de eficiência e, ainda, a especialização de recursos humanos dedicados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UC entende a gestão da qualidade como uma responsabilidade coletiva – a Gestão de Topo e a Divisão de Promoção da Qualidade orientam e apoiam, mas a gestão da qualidade acontece “no terreno”, com o envolvimento de todos, em cada unidade e serviço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965416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 Divisão de Promoção da Qualidade existe há mais de 20 anos (ainda que tenha tido várias designações, ao longo do tempo)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Está integrada na Reitoria/Administração, e trabalha com todas as unidades e serviços da UC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Atualmente, a equipa tem 10 pessoas (incluindo 1 estagiário e um colaborador externo)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pt-PT" dirty="0"/>
              <a:t>Trata-se de uma equipa multidisciplinar, com pessoas com diferentes percursos académicos e profissionais (essencial, para poder dar resposta a todos os desafios que se colocam em termos de gestão da qualidade numa organização com a complexidade da UC)</a:t>
            </a: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7481B6-43FF-4738-849E-388E692C0716}" type="slidenum">
              <a:rPr lang="pt-PT" smtClean="0"/>
              <a:t>12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984944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287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253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071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882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64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707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383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921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290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27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19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130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594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4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610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65763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272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 com 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416554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80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496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89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08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121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58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40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876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649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60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19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2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pt-PT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845F5A-061D-4825-9AE9-D7794091C6C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9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uc.pt/governo/reitoria/dpq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s://www.uc.p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hyperlink" Target="https://youtu.be/zcFwfXP2Vbw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ma imagem com padrão, Artes criativas, arte, Turquesa&#10;&#10;Os conteúdos gerados por IA poderão estar incorretos.">
            <a:extLst>
              <a:ext uri="{FF2B5EF4-FFF2-40B4-BE49-F238E27FC236}">
                <a16:creationId xmlns:a16="http://schemas.microsoft.com/office/drawing/2014/main" id="{314C00E4-DB16-13E6-E1B0-2614C411FB90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091" t="25348"/>
          <a:stretch>
            <a:fillRect/>
          </a:stretch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9" name="Isosceles Triangle 8">
            <a:extLst>
              <a:ext uri="{FF2B5EF4-FFF2-40B4-BE49-F238E27FC236}">
                <a16:creationId xmlns:a16="http://schemas.microsoft.com/office/drawing/2014/main" id="{F5F0CD5C-72F3-4090-8A69-8E15CB432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217496A2-9394-4FB7-BA0E-717D2D2E7A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33800" y="0"/>
            <a:ext cx="7315200" cy="6858000"/>
          </a:xfrm>
          <a:prstGeom prst="parallelogram">
            <a:avLst>
              <a:gd name="adj" fmla="val 15925"/>
            </a:avLst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12">
            <a:extLst>
              <a:ext uri="{FF2B5EF4-FFF2-40B4-BE49-F238E27FC236}">
                <a16:creationId xmlns:a16="http://schemas.microsoft.com/office/drawing/2014/main" id="{D02CF681-4765-4E88-802F-B2474DCD5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4">
            <a:extLst>
              <a:ext uri="{FF2B5EF4-FFF2-40B4-BE49-F238E27FC236}">
                <a16:creationId xmlns:a16="http://schemas.microsoft.com/office/drawing/2014/main" id="{3D57B2BA-243C-45C7-A5D8-46CA719437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23">
            <a:extLst>
              <a:ext uri="{FF2B5EF4-FFF2-40B4-BE49-F238E27FC236}">
                <a16:creationId xmlns:a16="http://schemas.microsoft.com/office/drawing/2014/main" id="{67374FB5-CBB7-46FF-95B5-2251BC685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2" name="Rectangle 25">
            <a:extLst>
              <a:ext uri="{FF2B5EF4-FFF2-40B4-BE49-F238E27FC236}">
                <a16:creationId xmlns:a16="http://schemas.microsoft.com/office/drawing/2014/main" id="{34BCEAB7-D9E0-40A4-9254-8593BD346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D567A354-BB63-405C-8E5F-2F510E670F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91F556E-AEB4-4041-AF6D-DD26699627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2275" y="1678665"/>
            <a:ext cx="5436899" cy="236913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PT" sz="4000" dirty="0" err="1"/>
              <a:t>Quality</a:t>
            </a:r>
            <a:r>
              <a:rPr lang="pt-PT" sz="4000" dirty="0"/>
              <a:t> </a:t>
            </a:r>
            <a:r>
              <a:rPr lang="pt-PT" sz="4000" dirty="0" err="1"/>
              <a:t>Promotion</a:t>
            </a:r>
            <a:r>
              <a:rPr lang="pt-PT" sz="4000" dirty="0"/>
              <a:t> in </a:t>
            </a:r>
            <a:r>
              <a:rPr lang="pt-PT" sz="4000" dirty="0" err="1"/>
              <a:t>Higher</a:t>
            </a:r>
            <a:r>
              <a:rPr lang="pt-PT" sz="4000" dirty="0"/>
              <a:t> </a:t>
            </a:r>
            <a:r>
              <a:rPr lang="pt-PT" sz="4000" dirty="0" err="1"/>
              <a:t>Education</a:t>
            </a:r>
            <a:endParaRPr lang="pt-PT" sz="40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ECF75E-5998-48C7-875B-019543867A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2478" y="4172807"/>
            <a:ext cx="5327010" cy="1096899"/>
          </a:xfrm>
        </p:spPr>
        <p:txBody>
          <a:bodyPr>
            <a:normAutofit lnSpcReduction="10000"/>
          </a:bodyPr>
          <a:lstStyle/>
          <a:p>
            <a:pPr marL="285750" indent="-285750">
              <a:buFontTx/>
              <a:buChar char="-"/>
            </a:pP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experience</a:t>
            </a:r>
            <a:r>
              <a:rPr lang="pt-PT" dirty="0"/>
              <a:t> of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University</a:t>
            </a:r>
            <a:r>
              <a:rPr lang="pt-PT" dirty="0"/>
              <a:t> of Coimbra –</a:t>
            </a:r>
          </a:p>
          <a:p>
            <a:pPr marL="285750" indent="-285750">
              <a:buFontTx/>
              <a:buChar char="-"/>
            </a:pPr>
            <a:endParaRPr lang="pt-PT" dirty="0"/>
          </a:p>
          <a:p>
            <a:pPr marL="285750" indent="-285750">
              <a:buFontTx/>
              <a:buChar char="-"/>
            </a:pPr>
            <a:r>
              <a:rPr lang="pt-PT" dirty="0"/>
              <a:t>16.06.2026 </a:t>
            </a:r>
          </a:p>
        </p:txBody>
      </p:sp>
      <p:sp>
        <p:nvSpPr>
          <p:cNvPr id="23" name="Rectangle 27">
            <a:extLst>
              <a:ext uri="{FF2B5EF4-FFF2-40B4-BE49-F238E27FC236}">
                <a16:creationId xmlns:a16="http://schemas.microsoft.com/office/drawing/2014/main" id="{9185A8D7-2F20-4F7A-97BE-21DB1654C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5" name="Rectangle 28">
            <a:extLst>
              <a:ext uri="{FF2B5EF4-FFF2-40B4-BE49-F238E27FC236}">
                <a16:creationId xmlns:a16="http://schemas.microsoft.com/office/drawing/2014/main" id="{CB65BD56-22B3-4E13-BFCA-B8E8BEB92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7" name="Rectangle 29">
            <a:extLst>
              <a:ext uri="{FF2B5EF4-FFF2-40B4-BE49-F238E27FC236}">
                <a16:creationId xmlns:a16="http://schemas.microsoft.com/office/drawing/2014/main" id="{6790ED68-BCA0-4247-A72F-1CB85DF06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DD0F2B3F-DC55-4FA7-B667-1ACD079209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164025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Quality</a:t>
            </a:r>
            <a:r>
              <a:rPr lang="pt-PT" sz="2400" b="1" dirty="0"/>
              <a:t> management </a:t>
            </a:r>
            <a:r>
              <a:rPr lang="pt-PT" sz="2400" b="1" dirty="0" err="1"/>
              <a:t>at</a:t>
            </a:r>
            <a:r>
              <a:rPr lang="pt-PT" sz="2400" b="1" dirty="0"/>
              <a:t> </a:t>
            </a:r>
            <a:r>
              <a:rPr lang="pt-PT" sz="2400" b="1" dirty="0" err="1"/>
              <a:t>the</a:t>
            </a:r>
            <a:r>
              <a:rPr lang="pt-PT" sz="2400" b="1" dirty="0"/>
              <a:t> </a:t>
            </a:r>
            <a:r>
              <a:rPr lang="pt-PT" sz="2400" b="1" dirty="0" err="1"/>
              <a:t>University</a:t>
            </a:r>
            <a:r>
              <a:rPr lang="pt-PT" sz="2400" b="1" dirty="0"/>
              <a:t> of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80A0202-D2C5-4F39-9201-B98D8C5B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Framework</a:t>
            </a:r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06090A5-BC78-4A3F-8F19-F188C46E7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359" y="3078864"/>
            <a:ext cx="2300771" cy="3241289"/>
          </a:xfrm>
          <a:prstGeom prst="rect">
            <a:avLst/>
          </a:prstGeom>
        </p:spPr>
      </p:pic>
      <p:sp>
        <p:nvSpPr>
          <p:cNvPr id="9" name="CaixaDeTexto 2">
            <a:extLst>
              <a:ext uri="{FF2B5EF4-FFF2-40B4-BE49-F238E27FC236}">
                <a16:creationId xmlns:a16="http://schemas.microsoft.com/office/drawing/2014/main" id="{469F52B0-DC97-436E-978B-EEA3C167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339" y="2635109"/>
            <a:ext cx="686393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j-lt"/>
              </a:rPr>
              <a:t>Strategic objectives + Quality plan</a:t>
            </a:r>
            <a:endParaRPr lang="pt-PT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PT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j-lt"/>
              </a:rPr>
              <a:t>Biannual monitoring and follow-up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t-PT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pt-PT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600" dirty="0">
              <a:latin typeface="+mj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600" dirty="0">
                <a:latin typeface="+mj-lt"/>
              </a:rPr>
              <a:t>Continuous improvement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600" dirty="0">
              <a:latin typeface="+mj-lt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u="sng" dirty="0">
                <a:latin typeface="+mj-lt"/>
              </a:rPr>
              <a:t>Scope: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>
                <a:latin typeface="+mj-lt"/>
              </a:rPr>
              <a:t>Research + Teaching + Knowledge Transfer + Sustainability + Support Services</a:t>
            </a:r>
          </a:p>
        </p:txBody>
      </p:sp>
      <p:sp>
        <p:nvSpPr>
          <p:cNvPr id="10" name="Seta para baixo 3">
            <a:extLst>
              <a:ext uri="{FF2B5EF4-FFF2-40B4-BE49-F238E27FC236}">
                <a16:creationId xmlns:a16="http://schemas.microsoft.com/office/drawing/2014/main" id="{75BC0AA4-E513-478B-B11A-BF53FD4C1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640" y="3474897"/>
            <a:ext cx="503237" cy="576262"/>
          </a:xfrm>
          <a:prstGeom prst="down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FAFCF7"/>
              </a:gs>
              <a:gs pos="74001">
                <a:srgbClr val="D2E0B4"/>
              </a:gs>
              <a:gs pos="83000">
                <a:srgbClr val="D2E0B4"/>
              </a:gs>
              <a:gs pos="100000">
                <a:srgbClr val="E1EBC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1" name="Seta para baixo 6">
            <a:extLst>
              <a:ext uri="{FF2B5EF4-FFF2-40B4-BE49-F238E27FC236}">
                <a16:creationId xmlns:a16="http://schemas.microsoft.com/office/drawing/2014/main" id="{201524F6-EF21-44C3-89D9-E88E13316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3640" y="4533759"/>
            <a:ext cx="503237" cy="576263"/>
          </a:xfrm>
          <a:prstGeom prst="downArrow">
            <a:avLst>
              <a:gd name="adj1" fmla="val 50000"/>
              <a:gd name="adj2" fmla="val 49998"/>
            </a:avLst>
          </a:prstGeom>
          <a:gradFill rotWithShape="1">
            <a:gsLst>
              <a:gs pos="0">
                <a:srgbClr val="FAFCF7"/>
              </a:gs>
              <a:gs pos="74001">
                <a:srgbClr val="D2E0B4"/>
              </a:gs>
              <a:gs pos="83000">
                <a:srgbClr val="D2E0B4"/>
              </a:gs>
              <a:gs pos="100000">
                <a:srgbClr val="E1EBCD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8490D8C-B40D-4B5E-8D52-E8767621655A}"/>
              </a:ext>
            </a:extLst>
          </p:cNvPr>
          <p:cNvSpPr txBox="1"/>
          <p:nvPr/>
        </p:nvSpPr>
        <p:spPr>
          <a:xfrm>
            <a:off x="4364964" y="2345214"/>
            <a:ext cx="4120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Strategic</a:t>
            </a:r>
            <a:r>
              <a:rPr lang="pt-PT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</a:t>
            </a:r>
            <a:endParaRPr lang="pt-PT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3992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Quality</a:t>
            </a:r>
            <a:r>
              <a:rPr lang="pt-PT" sz="2400" b="1" dirty="0"/>
              <a:t> management </a:t>
            </a:r>
            <a:r>
              <a:rPr lang="pt-PT" sz="2400" b="1" dirty="0" err="1"/>
              <a:t>at</a:t>
            </a:r>
            <a:r>
              <a:rPr lang="pt-PT" sz="2400" b="1" dirty="0"/>
              <a:t> </a:t>
            </a:r>
            <a:r>
              <a:rPr lang="pt-PT" sz="2400" b="1" dirty="0" err="1"/>
              <a:t>the</a:t>
            </a:r>
            <a:r>
              <a:rPr lang="pt-PT" sz="2400" b="1" dirty="0"/>
              <a:t> </a:t>
            </a:r>
            <a:r>
              <a:rPr lang="pt-PT" sz="2400" b="1" dirty="0" err="1"/>
              <a:t>University</a:t>
            </a:r>
            <a:r>
              <a:rPr lang="pt-PT" sz="2400" b="1" dirty="0"/>
              <a:t> of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7559029B-595C-47CC-8C32-4CDFF50CE2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1224107"/>
              </p:ext>
            </p:extLst>
          </p:nvPr>
        </p:nvGraphicFramePr>
        <p:xfrm>
          <a:off x="2778826" y="2044934"/>
          <a:ext cx="5685062" cy="37077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CaixaDeTexto 1">
            <a:extLst>
              <a:ext uri="{FF2B5EF4-FFF2-40B4-BE49-F238E27FC236}">
                <a16:creationId xmlns:a16="http://schemas.microsoft.com/office/drawing/2014/main" id="{A81790FA-2183-4998-88AD-C07949D1EB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7534" y="6092825"/>
            <a:ext cx="883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pt-PT" altLang="pt-PT" sz="1800" b="1">
                <a:latin typeface="+mj-lt"/>
              </a:rPr>
              <a:t>1 Institution = 1 QMS</a:t>
            </a:r>
          </a:p>
          <a:p>
            <a:pPr algn="ctr" eaLnBrk="1" hangingPunct="1"/>
            <a:r>
              <a:rPr lang="pt-PT" altLang="pt-PT" sz="1800">
                <a:latin typeface="+mj-lt"/>
              </a:rPr>
              <a:t>[same procedures to all organic units, with some minor diferences]</a:t>
            </a:r>
          </a:p>
        </p:txBody>
      </p:sp>
      <p:sp>
        <p:nvSpPr>
          <p:cNvPr id="6" name="Marcador de Posição de Conteúdo 2">
            <a:extLst>
              <a:ext uri="{FF2B5EF4-FFF2-40B4-BE49-F238E27FC236}">
                <a16:creationId xmlns:a16="http://schemas.microsoft.com/office/drawing/2014/main" id="{7DEC7063-194F-4929-A2FD-876C62B827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647314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Framework</a:t>
            </a:r>
          </a:p>
          <a:p>
            <a:pPr marL="0" indent="0" algn="just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76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Quality</a:t>
            </a:r>
            <a:r>
              <a:rPr lang="pt-PT" sz="2400" b="1" dirty="0"/>
              <a:t> management </a:t>
            </a:r>
            <a:r>
              <a:rPr lang="pt-PT" sz="2400" b="1" dirty="0" err="1"/>
              <a:t>at</a:t>
            </a:r>
            <a:r>
              <a:rPr lang="pt-PT" sz="2400" b="1" dirty="0"/>
              <a:t> </a:t>
            </a:r>
            <a:r>
              <a:rPr lang="pt-PT" sz="2400" b="1" dirty="0" err="1"/>
              <a:t>the</a:t>
            </a:r>
            <a:r>
              <a:rPr lang="pt-PT" sz="2400" b="1" dirty="0"/>
              <a:t> </a:t>
            </a:r>
            <a:r>
              <a:rPr lang="pt-PT" sz="2400" b="1" dirty="0" err="1"/>
              <a:t>University</a:t>
            </a:r>
            <a:r>
              <a:rPr lang="pt-PT" sz="2400" b="1" dirty="0"/>
              <a:t> of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80A0202-D2C5-4F39-9201-B98D8C5B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Promotion Office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Imagem 3" descr="Uma imagem com texto, diagrama, Paralelo, captura de ecrã&#10;&#10;Os conteúdos gerados por IA poderão estar incorretos.">
            <a:extLst>
              <a:ext uri="{FF2B5EF4-FFF2-40B4-BE49-F238E27FC236}">
                <a16:creationId xmlns:a16="http://schemas.microsoft.com/office/drawing/2014/main" id="{49B4B434-15DE-4F66-B104-F8D32DAEC8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44" y="1954987"/>
            <a:ext cx="6375645" cy="451278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33DC86D-3310-47A6-B02B-A2B617F91E16}"/>
              </a:ext>
            </a:extLst>
          </p:cNvPr>
          <p:cNvSpPr/>
          <p:nvPr/>
        </p:nvSpPr>
        <p:spPr>
          <a:xfrm>
            <a:off x="9164708" y="3301238"/>
            <a:ext cx="863600" cy="11163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PT"/>
          </a:p>
        </p:txBody>
      </p:sp>
      <p:cxnSp>
        <p:nvCxnSpPr>
          <p:cNvPr id="10" name="Conexão: Curva 9">
            <a:extLst>
              <a:ext uri="{FF2B5EF4-FFF2-40B4-BE49-F238E27FC236}">
                <a16:creationId xmlns:a16="http://schemas.microsoft.com/office/drawing/2014/main" id="{3B4BCE81-AAEE-4847-9935-730EB25762EE}"/>
              </a:ext>
            </a:extLst>
          </p:cNvPr>
          <p:cNvCxnSpPr>
            <a:cxnSpLocks/>
          </p:cNvCxnSpPr>
          <p:nvPr/>
        </p:nvCxnSpPr>
        <p:spPr>
          <a:xfrm>
            <a:off x="9937062" y="3859429"/>
            <a:ext cx="522511" cy="345774"/>
          </a:xfrm>
          <a:prstGeom prst="curvedConnector3">
            <a:avLst>
              <a:gd name="adj1" fmla="val 50000"/>
            </a:avLst>
          </a:prstGeom>
          <a:ln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3BA643D-F4A1-43F6-A9F7-479A796A4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5538" y="3882037"/>
            <a:ext cx="11623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PT" altLang="pt-PT" sz="1200" b="1" i="1">
                <a:latin typeface="Verdana" panose="020B0604030504040204" pitchFamily="34" charset="0"/>
              </a:rPr>
              <a:t>Quality Promotion Office</a:t>
            </a:r>
          </a:p>
        </p:txBody>
      </p:sp>
    </p:spTree>
    <p:extLst>
      <p:ext uri="{BB962C8B-B14F-4D97-AF65-F5344CB8AC3E}">
        <p14:creationId xmlns:p14="http://schemas.microsoft.com/office/powerpoint/2010/main" val="218192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Quality</a:t>
            </a:r>
            <a:r>
              <a:rPr lang="pt-PT" sz="2400" b="1" dirty="0"/>
              <a:t> management </a:t>
            </a:r>
            <a:r>
              <a:rPr lang="pt-PT" sz="2400" b="1" dirty="0" err="1"/>
              <a:t>at</a:t>
            </a:r>
            <a:r>
              <a:rPr lang="pt-PT" sz="2400" b="1" dirty="0"/>
              <a:t> </a:t>
            </a:r>
            <a:r>
              <a:rPr lang="pt-PT" sz="2400" b="1" dirty="0" err="1"/>
              <a:t>the</a:t>
            </a:r>
            <a:r>
              <a:rPr lang="pt-PT" sz="2400" b="1" dirty="0"/>
              <a:t> </a:t>
            </a:r>
            <a:r>
              <a:rPr lang="pt-PT" sz="2400" b="1" dirty="0" err="1"/>
              <a:t>University</a:t>
            </a:r>
            <a:r>
              <a:rPr lang="pt-PT" sz="2400" b="1" dirty="0"/>
              <a:t> of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80A0202-D2C5-4F39-9201-B98D8C5B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 Promotion Office</a:t>
            </a:r>
          </a:p>
          <a:p>
            <a:pPr marL="0" indent="0" algn="just">
              <a:buNone/>
            </a:pPr>
            <a:endParaRPr lang="en-US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90CE10D-D3A2-42FF-8989-DAC33BC9EA88}"/>
              </a:ext>
            </a:extLst>
          </p:cNvPr>
          <p:cNvSpPr txBox="1"/>
          <p:nvPr/>
        </p:nvSpPr>
        <p:spPr bwMode="auto">
          <a:xfrm>
            <a:off x="789131" y="3014415"/>
            <a:ext cx="9637403" cy="397031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defRPr/>
            </a:pPr>
            <a:endParaRPr lang="pt-PT" sz="1800" dirty="0">
              <a:latin typeface="Verdana" panose="020B060403050404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 err="1">
                <a:latin typeface="Verdana" panose="020B0604030504040204" pitchFamily="34" charset="0"/>
              </a:rPr>
              <a:t>Quality</a:t>
            </a:r>
            <a:r>
              <a:rPr lang="pt-PT" sz="1800" dirty="0">
                <a:latin typeface="Verdana" panose="020B060403050404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</a:rPr>
              <a:t>Plan</a:t>
            </a:r>
            <a:endParaRPr lang="pt-PT" sz="1800" dirty="0">
              <a:latin typeface="Verdana" panose="020B060403050404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 err="1">
                <a:latin typeface="Verdana" panose="020B0604030504040204" pitchFamily="34" charset="0"/>
              </a:rPr>
              <a:t>Quality</a:t>
            </a:r>
            <a:r>
              <a:rPr lang="pt-PT" sz="1800" dirty="0">
                <a:latin typeface="Verdana" panose="020B0604030504040204" pitchFamily="34" charset="0"/>
              </a:rPr>
              <a:t> Manual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 err="1">
                <a:latin typeface="Verdana" panose="020B0604030504040204" pitchFamily="34" charset="0"/>
              </a:rPr>
              <a:t>Internal</a:t>
            </a:r>
            <a:r>
              <a:rPr lang="pt-PT" sz="1800" dirty="0">
                <a:latin typeface="Verdana" panose="020B060403050404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</a:rPr>
              <a:t>Audits</a:t>
            </a:r>
            <a:endParaRPr lang="pt-PT" sz="1800" dirty="0">
              <a:latin typeface="Verdana" panose="020B060403050404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>
                <a:latin typeface="Verdana" panose="020B0604030504040204" pitchFamily="34" charset="0"/>
              </a:rPr>
              <a:t>Management of </a:t>
            </a:r>
            <a:r>
              <a:rPr lang="pt-PT" sz="1800" dirty="0" err="1">
                <a:latin typeface="Verdana" panose="020B0604030504040204" pitchFamily="34" charset="0"/>
              </a:rPr>
              <a:t>compliments</a:t>
            </a:r>
            <a:r>
              <a:rPr lang="pt-PT" sz="1800" dirty="0">
                <a:latin typeface="Verdana" panose="020B0604030504040204" pitchFamily="34" charset="0"/>
              </a:rPr>
              <a:t>, </a:t>
            </a:r>
            <a:r>
              <a:rPr lang="pt-PT" sz="1800" dirty="0" err="1">
                <a:latin typeface="Verdana" panose="020B0604030504040204" pitchFamily="34" charset="0"/>
              </a:rPr>
              <a:t>suggestions</a:t>
            </a:r>
            <a:r>
              <a:rPr lang="pt-PT" sz="1800" dirty="0">
                <a:latin typeface="Verdana" panose="020B060403050404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</a:rPr>
              <a:t>and</a:t>
            </a:r>
            <a:r>
              <a:rPr lang="pt-PT" sz="1800" dirty="0">
                <a:latin typeface="Verdana" panose="020B060403050404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</a:rPr>
              <a:t>complaints</a:t>
            </a:r>
            <a:endParaRPr lang="pt-PT" sz="1800" dirty="0">
              <a:latin typeface="Verdana" panose="020B060403050404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 err="1">
                <a:latin typeface="Verdana" panose="020B0604030504040204" pitchFamily="34" charset="0"/>
              </a:rPr>
              <a:t>Surveys</a:t>
            </a:r>
            <a:r>
              <a:rPr lang="pt-PT" sz="1800" dirty="0">
                <a:latin typeface="Verdana" panose="020B0604030504040204" pitchFamily="34" charset="0"/>
              </a:rPr>
              <a:t> to </a:t>
            </a:r>
            <a:r>
              <a:rPr lang="pt-PT" sz="1800" dirty="0" err="1">
                <a:latin typeface="Verdana" panose="020B0604030504040204" pitchFamily="34" charset="0"/>
              </a:rPr>
              <a:t>stakeholders</a:t>
            </a:r>
            <a:r>
              <a:rPr lang="pt-PT" sz="1800" dirty="0">
                <a:latin typeface="Verdana" panose="020B0604030504040204" pitchFamily="34" charset="0"/>
              </a:rPr>
              <a:t> (</a:t>
            </a:r>
            <a:r>
              <a:rPr lang="pt-PT" sz="1800" dirty="0" err="1">
                <a:latin typeface="Verdana" panose="020B0604030504040204" pitchFamily="34" charset="0"/>
              </a:rPr>
              <a:t>students</a:t>
            </a:r>
            <a:r>
              <a:rPr lang="pt-PT" sz="1800" dirty="0">
                <a:latin typeface="Verdana" panose="020B0604030504040204" pitchFamily="34" charset="0"/>
              </a:rPr>
              <a:t>, </a:t>
            </a:r>
            <a:r>
              <a:rPr lang="pt-PT" sz="1800" dirty="0" err="1">
                <a:latin typeface="Verdana" panose="020B0604030504040204" pitchFamily="34" charset="0"/>
              </a:rPr>
              <a:t>teachers</a:t>
            </a:r>
            <a:r>
              <a:rPr lang="pt-PT" sz="1800" dirty="0">
                <a:latin typeface="Verdana" panose="020B0604030504040204" pitchFamily="34" charset="0"/>
              </a:rPr>
              <a:t>, …)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 err="1">
                <a:latin typeface="Verdana" panose="020B0604030504040204" pitchFamily="34" charset="0"/>
              </a:rPr>
              <a:t>University</a:t>
            </a:r>
            <a:r>
              <a:rPr lang="pt-PT" sz="1800" dirty="0">
                <a:latin typeface="Verdana" panose="020B0604030504040204" pitchFamily="34" charset="0"/>
              </a:rPr>
              <a:t> Rankings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 err="1">
                <a:latin typeface="Verdana" panose="020B0604030504040204" pitchFamily="34" charset="0"/>
              </a:rPr>
              <a:t>External</a:t>
            </a:r>
            <a:r>
              <a:rPr lang="pt-PT" sz="1800" dirty="0">
                <a:latin typeface="Verdana" panose="020B060403050404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</a:rPr>
              <a:t>audits</a:t>
            </a:r>
            <a:endParaRPr lang="pt-PT" sz="1800" dirty="0">
              <a:latin typeface="Verdana" panose="020B060403050404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dirty="0">
                <a:latin typeface="Verdana" panose="020B0604030504040204" pitchFamily="34" charset="0"/>
              </a:rPr>
              <a:t>Self-</a:t>
            </a:r>
            <a:r>
              <a:rPr lang="pt-PT" dirty="0" err="1">
                <a:latin typeface="Verdana" panose="020B0604030504040204" pitchFamily="34" charset="0"/>
              </a:rPr>
              <a:t>evaluation</a:t>
            </a:r>
            <a:endParaRPr lang="pt-PT" sz="1800" dirty="0">
              <a:latin typeface="Verdana" panose="020B060403050404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 err="1">
                <a:latin typeface="Verdana" panose="020B0604030504040204" pitchFamily="34" charset="0"/>
              </a:rPr>
              <a:t>Institutional</a:t>
            </a:r>
            <a:r>
              <a:rPr lang="pt-PT" sz="1800" dirty="0">
                <a:latin typeface="Verdana" panose="020B060403050404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</a:rPr>
              <a:t>evaluation</a:t>
            </a:r>
            <a:endParaRPr lang="pt-PT" sz="1800" dirty="0">
              <a:latin typeface="Verdana" panose="020B0604030504040204" pitchFamily="3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>
                <a:latin typeface="Verdana" panose="020B0604030504040204" pitchFamily="34" charset="0"/>
              </a:rPr>
              <a:t>Training in </a:t>
            </a:r>
            <a:r>
              <a:rPr lang="pt-PT" dirty="0" err="1">
                <a:latin typeface="Verdana" panose="020B0604030504040204" pitchFamily="34" charset="0"/>
              </a:rPr>
              <a:t>Q</a:t>
            </a:r>
            <a:r>
              <a:rPr lang="pt-PT" sz="1800" dirty="0" err="1">
                <a:latin typeface="Verdana" panose="020B0604030504040204" pitchFamily="34" charset="0"/>
              </a:rPr>
              <a:t>uality</a:t>
            </a:r>
            <a:r>
              <a:rPr lang="pt-PT" sz="1800" dirty="0">
                <a:latin typeface="Verdana" panose="020B0604030504040204" pitchFamily="34" charset="0"/>
              </a:rPr>
              <a:t> Management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 err="1">
                <a:latin typeface="Verdana" panose="020B0604030504040204" pitchFamily="34" charset="0"/>
              </a:rPr>
              <a:t>Participation</a:t>
            </a:r>
            <a:r>
              <a:rPr lang="pt-PT" sz="1800" dirty="0">
                <a:latin typeface="Verdana" panose="020B0604030504040204" pitchFamily="34" charset="0"/>
              </a:rPr>
              <a:t> in Networks </a:t>
            </a:r>
            <a:r>
              <a:rPr lang="pt-PT" sz="1800" dirty="0" err="1">
                <a:latin typeface="Verdana" panose="020B0604030504040204" pitchFamily="34" charset="0"/>
              </a:rPr>
              <a:t>regarding</a:t>
            </a:r>
            <a:r>
              <a:rPr lang="pt-PT" sz="1800" dirty="0">
                <a:latin typeface="Verdana" panose="020B0604030504040204" pitchFamily="34" charset="0"/>
              </a:rPr>
              <a:t> </a:t>
            </a:r>
            <a:r>
              <a:rPr lang="pt-PT" sz="1800" dirty="0" err="1">
                <a:latin typeface="Verdana" panose="020B0604030504040204" pitchFamily="34" charset="0"/>
              </a:rPr>
              <a:t>Quality</a:t>
            </a:r>
            <a:r>
              <a:rPr lang="pt-PT" sz="1800" dirty="0">
                <a:latin typeface="Verdana" panose="020B0604030504040204" pitchFamily="34" charset="0"/>
              </a:rPr>
              <a:t> Management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pt-PT" sz="1800" dirty="0">
                <a:latin typeface="Verdana" panose="020B0604030504040204" pitchFamily="34" charset="0"/>
              </a:rPr>
              <a:t>…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pt-PT" sz="1800" dirty="0">
              <a:latin typeface="Verdana" panose="020B060403050404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2E27748-379C-48AC-B7C5-F2D0D84988B7}"/>
              </a:ext>
            </a:extLst>
          </p:cNvPr>
          <p:cNvSpPr txBox="1"/>
          <p:nvPr/>
        </p:nvSpPr>
        <p:spPr>
          <a:xfrm>
            <a:off x="368136" y="2780093"/>
            <a:ext cx="6103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hlinkClick r:id="rId4"/>
              </a:rPr>
              <a:t>https://www.uc.pt/governo/reitoria/dpq/</a:t>
            </a:r>
            <a:r>
              <a:rPr lang="pt-PT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607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Quality</a:t>
            </a:r>
            <a:r>
              <a:rPr lang="pt-PT" sz="2400" b="1" dirty="0"/>
              <a:t> management </a:t>
            </a:r>
            <a:r>
              <a:rPr lang="pt-PT" sz="2400" b="1" dirty="0" err="1"/>
              <a:t>at</a:t>
            </a:r>
            <a:r>
              <a:rPr lang="pt-PT" sz="2400" b="1" dirty="0"/>
              <a:t> </a:t>
            </a:r>
            <a:r>
              <a:rPr lang="pt-PT" sz="2400" b="1" dirty="0" err="1"/>
              <a:t>the</a:t>
            </a:r>
            <a:r>
              <a:rPr lang="pt-PT" sz="2400" b="1" dirty="0"/>
              <a:t> </a:t>
            </a:r>
            <a:r>
              <a:rPr lang="pt-PT" sz="2400" b="1" dirty="0" err="1"/>
              <a:t>University</a:t>
            </a:r>
            <a:r>
              <a:rPr lang="pt-PT" sz="2400" b="1" dirty="0"/>
              <a:t> of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80A0202-D2C5-4F39-9201-B98D8C5B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Certifications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Institutional accreditation, by A3ES;</a:t>
            </a:r>
          </a:p>
          <a:p>
            <a:pPr algn="just"/>
            <a:r>
              <a:rPr lang="en-US" dirty="0"/>
              <a:t>Quality management system certified by A3ES;</a:t>
            </a:r>
          </a:p>
          <a:p>
            <a:pPr algn="just"/>
            <a:r>
              <a:rPr lang="en-US" dirty="0"/>
              <a:t>Quality management system certified according to ISO 9001:2015;</a:t>
            </a:r>
          </a:p>
          <a:p>
            <a:pPr algn="just"/>
            <a:r>
              <a:rPr lang="en-US" dirty="0"/>
              <a:t>All </a:t>
            </a:r>
            <a:r>
              <a:rPr lang="en-US" dirty="0" err="1"/>
              <a:t>programmes</a:t>
            </a:r>
            <a:r>
              <a:rPr lang="en-US" dirty="0"/>
              <a:t> accredited by A3ES;</a:t>
            </a:r>
          </a:p>
          <a:p>
            <a:pPr algn="just"/>
            <a:r>
              <a:rPr lang="en-US" dirty="0"/>
              <a:t>Some </a:t>
            </a:r>
            <a:r>
              <a:rPr lang="en-US" dirty="0" err="1"/>
              <a:t>programmes</a:t>
            </a:r>
            <a:r>
              <a:rPr lang="en-US" dirty="0"/>
              <a:t> accredited by other entities (AMBA, …)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50140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82" y="3158014"/>
            <a:ext cx="9613758" cy="1320800"/>
          </a:xfrm>
        </p:spPr>
        <p:txBody>
          <a:bodyPr>
            <a:normAutofit/>
          </a:bodyPr>
          <a:lstStyle/>
          <a:p>
            <a:pPr algn="r"/>
            <a:b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best</a:t>
            </a:r>
            <a: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practices</a:t>
            </a:r>
            <a: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pt-P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</a:t>
            </a:r>
            <a: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</a:t>
            </a:r>
            <a:endParaRPr lang="pt-PT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413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PDCA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060E1F4-658C-484C-98EA-96D9D235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Best</a:t>
            </a:r>
            <a:r>
              <a:rPr lang="pt-PT" sz="2400" b="1" dirty="0"/>
              <a:t> </a:t>
            </a:r>
            <a:r>
              <a:rPr lang="pt-PT" sz="2400" b="1" dirty="0" err="1"/>
              <a:t>practices</a:t>
            </a:r>
            <a:r>
              <a:rPr lang="pt-PT" sz="2400" b="1" dirty="0"/>
              <a:t> &amp; </a:t>
            </a:r>
            <a:r>
              <a:rPr lang="pt-PT" sz="2400" b="1" dirty="0" err="1"/>
              <a:t>lessons</a:t>
            </a:r>
            <a:r>
              <a:rPr lang="pt-PT" sz="2400" b="1" dirty="0"/>
              <a:t> </a:t>
            </a:r>
            <a:r>
              <a:rPr lang="pt-PT" sz="2400" b="1" dirty="0" err="1"/>
              <a:t>learned</a:t>
            </a:r>
            <a:endParaRPr lang="pt-PT" sz="2400" b="1" dirty="0"/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DA74551B-5F0A-49DE-AE38-4C2787B3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5644" y="2700481"/>
            <a:ext cx="706089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>
              <a:defRPr/>
            </a:pPr>
            <a:r>
              <a:rPr lang="pt-PT" altLang="en-US" sz="2000" b="1" i="1" dirty="0" err="1">
                <a:latin typeface="Verdana" panose="020B0604030504040204" pitchFamily="34" charset="0"/>
              </a:rPr>
              <a:t>Plan</a:t>
            </a:r>
            <a:r>
              <a:rPr lang="pt-PT" altLang="en-US" sz="2000" b="1" i="1" dirty="0">
                <a:latin typeface="Verdana" panose="020B0604030504040204" pitchFamily="34" charset="0"/>
              </a:rPr>
              <a:t> | </a:t>
            </a:r>
            <a:r>
              <a:rPr lang="pt-PT" altLang="en-US" sz="2000" b="1" i="1" dirty="0" err="1">
                <a:latin typeface="Verdana" panose="020B0604030504040204" pitchFamily="34" charset="0"/>
              </a:rPr>
              <a:t>Teaching</a:t>
            </a:r>
            <a:r>
              <a:rPr lang="pt-PT" altLang="en-US" sz="2000" b="1" i="1" dirty="0">
                <a:latin typeface="Verdana" panose="020B0604030504040204" pitchFamily="34" charset="0"/>
              </a:rPr>
              <a:t> </a:t>
            </a:r>
            <a:r>
              <a:rPr lang="pt-PT" altLang="en-US" sz="2000" b="1" i="1" dirty="0" err="1">
                <a:latin typeface="Verdana" panose="020B0604030504040204" pitchFamily="34" charset="0"/>
              </a:rPr>
              <a:t>strategic</a:t>
            </a:r>
            <a:r>
              <a:rPr lang="pt-PT" altLang="en-US" sz="2000" b="1" i="1" dirty="0">
                <a:latin typeface="Verdana" panose="020B0604030504040204" pitchFamily="34" charset="0"/>
              </a:rPr>
              <a:t> </a:t>
            </a:r>
            <a:r>
              <a:rPr lang="pt-PT" altLang="en-US" sz="2000" b="1" i="1" dirty="0" err="1">
                <a:latin typeface="Verdana" panose="020B0604030504040204" pitchFamily="34" charset="0"/>
              </a:rPr>
              <a:t>initiatives</a:t>
            </a:r>
            <a:r>
              <a:rPr lang="pt-PT" altLang="en-US" sz="2000" b="1" i="1" dirty="0">
                <a:latin typeface="Verdana" panose="020B0604030504040204" pitchFamily="34" charset="0"/>
              </a:rPr>
              <a:t> …</a:t>
            </a:r>
          </a:p>
          <a:p>
            <a:pPr>
              <a:defRPr/>
            </a:pPr>
            <a:endParaRPr lang="pt-PT" altLang="en-US" sz="1800" dirty="0">
              <a:latin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altLang="en-US" sz="1800" dirty="0" err="1">
                <a:latin typeface="Verdana" panose="020B0604030504040204" pitchFamily="34" charset="0"/>
              </a:rPr>
              <a:t>Promotion</a:t>
            </a: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of</a:t>
            </a: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employability</a:t>
            </a:r>
            <a:r>
              <a:rPr lang="pt-PT" altLang="en-US" sz="1800" dirty="0">
                <a:latin typeface="Verdan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altLang="en-US" sz="1800" dirty="0" err="1">
                <a:latin typeface="Verdana" panose="020B0604030504040204" pitchFamily="34" charset="0"/>
              </a:rPr>
              <a:t>Promotion</a:t>
            </a:r>
            <a:r>
              <a:rPr lang="pt-PT" altLang="en-US" sz="1800" dirty="0">
                <a:latin typeface="Verdana" panose="020B0604030504040204" pitchFamily="34" charset="0"/>
              </a:rPr>
              <a:t> of </a:t>
            </a:r>
            <a:r>
              <a:rPr lang="pt-PT" altLang="en-US" sz="1800" dirty="0" err="1">
                <a:latin typeface="Verdana" panose="020B0604030504040204" pitchFamily="34" charset="0"/>
              </a:rPr>
              <a:t>academic</a:t>
            </a: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sucess</a:t>
            </a:r>
            <a:r>
              <a:rPr lang="pt-PT" altLang="en-US" sz="1800" dirty="0">
                <a:latin typeface="Verdan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altLang="en-US" sz="1800" dirty="0" err="1">
                <a:latin typeface="Verdana" panose="020B0604030504040204" pitchFamily="34" charset="0"/>
              </a:rPr>
              <a:t>Promotion</a:t>
            </a:r>
            <a:r>
              <a:rPr lang="pt-PT" altLang="en-US" sz="1800" dirty="0">
                <a:latin typeface="Verdana" panose="020B0604030504040204" pitchFamily="34" charset="0"/>
              </a:rPr>
              <a:t> of </a:t>
            </a:r>
            <a:r>
              <a:rPr lang="pt-PT" altLang="en-US" sz="1800" dirty="0" err="1">
                <a:latin typeface="Verdana" panose="020B0604030504040204" pitchFamily="34" charset="0"/>
              </a:rPr>
              <a:t>pedagogical</a:t>
            </a: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inovation</a:t>
            </a:r>
            <a:r>
              <a:rPr lang="pt-PT" altLang="en-US" sz="1800" dirty="0">
                <a:latin typeface="Verdan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altLang="en-US" sz="1800" dirty="0" err="1">
                <a:latin typeface="Verdana" panose="020B0604030504040204" pitchFamily="34" charset="0"/>
              </a:rPr>
              <a:t>Recruitment</a:t>
            </a: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of</a:t>
            </a: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best</a:t>
            </a: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students</a:t>
            </a:r>
            <a:r>
              <a:rPr lang="pt-PT" altLang="en-US" sz="1800" dirty="0">
                <a:latin typeface="Verdan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altLang="en-US" sz="1800" dirty="0" err="1">
                <a:latin typeface="Verdana" panose="020B0604030504040204" pitchFamily="34" charset="0"/>
              </a:rPr>
              <a:t>Promotion</a:t>
            </a: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of</a:t>
            </a: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teaching</a:t>
            </a: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quality</a:t>
            </a: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evaluation</a:t>
            </a:r>
            <a:r>
              <a:rPr lang="pt-PT" altLang="en-US" sz="1800" dirty="0">
                <a:latin typeface="Verdana" panose="020B0604030504040204" pitchFamily="34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Development</a:t>
            </a: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of</a:t>
            </a: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new</a:t>
            </a: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courses</a:t>
            </a: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adjusted</a:t>
            </a:r>
            <a:r>
              <a:rPr lang="pt-PT" altLang="en-US" sz="1800" dirty="0">
                <a:latin typeface="Verdana" panose="020B0604030504040204" pitchFamily="34" charset="0"/>
              </a:rPr>
              <a:t> to </a:t>
            </a:r>
            <a:r>
              <a:rPr lang="pt-PT" altLang="en-US" sz="1800" dirty="0" err="1">
                <a:latin typeface="Verdana" panose="020B0604030504040204" pitchFamily="34" charset="0"/>
              </a:rPr>
              <a:t>the</a:t>
            </a: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stakeholders</a:t>
            </a:r>
            <a:r>
              <a:rPr lang="pt-PT" altLang="en-US" sz="1800" dirty="0">
                <a:latin typeface="Verdana" panose="020B0604030504040204" pitchFamily="34" charset="0"/>
              </a:rPr>
              <a:t> </a:t>
            </a:r>
            <a:r>
              <a:rPr lang="pt-PT" altLang="en-US" sz="1800" dirty="0" err="1">
                <a:latin typeface="Verdana" panose="020B0604030504040204" pitchFamily="34" charset="0"/>
              </a:rPr>
              <a:t>needs</a:t>
            </a:r>
            <a:r>
              <a:rPr lang="pt-PT" altLang="en-US" sz="1800" dirty="0">
                <a:latin typeface="Verdana" panose="020B0604030504040204" pitchFamily="34" charset="0"/>
              </a:rPr>
              <a:t> (</a:t>
            </a:r>
            <a:r>
              <a:rPr lang="pt-PT" altLang="en-US" sz="1800" dirty="0" err="1">
                <a:latin typeface="Verdana" panose="020B0604030504040204" pitchFamily="34" charset="0"/>
              </a:rPr>
              <a:t>lifelong</a:t>
            </a:r>
            <a:r>
              <a:rPr lang="pt-PT" altLang="en-US" sz="1800" dirty="0">
                <a:latin typeface="Verdana" panose="020B0604030504040204" pitchFamily="34" charset="0"/>
              </a:rPr>
              <a:t> programes, </a:t>
            </a:r>
            <a:r>
              <a:rPr lang="pt-PT" altLang="en-US" sz="1800" dirty="0" err="1">
                <a:latin typeface="Verdana" panose="020B0604030504040204" pitchFamily="34" charset="0"/>
              </a:rPr>
              <a:t>eLearning</a:t>
            </a:r>
            <a:r>
              <a:rPr lang="pt-PT" altLang="en-US" sz="1800" dirty="0">
                <a:latin typeface="Verdana" panose="020B0604030504040204" pitchFamily="34" charset="0"/>
              </a:rPr>
              <a:t>, …)</a:t>
            </a:r>
          </a:p>
          <a:p>
            <a:pPr marL="285750" indent="-285750">
              <a:defRPr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  <p:sp>
        <p:nvSpPr>
          <p:cNvPr id="10" name="CaixaDeTexto 1">
            <a:extLst>
              <a:ext uri="{FF2B5EF4-FFF2-40B4-BE49-F238E27FC236}">
                <a16:creationId xmlns:a16="http://schemas.microsoft.com/office/drawing/2014/main" id="{1386A529-60E9-4FA4-8779-33ACAB413C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5061" y="5997097"/>
            <a:ext cx="526966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pt-PT" altLang="en-US" sz="1800" dirty="0">
                <a:latin typeface="Arial" panose="020B0604020202020204" pitchFamily="34" charset="0"/>
              </a:rPr>
              <a:t>Inputs to </a:t>
            </a:r>
            <a:r>
              <a:rPr lang="pt-PT" altLang="en-US" sz="1800" dirty="0" err="1">
                <a:latin typeface="Arial" panose="020B0604020202020204" pitchFamily="34" charset="0"/>
              </a:rPr>
              <a:t>operational</a:t>
            </a:r>
            <a:r>
              <a:rPr lang="pt-PT" altLang="en-US" sz="1800" dirty="0">
                <a:latin typeface="Arial" panose="020B0604020202020204" pitchFamily="34" charset="0"/>
              </a:rPr>
              <a:t> </a:t>
            </a:r>
            <a:r>
              <a:rPr lang="pt-PT" altLang="en-US" sz="1800" dirty="0" err="1">
                <a:latin typeface="Arial" panose="020B0604020202020204" pitchFamily="34" charset="0"/>
              </a:rPr>
              <a:t>planning</a:t>
            </a:r>
            <a:r>
              <a:rPr lang="pt-PT" altLang="en-US" sz="1800" dirty="0">
                <a:latin typeface="Arial" panose="020B0604020202020204" pitchFamily="34" charset="0"/>
              </a:rPr>
              <a:t> </a:t>
            </a:r>
            <a:r>
              <a:rPr lang="pt-PT" altLang="en-US" sz="1800" dirty="0" err="1">
                <a:latin typeface="Arial" panose="020B0604020202020204" pitchFamily="34" charset="0"/>
              </a:rPr>
              <a:t>at</a:t>
            </a:r>
            <a:endParaRPr lang="pt-PT" altLang="en-US" sz="1800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pt-PT" altLang="en-US" sz="1800" dirty="0">
                <a:latin typeface="Arial" panose="020B0604020202020204" pitchFamily="34" charset="0"/>
              </a:rPr>
              <a:t> </a:t>
            </a:r>
            <a:r>
              <a:rPr lang="pt-PT" altLang="en-US" sz="1800" dirty="0" err="1">
                <a:latin typeface="Arial" panose="020B0604020202020204" pitchFamily="34" charset="0"/>
              </a:rPr>
              <a:t>faculty</a:t>
            </a:r>
            <a:r>
              <a:rPr lang="pt-PT" altLang="en-US" sz="1800" dirty="0">
                <a:latin typeface="Arial" panose="020B0604020202020204" pitchFamily="34" charset="0"/>
              </a:rPr>
              <a:t> </a:t>
            </a:r>
            <a:r>
              <a:rPr lang="pt-PT" altLang="en-US" sz="1800" dirty="0" err="1">
                <a:latin typeface="Arial" panose="020B0604020202020204" pitchFamily="34" charset="0"/>
              </a:rPr>
              <a:t>and</a:t>
            </a:r>
            <a:r>
              <a:rPr lang="pt-PT" altLang="en-US" sz="1800" dirty="0">
                <a:latin typeface="Arial" panose="020B0604020202020204" pitchFamily="34" charset="0"/>
              </a:rPr>
              <a:t> </a:t>
            </a:r>
            <a:r>
              <a:rPr lang="pt-PT" altLang="en-US" sz="1800" dirty="0" err="1">
                <a:latin typeface="Arial" panose="020B0604020202020204" pitchFamily="34" charset="0"/>
              </a:rPr>
              <a:t>support</a:t>
            </a:r>
            <a:r>
              <a:rPr lang="pt-PT" altLang="en-US" sz="1800" dirty="0">
                <a:latin typeface="Arial" panose="020B0604020202020204" pitchFamily="34" charset="0"/>
              </a:rPr>
              <a:t> </a:t>
            </a:r>
            <a:r>
              <a:rPr lang="pt-PT" altLang="en-US" sz="1800" dirty="0" err="1">
                <a:latin typeface="Arial" panose="020B0604020202020204" pitchFamily="34" charset="0"/>
              </a:rPr>
              <a:t>services</a:t>
            </a:r>
            <a:r>
              <a:rPr lang="pt-PT" altLang="en-US" sz="1800" dirty="0">
                <a:latin typeface="Arial" panose="020B0604020202020204" pitchFamily="34" charset="0"/>
              </a:rPr>
              <a:t> </a:t>
            </a:r>
            <a:r>
              <a:rPr lang="pt-PT" altLang="en-US" sz="1800" dirty="0" err="1">
                <a:latin typeface="Arial" panose="020B0604020202020204" pitchFamily="34" charset="0"/>
              </a:rPr>
              <a:t>level</a:t>
            </a: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11" name="Imagem 15">
            <a:extLst>
              <a:ext uri="{FF2B5EF4-FFF2-40B4-BE49-F238E27FC236}">
                <a16:creationId xmlns:a16="http://schemas.microsoft.com/office/drawing/2014/main" id="{AC78B4BE-D332-4236-8965-950EC4BD42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 t="50504" r="42329" b="35786"/>
          <a:stretch>
            <a:fillRect/>
          </a:stretch>
        </p:blipFill>
        <p:spPr bwMode="auto">
          <a:xfrm rot="2103163">
            <a:off x="4037492" y="6129572"/>
            <a:ext cx="818031" cy="38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578C9964-DE34-472B-8421-1767A53C6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59" y="3078864"/>
            <a:ext cx="2300771" cy="324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425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PDCA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060E1F4-658C-484C-98EA-96D9D235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Best</a:t>
            </a:r>
            <a:r>
              <a:rPr lang="pt-PT" sz="2400" b="1" dirty="0"/>
              <a:t> </a:t>
            </a:r>
            <a:r>
              <a:rPr lang="pt-PT" sz="2400" b="1" dirty="0" err="1"/>
              <a:t>practices</a:t>
            </a:r>
            <a:r>
              <a:rPr lang="pt-PT" sz="2400" b="1" dirty="0"/>
              <a:t> &amp; </a:t>
            </a:r>
            <a:r>
              <a:rPr lang="pt-PT" sz="2400" b="1" dirty="0" err="1"/>
              <a:t>lessons</a:t>
            </a:r>
            <a:r>
              <a:rPr lang="pt-PT" sz="2400" b="1" dirty="0"/>
              <a:t> </a:t>
            </a:r>
            <a:r>
              <a:rPr lang="pt-PT" sz="2400" b="1" dirty="0" err="1"/>
              <a:t>learned</a:t>
            </a:r>
            <a:endParaRPr lang="pt-PT" sz="2400" b="1" dirty="0"/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DA74551B-5F0A-49DE-AE38-4C2787B3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40" y="2700481"/>
            <a:ext cx="10307782" cy="123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>
              <a:defRPr/>
            </a:pPr>
            <a:r>
              <a:rPr lang="pt-PT" altLang="en-US" sz="2000" b="1" i="1" dirty="0">
                <a:latin typeface="Verdana" panose="020B0604030504040204" pitchFamily="34" charset="0"/>
              </a:rPr>
              <a:t>Do | </a:t>
            </a:r>
            <a:r>
              <a:rPr lang="en-US" altLang="en-US" sz="2000" b="1" i="1" dirty="0">
                <a:latin typeface="Verdana" panose="020B0604030504040204" pitchFamily="34" charset="0"/>
              </a:rPr>
              <a:t>Implementing the activities </a:t>
            </a:r>
            <a:endParaRPr lang="pt-PT" altLang="en-US" sz="2000" b="1" i="1" dirty="0">
              <a:latin typeface="Verdana" panose="020B0604030504040204" pitchFamily="34" charset="0"/>
            </a:endParaRPr>
          </a:p>
          <a:p>
            <a:pPr>
              <a:defRPr/>
            </a:pPr>
            <a:endParaRPr lang="pt-PT" altLang="en-US" sz="1800" dirty="0">
              <a:latin typeface="Verdana" panose="020B0604030504040204" pitchFamily="34" charset="0"/>
            </a:endParaRPr>
          </a:p>
          <a:p>
            <a:pPr marL="285750" indent="-285750">
              <a:defRPr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10668975-8010-4561-B2B7-7B38E24BB2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4225" y="2136659"/>
            <a:ext cx="6016643" cy="44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34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PDCA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060E1F4-658C-484C-98EA-96D9D235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Best</a:t>
            </a:r>
            <a:r>
              <a:rPr lang="pt-PT" sz="2400" b="1" dirty="0"/>
              <a:t> </a:t>
            </a:r>
            <a:r>
              <a:rPr lang="pt-PT" sz="2400" b="1" dirty="0" err="1"/>
              <a:t>practices</a:t>
            </a:r>
            <a:r>
              <a:rPr lang="pt-PT" sz="2400" b="1" dirty="0"/>
              <a:t> &amp; </a:t>
            </a:r>
            <a:r>
              <a:rPr lang="pt-PT" sz="2400" b="1" dirty="0" err="1"/>
              <a:t>lessons</a:t>
            </a:r>
            <a:r>
              <a:rPr lang="pt-PT" sz="2400" b="1" dirty="0"/>
              <a:t> </a:t>
            </a:r>
            <a:r>
              <a:rPr lang="pt-PT" sz="2400" b="1" dirty="0" err="1"/>
              <a:t>learned</a:t>
            </a:r>
            <a:endParaRPr lang="pt-PT" sz="2400" b="1" dirty="0"/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DA74551B-5F0A-49DE-AE38-4C2787B3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40" y="2700481"/>
            <a:ext cx="10307782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>
              <a:defRPr/>
            </a:pPr>
            <a:r>
              <a:rPr lang="pt-PT" altLang="en-US" sz="2000" b="1" i="1" dirty="0" err="1">
                <a:latin typeface="Verdana" panose="020B0604030504040204" pitchFamily="34" charset="0"/>
              </a:rPr>
              <a:t>Check</a:t>
            </a:r>
            <a:r>
              <a:rPr lang="pt-PT" altLang="en-US" sz="2000" b="1" i="1" dirty="0">
                <a:latin typeface="Verdana" panose="020B0604030504040204" pitchFamily="34" charset="0"/>
              </a:rPr>
              <a:t> | </a:t>
            </a:r>
            <a:r>
              <a:rPr lang="pt-PT" altLang="en-US" sz="2000" b="1" i="1" dirty="0" err="1">
                <a:latin typeface="Verdana" panose="020B0604030504040204" pitchFamily="34" charset="0"/>
              </a:rPr>
              <a:t>Cyclical</a:t>
            </a:r>
            <a:r>
              <a:rPr lang="pt-PT" altLang="en-US" sz="2000" b="1" i="1" dirty="0">
                <a:latin typeface="Verdana" panose="020B0604030504040204" pitchFamily="34" charset="0"/>
              </a:rPr>
              <a:t> </a:t>
            </a:r>
            <a:r>
              <a:rPr lang="pt-PT" altLang="en-US" sz="2000" b="1" i="1" dirty="0" err="1">
                <a:latin typeface="Verdana" panose="020B0604030504040204" pitchFamily="34" charset="0"/>
              </a:rPr>
              <a:t>quality</a:t>
            </a:r>
            <a:r>
              <a:rPr lang="pt-PT" altLang="en-US" sz="2000" b="1" i="1" dirty="0">
                <a:latin typeface="Verdana" panose="020B0604030504040204" pitchFamily="34" charset="0"/>
              </a:rPr>
              <a:t> </a:t>
            </a:r>
            <a:r>
              <a:rPr lang="pt-PT" altLang="en-US" sz="2000" b="1" i="1" dirty="0" err="1">
                <a:latin typeface="Verdana" panose="020B0604030504040204" pitchFamily="34" charset="0"/>
              </a:rPr>
              <a:t>assurance</a:t>
            </a:r>
            <a:endParaRPr lang="pt-PT" altLang="en-US" sz="2000" b="1" i="1" dirty="0">
              <a:latin typeface="Verdana" panose="020B0604030504040204" pitchFamily="34" charset="0"/>
            </a:endParaRPr>
          </a:p>
          <a:p>
            <a:pPr>
              <a:defRPr/>
            </a:pPr>
            <a:endParaRPr lang="pt-PT" altLang="en-US" sz="2000" b="1" i="1" dirty="0">
              <a:latin typeface="Verdana" panose="020B0604030504040204" pitchFamily="34" charset="0"/>
            </a:endParaRP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 Strategical plan monitoring 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 Internal and external audits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 Management of compliments, suggestions and complaints 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Pedagogical surveys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Satisfaction surveys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Academic staff performance review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Institutional evaluation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Programme evaluation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University rankings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I&amp;D evaluation</a:t>
            </a:r>
          </a:p>
          <a:p>
            <a:pPr marL="342900" indent="-342900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i="1" dirty="0">
                <a:latin typeface="Verdana" panose="020B0604030504040204" pitchFamily="34" charset="0"/>
              </a:rPr>
              <a:t> …</a:t>
            </a:r>
          </a:p>
          <a:p>
            <a:pPr>
              <a:defRPr/>
            </a:pPr>
            <a:r>
              <a:rPr lang="pt-PT" altLang="en-US" sz="1600" b="1" i="1" dirty="0">
                <a:latin typeface="Verdana" panose="020B0604030504040204" pitchFamily="34" charset="0"/>
              </a:rPr>
              <a:t> </a:t>
            </a:r>
            <a:endParaRPr lang="pt-PT" altLang="en-US" sz="1600" dirty="0">
              <a:latin typeface="Verdana" panose="020B0604030504040204" pitchFamily="34" charset="0"/>
            </a:endParaRPr>
          </a:p>
          <a:p>
            <a:pPr marL="285750" indent="-285750">
              <a:defRPr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  <p:pic>
        <p:nvPicPr>
          <p:cNvPr id="10" name="Imagem 2">
            <a:extLst>
              <a:ext uri="{FF2B5EF4-FFF2-40B4-BE49-F238E27FC236}">
                <a16:creationId xmlns:a16="http://schemas.microsoft.com/office/drawing/2014/main" id="{2A6136D9-E47E-4C4F-B319-D1094F22B4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445" y="5623314"/>
            <a:ext cx="1205344" cy="120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69582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PDCA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applied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programmes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2060E1F4-658C-484C-98EA-96D9D2355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Best</a:t>
            </a:r>
            <a:r>
              <a:rPr lang="pt-PT" sz="2400" b="1" dirty="0"/>
              <a:t> </a:t>
            </a:r>
            <a:r>
              <a:rPr lang="pt-PT" sz="2400" b="1" dirty="0" err="1"/>
              <a:t>practices</a:t>
            </a:r>
            <a:r>
              <a:rPr lang="pt-PT" sz="2400" b="1" dirty="0"/>
              <a:t> &amp; </a:t>
            </a:r>
            <a:r>
              <a:rPr lang="pt-PT" sz="2400" b="1" dirty="0" err="1"/>
              <a:t>lessons</a:t>
            </a:r>
            <a:r>
              <a:rPr lang="pt-PT" sz="2400" b="1" dirty="0"/>
              <a:t> </a:t>
            </a:r>
            <a:r>
              <a:rPr lang="pt-PT" sz="2400" b="1" dirty="0" err="1"/>
              <a:t>learned</a:t>
            </a:r>
            <a:endParaRPr lang="pt-PT" sz="2400" b="1" dirty="0"/>
          </a:p>
        </p:txBody>
      </p:sp>
      <p:sp>
        <p:nvSpPr>
          <p:cNvPr id="6" name="CaixaDeTexto 2">
            <a:extLst>
              <a:ext uri="{FF2B5EF4-FFF2-40B4-BE49-F238E27FC236}">
                <a16:creationId xmlns:a16="http://schemas.microsoft.com/office/drawing/2014/main" id="{DA74551B-5F0A-49DE-AE38-4C2787B34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640" y="2700481"/>
            <a:ext cx="1030778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endParaRPr lang="en-US" altLang="en-US" sz="1800" dirty="0">
              <a:latin typeface="Verdana" panose="020B0604030504040204" pitchFamily="34" charset="0"/>
            </a:endParaRPr>
          </a:p>
          <a:p>
            <a:pPr>
              <a:defRPr/>
            </a:pPr>
            <a:r>
              <a:rPr lang="pt-PT" altLang="en-US" sz="2000" b="1" i="1" dirty="0" err="1">
                <a:latin typeface="Verdana" panose="020B0604030504040204" pitchFamily="34" charset="0"/>
              </a:rPr>
              <a:t>Act</a:t>
            </a:r>
            <a:r>
              <a:rPr lang="pt-PT" altLang="en-US" sz="2000" b="1" i="1" dirty="0">
                <a:latin typeface="Verdana" panose="020B0604030504040204" pitchFamily="34" charset="0"/>
              </a:rPr>
              <a:t> | </a:t>
            </a:r>
            <a:r>
              <a:rPr lang="pt-PT" altLang="en-US" sz="2000" b="1" i="1" dirty="0" err="1">
                <a:latin typeface="Verdana" panose="020B0604030504040204" pitchFamily="34" charset="0"/>
              </a:rPr>
              <a:t>Implementation</a:t>
            </a:r>
            <a:r>
              <a:rPr lang="pt-PT" altLang="en-US" sz="2000" b="1" i="1" dirty="0">
                <a:latin typeface="Verdana" panose="020B0604030504040204" pitchFamily="34" charset="0"/>
              </a:rPr>
              <a:t> of </a:t>
            </a:r>
            <a:r>
              <a:rPr lang="pt-PT" altLang="en-US" sz="2000" b="1" i="1" dirty="0" err="1">
                <a:latin typeface="Verdana" panose="020B0604030504040204" pitchFamily="34" charset="0"/>
              </a:rPr>
              <a:t>improvements</a:t>
            </a:r>
            <a:endParaRPr lang="pt-PT" altLang="en-US" sz="2000" b="1" i="1" dirty="0">
              <a:latin typeface="Verdana" panose="020B0604030504040204" pitchFamily="34" charset="0"/>
            </a:endParaRPr>
          </a:p>
          <a:p>
            <a:pPr>
              <a:defRPr/>
            </a:pPr>
            <a:endParaRPr lang="pt-PT" altLang="en-US" sz="2000" b="1" i="1" dirty="0">
              <a:latin typeface="Verdana" panose="020B0604030504040204" pitchFamily="34" charset="0"/>
            </a:endParaRPr>
          </a:p>
          <a:p>
            <a:pPr>
              <a:spcBef>
                <a:spcPct val="0"/>
              </a:spcBef>
              <a:buFontTx/>
              <a:buChar char="-"/>
            </a:pPr>
            <a:r>
              <a:rPr lang="pt-PT" altLang="en-US" sz="2000" dirty="0" err="1">
                <a:latin typeface="Verdana" panose="020B0604030504040204" pitchFamily="34" charset="0"/>
              </a:rPr>
              <a:t>Redesigning</a:t>
            </a:r>
            <a:r>
              <a:rPr lang="pt-PT" altLang="en-US" sz="2000" dirty="0">
                <a:latin typeface="Verdana" panose="020B0604030504040204" pitchFamily="34" charset="0"/>
              </a:rPr>
              <a:t> of </a:t>
            </a:r>
            <a:r>
              <a:rPr lang="pt-PT" altLang="en-US" sz="2000" dirty="0" err="1">
                <a:latin typeface="Verdana" panose="020B0604030504040204" pitchFamily="34" charset="0"/>
              </a:rPr>
              <a:t>programs</a:t>
            </a:r>
            <a:r>
              <a:rPr lang="pt-PT" altLang="en-US" sz="2000" dirty="0">
                <a:latin typeface="Verdana" panose="020B0604030504040204" pitchFamily="34" charset="0"/>
              </a:rPr>
              <a:t> </a:t>
            </a:r>
            <a:r>
              <a:rPr lang="pt-PT" altLang="en-US" sz="2000" dirty="0" err="1">
                <a:latin typeface="Verdana" panose="020B0604030504040204" pitchFamily="34" charset="0"/>
              </a:rPr>
              <a:t>contents</a:t>
            </a:r>
            <a:r>
              <a:rPr lang="pt-PT" altLang="en-US" sz="2000" dirty="0">
                <a:latin typeface="Verdana" panose="020B0604030504040204" pitchFamily="34" charset="0"/>
              </a:rPr>
              <a:t>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PT" altLang="en-US" sz="2000" dirty="0" err="1">
                <a:latin typeface="Verdana" panose="020B0604030504040204" pitchFamily="34" charset="0"/>
              </a:rPr>
              <a:t>Improvement</a:t>
            </a:r>
            <a:r>
              <a:rPr lang="pt-PT" altLang="en-US" sz="2000" dirty="0">
                <a:latin typeface="Verdana" panose="020B0604030504040204" pitchFamily="34" charset="0"/>
              </a:rPr>
              <a:t> of </a:t>
            </a:r>
            <a:r>
              <a:rPr lang="pt-PT" altLang="en-US" sz="2000" dirty="0" err="1">
                <a:latin typeface="Verdana" panose="020B0604030504040204" pitchFamily="34" charset="0"/>
              </a:rPr>
              <a:t>buildings</a:t>
            </a:r>
            <a:r>
              <a:rPr lang="pt-PT" altLang="en-US" sz="2000" dirty="0">
                <a:latin typeface="Verdana" panose="020B0604030504040204" pitchFamily="34" charset="0"/>
              </a:rPr>
              <a:t>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PT" altLang="en-US" sz="2000" dirty="0" err="1">
                <a:latin typeface="Verdana" panose="020B0604030504040204" pitchFamily="34" charset="0"/>
              </a:rPr>
              <a:t>Adjustment</a:t>
            </a:r>
            <a:r>
              <a:rPr lang="pt-PT" altLang="en-US" sz="2000" dirty="0">
                <a:latin typeface="Verdana" panose="020B0604030504040204" pitchFamily="34" charset="0"/>
              </a:rPr>
              <a:t> of </a:t>
            </a:r>
            <a:r>
              <a:rPr lang="pt-PT" altLang="en-US" sz="2000" dirty="0" err="1">
                <a:latin typeface="Verdana" panose="020B0604030504040204" pitchFamily="34" charset="0"/>
              </a:rPr>
              <a:t>schedules</a:t>
            </a:r>
            <a:r>
              <a:rPr lang="pt-PT" altLang="en-US" sz="2000" dirty="0">
                <a:latin typeface="Verdana" panose="020B0604030504040204" pitchFamily="34" charset="0"/>
              </a:rPr>
              <a:t>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PT" altLang="en-US" sz="2000" dirty="0" err="1">
                <a:latin typeface="Verdana" panose="020B0604030504040204" pitchFamily="34" charset="0"/>
              </a:rPr>
              <a:t>Improvement</a:t>
            </a:r>
            <a:r>
              <a:rPr lang="pt-PT" altLang="en-US" sz="2000" dirty="0">
                <a:latin typeface="Verdana" panose="020B0604030504040204" pitchFamily="34" charset="0"/>
              </a:rPr>
              <a:t> of </a:t>
            </a:r>
            <a:r>
              <a:rPr lang="pt-PT" altLang="en-US" sz="2000" dirty="0" err="1">
                <a:latin typeface="Verdana" panose="020B0604030504040204" pitchFamily="34" charset="0"/>
              </a:rPr>
              <a:t>support</a:t>
            </a:r>
            <a:r>
              <a:rPr lang="pt-PT" altLang="en-US" sz="2000" dirty="0">
                <a:latin typeface="Verdana" panose="020B0604030504040204" pitchFamily="34" charset="0"/>
              </a:rPr>
              <a:t> </a:t>
            </a:r>
            <a:r>
              <a:rPr lang="pt-PT" altLang="en-US" sz="2000" dirty="0" err="1">
                <a:latin typeface="Verdana" panose="020B0604030504040204" pitchFamily="34" charset="0"/>
              </a:rPr>
              <a:t>services</a:t>
            </a:r>
            <a:r>
              <a:rPr lang="pt-PT" altLang="en-US" sz="2000" dirty="0">
                <a:latin typeface="Verdana" panose="020B0604030504040204" pitchFamily="34" charset="0"/>
              </a:rPr>
              <a:t>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PT" altLang="en-US" sz="2000" dirty="0" err="1">
                <a:latin typeface="Verdana" panose="020B0604030504040204" pitchFamily="34" charset="0"/>
              </a:rPr>
              <a:t>Promotion</a:t>
            </a:r>
            <a:r>
              <a:rPr lang="pt-PT" altLang="en-US" sz="2000" dirty="0">
                <a:latin typeface="Verdana" panose="020B0604030504040204" pitchFamily="34" charset="0"/>
              </a:rPr>
              <a:t> of </a:t>
            </a:r>
            <a:r>
              <a:rPr lang="pt-PT" altLang="en-US" sz="2000" dirty="0" err="1">
                <a:latin typeface="Verdana" panose="020B0604030504040204" pitchFamily="34" charset="0"/>
              </a:rPr>
              <a:t>new</a:t>
            </a:r>
            <a:r>
              <a:rPr lang="pt-PT" altLang="en-US" sz="2000" dirty="0">
                <a:latin typeface="Verdana" panose="020B0604030504040204" pitchFamily="34" charset="0"/>
              </a:rPr>
              <a:t> extracurricular </a:t>
            </a:r>
            <a:r>
              <a:rPr lang="pt-PT" altLang="en-US" sz="2000" dirty="0" err="1">
                <a:latin typeface="Verdana" panose="020B0604030504040204" pitchFamily="34" charset="0"/>
              </a:rPr>
              <a:t>activities</a:t>
            </a:r>
            <a:r>
              <a:rPr lang="pt-PT" altLang="en-US" sz="2000" dirty="0">
                <a:latin typeface="Verdana" panose="020B0604030504040204" pitchFamily="34" charset="0"/>
              </a:rPr>
              <a:t>;</a:t>
            </a:r>
          </a:p>
          <a:p>
            <a:pPr>
              <a:spcBef>
                <a:spcPct val="0"/>
              </a:spcBef>
              <a:buFontTx/>
              <a:buChar char="-"/>
            </a:pPr>
            <a:r>
              <a:rPr lang="pt-PT" altLang="en-US" sz="2000" dirty="0">
                <a:latin typeface="Verdana" panose="020B0604030504040204" pitchFamily="34" charset="0"/>
              </a:rPr>
              <a:t>…</a:t>
            </a:r>
            <a:endParaRPr lang="en-US" altLang="en-US" sz="2000" dirty="0">
              <a:latin typeface="Verdana" panose="020B0604030504040204" pitchFamily="34" charset="0"/>
            </a:endParaRPr>
          </a:p>
          <a:p>
            <a:pPr>
              <a:defRPr/>
            </a:pPr>
            <a:endParaRPr lang="pt-PT" altLang="en-US" sz="2000" b="1" i="1" dirty="0">
              <a:latin typeface="Verdana" panose="020B0604030504040204" pitchFamily="34" charset="0"/>
            </a:endParaRPr>
          </a:p>
          <a:p>
            <a:pPr marL="285750" indent="-285750">
              <a:defRPr/>
            </a:pPr>
            <a:endParaRPr lang="en-US" altLang="en-US" sz="1800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219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82" y="3158014"/>
            <a:ext cx="9613758" cy="1320800"/>
          </a:xfrm>
        </p:spPr>
        <p:txBody>
          <a:bodyPr>
            <a:normAutofit/>
          </a:bodyPr>
          <a:lstStyle/>
          <a:p>
            <a:pPr algn="r"/>
            <a:b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</a:t>
            </a:r>
            <a: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2901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Pedagogical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monitoring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2745700-E772-43A3-AF8C-846F542B7428}"/>
              </a:ext>
            </a:extLst>
          </p:cNvPr>
          <p:cNvSpPr txBox="1">
            <a:spLocks/>
          </p:cNvSpPr>
          <p:nvPr/>
        </p:nvSpPr>
        <p:spPr>
          <a:xfrm>
            <a:off x="276862" y="10244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pt-PT" sz="2400" b="1"/>
            </a:br>
            <a:r>
              <a:rPr lang="pt-PT" sz="2400" b="1"/>
              <a:t>Best practices &amp; lessons learned</a:t>
            </a:r>
            <a:endParaRPr lang="pt-PT" sz="2400" b="1" dirty="0"/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6DF85B4-971D-4981-808A-F52DB332EE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94" y="3018394"/>
            <a:ext cx="2306101" cy="324092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11" name="CaixaDeTexto 4">
            <a:extLst>
              <a:ext uri="{FF2B5EF4-FFF2-40B4-BE49-F238E27FC236}">
                <a16:creationId xmlns:a16="http://schemas.microsoft.com/office/drawing/2014/main" id="{08126504-EA1B-4029-A5EF-35B8A21CE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8213" y="3018394"/>
            <a:ext cx="65300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pt-PT" sz="1800" dirty="0">
                <a:latin typeface="Verdana" panose="020B0604030504040204" pitchFamily="34" charset="0"/>
              </a:rPr>
              <a:t>Student surveys (each semester)</a:t>
            </a:r>
          </a:p>
          <a:p>
            <a:pPr eaLnBrk="1" hangingPunct="1">
              <a:spcBef>
                <a:spcPct val="0"/>
              </a:spcBef>
            </a:pPr>
            <a:r>
              <a:rPr lang="en-US" altLang="pt-PT" sz="1800" dirty="0">
                <a:latin typeface="Verdana" panose="020B0604030504040204" pitchFamily="34" charset="0"/>
              </a:rPr>
              <a:t>Teacher surveys (each semester)</a:t>
            </a:r>
          </a:p>
          <a:p>
            <a:pPr eaLnBrk="1" hangingPunct="1">
              <a:spcBef>
                <a:spcPct val="0"/>
              </a:spcBef>
            </a:pPr>
            <a:r>
              <a:rPr lang="en-US" altLang="pt-PT" sz="1800" dirty="0">
                <a:latin typeface="Verdana" panose="020B0604030504040204" pitchFamily="34" charset="0"/>
              </a:rPr>
              <a:t>Annual course self-evaluation reports (each year)</a:t>
            </a:r>
          </a:p>
          <a:p>
            <a:pPr eaLnBrk="1" hangingPunct="1">
              <a:spcBef>
                <a:spcPct val="0"/>
              </a:spcBef>
            </a:pPr>
            <a:r>
              <a:rPr lang="en-US" altLang="pt-PT" sz="1800" dirty="0">
                <a:latin typeface="Verdana" panose="020B0604030504040204" pitchFamily="34" charset="0"/>
              </a:rPr>
              <a:t>Annual review meeting, with all organic units</a:t>
            </a:r>
            <a:endParaRPr lang="pt-PT" altLang="pt-PT" sz="1800" dirty="0">
              <a:latin typeface="Verdana" panose="020B0604030504040204" pitchFamily="34" charset="0"/>
            </a:endParaRPr>
          </a:p>
        </p:txBody>
      </p:sp>
      <p:cxnSp>
        <p:nvCxnSpPr>
          <p:cNvPr id="12" name="Conexão: Curva 11">
            <a:extLst>
              <a:ext uri="{FF2B5EF4-FFF2-40B4-BE49-F238E27FC236}">
                <a16:creationId xmlns:a16="http://schemas.microsoft.com/office/drawing/2014/main" id="{FBF6CF04-BC75-4E89-9051-726008CABC56}"/>
              </a:ext>
            </a:extLst>
          </p:cNvPr>
          <p:cNvCxnSpPr>
            <a:cxnSpLocks/>
          </p:cNvCxnSpPr>
          <p:nvPr/>
        </p:nvCxnSpPr>
        <p:spPr>
          <a:xfrm rot="5400000">
            <a:off x="5440363" y="4506126"/>
            <a:ext cx="1008062" cy="647700"/>
          </a:xfrm>
          <a:prstGeom prst="curvedConnector3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ixaDeTexto 7">
            <a:extLst>
              <a:ext uri="{FF2B5EF4-FFF2-40B4-BE49-F238E27FC236}">
                <a16:creationId xmlns:a16="http://schemas.microsoft.com/office/drawing/2014/main" id="{2DC603EA-7C07-4B93-AB92-26610FB3F2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6313" y="5367338"/>
            <a:ext cx="55038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pt-PT" sz="1800" b="1" i="1" dirty="0">
                <a:latin typeface="Verdana" panose="020B0604030504040204" pitchFamily="34" charset="0"/>
              </a:rPr>
              <a:t>collection of information to support decision making, driving improvement</a:t>
            </a:r>
            <a:endParaRPr lang="pt-PT" altLang="pt-PT" sz="1800" b="1" i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781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Anual meeting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pedagogical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b="1" dirty="0"/>
              <a:t>Participants </a:t>
            </a:r>
            <a:r>
              <a:rPr lang="en-US" dirty="0"/>
              <a:t>— faculty leadership teams, programme coordinators, and representatives of teaching staff and students, academic services, quality promotion office, vice-rector;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Main objective </a:t>
            </a:r>
            <a:r>
              <a:rPr lang="en-US" dirty="0"/>
              <a:t>— presentation and discussion of key results from the pedagogical quality monitoring process (pedagogical surveys; self-evaluation reports; …);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Sharing of good practices </a:t>
            </a:r>
            <a:r>
              <a:rPr lang="en-US" dirty="0"/>
              <a:t>— pedagogical innovation and other relevant initiatives;</a:t>
            </a:r>
          </a:p>
          <a:p>
            <a:pPr algn="just"/>
            <a:endParaRPr lang="en-US" dirty="0"/>
          </a:p>
          <a:p>
            <a:pPr algn="just"/>
            <a:r>
              <a:rPr lang="en-US" b="1" dirty="0"/>
              <a:t>Commitment to continuous improvement </a:t>
            </a:r>
            <a:r>
              <a:rPr lang="en-US" dirty="0"/>
              <a:t>— strengthening the culture of quality in teaching.</a:t>
            </a:r>
            <a:endParaRPr lang="pt-PT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84F4376-F421-44C3-9EC6-3E9D095A6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Best</a:t>
            </a:r>
            <a:r>
              <a:rPr lang="pt-PT" sz="2400" b="1" dirty="0"/>
              <a:t> </a:t>
            </a:r>
            <a:r>
              <a:rPr lang="pt-PT" sz="2400" b="1" dirty="0" err="1"/>
              <a:t>practices</a:t>
            </a:r>
            <a:r>
              <a:rPr lang="pt-PT" sz="2400" b="1" dirty="0"/>
              <a:t> &amp; </a:t>
            </a:r>
            <a:r>
              <a:rPr lang="pt-PT" sz="2400" b="1" dirty="0" err="1"/>
              <a:t>lessons</a:t>
            </a:r>
            <a:r>
              <a:rPr lang="pt-PT" sz="2400" b="1" dirty="0"/>
              <a:t> </a:t>
            </a:r>
            <a:r>
              <a:rPr lang="pt-PT" sz="2400" b="1" dirty="0" err="1"/>
              <a:t>learned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7913674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Anual meeting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pedagogical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8BDBF70-FC1E-4D3B-9773-DF5062D510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718" y="3181110"/>
            <a:ext cx="2967969" cy="3077753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C6971BE-A0F6-424B-843F-89B829D389B8}"/>
              </a:ext>
            </a:extLst>
          </p:cNvPr>
          <p:cNvSpPr txBox="1">
            <a:spLocks/>
          </p:cNvSpPr>
          <p:nvPr/>
        </p:nvSpPr>
        <p:spPr>
          <a:xfrm>
            <a:off x="276862" y="10244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pt-PT" sz="2400" b="1"/>
            </a:br>
            <a:r>
              <a:rPr lang="pt-PT" sz="2400" b="1"/>
              <a:t>Best practices &amp; lessons learned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37349190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Self-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PT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pt-PT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PT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programes</a:t>
            </a:r>
          </a:p>
          <a:p>
            <a:pPr algn="just"/>
            <a:r>
              <a:rPr lang="pt-PT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pt-PT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PT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services</a:t>
            </a:r>
            <a:endParaRPr lang="pt-PT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PT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pt-PT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PT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r>
              <a:rPr lang="pt-PT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 </a:t>
            </a:r>
            <a:r>
              <a:rPr lang="pt-PT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  <a:endParaRPr lang="pt-PT" sz="2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pt-PT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pt-PT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PT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pt-PT" sz="2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Coimbra</a:t>
            </a: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C6971BE-A0F6-424B-843F-89B829D389B8}"/>
              </a:ext>
            </a:extLst>
          </p:cNvPr>
          <p:cNvSpPr txBox="1">
            <a:spLocks/>
          </p:cNvSpPr>
          <p:nvPr/>
        </p:nvSpPr>
        <p:spPr>
          <a:xfrm>
            <a:off x="276862" y="10244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pt-PT" sz="2400" b="1"/>
            </a:br>
            <a:r>
              <a:rPr lang="pt-PT" sz="2400" b="1"/>
              <a:t>Best practices &amp; lessons learned</a:t>
            </a:r>
            <a:endParaRPr lang="pt-PT" sz="2400" b="1" dirty="0"/>
          </a:p>
        </p:txBody>
      </p:sp>
      <p:sp>
        <p:nvSpPr>
          <p:cNvPr id="2" name="Chaveta à direita 1">
            <a:extLst>
              <a:ext uri="{FF2B5EF4-FFF2-40B4-BE49-F238E27FC236}">
                <a16:creationId xmlns:a16="http://schemas.microsoft.com/office/drawing/2014/main" id="{BDEC5DCC-E5FB-4DB9-AD89-E0BB4879BACB}"/>
              </a:ext>
            </a:extLst>
          </p:cNvPr>
          <p:cNvSpPr/>
          <p:nvPr/>
        </p:nvSpPr>
        <p:spPr>
          <a:xfrm>
            <a:off x="6017638" y="3348632"/>
            <a:ext cx="1584251" cy="2716619"/>
          </a:xfrm>
          <a:prstGeom prst="rightBrace">
            <a:avLst>
              <a:gd name="adj1" fmla="val 8333"/>
              <a:gd name="adj2" fmla="val 4686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5E920176-F659-46E0-A68D-7ED402D6EB0B}"/>
              </a:ext>
            </a:extLst>
          </p:cNvPr>
          <p:cNvSpPr txBox="1"/>
          <p:nvPr/>
        </p:nvSpPr>
        <p:spPr>
          <a:xfrm>
            <a:off x="7738922" y="4433333"/>
            <a:ext cx="2557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Done Annually</a:t>
            </a:r>
          </a:p>
        </p:txBody>
      </p:sp>
    </p:spTree>
    <p:extLst>
      <p:ext uri="{BB962C8B-B14F-4D97-AF65-F5344CB8AC3E}">
        <p14:creationId xmlns:p14="http://schemas.microsoft.com/office/powerpoint/2010/main" val="4059602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Self-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evaluation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en-US" sz="2400" dirty="0"/>
              <a:t>The self‑assessment that precedes the Institutional Evaluation process carried out by A3ES is prepared well in advance, with great care, and with the involvement of all units and services.</a:t>
            </a:r>
          </a:p>
          <a:p>
            <a:pPr algn="just"/>
            <a:r>
              <a:rPr lang="en-US" sz="2400" dirty="0"/>
              <a:t>In this self‑assessment, we seek to </a:t>
            </a:r>
            <a:r>
              <a:rPr lang="en-US" sz="2400" b="1" dirty="0"/>
              <a:t>understand whether we are complying with legislation, European reference frameworks, and national reference frameworks.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C6971BE-A0F6-424B-843F-89B829D389B8}"/>
              </a:ext>
            </a:extLst>
          </p:cNvPr>
          <p:cNvSpPr txBox="1">
            <a:spLocks/>
          </p:cNvSpPr>
          <p:nvPr/>
        </p:nvSpPr>
        <p:spPr>
          <a:xfrm>
            <a:off x="276862" y="10244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pt-PT" sz="2400" b="1"/>
            </a:br>
            <a:r>
              <a:rPr lang="pt-PT" sz="2400" b="1"/>
              <a:t>Best practices &amp; lessons learned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24498170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10339678" cy="3880773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buNone/>
            </a:pPr>
            <a:r>
              <a:rPr lang="pt-PT" sz="4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pt-PT" sz="47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</a:t>
            </a:r>
            <a:r>
              <a:rPr lang="pt-PT" sz="4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47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</a:t>
            </a:r>
            <a:r>
              <a:rPr lang="pt-PT" sz="47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t-PT" sz="47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pt-PT" sz="47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20000"/>
              </a:lnSpc>
              <a:defRPr/>
            </a:pPr>
            <a:r>
              <a:rPr lang="en-US" sz="2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implementation of quality management systems in HEIs has sometimes not been received with particular enthusiasm by some elements of the academic community;</a:t>
            </a:r>
          </a:p>
          <a:p>
            <a:pPr>
              <a:lnSpc>
                <a:spcPct val="120000"/>
              </a:lnSpc>
              <a:defRPr/>
            </a:pPr>
            <a:r>
              <a:rPr lang="en-US" sz="2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Academic autonomy, which sometimes makes it difficult to implement transversal processes;</a:t>
            </a:r>
          </a:p>
          <a:p>
            <a:pPr>
              <a:lnSpc>
                <a:spcPct val="120000"/>
              </a:lnSpc>
              <a:defRPr/>
            </a:pPr>
            <a:r>
              <a:rPr lang="en-US" sz="2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ISO 9000 standards or other quality management models are viewed with suspicion, even when they are not known in detail;</a:t>
            </a:r>
          </a:p>
          <a:p>
            <a:pPr>
              <a:lnSpc>
                <a:spcPct val="120000"/>
              </a:lnSpc>
              <a:defRPr/>
            </a:pPr>
            <a:r>
              <a:rPr lang="en-US" sz="2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Sometimes mistakes are made that are unnecessary because we do not look at the quality management models that already exist in other contexts;</a:t>
            </a:r>
          </a:p>
          <a:p>
            <a:pPr>
              <a:lnSpc>
                <a:spcPct val="120000"/>
              </a:lnSpc>
              <a:defRPr/>
            </a:pPr>
            <a:r>
              <a:rPr lang="en-US" sz="29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Impossibility/difficulty of long-term planning, especially in a context that has seen so many changes.</a:t>
            </a: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C6971BE-A0F6-424B-843F-89B829D389B8}"/>
              </a:ext>
            </a:extLst>
          </p:cNvPr>
          <p:cNvSpPr txBox="1">
            <a:spLocks/>
          </p:cNvSpPr>
          <p:nvPr/>
        </p:nvSpPr>
        <p:spPr>
          <a:xfrm>
            <a:off x="276862" y="10244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pt-PT" sz="2400" b="1"/>
            </a:br>
            <a:r>
              <a:rPr lang="pt-PT" sz="2400" b="1"/>
              <a:t>Best practices &amp; lessons learned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33317806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10339678" cy="388077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pt-PT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pt-PT" sz="3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</a:t>
            </a:r>
            <a:r>
              <a:rPr lang="pt-PT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</a:t>
            </a:r>
            <a:r>
              <a:rPr lang="pt-PT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t-PT" sz="3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pt-PT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defTabSz="914400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altLang="pt-PT" sz="2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Multiplicity of initiatives, activities and projects with a common objective, not always aligned;</a:t>
            </a:r>
          </a:p>
          <a:p>
            <a:pPr defTabSz="914400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altLang="pt-PT" sz="2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Lack of time;</a:t>
            </a:r>
          </a:p>
          <a:p>
            <a:pPr defTabSz="914400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altLang="pt-PT" sz="2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QMSs are never finished, which can be a demotivating factor;</a:t>
            </a:r>
          </a:p>
          <a:p>
            <a:pPr defTabSz="914400" eaLnBrk="1" hangingPunct="1">
              <a:lnSpc>
                <a:spcPct val="120000"/>
              </a:lnSpc>
              <a:spcBef>
                <a:spcPts val="1000"/>
              </a:spcBef>
            </a:pPr>
            <a:r>
              <a:rPr lang="en-US" altLang="pt-PT" sz="2100" dirty="0"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Quality management implies change. And human beings naturally resist change, especially when they do not understand the underlying reasons.</a:t>
            </a:r>
            <a:endParaRPr lang="pt-PT" altLang="pt-PT" sz="21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endParaRPr lang="en-US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C6971BE-A0F6-424B-843F-89B829D389B8}"/>
              </a:ext>
            </a:extLst>
          </p:cNvPr>
          <p:cNvSpPr txBox="1">
            <a:spLocks/>
          </p:cNvSpPr>
          <p:nvPr/>
        </p:nvSpPr>
        <p:spPr>
          <a:xfrm>
            <a:off x="276862" y="10244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pt-PT" sz="2400" b="1"/>
            </a:br>
            <a:r>
              <a:rPr lang="pt-PT" sz="2400" b="1"/>
              <a:t>Best practices &amp; lessons learned</a:t>
            </a:r>
            <a:endParaRPr lang="pt-PT" sz="2400" b="1" dirty="0"/>
          </a:p>
        </p:txBody>
      </p:sp>
    </p:spTree>
    <p:extLst>
      <p:ext uri="{BB962C8B-B14F-4D97-AF65-F5344CB8AC3E}">
        <p14:creationId xmlns:p14="http://schemas.microsoft.com/office/powerpoint/2010/main" val="5999953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10339678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PT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pt-PT" sz="3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Lessons</a:t>
            </a:r>
            <a:r>
              <a:rPr lang="pt-PT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3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learned</a:t>
            </a:r>
            <a:r>
              <a:rPr lang="pt-PT" sz="3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</a:t>
            </a:r>
            <a:r>
              <a:rPr lang="pt-PT" sz="3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challenges</a:t>
            </a:r>
            <a:endParaRPr lang="pt-PT" sz="3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20000"/>
              </a:lnSpc>
              <a:buNone/>
              <a:defRPr/>
            </a:pPr>
            <a:endParaRPr lang="en-US" sz="2800" dirty="0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None/>
            </a:pPr>
            <a:endParaRPr lang="en-US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9C6971BE-A0F6-424B-843F-89B829D389B8}"/>
              </a:ext>
            </a:extLst>
          </p:cNvPr>
          <p:cNvSpPr txBox="1">
            <a:spLocks/>
          </p:cNvSpPr>
          <p:nvPr/>
        </p:nvSpPr>
        <p:spPr>
          <a:xfrm>
            <a:off x="276862" y="102441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pt-PT" sz="2400" b="1"/>
            </a:br>
            <a:r>
              <a:rPr lang="pt-PT" sz="2400" b="1"/>
              <a:t>Best practices &amp; lessons learned</a:t>
            </a:r>
            <a:endParaRPr lang="pt-PT" sz="2400" b="1" dirty="0"/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D9AE4EB7-4646-4D36-A247-6A4311015D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8425578"/>
              </p:ext>
            </p:extLst>
          </p:nvPr>
        </p:nvGraphicFramePr>
        <p:xfrm>
          <a:off x="2398701" y="216198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115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501" y="2835869"/>
            <a:ext cx="9227865" cy="11862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779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46CE7F28-965B-4349-A723-9C02FCFE6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63" y="3097125"/>
            <a:ext cx="9227865" cy="23231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algn="ctr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Cristina Albuquerque | </a:t>
            </a:r>
            <a:r>
              <a:rPr lang="pt-PT" sz="2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Vice-rector</a:t>
            </a: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https://www.uc.pt/</a:t>
            </a:r>
            <a:r>
              <a:rPr lang="pt-PT" sz="2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marL="0" indent="0" algn="ctr">
              <a:buNone/>
            </a:pPr>
            <a:endParaRPr lang="pt-PT" sz="2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351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Meet</a:t>
            </a:r>
            <a:r>
              <a:rPr lang="pt-PT" sz="2400" b="1" dirty="0"/>
              <a:t> </a:t>
            </a:r>
            <a:r>
              <a:rPr lang="pt-PT" sz="2400" b="1" dirty="0" err="1"/>
              <a:t>the</a:t>
            </a:r>
            <a:r>
              <a:rPr lang="pt-PT" sz="2400" b="1" dirty="0"/>
              <a:t> </a:t>
            </a:r>
            <a:r>
              <a:rPr lang="pt-PT" sz="2400" b="1" dirty="0" err="1"/>
              <a:t>University</a:t>
            </a:r>
            <a:r>
              <a:rPr lang="pt-PT" sz="2400" b="1" dirty="0"/>
              <a:t> of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pic>
        <p:nvPicPr>
          <p:cNvPr id="9" name="Imagem 7">
            <a:extLst>
              <a:ext uri="{FF2B5EF4-FFF2-40B4-BE49-F238E27FC236}">
                <a16:creationId xmlns:a16="http://schemas.microsoft.com/office/drawing/2014/main" id="{E029677D-FD4E-46B9-B5B2-DCA5F3757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9"/>
          <a:stretch>
            <a:fillRect/>
          </a:stretch>
        </p:blipFill>
        <p:spPr bwMode="auto">
          <a:xfrm>
            <a:off x="2493050" y="2044935"/>
            <a:ext cx="6380480" cy="2160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8">
            <a:extLst>
              <a:ext uri="{FF2B5EF4-FFF2-40B4-BE49-F238E27FC236}">
                <a16:creationId xmlns:a16="http://schemas.microsoft.com/office/drawing/2014/main" id="{E8DC0411-C361-4763-A0F6-720CCE6A47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08564" y="6440193"/>
            <a:ext cx="19494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pt-PT" altLang="pt-PT" sz="1000" dirty="0">
                <a:hlinkClick r:id="rId4"/>
              </a:rPr>
              <a:t>https://youtu.be/zcFwfXP2Vbw</a:t>
            </a:r>
            <a:r>
              <a:rPr lang="pt-PT" altLang="pt-PT" sz="1000" dirty="0"/>
              <a:t> </a:t>
            </a:r>
          </a:p>
        </p:txBody>
      </p:sp>
      <p:pic>
        <p:nvPicPr>
          <p:cNvPr id="11" name="Imagem 1">
            <a:extLst>
              <a:ext uri="{FF2B5EF4-FFF2-40B4-BE49-F238E27FC236}">
                <a16:creationId xmlns:a16="http://schemas.microsoft.com/office/drawing/2014/main" id="{7F74DEE0-86A0-4B13-B3AE-F6CE7EAB62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76"/>
          <a:stretch/>
        </p:blipFill>
        <p:spPr bwMode="auto">
          <a:xfrm>
            <a:off x="2087602" y="4204994"/>
            <a:ext cx="7191375" cy="203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631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Meet</a:t>
            </a:r>
            <a:r>
              <a:rPr lang="pt-PT" sz="2400" b="1" dirty="0"/>
              <a:t> </a:t>
            </a:r>
            <a:r>
              <a:rPr lang="pt-PT" sz="2400" b="1" dirty="0" err="1"/>
              <a:t>the</a:t>
            </a:r>
            <a:r>
              <a:rPr lang="pt-PT" sz="2400" b="1" dirty="0"/>
              <a:t> </a:t>
            </a:r>
            <a:r>
              <a:rPr lang="pt-PT" sz="2400" b="1" dirty="0" err="1"/>
              <a:t>University</a:t>
            </a:r>
            <a:r>
              <a:rPr lang="pt-PT" sz="2400" b="1" dirty="0"/>
              <a:t> of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5BEEC9FB-F1EF-46D8-ACC9-1AD9F8CA9627}"/>
              </a:ext>
            </a:extLst>
          </p:cNvPr>
          <p:cNvSpPr/>
          <p:nvPr/>
        </p:nvSpPr>
        <p:spPr>
          <a:xfrm>
            <a:off x="1534510" y="2517229"/>
            <a:ext cx="2480441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&gt; 29.000 </a:t>
            </a:r>
            <a:r>
              <a:rPr lang="pt-PT" sz="1600" dirty="0" err="1"/>
              <a:t>Students</a:t>
            </a:r>
            <a:endParaRPr lang="pt-PT" sz="1600" dirty="0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B568434-47DB-4019-A9D3-78625E9E4F2E}"/>
              </a:ext>
            </a:extLst>
          </p:cNvPr>
          <p:cNvSpPr/>
          <p:nvPr/>
        </p:nvSpPr>
        <p:spPr>
          <a:xfrm>
            <a:off x="6989380" y="3945228"/>
            <a:ext cx="2480441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80% </a:t>
            </a:r>
            <a:r>
              <a:rPr lang="pt-PT" sz="1600" dirty="0" err="1"/>
              <a:t>satisfation</a:t>
            </a:r>
            <a:r>
              <a:rPr lang="pt-PT" sz="1600" dirty="0"/>
              <a:t> </a:t>
            </a:r>
            <a:r>
              <a:rPr lang="pt-PT" sz="1600" dirty="0" err="1"/>
              <a:t>level</a:t>
            </a:r>
            <a:r>
              <a:rPr lang="pt-PT" sz="1600" dirty="0"/>
              <a:t>, </a:t>
            </a:r>
            <a:r>
              <a:rPr lang="pt-PT" sz="1600" dirty="0" err="1"/>
              <a:t>regarding</a:t>
            </a:r>
            <a:r>
              <a:rPr lang="pt-PT" sz="1600" dirty="0"/>
              <a:t> </a:t>
            </a:r>
            <a:r>
              <a:rPr lang="pt-PT" sz="1600" dirty="0" err="1"/>
              <a:t>teachers</a:t>
            </a:r>
            <a:endParaRPr lang="pt-PT" sz="1600" dirty="0"/>
          </a:p>
        </p:txBody>
      </p:sp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8BAAA393-85EE-43F7-8221-2D8A44E20E4C}"/>
              </a:ext>
            </a:extLst>
          </p:cNvPr>
          <p:cNvSpPr/>
          <p:nvPr/>
        </p:nvSpPr>
        <p:spPr>
          <a:xfrm>
            <a:off x="4261945" y="2517229"/>
            <a:ext cx="2480441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&gt; 400 </a:t>
            </a:r>
            <a:r>
              <a:rPr lang="pt-PT" sz="1600" dirty="0" err="1"/>
              <a:t>programmes</a:t>
            </a:r>
            <a:endParaRPr lang="pt-PT" sz="1600" dirty="0"/>
          </a:p>
          <a:p>
            <a:pPr algn="ctr"/>
            <a:r>
              <a:rPr lang="pt-PT" sz="1200" dirty="0"/>
              <a:t>[</a:t>
            </a:r>
            <a:r>
              <a:rPr lang="pt-PT" sz="1200" dirty="0" err="1"/>
              <a:t>including</a:t>
            </a:r>
            <a:r>
              <a:rPr lang="pt-PT" sz="1200" dirty="0"/>
              <a:t> short-</a:t>
            </a:r>
            <a:r>
              <a:rPr lang="pt-PT" sz="1200" dirty="0" err="1"/>
              <a:t>term</a:t>
            </a:r>
            <a:r>
              <a:rPr lang="pt-PT" sz="1200" dirty="0"/>
              <a:t> </a:t>
            </a:r>
            <a:r>
              <a:rPr lang="pt-PT" sz="1200" dirty="0" err="1"/>
              <a:t>courses</a:t>
            </a:r>
            <a:r>
              <a:rPr lang="pt-PT" sz="1200" dirty="0"/>
              <a:t>]</a:t>
            </a:r>
          </a:p>
        </p:txBody>
      </p:sp>
      <p:sp>
        <p:nvSpPr>
          <p:cNvPr id="9" name="Retângulo: Cantos Arredondados 8">
            <a:extLst>
              <a:ext uri="{FF2B5EF4-FFF2-40B4-BE49-F238E27FC236}">
                <a16:creationId xmlns:a16="http://schemas.microsoft.com/office/drawing/2014/main" id="{F4671009-CFBC-43A7-9EDD-7DD21D9F11EA}"/>
              </a:ext>
            </a:extLst>
          </p:cNvPr>
          <p:cNvSpPr/>
          <p:nvPr/>
        </p:nvSpPr>
        <p:spPr>
          <a:xfrm>
            <a:off x="6989380" y="2527739"/>
            <a:ext cx="2480441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&gt; 2250 </a:t>
            </a:r>
            <a:r>
              <a:rPr lang="pt-PT" sz="1600" dirty="0" err="1"/>
              <a:t>teachers</a:t>
            </a:r>
            <a:r>
              <a:rPr lang="pt-PT" sz="1600" dirty="0"/>
              <a:t> / </a:t>
            </a:r>
            <a:r>
              <a:rPr lang="pt-PT" sz="1600" dirty="0" err="1"/>
              <a:t>researchers</a:t>
            </a:r>
            <a:endParaRPr lang="pt-PT" sz="16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EDEF7B-B9C1-4E43-81D6-6DCA3F5BBB35}"/>
              </a:ext>
            </a:extLst>
          </p:cNvPr>
          <p:cNvSpPr txBox="1"/>
          <p:nvPr/>
        </p:nvSpPr>
        <p:spPr>
          <a:xfrm>
            <a:off x="1513487" y="6096345"/>
            <a:ext cx="12612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i="1" dirty="0" err="1"/>
              <a:t>Year</a:t>
            </a:r>
            <a:r>
              <a:rPr lang="pt-PT" sz="1000" i="1" dirty="0"/>
              <a:t> of data: 2024</a:t>
            </a:r>
          </a:p>
        </p:txBody>
      </p:sp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6D8B9844-224C-44FE-9217-024C8A8A06F8}"/>
              </a:ext>
            </a:extLst>
          </p:cNvPr>
          <p:cNvSpPr/>
          <p:nvPr/>
        </p:nvSpPr>
        <p:spPr>
          <a:xfrm>
            <a:off x="1534510" y="4017393"/>
            <a:ext cx="2480441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/>
              <a:t>118 </a:t>
            </a:r>
            <a:r>
              <a:rPr lang="pt-PT" sz="1600" dirty="0" err="1"/>
              <a:t>nationalities</a:t>
            </a:r>
            <a:r>
              <a:rPr lang="pt-PT" sz="1600" dirty="0"/>
              <a:t> of </a:t>
            </a:r>
            <a:r>
              <a:rPr lang="pt-PT" sz="1600" dirty="0" err="1"/>
              <a:t>students</a:t>
            </a:r>
            <a:endParaRPr lang="pt-PT" sz="1600" dirty="0"/>
          </a:p>
        </p:txBody>
      </p:sp>
      <p:sp>
        <p:nvSpPr>
          <p:cNvPr id="11" name="Retângulo: Cantos Arredondados 10">
            <a:extLst>
              <a:ext uri="{FF2B5EF4-FFF2-40B4-BE49-F238E27FC236}">
                <a16:creationId xmlns:a16="http://schemas.microsoft.com/office/drawing/2014/main" id="{2A37E6F3-5B13-4971-8E5F-8FB7B70C3FCD}"/>
              </a:ext>
            </a:extLst>
          </p:cNvPr>
          <p:cNvSpPr/>
          <p:nvPr/>
        </p:nvSpPr>
        <p:spPr>
          <a:xfrm>
            <a:off x="4261945" y="4017394"/>
            <a:ext cx="2480441" cy="11351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1600" dirty="0" err="1"/>
              <a:t>Accredited</a:t>
            </a:r>
            <a:r>
              <a:rPr lang="pt-PT" sz="1600" dirty="0"/>
              <a:t> </a:t>
            </a:r>
            <a:r>
              <a:rPr lang="pt-PT" sz="1600" dirty="0" err="1"/>
              <a:t>by</a:t>
            </a:r>
            <a:r>
              <a:rPr lang="pt-PT" sz="1600" dirty="0"/>
              <a:t> A3ES </a:t>
            </a:r>
            <a:r>
              <a:rPr lang="pt-PT" sz="1600" dirty="0" err="1"/>
              <a:t>and</a:t>
            </a:r>
            <a:r>
              <a:rPr lang="pt-PT" sz="1600" dirty="0"/>
              <a:t> ISO</a:t>
            </a:r>
          </a:p>
        </p:txBody>
      </p:sp>
    </p:spTree>
    <p:extLst>
      <p:ext uri="{BB962C8B-B14F-4D97-AF65-F5344CB8AC3E}">
        <p14:creationId xmlns:p14="http://schemas.microsoft.com/office/powerpoint/2010/main" val="143628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882" y="3158014"/>
            <a:ext cx="9613758" cy="1320800"/>
          </a:xfrm>
        </p:spPr>
        <p:txBody>
          <a:bodyPr>
            <a:normAutofit fontScale="90000"/>
          </a:bodyPr>
          <a:lstStyle/>
          <a:p>
            <a:pPr algn="r"/>
            <a:b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quality</a:t>
            </a:r>
            <a: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management </a:t>
            </a:r>
            <a:r>
              <a:rPr lang="pt-P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</a:t>
            </a:r>
            <a: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University</a:t>
            </a:r>
            <a:r>
              <a:rPr lang="pt-PT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72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Quality</a:t>
            </a:r>
            <a:r>
              <a:rPr lang="pt-PT" sz="2400" b="1" dirty="0"/>
              <a:t> management </a:t>
            </a:r>
            <a:r>
              <a:rPr lang="pt-PT" sz="2400" b="1" dirty="0" err="1"/>
              <a:t>at</a:t>
            </a:r>
            <a:r>
              <a:rPr lang="pt-PT" sz="2400" b="1" dirty="0"/>
              <a:t> </a:t>
            </a:r>
            <a:r>
              <a:rPr lang="pt-PT" sz="2400" b="1" dirty="0" err="1"/>
              <a:t>the</a:t>
            </a:r>
            <a:r>
              <a:rPr lang="pt-PT" sz="2400" b="1" dirty="0"/>
              <a:t> </a:t>
            </a:r>
            <a:r>
              <a:rPr lang="pt-PT" sz="2400" b="1" dirty="0" err="1"/>
              <a:t>University</a:t>
            </a:r>
            <a:r>
              <a:rPr lang="pt-PT" sz="2400" b="1" dirty="0"/>
              <a:t> of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80A0202-D2C5-4F39-9201-B98D8C5B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227865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Framework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In Portugal, all higher education institutions must apply the principles established in the general regime for higher education institutions [RJIES];</a:t>
            </a:r>
          </a:p>
          <a:p>
            <a:pPr algn="just"/>
            <a:endParaRPr lang="en-US" dirty="0"/>
          </a:p>
          <a:p>
            <a:pPr algn="just"/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en-US" dirty="0"/>
              <a:t>The existence of quality management systems (QMS) in Portuguese higher education institutions is a legal obligation.</a:t>
            </a:r>
          </a:p>
          <a:p>
            <a:pPr algn="just"/>
            <a:endParaRPr lang="pt-PT" dirty="0"/>
          </a:p>
        </p:txBody>
      </p:sp>
      <p:pic>
        <p:nvPicPr>
          <p:cNvPr id="5" name="Imagem 12">
            <a:extLst>
              <a:ext uri="{FF2B5EF4-FFF2-40B4-BE49-F238E27FC236}">
                <a16:creationId xmlns:a16="http://schemas.microsoft.com/office/drawing/2014/main" id="{B542B93B-CC8C-4C09-BA3B-C16C6A22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2" t="50504" r="42329" b="35786"/>
          <a:stretch>
            <a:fillRect/>
          </a:stretch>
        </p:blipFill>
        <p:spPr bwMode="auto">
          <a:xfrm rot="3390897">
            <a:off x="4171635" y="4285633"/>
            <a:ext cx="1216795" cy="567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431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Quality</a:t>
            </a:r>
            <a:r>
              <a:rPr lang="pt-PT" sz="2400" b="1" dirty="0"/>
              <a:t> management </a:t>
            </a:r>
            <a:r>
              <a:rPr lang="pt-PT" sz="2400" b="1" dirty="0" err="1"/>
              <a:t>at</a:t>
            </a:r>
            <a:r>
              <a:rPr lang="pt-PT" sz="2400" b="1" dirty="0"/>
              <a:t> </a:t>
            </a:r>
            <a:r>
              <a:rPr lang="pt-PT" sz="2400" b="1" dirty="0" err="1"/>
              <a:t>the</a:t>
            </a:r>
            <a:r>
              <a:rPr lang="pt-PT" sz="2400" b="1" dirty="0"/>
              <a:t> </a:t>
            </a:r>
            <a:r>
              <a:rPr lang="pt-PT" sz="2400" b="1" dirty="0" err="1"/>
              <a:t>University</a:t>
            </a:r>
            <a:r>
              <a:rPr lang="pt-PT" sz="2400" b="1" dirty="0"/>
              <a:t> of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80A0202-D2C5-4F39-9201-B98D8C5B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647314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Framework</a:t>
            </a:r>
          </a:p>
          <a:p>
            <a:pPr marL="0" indent="0" algn="just">
              <a:buNone/>
            </a:pPr>
            <a:endParaRPr lang="en-US" dirty="0"/>
          </a:p>
          <a:p>
            <a:pPr algn="just"/>
            <a:r>
              <a:rPr lang="pt-PT" dirty="0" err="1"/>
              <a:t>Quality</a:t>
            </a:r>
            <a:r>
              <a:rPr lang="pt-PT" dirty="0"/>
              <a:t> Management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established</a:t>
            </a:r>
            <a:r>
              <a:rPr lang="pt-PT" dirty="0"/>
              <a:t> as </a:t>
            </a:r>
            <a:r>
              <a:rPr lang="pt-PT" dirty="0" err="1"/>
              <a:t>one</a:t>
            </a:r>
            <a:r>
              <a:rPr lang="pt-PT" dirty="0"/>
              <a:t> of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governing</a:t>
            </a:r>
            <a:r>
              <a:rPr lang="pt-PT" dirty="0"/>
              <a:t> </a:t>
            </a:r>
            <a:r>
              <a:rPr lang="pt-PT" dirty="0" err="1"/>
              <a:t>principles</a:t>
            </a:r>
            <a:r>
              <a:rPr lang="pt-PT" dirty="0"/>
              <a:t> of </a:t>
            </a:r>
            <a:r>
              <a:rPr lang="pt-PT" dirty="0" err="1"/>
              <a:t>the</a:t>
            </a:r>
            <a:r>
              <a:rPr lang="pt-PT" dirty="0"/>
              <a:t> UC [</a:t>
            </a:r>
            <a:r>
              <a:rPr lang="pt-PT" dirty="0" err="1"/>
              <a:t>Statutes</a:t>
            </a:r>
            <a:r>
              <a:rPr lang="pt-PT" dirty="0"/>
              <a:t> of </a:t>
            </a:r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University</a:t>
            </a:r>
            <a:r>
              <a:rPr lang="pt-PT" dirty="0"/>
              <a:t> of Coimbra, </a:t>
            </a:r>
            <a:r>
              <a:rPr lang="pt-PT" dirty="0" err="1"/>
              <a:t>article</a:t>
            </a:r>
            <a:r>
              <a:rPr lang="pt-PT" dirty="0"/>
              <a:t> 13th];</a:t>
            </a:r>
          </a:p>
          <a:p>
            <a:pPr marL="0" indent="0" algn="just">
              <a:buNone/>
            </a:pPr>
            <a:endParaRPr lang="pt-PT" dirty="0"/>
          </a:p>
          <a:p>
            <a:pPr algn="just"/>
            <a:r>
              <a:rPr lang="pt-PT" dirty="0" err="1"/>
              <a:t>The</a:t>
            </a:r>
            <a:r>
              <a:rPr lang="pt-PT" dirty="0"/>
              <a:t> </a:t>
            </a:r>
            <a:r>
              <a:rPr lang="pt-PT" dirty="0" err="1"/>
              <a:t>University</a:t>
            </a:r>
            <a:r>
              <a:rPr lang="pt-PT" dirty="0"/>
              <a:t> of </a:t>
            </a:r>
            <a:r>
              <a:rPr lang="pt-PT" dirty="0" err="1"/>
              <a:t>Coimbra’s</a:t>
            </a:r>
            <a:r>
              <a:rPr lang="pt-PT" dirty="0"/>
              <a:t> </a:t>
            </a:r>
            <a:r>
              <a:rPr lang="pt-PT" dirty="0" err="1"/>
              <a:t>Quality</a:t>
            </a:r>
            <a:r>
              <a:rPr lang="pt-PT" dirty="0"/>
              <a:t> Management </a:t>
            </a:r>
            <a:r>
              <a:rPr lang="pt-PT" dirty="0" err="1"/>
              <a:t>System</a:t>
            </a:r>
            <a:r>
              <a:rPr lang="pt-PT" dirty="0"/>
              <a:t> (QMS) </a:t>
            </a:r>
            <a:r>
              <a:rPr lang="pt-PT" dirty="0" err="1"/>
              <a:t>was</a:t>
            </a:r>
            <a:r>
              <a:rPr lang="pt-PT" dirty="0"/>
              <a:t> </a:t>
            </a:r>
            <a:r>
              <a:rPr lang="pt-PT" dirty="0" err="1"/>
              <a:t>implemented</a:t>
            </a:r>
            <a:r>
              <a:rPr lang="pt-PT" dirty="0"/>
              <a:t> in 2001/2002, </a:t>
            </a:r>
            <a:r>
              <a:rPr lang="pt-PT" dirty="0" err="1"/>
              <a:t>long</a:t>
            </a:r>
            <a:r>
              <a:rPr lang="pt-PT" dirty="0"/>
              <a:t> </a:t>
            </a:r>
            <a:r>
              <a:rPr lang="pt-PT" dirty="0" err="1"/>
              <a:t>before</a:t>
            </a:r>
            <a:r>
              <a:rPr lang="pt-PT" dirty="0"/>
              <a:t> </a:t>
            </a:r>
            <a:r>
              <a:rPr lang="pt-PT" dirty="0" err="1"/>
              <a:t>it</a:t>
            </a:r>
            <a:r>
              <a:rPr lang="pt-PT" dirty="0"/>
              <a:t> </a:t>
            </a:r>
            <a:r>
              <a:rPr lang="pt-PT" dirty="0" err="1"/>
              <a:t>became</a:t>
            </a:r>
            <a:r>
              <a:rPr lang="pt-PT" dirty="0"/>
              <a:t> </a:t>
            </a:r>
            <a:r>
              <a:rPr lang="pt-PT" dirty="0" err="1"/>
              <a:t>mandatory</a:t>
            </a:r>
            <a:r>
              <a:rPr lang="pt-PT" dirty="0"/>
              <a:t> in Portugal;</a:t>
            </a:r>
          </a:p>
          <a:p>
            <a:pPr marL="0" indent="0" algn="just">
              <a:buNone/>
            </a:pPr>
            <a:endParaRPr lang="pt-PT" dirty="0"/>
          </a:p>
          <a:p>
            <a:pPr algn="just"/>
            <a:r>
              <a:rPr lang="pt-PT" dirty="0"/>
              <a:t>UC QMS </a:t>
            </a:r>
            <a:r>
              <a:rPr lang="pt-PT" dirty="0" err="1"/>
              <a:t>is</a:t>
            </a:r>
            <a:r>
              <a:rPr lang="pt-PT" dirty="0"/>
              <a:t> </a:t>
            </a:r>
            <a:r>
              <a:rPr lang="pt-PT" dirty="0" err="1"/>
              <a:t>designed</a:t>
            </a:r>
            <a:r>
              <a:rPr lang="pt-PT" dirty="0"/>
              <a:t> </a:t>
            </a:r>
            <a:r>
              <a:rPr lang="pt-PT" dirty="0" err="1"/>
              <a:t>according</a:t>
            </a:r>
            <a:r>
              <a:rPr lang="pt-PT" dirty="0"/>
              <a:t> to </a:t>
            </a:r>
            <a:r>
              <a:rPr lang="pt-PT" dirty="0" err="1"/>
              <a:t>the</a:t>
            </a:r>
            <a:r>
              <a:rPr lang="pt-PT" dirty="0"/>
              <a:t> ESG / A3ES </a:t>
            </a:r>
            <a:r>
              <a:rPr lang="pt-PT" dirty="0" err="1"/>
              <a:t>Guidelines</a:t>
            </a:r>
            <a:r>
              <a:rPr lang="pt-PT" dirty="0"/>
              <a:t> </a:t>
            </a:r>
            <a:r>
              <a:rPr lang="pt-PT" dirty="0" err="1"/>
              <a:t>and</a:t>
            </a:r>
            <a:r>
              <a:rPr lang="pt-PT" dirty="0"/>
              <a:t> ISO 9001.</a:t>
            </a:r>
          </a:p>
        </p:txBody>
      </p:sp>
    </p:spTree>
    <p:extLst>
      <p:ext uri="{BB962C8B-B14F-4D97-AF65-F5344CB8AC3E}">
        <p14:creationId xmlns:p14="http://schemas.microsoft.com/office/powerpoint/2010/main" val="1496584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Quality</a:t>
            </a:r>
            <a:r>
              <a:rPr lang="pt-PT" sz="2400" b="1" dirty="0"/>
              <a:t> management </a:t>
            </a:r>
            <a:r>
              <a:rPr lang="pt-PT" sz="2400" b="1" dirty="0" err="1"/>
              <a:t>at</a:t>
            </a:r>
            <a:r>
              <a:rPr lang="pt-PT" sz="2400" b="1" dirty="0"/>
              <a:t> </a:t>
            </a:r>
            <a:r>
              <a:rPr lang="pt-PT" sz="2400" b="1" dirty="0" err="1"/>
              <a:t>the</a:t>
            </a:r>
            <a:r>
              <a:rPr lang="pt-PT" sz="2400" b="1" dirty="0"/>
              <a:t> </a:t>
            </a:r>
            <a:r>
              <a:rPr lang="pt-PT" sz="2400" b="1" dirty="0" err="1"/>
              <a:t>University</a:t>
            </a:r>
            <a:r>
              <a:rPr lang="pt-PT" sz="2400" b="1" dirty="0"/>
              <a:t> of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80A0202-D2C5-4F39-9201-B98D8C5B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647314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Framework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9" name="Imagem 6">
            <a:extLst>
              <a:ext uri="{FF2B5EF4-FFF2-40B4-BE49-F238E27FC236}">
                <a16:creationId xmlns:a16="http://schemas.microsoft.com/office/drawing/2014/main" id="{F5FEFDD3-F829-4D99-A57C-03713333B3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25" y="2957925"/>
            <a:ext cx="5541467" cy="3208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exão: Curva 9">
            <a:extLst>
              <a:ext uri="{FF2B5EF4-FFF2-40B4-BE49-F238E27FC236}">
                <a16:creationId xmlns:a16="http://schemas.microsoft.com/office/drawing/2014/main" id="{0CB8C4C9-8B57-4B0D-8E12-D589C80D1833}"/>
              </a:ext>
            </a:extLst>
          </p:cNvPr>
          <p:cNvCxnSpPr>
            <a:cxnSpLocks/>
          </p:cNvCxnSpPr>
          <p:nvPr/>
        </p:nvCxnSpPr>
        <p:spPr bwMode="auto">
          <a:xfrm>
            <a:off x="3447878" y="5939409"/>
            <a:ext cx="713061" cy="532973"/>
          </a:xfrm>
          <a:prstGeom prst="curvedConnector3">
            <a:avLst>
              <a:gd name="adj1" fmla="val 50000"/>
            </a:avLst>
          </a:prstGeom>
          <a:noFill/>
          <a:ln w="76200" algn="ctr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E158BAC6-F322-494A-AEA3-68E68C6D1F65}"/>
              </a:ext>
            </a:extLst>
          </p:cNvPr>
          <p:cNvSpPr/>
          <p:nvPr/>
        </p:nvSpPr>
        <p:spPr>
          <a:xfrm>
            <a:off x="4270637" y="6068790"/>
            <a:ext cx="2792893" cy="710064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1800" b="1" kern="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QMS </a:t>
            </a:r>
          </a:p>
        </p:txBody>
      </p:sp>
    </p:spTree>
    <p:extLst>
      <p:ext uri="{BB962C8B-B14F-4D97-AF65-F5344CB8AC3E}">
        <p14:creationId xmlns:p14="http://schemas.microsoft.com/office/powerpoint/2010/main" val="1614156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BB34DF-6CD6-4BAA-A8D9-16320AB32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862" y="1024414"/>
            <a:ext cx="8596668" cy="1320800"/>
          </a:xfrm>
        </p:spPr>
        <p:txBody>
          <a:bodyPr>
            <a:normAutofit/>
          </a:bodyPr>
          <a:lstStyle/>
          <a:p>
            <a:br>
              <a:rPr lang="pt-PT" sz="2400" b="1" dirty="0"/>
            </a:br>
            <a:r>
              <a:rPr lang="pt-PT" sz="2400" b="1" dirty="0" err="1"/>
              <a:t>Quality</a:t>
            </a:r>
            <a:r>
              <a:rPr lang="pt-PT" sz="2400" b="1" dirty="0"/>
              <a:t> management </a:t>
            </a:r>
            <a:r>
              <a:rPr lang="pt-PT" sz="2400" b="1" dirty="0" err="1"/>
              <a:t>at</a:t>
            </a:r>
            <a:r>
              <a:rPr lang="pt-PT" sz="2400" b="1" dirty="0"/>
              <a:t> </a:t>
            </a:r>
            <a:r>
              <a:rPr lang="pt-PT" sz="2400" b="1" dirty="0" err="1"/>
              <a:t>the</a:t>
            </a:r>
            <a:r>
              <a:rPr lang="pt-PT" sz="2400" b="1" dirty="0"/>
              <a:t> </a:t>
            </a:r>
            <a:r>
              <a:rPr lang="pt-PT" sz="2400" b="1" dirty="0" err="1"/>
              <a:t>University</a:t>
            </a:r>
            <a:r>
              <a:rPr lang="pt-PT" sz="2400" b="1" dirty="0"/>
              <a:t> of Coimbra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4D97AEDA-0314-45C6-A7D8-3B8D14CCEF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45" y="188518"/>
            <a:ext cx="3427800" cy="1020521"/>
          </a:xfrm>
          <a:prstGeom prst="rect">
            <a:avLst/>
          </a:prstGeom>
        </p:spPr>
      </p:pic>
      <p:sp>
        <p:nvSpPr>
          <p:cNvPr id="8" name="Marcador de Posição de Conteúdo 2">
            <a:extLst>
              <a:ext uri="{FF2B5EF4-FFF2-40B4-BE49-F238E27FC236}">
                <a16:creationId xmlns:a16="http://schemas.microsoft.com/office/drawing/2014/main" id="{280A0202-D2C5-4F39-9201-B98D8C5B5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862" y="2345214"/>
            <a:ext cx="9647314" cy="388077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Framework</a:t>
            </a:r>
          </a:p>
          <a:p>
            <a:pPr marL="0" indent="0" algn="just">
              <a:buNone/>
            </a:pPr>
            <a:endParaRPr lang="en-US" dirty="0"/>
          </a:p>
        </p:txBody>
      </p:sp>
      <p:pic>
        <p:nvPicPr>
          <p:cNvPr id="5" name="Imagem 5">
            <a:extLst>
              <a:ext uri="{FF2B5EF4-FFF2-40B4-BE49-F238E27FC236}">
                <a16:creationId xmlns:a16="http://schemas.microsoft.com/office/drawing/2014/main" id="{81B4F2A9-6AFB-4DF4-A098-A8F64B40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05" y="2886469"/>
            <a:ext cx="6727825" cy="378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7">
            <a:extLst>
              <a:ext uri="{FF2B5EF4-FFF2-40B4-BE49-F238E27FC236}">
                <a16:creationId xmlns:a16="http://schemas.microsoft.com/office/drawing/2014/main" id="{9FC11FB7-F061-4E1A-BE51-24D4E66C74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655" y="4666057"/>
            <a:ext cx="904875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125328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2013</Words>
  <Application>Microsoft Office PowerPoint</Application>
  <PresentationFormat>Ecrã Panorâmico</PresentationFormat>
  <Paragraphs>261</Paragraphs>
  <Slides>29</Slides>
  <Notes>24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dos diapositivos</vt:lpstr>
      </vt:variant>
      <vt:variant>
        <vt:i4>29</vt:i4>
      </vt:variant>
    </vt:vector>
  </HeadingPairs>
  <TitlesOfParts>
    <vt:vector size="38" baseType="lpstr">
      <vt:lpstr>MS PGothic</vt:lpstr>
      <vt:lpstr>Arial</vt:lpstr>
      <vt:lpstr>Calibri</vt:lpstr>
      <vt:lpstr>Century Gothic</vt:lpstr>
      <vt:lpstr>Trebuchet MS</vt:lpstr>
      <vt:lpstr>Verdana</vt:lpstr>
      <vt:lpstr>Wingdings 3</vt:lpstr>
      <vt:lpstr>BrushVTI</vt:lpstr>
      <vt:lpstr>Faceta</vt:lpstr>
      <vt:lpstr>Quality Promotion in Higher Education</vt:lpstr>
      <vt:lpstr> meet the University of Coimbra</vt:lpstr>
      <vt:lpstr> Meet the University of Coimbra</vt:lpstr>
      <vt:lpstr> Meet the University of Coimbra</vt:lpstr>
      <vt:lpstr> quality management at the  University of Coimbra</vt:lpstr>
      <vt:lpstr> Quality management at the University of Coimbra</vt:lpstr>
      <vt:lpstr> Quality management at the University of Coimbra</vt:lpstr>
      <vt:lpstr> Quality management at the University of Coimbra</vt:lpstr>
      <vt:lpstr> Quality management at the University of Coimbra</vt:lpstr>
      <vt:lpstr> Quality management at the University of Coimbra</vt:lpstr>
      <vt:lpstr> Quality management at the University of Coimbra</vt:lpstr>
      <vt:lpstr> Quality management at the University of Coimbra</vt:lpstr>
      <vt:lpstr> Quality management at the University of Coimbra</vt:lpstr>
      <vt:lpstr> Quality management at the University of Coimbra</vt:lpstr>
      <vt:lpstr> best practices &amp; lessons learned</vt:lpstr>
      <vt:lpstr> Best practices &amp; lessons learned</vt:lpstr>
      <vt:lpstr> Best practices &amp; lessons learned</vt:lpstr>
      <vt:lpstr> Best practices &amp; lessons learned</vt:lpstr>
      <vt:lpstr> Best practices &amp; lessons learned</vt:lpstr>
      <vt:lpstr>Apresentação do PowerPoint</vt:lpstr>
      <vt:lpstr> Best practices &amp; lessons learned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study programmes</dc:title>
  <dc:creator>Sílvia Santos</dc:creator>
  <cp:lastModifiedBy>Cristina Maria Pinto Albuquerque</cp:lastModifiedBy>
  <cp:revision>2</cp:revision>
  <dcterms:created xsi:type="dcterms:W3CDTF">2026-05-27T14:11:06Z</dcterms:created>
  <dcterms:modified xsi:type="dcterms:W3CDTF">2026-06-15T06:58:23Z</dcterms:modified>
</cp:coreProperties>
</file>