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7" r:id="rId2"/>
  </p:sldMasterIdLst>
  <p:notesMasterIdLst>
    <p:notesMasterId r:id="rId32"/>
  </p:notesMasterIdLst>
  <p:sldIdLst>
    <p:sldId id="256" r:id="rId3"/>
    <p:sldId id="275" r:id="rId4"/>
    <p:sldId id="259" r:id="rId5"/>
    <p:sldId id="279" r:id="rId6"/>
    <p:sldId id="276" r:id="rId7"/>
    <p:sldId id="266" r:id="rId8"/>
    <p:sldId id="267" r:id="rId9"/>
    <p:sldId id="269" r:id="rId10"/>
    <p:sldId id="271" r:id="rId11"/>
    <p:sldId id="272" r:id="rId12"/>
    <p:sldId id="270" r:id="rId13"/>
    <p:sldId id="280" r:id="rId14"/>
    <p:sldId id="288" r:id="rId15"/>
    <p:sldId id="263" r:id="rId16"/>
    <p:sldId id="274" r:id="rId17"/>
    <p:sldId id="262" r:id="rId18"/>
    <p:sldId id="282" r:id="rId19"/>
    <p:sldId id="283" r:id="rId20"/>
    <p:sldId id="284" r:id="rId21"/>
    <p:sldId id="268" r:id="rId22"/>
    <p:sldId id="260" r:id="rId23"/>
    <p:sldId id="261" r:id="rId24"/>
    <p:sldId id="289" r:id="rId25"/>
    <p:sldId id="290" r:id="rId26"/>
    <p:sldId id="285" r:id="rId27"/>
    <p:sldId id="286" r:id="rId28"/>
    <p:sldId id="287" r:id="rId29"/>
    <p:sldId id="277" r:id="rId30"/>
    <p:sldId id="278" r:id="rId3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D57F2-697F-4172-8B65-57297DCD9EF3}" v="179" dt="2026-06-08T17:52:1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90" autoAdjust="0"/>
  </p:normalViewPr>
  <p:slideViewPr>
    <p:cSldViewPr snapToGrid="0">
      <p:cViewPr varScale="1">
        <p:scale>
          <a:sx n="99" d="100"/>
          <a:sy n="99" d="100"/>
        </p:scale>
        <p:origin x="13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51188-80AC-46A7-81AA-9AEA93746D44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DB773CE2-A83B-4BED-AC38-616CED5CB269}">
      <dgm:prSet phldrT="[Texto]"/>
      <dgm:spPr>
        <a:xfrm>
          <a:off x="2263616" y="2304674"/>
          <a:ext cx="1568767" cy="15687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QMS</a:t>
          </a:r>
        </a:p>
      </dgm:t>
    </dgm:pt>
    <dgm:pt modelId="{707CE09E-331C-4AFC-AF6E-C59F992004A5}" type="parTrans" cxnId="{96DECD7D-2F5E-456D-8F98-6D2B6613468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F59234-D538-4200-B94A-4D2205388300}" type="sibTrans" cxnId="{96DECD7D-2F5E-456D-8F98-6D2B6613468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6A1433-92B9-424E-B34A-252B2B353D79}">
      <dgm:prSet phldrT="[Texto]"/>
      <dgm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 de </a:t>
          </a: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promotores da qualidade</a:t>
          </a:r>
        </a:p>
      </dgm:t>
    </dgm:pt>
    <dgm:pt modelId="{6EDB179C-4441-4E0B-BA53-2316C0E9E520}" type="parTrans" cxnId="{7FB7BC17-4B52-40A6-90D7-10779B275E75}">
      <dgm:prSet/>
      <dgm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D3BA9A-78C1-4169-ABD8-EAD39504AC82}" type="sibTrans" cxnId="{7FB7BC17-4B52-40A6-90D7-10779B275E75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7B56D-D2E3-4BC3-BC65-56116E491F9B}">
      <dgm:prSet phldrT="[Texto]"/>
      <dgm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Gabinete </a:t>
          </a: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 Promoção da Qualidade</a:t>
          </a:r>
        </a:p>
      </dgm:t>
    </dgm:pt>
    <dgm:pt modelId="{B1718EC2-F8B3-4195-B1F9-78371DDD2B35}" type="parTrans" cxnId="{C2F35746-6D0C-448E-8F9D-4049C54B1845}">
      <dgm:prSet/>
      <dgm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E1921E-D3E8-40D9-8198-DB5CA812FF17}" type="sibTrans" cxnId="{C2F35746-6D0C-448E-8F9D-4049C54B1845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9EDA0B-9245-45AC-A18A-8DA214DABBFE}">
      <dgm:prSet phldrT="[Texto]"/>
      <dgm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Direção</a:t>
          </a:r>
        </a:p>
      </dgm:t>
    </dgm:pt>
    <dgm:pt modelId="{18B3E411-67C8-44B7-89BD-A66D81AF0171}" type="parTrans" cxnId="{DB60B67D-E354-4369-A235-DBD437D3F0BE}">
      <dgm:prSet/>
      <dgm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D5ACA0-8B9F-4E5C-A74A-D4D68A4D61DA}" type="sibTrans" cxnId="{DB60B67D-E354-4369-A235-DBD437D3F0BE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8D0B59-2047-4361-BE38-7E6A72AFEEED}">
      <dgm:prSet/>
      <dgm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Estudantes 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 pessoal</a:t>
          </a:r>
        </a:p>
      </dgm:t>
    </dgm:pt>
    <dgm:pt modelId="{657846B9-F311-469F-8542-9FBA28F39AB2}" type="parTrans" cxnId="{E40060FD-98FB-48E1-A1B8-97E932D6C8CF}">
      <dgm:prSet/>
      <dgm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ED44AA-F53C-4A75-97FE-5FA58D714AD0}" type="sibTrans" cxnId="{E40060FD-98FB-48E1-A1B8-97E932D6C8CF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43D6F5-8B7E-45A6-8408-1DB168E9C024}">
      <dgm:prSet/>
      <dgm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Partes interessadas</a:t>
          </a:r>
        </a:p>
      </dgm:t>
    </dgm:pt>
    <dgm:pt modelId="{8E6C9B38-74BB-4732-9759-08FBE1B38E0A}" type="parTrans" cxnId="{19AEFF04-3361-4CEA-96A6-BC09A6F61898}">
      <dgm:prSet/>
      <dgm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BD3FC6-BFC9-4CCA-A2F4-950414F86311}" type="sibTrans" cxnId="{19AEFF04-3361-4CEA-96A6-BC09A6F6189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8DB580-C11A-4471-8578-C8242F4A9AB8}" type="pres">
      <dgm:prSet presAssocID="{00651188-80AC-46A7-81AA-9AEA93746D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3BCB10-CBC6-4A91-88C3-32D42E0CA745}" type="pres">
      <dgm:prSet presAssocID="{DB773CE2-A83B-4BED-AC38-616CED5CB269}" presName="centerShape" presStyleLbl="node0" presStyleIdx="0" presStyleCnt="1"/>
      <dgm:spPr/>
    </dgm:pt>
    <dgm:pt modelId="{8CE78520-D87F-40E5-918B-F57509E2DF25}" type="pres">
      <dgm:prSet presAssocID="{6EDB179C-4441-4E0B-BA53-2316C0E9E520}" presName="parTrans" presStyleLbl="bgSibTrans2D1" presStyleIdx="0" presStyleCnt="5"/>
      <dgm:spPr/>
    </dgm:pt>
    <dgm:pt modelId="{B605514A-6534-4EFD-B9AC-8140C13977AC}" type="pres">
      <dgm:prSet presAssocID="{956A1433-92B9-424E-B34A-252B2B353D79}" presName="node" presStyleLbl="node1" presStyleIdx="0" presStyleCnt="5">
        <dgm:presLayoutVars>
          <dgm:bulletEnabled val="1"/>
        </dgm:presLayoutVars>
      </dgm:prSet>
      <dgm:spPr/>
    </dgm:pt>
    <dgm:pt modelId="{A7D23BE4-7626-4EC3-8A02-5AA376341FC7}" type="pres">
      <dgm:prSet presAssocID="{B1718EC2-F8B3-4195-B1F9-78371DDD2B35}" presName="parTrans" presStyleLbl="bgSibTrans2D1" presStyleIdx="1" presStyleCnt="5"/>
      <dgm:spPr/>
    </dgm:pt>
    <dgm:pt modelId="{2D8C8DCC-2985-4B22-8C04-51248F8D22E6}" type="pres">
      <dgm:prSet presAssocID="{9197B56D-D2E3-4BC3-BC65-56116E491F9B}" presName="node" presStyleLbl="node1" presStyleIdx="1" presStyleCnt="5">
        <dgm:presLayoutVars>
          <dgm:bulletEnabled val="1"/>
        </dgm:presLayoutVars>
      </dgm:prSet>
      <dgm:spPr/>
    </dgm:pt>
    <dgm:pt modelId="{D4DEA8EB-C0F2-47AA-80C7-13974DFA9471}" type="pres">
      <dgm:prSet presAssocID="{18B3E411-67C8-44B7-89BD-A66D81AF0171}" presName="parTrans" presStyleLbl="bgSibTrans2D1" presStyleIdx="2" presStyleCnt="5"/>
      <dgm:spPr/>
    </dgm:pt>
    <dgm:pt modelId="{70537AE0-0F94-4AAF-88A7-83CBB94B6F16}" type="pres">
      <dgm:prSet presAssocID="{D69EDA0B-9245-45AC-A18A-8DA214DABBFE}" presName="node" presStyleLbl="node1" presStyleIdx="2" presStyleCnt="5">
        <dgm:presLayoutVars>
          <dgm:bulletEnabled val="1"/>
        </dgm:presLayoutVars>
      </dgm:prSet>
      <dgm:spPr/>
    </dgm:pt>
    <dgm:pt modelId="{EE01F055-1470-4ED6-AF7C-C57D8CB104BD}" type="pres">
      <dgm:prSet presAssocID="{657846B9-F311-469F-8542-9FBA28F39AB2}" presName="parTrans" presStyleLbl="bgSibTrans2D1" presStyleIdx="3" presStyleCnt="5"/>
      <dgm:spPr/>
    </dgm:pt>
    <dgm:pt modelId="{81E2284F-242A-45F2-A453-09D4D55B95ED}" type="pres">
      <dgm:prSet presAssocID="{7A8D0B59-2047-4361-BE38-7E6A72AFEEED}" presName="node" presStyleLbl="node1" presStyleIdx="3" presStyleCnt="5">
        <dgm:presLayoutVars>
          <dgm:bulletEnabled val="1"/>
        </dgm:presLayoutVars>
      </dgm:prSet>
      <dgm:spPr/>
    </dgm:pt>
    <dgm:pt modelId="{EC0E02FD-4CEC-4732-AA87-F8C1AE231FA2}" type="pres">
      <dgm:prSet presAssocID="{8E6C9B38-74BB-4732-9759-08FBE1B38E0A}" presName="parTrans" presStyleLbl="bgSibTrans2D1" presStyleIdx="4" presStyleCnt="5"/>
      <dgm:spPr/>
    </dgm:pt>
    <dgm:pt modelId="{9B895AB9-6669-4C51-A8BF-9396499DE51F}" type="pres">
      <dgm:prSet presAssocID="{EC43D6F5-8B7E-45A6-8408-1DB168E9C024}" presName="node" presStyleLbl="node1" presStyleIdx="4" presStyleCnt="5">
        <dgm:presLayoutVars>
          <dgm:bulletEnabled val="1"/>
        </dgm:presLayoutVars>
      </dgm:prSet>
      <dgm:spPr/>
    </dgm:pt>
  </dgm:ptLst>
  <dgm:cxnLst>
    <dgm:cxn modelId="{19AEFF04-3361-4CEA-96A6-BC09A6F61898}" srcId="{DB773CE2-A83B-4BED-AC38-616CED5CB269}" destId="{EC43D6F5-8B7E-45A6-8408-1DB168E9C024}" srcOrd="4" destOrd="0" parTransId="{8E6C9B38-74BB-4732-9759-08FBE1B38E0A}" sibTransId="{93BD3FC6-BFC9-4CCA-A2F4-950414F86311}"/>
    <dgm:cxn modelId="{AA3A820F-2DC9-4257-A7FF-B34EEBA40559}" type="presOf" srcId="{18B3E411-67C8-44B7-89BD-A66D81AF0171}" destId="{D4DEA8EB-C0F2-47AA-80C7-13974DFA9471}" srcOrd="0" destOrd="0" presId="urn:microsoft.com/office/officeart/2005/8/layout/radial4"/>
    <dgm:cxn modelId="{7FB7BC17-4B52-40A6-90D7-10779B275E75}" srcId="{DB773CE2-A83B-4BED-AC38-616CED5CB269}" destId="{956A1433-92B9-424E-B34A-252B2B353D79}" srcOrd="0" destOrd="0" parTransId="{6EDB179C-4441-4E0B-BA53-2316C0E9E520}" sibTransId="{FBD3BA9A-78C1-4169-ABD8-EAD39504AC82}"/>
    <dgm:cxn modelId="{85FC0726-7A51-4B0F-B69E-D75D67A86224}" type="presOf" srcId="{D69EDA0B-9245-45AC-A18A-8DA214DABBFE}" destId="{70537AE0-0F94-4AAF-88A7-83CBB94B6F16}" srcOrd="0" destOrd="0" presId="urn:microsoft.com/office/officeart/2005/8/layout/radial4"/>
    <dgm:cxn modelId="{C2F35746-6D0C-448E-8F9D-4049C54B1845}" srcId="{DB773CE2-A83B-4BED-AC38-616CED5CB269}" destId="{9197B56D-D2E3-4BC3-BC65-56116E491F9B}" srcOrd="1" destOrd="0" parTransId="{B1718EC2-F8B3-4195-B1F9-78371DDD2B35}" sibTransId="{7FE1921E-D3E8-40D9-8198-DB5CA812FF17}"/>
    <dgm:cxn modelId="{BFDFA767-4383-4146-A551-A30982FDBEF1}" type="presOf" srcId="{657846B9-F311-469F-8542-9FBA28F39AB2}" destId="{EE01F055-1470-4ED6-AF7C-C57D8CB104BD}" srcOrd="0" destOrd="0" presId="urn:microsoft.com/office/officeart/2005/8/layout/radial4"/>
    <dgm:cxn modelId="{B22D3349-5AF8-4922-9F59-85D66407F76F}" type="presOf" srcId="{7A8D0B59-2047-4361-BE38-7E6A72AFEEED}" destId="{81E2284F-242A-45F2-A453-09D4D55B95ED}" srcOrd="0" destOrd="0" presId="urn:microsoft.com/office/officeart/2005/8/layout/radial4"/>
    <dgm:cxn modelId="{AE3FD275-61F4-4025-81C5-EA6F06002569}" type="presOf" srcId="{EC43D6F5-8B7E-45A6-8408-1DB168E9C024}" destId="{9B895AB9-6669-4C51-A8BF-9396499DE51F}" srcOrd="0" destOrd="0" presId="urn:microsoft.com/office/officeart/2005/8/layout/radial4"/>
    <dgm:cxn modelId="{F75F8D78-4864-4DD2-99BD-3EB8F426961B}" type="presOf" srcId="{8E6C9B38-74BB-4732-9759-08FBE1B38E0A}" destId="{EC0E02FD-4CEC-4732-AA87-F8C1AE231FA2}" srcOrd="0" destOrd="0" presId="urn:microsoft.com/office/officeart/2005/8/layout/radial4"/>
    <dgm:cxn modelId="{19E8BD78-56CF-4D42-B65C-52D9BA9B4DBD}" type="presOf" srcId="{B1718EC2-F8B3-4195-B1F9-78371DDD2B35}" destId="{A7D23BE4-7626-4EC3-8A02-5AA376341FC7}" srcOrd="0" destOrd="0" presId="urn:microsoft.com/office/officeart/2005/8/layout/radial4"/>
    <dgm:cxn modelId="{DB60B67D-E354-4369-A235-DBD437D3F0BE}" srcId="{DB773CE2-A83B-4BED-AC38-616CED5CB269}" destId="{D69EDA0B-9245-45AC-A18A-8DA214DABBFE}" srcOrd="2" destOrd="0" parTransId="{18B3E411-67C8-44B7-89BD-A66D81AF0171}" sibTransId="{E8D5ACA0-8B9F-4E5C-A74A-D4D68A4D61DA}"/>
    <dgm:cxn modelId="{96DECD7D-2F5E-456D-8F98-6D2B66134688}" srcId="{00651188-80AC-46A7-81AA-9AEA93746D44}" destId="{DB773CE2-A83B-4BED-AC38-616CED5CB269}" srcOrd="0" destOrd="0" parTransId="{707CE09E-331C-4AFC-AF6E-C59F992004A5}" sibTransId="{DFF59234-D538-4200-B94A-4D2205388300}"/>
    <dgm:cxn modelId="{D4552AA4-8019-49E8-987F-090E67E21875}" type="presOf" srcId="{956A1433-92B9-424E-B34A-252B2B353D79}" destId="{B605514A-6534-4EFD-B9AC-8140C13977AC}" srcOrd="0" destOrd="0" presId="urn:microsoft.com/office/officeart/2005/8/layout/radial4"/>
    <dgm:cxn modelId="{D8C726C7-8A18-4710-B403-4EABD8EA268B}" type="presOf" srcId="{9197B56D-D2E3-4BC3-BC65-56116E491F9B}" destId="{2D8C8DCC-2985-4B22-8C04-51248F8D22E6}" srcOrd="0" destOrd="0" presId="urn:microsoft.com/office/officeart/2005/8/layout/radial4"/>
    <dgm:cxn modelId="{A4192FD4-3BC3-42BA-829E-E42BC3C4C491}" type="presOf" srcId="{DB773CE2-A83B-4BED-AC38-616CED5CB269}" destId="{5E3BCB10-CBC6-4A91-88C3-32D42E0CA745}" srcOrd="0" destOrd="0" presId="urn:microsoft.com/office/officeart/2005/8/layout/radial4"/>
    <dgm:cxn modelId="{0D712EF8-3936-4F0C-8077-FE1A3DEC1090}" type="presOf" srcId="{00651188-80AC-46A7-81AA-9AEA93746D44}" destId="{438DB580-C11A-4471-8578-C8242F4A9AB8}" srcOrd="0" destOrd="0" presId="urn:microsoft.com/office/officeart/2005/8/layout/radial4"/>
    <dgm:cxn modelId="{12C324FC-7735-4CA5-AC17-199FE00251C4}" type="presOf" srcId="{6EDB179C-4441-4E0B-BA53-2316C0E9E520}" destId="{8CE78520-D87F-40E5-918B-F57509E2DF25}" srcOrd="0" destOrd="0" presId="urn:microsoft.com/office/officeart/2005/8/layout/radial4"/>
    <dgm:cxn modelId="{E40060FD-98FB-48E1-A1B8-97E932D6C8CF}" srcId="{DB773CE2-A83B-4BED-AC38-616CED5CB269}" destId="{7A8D0B59-2047-4361-BE38-7E6A72AFEEED}" srcOrd="3" destOrd="0" parTransId="{657846B9-F311-469F-8542-9FBA28F39AB2}" sibTransId="{4FED44AA-F53C-4A75-97FE-5FA58D714AD0}"/>
    <dgm:cxn modelId="{ECA37351-8756-4494-9CFB-7489CADE2E49}" type="presParOf" srcId="{438DB580-C11A-4471-8578-C8242F4A9AB8}" destId="{5E3BCB10-CBC6-4A91-88C3-32D42E0CA745}" srcOrd="0" destOrd="0" presId="urn:microsoft.com/office/officeart/2005/8/layout/radial4"/>
    <dgm:cxn modelId="{4413953F-7093-4608-A8DD-E5663B9A13B5}" type="presParOf" srcId="{438DB580-C11A-4471-8578-C8242F4A9AB8}" destId="{8CE78520-D87F-40E5-918B-F57509E2DF25}" srcOrd="1" destOrd="0" presId="urn:microsoft.com/office/officeart/2005/8/layout/radial4"/>
    <dgm:cxn modelId="{78F7F4E8-33AE-45AF-9CDC-A38968CB182F}" type="presParOf" srcId="{438DB580-C11A-4471-8578-C8242F4A9AB8}" destId="{B605514A-6534-4EFD-B9AC-8140C13977AC}" srcOrd="2" destOrd="0" presId="urn:microsoft.com/office/officeart/2005/8/layout/radial4"/>
    <dgm:cxn modelId="{7099037E-B93C-49F4-8863-134355B9B2FD}" type="presParOf" srcId="{438DB580-C11A-4471-8578-C8242F4A9AB8}" destId="{A7D23BE4-7626-4EC3-8A02-5AA376341FC7}" srcOrd="3" destOrd="0" presId="urn:microsoft.com/office/officeart/2005/8/layout/radial4"/>
    <dgm:cxn modelId="{3191BB4D-65E1-4BD3-92C8-DCE258F2229A}" type="presParOf" srcId="{438DB580-C11A-4471-8578-C8242F4A9AB8}" destId="{2D8C8DCC-2985-4B22-8C04-51248F8D22E6}" srcOrd="4" destOrd="0" presId="urn:microsoft.com/office/officeart/2005/8/layout/radial4"/>
    <dgm:cxn modelId="{FE5D29EC-726D-45D6-9485-1ED393366E8D}" type="presParOf" srcId="{438DB580-C11A-4471-8578-C8242F4A9AB8}" destId="{D4DEA8EB-C0F2-47AA-80C7-13974DFA9471}" srcOrd="5" destOrd="0" presId="urn:microsoft.com/office/officeart/2005/8/layout/radial4"/>
    <dgm:cxn modelId="{201939F3-C498-4F77-BE52-D86892905241}" type="presParOf" srcId="{438DB580-C11A-4471-8578-C8242F4A9AB8}" destId="{70537AE0-0F94-4AAF-88A7-83CBB94B6F16}" srcOrd="6" destOrd="0" presId="urn:microsoft.com/office/officeart/2005/8/layout/radial4"/>
    <dgm:cxn modelId="{0C540A96-A454-4875-A8B9-1198755284A7}" type="presParOf" srcId="{438DB580-C11A-4471-8578-C8242F4A9AB8}" destId="{EE01F055-1470-4ED6-AF7C-C57D8CB104BD}" srcOrd="7" destOrd="0" presId="urn:microsoft.com/office/officeart/2005/8/layout/radial4"/>
    <dgm:cxn modelId="{90485205-3A2F-435C-A7A7-308E8DABDEA3}" type="presParOf" srcId="{438DB580-C11A-4471-8578-C8242F4A9AB8}" destId="{81E2284F-242A-45F2-A453-09D4D55B95ED}" srcOrd="8" destOrd="0" presId="urn:microsoft.com/office/officeart/2005/8/layout/radial4"/>
    <dgm:cxn modelId="{F6E59466-B775-4E47-B80B-EAAC267724A9}" type="presParOf" srcId="{438DB580-C11A-4471-8578-C8242F4A9AB8}" destId="{EC0E02FD-4CEC-4732-AA87-F8C1AE231FA2}" srcOrd="9" destOrd="0" presId="urn:microsoft.com/office/officeart/2005/8/layout/radial4"/>
    <dgm:cxn modelId="{66EDFD3F-F57C-464B-88A3-02D5B352E17E}" type="presParOf" srcId="{438DB580-C11A-4471-8578-C8242F4A9AB8}" destId="{9B895AB9-6669-4C51-A8BF-9396499DE51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80B3C-F648-4E52-A424-D0D9C9D254ED}" type="doc">
      <dgm:prSet loTypeId="urn:microsoft.com/office/officeart/2005/8/layout/arrow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62684EE-8E5D-4A34-8125-3A3C04E77023}">
      <dgm:prSet phldrT="[Texto]"/>
      <dgm:spPr>
        <a:xfrm>
          <a:off x="731520" y="1239519"/>
          <a:ext cx="2011680" cy="119481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 dirty="0" err="1"/>
            <a:t>Burocracia</a:t>
          </a:r>
          <a:r>
            <a:rPr lang="pt-PT" dirty="0">
              <a:latin typeface="Calibri" panose="020F0502020204030204"/>
              <a:ea typeface="+mn-ea"/>
              <a:cs typeface="+mn-cs"/>
            </a:rPr>
            <a:t>?</a:t>
          </a:r>
        </a:p>
      </dgm:t>
    </dgm:pt>
    <dgm:pt modelId="{EC03FBAE-1585-432C-BAC0-68124DABF13C}" type="parTrans" cxnId="{D51D3119-7BE5-421B-BEAB-34909DCB936C}">
      <dgm:prSet/>
      <dgm:spPr/>
      <dgm:t>
        <a:bodyPr/>
        <a:lstStyle/>
        <a:p>
          <a:endParaRPr lang="pt-PT"/>
        </a:p>
      </dgm:t>
    </dgm:pt>
    <dgm:pt modelId="{173E09F5-DCDA-4EC7-B20E-AB5185D86E53}" type="sibTrans" cxnId="{D51D3119-7BE5-421B-BEAB-34909DCB936C}">
      <dgm:prSet/>
      <dgm:spPr/>
      <dgm:t>
        <a:bodyPr/>
        <a:lstStyle/>
        <a:p>
          <a:endParaRPr lang="pt-PT"/>
        </a:p>
      </dgm:t>
    </dgm:pt>
    <dgm:pt modelId="{6F4C95B3-63EA-4E57-A6EE-D23C3CE0C9BB}">
      <dgm:prSet phldrT="[Texto]"/>
      <dgm:spPr>
        <a:xfrm>
          <a:off x="3048000" y="1629663"/>
          <a:ext cx="2377440" cy="119481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 dirty="0" err="1"/>
            <a:t>Desenvolvimento sustentável</a:t>
          </a:r>
          <a:r>
            <a:rPr lang="pt-PT" dirty="0">
              <a:latin typeface="Calibri" panose="020F0502020204030204"/>
              <a:ea typeface="+mn-ea"/>
              <a:cs typeface="+mn-cs"/>
            </a:rPr>
            <a:t>?</a:t>
          </a:r>
        </a:p>
      </dgm:t>
    </dgm:pt>
    <dgm:pt modelId="{B642DD26-5C40-4598-8106-5C8A5A9B7F72}" type="sibTrans" cxnId="{4EE8DC08-DAD6-4CAC-AE4B-F884CE3312BB}">
      <dgm:prSet/>
      <dgm:spPr/>
      <dgm:t>
        <a:bodyPr/>
        <a:lstStyle/>
        <a:p>
          <a:endParaRPr lang="pt-PT"/>
        </a:p>
      </dgm:t>
    </dgm:pt>
    <dgm:pt modelId="{7ACB4465-4AF0-44AD-B437-2BAAEF3AEE59}" type="parTrans" cxnId="{4EE8DC08-DAD6-4CAC-AE4B-F884CE3312BB}">
      <dgm:prSet/>
      <dgm:spPr/>
      <dgm:t>
        <a:bodyPr/>
        <a:lstStyle/>
        <a:p>
          <a:endParaRPr lang="pt-PT"/>
        </a:p>
      </dgm:t>
    </dgm:pt>
    <dgm:pt modelId="{5BFD8FC3-922C-4252-99F4-BB86958E73BA}" type="pres">
      <dgm:prSet presAssocID="{F0D80B3C-F648-4E52-A424-D0D9C9D254ED}" presName="compositeShape" presStyleCnt="0">
        <dgm:presLayoutVars>
          <dgm:chMax val="2"/>
          <dgm:dir/>
          <dgm:resizeHandles val="exact"/>
        </dgm:presLayoutVars>
      </dgm:prSet>
      <dgm:spPr/>
    </dgm:pt>
    <dgm:pt modelId="{B052D591-2EF9-4CE0-A274-4FAB7FCC5D26}" type="pres">
      <dgm:prSet presAssocID="{F0D80B3C-F648-4E52-A424-D0D9C9D254ED}" presName="ribbon" presStyleLbl="node1" presStyleIdx="0" presStyleCnt="1" custLinFactNeighborX="138" custLinFactNeighborY="18320"/>
      <dgm:spPr>
        <a:xfrm>
          <a:off x="0" y="812799"/>
          <a:ext cx="6096000" cy="2438400"/>
        </a:xfrm>
        <a:prstGeom prst="leftRightRibbon">
          <a:avLst/>
        </a:prstGeom>
      </dgm:spPr>
    </dgm:pt>
    <dgm:pt modelId="{0FCE2476-FB11-4AED-BE22-C36DD9F0BAF4}" type="pres">
      <dgm:prSet presAssocID="{F0D80B3C-F648-4E52-A424-D0D9C9D254ED}" presName="leftArrowText" presStyleLbl="node1" presStyleIdx="0" presStyleCnt="1" custLinFactNeighborX="7600" custLinFactNeighborY="36246">
        <dgm:presLayoutVars>
          <dgm:chMax val="0"/>
          <dgm:bulletEnabled val="1"/>
        </dgm:presLayoutVars>
      </dgm:prSet>
      <dgm:spPr/>
    </dgm:pt>
    <dgm:pt modelId="{1CF1E39E-9CED-4E05-8E66-D45CDA566A3A}" type="pres">
      <dgm:prSet presAssocID="{F0D80B3C-F648-4E52-A424-D0D9C9D254ED}" presName="rightArrowText" presStyleLbl="node1" presStyleIdx="0" presStyleCnt="1" custLinFactNeighborX="180" custLinFactNeighborY="31532">
        <dgm:presLayoutVars>
          <dgm:chMax val="0"/>
          <dgm:bulletEnabled val="1"/>
        </dgm:presLayoutVars>
      </dgm:prSet>
      <dgm:spPr/>
    </dgm:pt>
  </dgm:ptLst>
  <dgm:cxnLst>
    <dgm:cxn modelId="{4EE8DC08-DAD6-4CAC-AE4B-F884CE3312BB}" srcId="{F0D80B3C-F648-4E52-A424-D0D9C9D254ED}" destId="{6F4C95B3-63EA-4E57-A6EE-D23C3CE0C9BB}" srcOrd="1" destOrd="0" parTransId="{7ACB4465-4AF0-44AD-B437-2BAAEF3AEE59}" sibTransId="{B642DD26-5C40-4598-8106-5C8A5A9B7F72}"/>
    <dgm:cxn modelId="{D51D3119-7BE5-421B-BEAB-34909DCB936C}" srcId="{F0D80B3C-F648-4E52-A424-D0D9C9D254ED}" destId="{562684EE-8E5D-4A34-8125-3A3C04E77023}" srcOrd="0" destOrd="0" parTransId="{EC03FBAE-1585-432C-BAC0-68124DABF13C}" sibTransId="{173E09F5-DCDA-4EC7-B20E-AB5185D86E53}"/>
    <dgm:cxn modelId="{17367731-E9F3-4CB8-A29D-B2DA097F8482}" type="presOf" srcId="{6F4C95B3-63EA-4E57-A6EE-D23C3CE0C9BB}" destId="{1CF1E39E-9CED-4E05-8E66-D45CDA566A3A}" srcOrd="0" destOrd="0" presId="urn:microsoft.com/office/officeart/2005/8/layout/arrow6"/>
    <dgm:cxn modelId="{01C98772-4D0F-4C20-971D-34BFCD6CEB52}" type="presOf" srcId="{F0D80B3C-F648-4E52-A424-D0D9C9D254ED}" destId="{5BFD8FC3-922C-4252-99F4-BB86958E73BA}" srcOrd="0" destOrd="0" presId="urn:microsoft.com/office/officeart/2005/8/layout/arrow6"/>
    <dgm:cxn modelId="{58BF8AA6-ED9E-4EE3-9F62-3AB59B8C900A}" type="presOf" srcId="{562684EE-8E5D-4A34-8125-3A3C04E77023}" destId="{0FCE2476-FB11-4AED-BE22-C36DD9F0BAF4}" srcOrd="0" destOrd="0" presId="urn:microsoft.com/office/officeart/2005/8/layout/arrow6"/>
    <dgm:cxn modelId="{F3D5385D-7C20-4D26-9DBA-922C9F5979D4}" type="presParOf" srcId="{5BFD8FC3-922C-4252-99F4-BB86958E73BA}" destId="{B052D591-2EF9-4CE0-A274-4FAB7FCC5D26}" srcOrd="0" destOrd="0" presId="urn:microsoft.com/office/officeart/2005/8/layout/arrow6"/>
    <dgm:cxn modelId="{7F888D4C-C922-4D20-9ADC-FC99DD681E66}" type="presParOf" srcId="{5BFD8FC3-922C-4252-99F4-BB86958E73BA}" destId="{0FCE2476-FB11-4AED-BE22-C36DD9F0BAF4}" srcOrd="1" destOrd="0" presId="urn:microsoft.com/office/officeart/2005/8/layout/arrow6"/>
    <dgm:cxn modelId="{51FBABBF-1907-448F-B614-A5611C2B0021}" type="presParOf" srcId="{5BFD8FC3-922C-4252-99F4-BB86958E73BA}" destId="{1CF1E39E-9CED-4E05-8E66-D45CDA566A3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CB10-CBC6-4A91-88C3-32D42E0CA745}">
      <dsp:nvSpPr>
        <dsp:cNvPr id="0" name=""/>
        <dsp:cNvSpPr/>
      </dsp:nvSpPr>
      <dsp:spPr>
        <a:xfrm>
          <a:off x="2111023" y="2108152"/>
          <a:ext cx="1463015" cy="1463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QMS</a:t>
          </a:r>
        </a:p>
      </dsp:txBody>
      <dsp:txXfrm>
        <a:off x="2325277" y="2322406"/>
        <a:ext cx="1034507" cy="1034507"/>
      </dsp:txXfrm>
    </dsp:sp>
    <dsp:sp modelId="{8CE78520-D87F-40E5-918B-F57509E2DF25}">
      <dsp:nvSpPr>
        <dsp:cNvPr id="0" name=""/>
        <dsp:cNvSpPr/>
      </dsp:nvSpPr>
      <dsp:spPr>
        <a:xfrm rot="10800000">
          <a:off x="695367" y="2631180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5514A-6534-4EFD-B9AC-8140C13977AC}">
      <dsp:nvSpPr>
        <dsp:cNvPr id="0" name=""/>
        <dsp:cNvSpPr/>
      </dsp:nvSpPr>
      <dsp:spPr>
        <a:xfrm>
          <a:off x="435" y="2283714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Rede de </a:t>
          </a: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promotores da qualidade</a:t>
          </a:r>
        </a:p>
      </dsp:txBody>
      <dsp:txXfrm>
        <a:off x="33001" y="2316280"/>
        <a:ext cx="1324732" cy="1046759"/>
      </dsp:txXfrm>
    </dsp:sp>
    <dsp:sp modelId="{A7D23BE4-7626-4EC3-8A02-5AA376341FC7}">
      <dsp:nvSpPr>
        <dsp:cNvPr id="0" name=""/>
        <dsp:cNvSpPr/>
      </dsp:nvSpPr>
      <dsp:spPr>
        <a:xfrm rot="13500000">
          <a:off x="1128341" y="1585888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8DCC-2985-4B22-8C04-51248F8D22E6}">
      <dsp:nvSpPr>
        <dsp:cNvPr id="0" name=""/>
        <dsp:cNvSpPr/>
      </dsp:nvSpPr>
      <dsp:spPr>
        <a:xfrm>
          <a:off x="629324" y="765440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Gabinete </a:t>
          </a: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de Promoção da Qualidade</a:t>
          </a:r>
        </a:p>
      </dsp:txBody>
      <dsp:txXfrm>
        <a:off x="661890" y="798006"/>
        <a:ext cx="1324732" cy="1046759"/>
      </dsp:txXfrm>
    </dsp:sp>
    <dsp:sp modelId="{D4DEA8EB-C0F2-47AA-80C7-13974DFA9471}">
      <dsp:nvSpPr>
        <dsp:cNvPr id="0" name=""/>
        <dsp:cNvSpPr/>
      </dsp:nvSpPr>
      <dsp:spPr>
        <a:xfrm rot="16200000">
          <a:off x="2173633" y="1152914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7AE0-0F94-4AAF-88A7-83CBB94B6F16}">
      <dsp:nvSpPr>
        <dsp:cNvPr id="0" name=""/>
        <dsp:cNvSpPr/>
      </dsp:nvSpPr>
      <dsp:spPr>
        <a:xfrm>
          <a:off x="2147598" y="136551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Direção</a:t>
          </a:r>
        </a:p>
      </dsp:txBody>
      <dsp:txXfrm>
        <a:off x="2180164" y="169117"/>
        <a:ext cx="1324732" cy="1046759"/>
      </dsp:txXfrm>
    </dsp:sp>
    <dsp:sp modelId="{EE01F055-1470-4ED6-AF7C-C57D8CB104BD}">
      <dsp:nvSpPr>
        <dsp:cNvPr id="0" name=""/>
        <dsp:cNvSpPr/>
      </dsp:nvSpPr>
      <dsp:spPr>
        <a:xfrm rot="18900000">
          <a:off x="3218925" y="1585888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284F-242A-45F2-A453-09D4D55B95ED}">
      <dsp:nvSpPr>
        <dsp:cNvPr id="0" name=""/>
        <dsp:cNvSpPr/>
      </dsp:nvSpPr>
      <dsp:spPr>
        <a:xfrm>
          <a:off x="3665872" y="765440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Estudantes 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 pessoal</a:t>
          </a:r>
        </a:p>
      </dsp:txBody>
      <dsp:txXfrm>
        <a:off x="3698438" y="798006"/>
        <a:ext cx="1324732" cy="1046759"/>
      </dsp:txXfrm>
    </dsp:sp>
    <dsp:sp modelId="{EC0E02FD-4CEC-4732-AA87-F8C1AE231FA2}">
      <dsp:nvSpPr>
        <dsp:cNvPr id="0" name=""/>
        <dsp:cNvSpPr/>
      </dsp:nvSpPr>
      <dsp:spPr>
        <a:xfrm>
          <a:off x="3651899" y="2631180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95AB9-6669-4C51-A8BF-9396499DE51F}">
      <dsp:nvSpPr>
        <dsp:cNvPr id="0" name=""/>
        <dsp:cNvSpPr/>
      </dsp:nvSpPr>
      <dsp:spPr>
        <a:xfrm>
          <a:off x="4294762" y="2283714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Partes interessadas</a:t>
          </a:r>
        </a:p>
      </dsp:txBody>
      <dsp:txXfrm>
        <a:off x="4327328" y="2316280"/>
        <a:ext cx="1324732" cy="1046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2D591-2EF9-4CE0-A274-4FAB7FCC5D26}">
      <dsp:nvSpPr>
        <dsp:cNvPr id="0" name=""/>
        <dsp:cNvSpPr/>
      </dsp:nvSpPr>
      <dsp:spPr>
        <a:xfrm>
          <a:off x="0" y="1259514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2476-FB11-4AED-BE22-C36DD9F0BAF4}">
      <dsp:nvSpPr>
        <dsp:cNvPr id="0" name=""/>
        <dsp:cNvSpPr/>
      </dsp:nvSpPr>
      <dsp:spPr>
        <a:xfrm>
          <a:off x="884407" y="1672593"/>
          <a:ext cx="2011680" cy="11948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Burocracia</a:t>
          </a:r>
          <a:r>
            <a:rPr lang="pt-PT" sz="2400" kern="1200" dirty="0">
              <a:latin typeface="Calibri" panose="020F0502020204030204"/>
              <a:ea typeface="+mn-ea"/>
              <a:cs typeface="+mn-cs"/>
            </a:rPr>
            <a:t>?</a:t>
          </a:r>
        </a:p>
      </dsp:txBody>
      <dsp:txXfrm>
        <a:off x="884407" y="1672593"/>
        <a:ext cx="2011680" cy="1194816"/>
      </dsp:txXfrm>
    </dsp:sp>
    <dsp:sp modelId="{1CF1E39E-9CED-4E05-8E66-D45CDA566A3A}">
      <dsp:nvSpPr>
        <dsp:cNvPr id="0" name=""/>
        <dsp:cNvSpPr/>
      </dsp:nvSpPr>
      <dsp:spPr>
        <a:xfrm>
          <a:off x="3052279" y="2006413"/>
          <a:ext cx="2377440" cy="11948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 err="1"/>
            <a:t>Desenvolvimento sustentável</a:t>
          </a:r>
          <a:r>
            <a:rPr lang="pt-PT" sz="2400" kern="1200" dirty="0">
              <a:latin typeface="Calibri" panose="020F0502020204030204"/>
              <a:ea typeface="+mn-ea"/>
              <a:cs typeface="+mn-cs"/>
            </a:rPr>
            <a:t>?</a:t>
          </a:r>
        </a:p>
      </dsp:txBody>
      <dsp:txXfrm>
        <a:off x="3052279" y="2006413"/>
        <a:ext cx="2377440" cy="119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42A6-78F0-408B-B23E-A797F2D358D2}" type="datetimeFigureOut">
              <a:rPr lang="pt-PT" smtClean="0"/>
              <a:t>15/06/2026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81B6-43FF-4738-849E-388E692C071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55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523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As atividades da DPQ são muito diversificadas. Em termos de volume de trabalho, destacam-se as atividades relacionadas com a monitorização e avaliação da qualidade pedagógica; a gestão da participação da UC em rankings universitários; a gestão de inquéritos às partes interessadas e todos os processos de (auto)avaliação – A3ES, ISO,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DPQ assume ainda um papel de destaque na criação e implementação de formação profissional na área da gestão da qualidade, para docentes, investigadores e técnicos da UC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391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UC e o seu Sistema de Gestão da Qualidade possuem várias acreditações que atestam o nosso compromisso com a melhoria contínua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12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317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 ciclo PDCA aplicado à oferta formativa</a:t>
            </a:r>
          </a:p>
          <a:p>
            <a:endParaRPr lang="pt-PT" dirty="0"/>
          </a:p>
          <a:p>
            <a:r>
              <a:rPr lang="pt-PT" dirty="0"/>
              <a:t>P – o plano estratégico contém um conjunto de orientações e metas relacionadas com o ensino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526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 ciclo PDCA aplicado à oferta formativa</a:t>
            </a:r>
          </a:p>
          <a:p>
            <a:endParaRPr lang="pt-PT" dirty="0"/>
          </a:p>
          <a:p>
            <a:r>
              <a:rPr lang="pt-PT" dirty="0"/>
              <a:t>D – as ações do plano estratégico são executadas, sob a tutela da equipa reitoral e com o envolvimento das unidades organizacionais e dos serviços de apoio</a:t>
            </a:r>
          </a:p>
          <a:p>
            <a:endParaRPr lang="pt-PT" dirty="0"/>
          </a:p>
          <a:p>
            <a:r>
              <a:rPr lang="pt-PT" dirty="0"/>
              <a:t>Tem havido um grande investimento em projetos inovadores nesta área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467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 ciclo PDCA aplicado à oferta formativa</a:t>
            </a:r>
          </a:p>
          <a:p>
            <a:endParaRPr lang="pt-PT" dirty="0"/>
          </a:p>
          <a:p>
            <a:r>
              <a:rPr lang="pt-PT" dirty="0"/>
              <a:t>C – as ações implementadas e a qualidade da oferta formativa são monitorizadas através de vários instrumentos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81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O ciclo PDCA aplicado à oferta formativa</a:t>
            </a:r>
          </a:p>
          <a:p>
            <a:endParaRPr lang="pt-PT" dirty="0"/>
          </a:p>
          <a:p>
            <a:r>
              <a:rPr lang="pt-PT" dirty="0"/>
              <a:t>A – os resultados da monitorização são utilizados pela gestão de topo, pelos diretores das unidades organizacionais, coordenadores de cursos, etc., para apoiar a tomada de decisões com vista à melhoria contínua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1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Os inquéritos pedagógicos e os relatórios anuais de autoavaliação do curso implementados no NÓNIO – existe um histórico que pode ser consultado e que garante a continuidade do processo ano após ano, mesmo quando há mudança de coordenação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Relatório anual de autoavaliação do curso tem uma estrutura semelhante ao relatório solicitado pela A3ES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42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Anualmente, em setembro, realiza-se uma reunião de balanço do ciclo de monitorização e avaliação da qualidade pedagógica, com todas as unidades organizacionais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Nesta reunião, há também espaço para a partilha e o reconhecimento de boas práticas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427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dispõe de mecanismos de autoavaliação anual das suas atividades e serviços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Essa autoavaliação tem como objetivo confirmar se estamos ou não em conformidade com a legislação, com a norma ISO 9001 e com os referenciais europeus e nacionais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autoavaliação é realizada com o apoio de instrumentos criados pela DPQ – por exemplo, o relatório anual de autoavaliação do curso segue um </a:t>
            </a:r>
            <a:r>
              <a:rPr lang="pt-PT" dirty="0" err="1"/>
              <a:t>modelo </a:t>
            </a:r>
            <a:r>
              <a:rPr lang="pt-PT" dirty="0"/>
              <a:t>padronizado, criado à medida das necessidades da UC e de forma alinhada com o que sabemos ser exigido pela A3ES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Mensagem importante – não fazemos autoavaliação apenas no ano em que temos as avaliações externas pela A3ES. A continuidade do processo é essencial para que a qualidade não seja apenas mera burocracia, mas acrescente valor e torne a Instituição mais competitiva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12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959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299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805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932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66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4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08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Sistema de Gestão da Qualidade da UC «nasceu» na Administração, com base na norma ISO 9001. Em 2010, começou a ser alargado a outras unidades/serviços e atividades, passando a aplicar os referenciais europeus e nacionais para a gestão da qualidade no ensino superior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159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Através da existência de um Sistema de Gestão da Qualidade, a UC contribui para a concretização do ODS 16, nomeadamente porque: utiliza dados para apoiar a tomada de decisões; dá voz às partes interessadas, que assim participam nos processos de gestão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é a IES mais sustentável em Portugal, de acordo com o ranking THE Impact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99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MS PGothic" panose="020B0600070205080204" pitchFamily="34" charset="-128"/>
              </a:rPr>
              <a:t>Tanto a </a:t>
            </a:r>
            <a:r>
              <a:rPr lang="en-GB" dirty="0" err="1">
                <a:ea typeface="MS PGothic" panose="020B0600070205080204" pitchFamily="34" charset="-128"/>
              </a:rPr>
              <a:t>norma </a:t>
            </a:r>
            <a:r>
              <a:rPr lang="en-GB" dirty="0">
                <a:ea typeface="MS PGothic" panose="020B0600070205080204" pitchFamily="34" charset="-128"/>
              </a:rPr>
              <a:t>ISO 9001 (</a:t>
            </a:r>
            <a:r>
              <a:rPr lang="en-GB" dirty="0" err="1">
                <a:ea typeface="MS PGothic" panose="020B0600070205080204" pitchFamily="34" charset="-128"/>
              </a:rPr>
              <a:t>requisitos </a:t>
            </a:r>
            <a:r>
              <a:rPr lang="en-GB" dirty="0">
                <a:ea typeface="MS PGothic" panose="020B0600070205080204" pitchFamily="34" charset="-128"/>
              </a:rPr>
              <a:t>para </a:t>
            </a:r>
            <a:r>
              <a:rPr lang="en-GB" dirty="0" err="1">
                <a:ea typeface="MS PGothic" panose="020B0600070205080204" pitchFamily="34" charset="-128"/>
              </a:rPr>
              <a:t>sistemas </a:t>
            </a:r>
            <a:r>
              <a:rPr lang="en-GB" dirty="0">
                <a:ea typeface="MS PGothic" panose="020B0600070205080204" pitchFamily="34" charset="-128"/>
              </a:rPr>
              <a:t>de </a:t>
            </a:r>
            <a:r>
              <a:rPr lang="en-GB" dirty="0" err="1">
                <a:ea typeface="MS PGothic" panose="020B0600070205080204" pitchFamily="34" charset="-128"/>
              </a:rPr>
              <a:t>gestão </a:t>
            </a:r>
            <a:r>
              <a:rPr lang="en-GB" dirty="0">
                <a:ea typeface="MS PGothic" panose="020B0600070205080204" pitchFamily="34" charset="-128"/>
              </a:rPr>
              <a:t>da </a:t>
            </a:r>
            <a:r>
              <a:rPr lang="en-GB" dirty="0" err="1">
                <a:ea typeface="MS PGothic" panose="020B0600070205080204" pitchFamily="34" charset="-128"/>
              </a:rPr>
              <a:t>qualidade</a:t>
            </a:r>
            <a:r>
              <a:rPr lang="en-GB" dirty="0">
                <a:ea typeface="MS PGothic" panose="020B0600070205080204" pitchFamily="34" charset="-128"/>
              </a:rPr>
              <a:t>), </a:t>
            </a:r>
            <a:r>
              <a:rPr lang="en-GB" dirty="0" err="1">
                <a:ea typeface="MS PGothic" panose="020B0600070205080204" pitchFamily="34" charset="-128"/>
              </a:rPr>
              <a:t>como as </a:t>
            </a:r>
            <a:r>
              <a:rPr lang="en-GB" dirty="0">
                <a:ea typeface="MS PGothic" panose="020B0600070205080204" pitchFamily="34" charset="-128"/>
              </a:rPr>
              <a:t>diretrizes </a:t>
            </a:r>
            <a:r>
              <a:rPr lang="en-GB" dirty="0" err="1">
                <a:ea typeface="MS PGothic" panose="020B0600070205080204" pitchFamily="34" charset="-128"/>
              </a:rPr>
              <a:t>europeias</a:t>
            </a:r>
            <a:r>
              <a:rPr lang="en-GB" dirty="0">
                <a:ea typeface="MS PGothic" panose="020B0600070205080204" pitchFamily="34" charset="-128"/>
              </a:rPr>
              <a:t> (ESG) para </a:t>
            </a:r>
            <a:r>
              <a:rPr lang="en-GB" dirty="0" err="1">
                <a:ea typeface="MS PGothic" panose="020B0600070205080204" pitchFamily="34" charset="-128"/>
              </a:rPr>
              <a:t>a gestão </a:t>
            </a:r>
            <a:r>
              <a:rPr lang="en-GB" dirty="0">
                <a:ea typeface="MS PGothic" panose="020B0600070205080204" pitchFamily="34" charset="-128"/>
              </a:rPr>
              <a:t>da </a:t>
            </a:r>
            <a:r>
              <a:rPr lang="en-GB" dirty="0" err="1">
                <a:ea typeface="MS PGothic" panose="020B0600070205080204" pitchFamily="34" charset="-128"/>
              </a:rPr>
              <a:t>qualidade </a:t>
            </a:r>
            <a:r>
              <a:rPr lang="en-GB" dirty="0">
                <a:ea typeface="MS PGothic" panose="020B0600070205080204" pitchFamily="34" charset="-128"/>
              </a:rPr>
              <a:t>nas instituições de ensino superior (IES) e </a:t>
            </a:r>
            <a:r>
              <a:rPr lang="en-GB" dirty="0" err="1">
                <a:ea typeface="MS PGothic" panose="020B0600070205080204" pitchFamily="34" charset="-128"/>
              </a:rPr>
              <a:t>os referenciais </a:t>
            </a:r>
            <a:r>
              <a:rPr lang="en-GB" dirty="0">
                <a:ea typeface="MS PGothic" panose="020B0600070205080204" pitchFamily="34" charset="-128"/>
              </a:rPr>
              <a:t>da A3ES (</a:t>
            </a:r>
            <a:r>
              <a:rPr lang="en-GB" dirty="0" err="1">
                <a:ea typeface="MS PGothic" panose="020B0600070205080204" pitchFamily="34" charset="-128"/>
              </a:rPr>
              <a:t>baseados nas </a:t>
            </a:r>
            <a:r>
              <a:rPr lang="en-GB" dirty="0">
                <a:ea typeface="MS PGothic" panose="020B0600070205080204" pitchFamily="34" charset="-128"/>
              </a:rPr>
              <a:t>diretrizes </a:t>
            </a:r>
            <a:r>
              <a:rPr lang="en-GB" dirty="0" err="1">
                <a:ea typeface="MS PGothic" panose="020B0600070205080204" pitchFamily="34" charset="-128"/>
              </a:rPr>
              <a:t>europeias</a:t>
            </a:r>
            <a:r>
              <a:rPr lang="en-GB" dirty="0">
                <a:ea typeface="MS PGothic" panose="020B0600070205080204" pitchFamily="34" charset="-128"/>
              </a:rPr>
              <a:t>) </a:t>
            </a:r>
            <a:r>
              <a:rPr lang="en-GB" dirty="0" err="1">
                <a:ea typeface="MS PGothic" panose="020B0600070205080204" pitchFamily="34" charset="-128"/>
              </a:rPr>
              <a:t>assentam </a:t>
            </a:r>
            <a:r>
              <a:rPr lang="en-GB" dirty="0">
                <a:ea typeface="MS PGothic" panose="020B0600070205080204" pitchFamily="34" charset="-128"/>
              </a:rPr>
              <a:t>no </a:t>
            </a:r>
            <a:r>
              <a:rPr lang="en-GB" dirty="0" err="1">
                <a:ea typeface="MS PGothic" panose="020B0600070205080204" pitchFamily="34" charset="-128"/>
              </a:rPr>
              <a:t>ciclo </a:t>
            </a:r>
            <a:r>
              <a:rPr lang="en-GB" dirty="0">
                <a:ea typeface="MS PGothic" panose="020B0600070205080204" pitchFamily="34" charset="-128"/>
              </a:rPr>
              <a:t>PDCA – </a:t>
            </a:r>
            <a:r>
              <a:rPr lang="en-GB" dirty="0" err="1">
                <a:ea typeface="MS PGothic" panose="020B0600070205080204" pitchFamily="34" charset="-128"/>
              </a:rPr>
              <a:t>Planear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Executar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Monitorizar/Avaliar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Melhorar</a:t>
            </a:r>
            <a:endParaRPr lang="en-GB" dirty="0">
              <a:ea typeface="MS PGothic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MS PGothic" panose="020B0600070205080204" pitchFamily="34" charset="-128"/>
              </a:rPr>
              <a:t>O Sistema de Gestão da Qualidade da UC </a:t>
            </a:r>
            <a:r>
              <a:rPr lang="en-GB" dirty="0" err="1">
                <a:ea typeface="MS PGothic" panose="020B0600070205080204" pitchFamily="34" charset="-128"/>
              </a:rPr>
              <a:t>aplica este ciclo ano após ano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nas várias unidades </a:t>
            </a:r>
            <a:r>
              <a:rPr lang="en-GB" dirty="0">
                <a:ea typeface="MS PGothic" panose="020B0600070205080204" pitchFamily="34" charset="-128"/>
              </a:rPr>
              <a:t>e </a:t>
            </a:r>
            <a:r>
              <a:rPr lang="en-GB" dirty="0" err="1">
                <a:ea typeface="MS PGothic" panose="020B0600070205080204" pitchFamily="34" charset="-128"/>
              </a:rPr>
              <a:t>serviços</a:t>
            </a:r>
            <a:r>
              <a:rPr lang="en-GB" dirty="0">
                <a:ea typeface="MS PGothic" panose="020B0600070205080204" pitchFamily="34" charset="-128"/>
              </a:rPr>
              <a:t>, do </a:t>
            </a:r>
            <a:r>
              <a:rPr lang="en-GB" dirty="0" err="1">
                <a:ea typeface="MS PGothic" panose="020B0600070205080204" pitchFamily="34" charset="-128"/>
              </a:rPr>
              <a:t>nível estratégico ao operacional </a:t>
            </a:r>
            <a:r>
              <a:rPr lang="en-GB" dirty="0">
                <a:ea typeface="MS PGothic" panose="020B0600070205080204" pitchFamily="34" charset="-128"/>
              </a:rPr>
              <a:t>– o </a:t>
            </a:r>
            <a:r>
              <a:rPr lang="en-GB" dirty="0" err="1">
                <a:ea typeface="MS PGothic" panose="020B0600070205080204" pitchFamily="34" charset="-128"/>
              </a:rPr>
              <a:t>encerramento </a:t>
            </a:r>
            <a:r>
              <a:rPr lang="en-GB" dirty="0">
                <a:ea typeface="MS PGothic" panose="020B0600070205080204" pitchFamily="34" charset="-128"/>
              </a:rPr>
              <a:t>de um </a:t>
            </a:r>
            <a:r>
              <a:rPr lang="en-GB" dirty="0" err="1">
                <a:ea typeface="MS PGothic" panose="020B0600070205080204" pitchFamily="34" charset="-128"/>
              </a:rPr>
              <a:t>ciclo fornece </a:t>
            </a:r>
            <a:r>
              <a:rPr lang="en-GB" dirty="0">
                <a:ea typeface="MS PGothic" panose="020B0600070205080204" pitchFamily="34" charset="-128"/>
              </a:rPr>
              <a:t>inputs para o </a:t>
            </a:r>
            <a:r>
              <a:rPr lang="en-GB" dirty="0" err="1">
                <a:ea typeface="MS PGothic" panose="020B0600070205080204" pitchFamily="34" charset="-128"/>
              </a:rPr>
              <a:t>ciclo </a:t>
            </a:r>
            <a:r>
              <a:rPr lang="en-GB" dirty="0">
                <a:ea typeface="MS PGothic" panose="020B0600070205080204" pitchFamily="34" charset="-128"/>
              </a:rPr>
              <a:t>do </a:t>
            </a:r>
            <a:r>
              <a:rPr lang="en-GB" dirty="0" err="1">
                <a:ea typeface="MS PGothic" panose="020B0600070205080204" pitchFamily="34" charset="-128"/>
              </a:rPr>
              <a:t>ano seguinte</a:t>
            </a:r>
            <a:endParaRPr lang="en-GB" dirty="0">
              <a:ea typeface="MS PGothic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136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plano estratégico é uma peça fundamental do SGQ da UC – é nele que estão definidas as linhas de orientação estratégica, com metas associadas, organizadas em pilares, eixos e áreas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plano estratégico dá suporte à elaboração dos planos de ação das Unidades e Serviços, promovendo o alinhamento entre estratégia e operacionalização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8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optou, em 2010, por adotar um sistema de gestão da qualidade único, transversal a toda a instituição, permitindo ganhos de eficiência e, ainda, a especialização dos recursos humanos dedicados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entende a gestão da qualidade como uma responsabilidade coletiva – a Direção e a Divisão de Promoção da Qualidade orientam e apoiam, mas a gestão da qualidade acontece «no terreno», com o envolvimento de todos, em cada unidade e serviço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654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Divisão de Promoção da Qualidade existe há mais de 20 anos (embora tenha tido várias designações ao longo do tempo)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Está integrada na Reitoria/Administração e trabalha com todas as unidades e serviços da UC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Atualmente, a equipa é composta por 10 pessoas (incluindo 1 estagiário e um colaborador externo)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Trata-se de uma equipa multidisciplinar, com pessoas com diferentes percursos académicos e profissionais (essencial para poder dar resposta a todos os desafios que se colocam em termos de gestão da qualidade numa organização com a complexidade da UC)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9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9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9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576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65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9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8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o estilo do título principal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principais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do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c.pt/governo/reitoria/dpq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c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s://youtu.be/zcFwfXP2Vb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a imagem com padrão, Artes criativas, arte, Turquesa&#10;&#10;Os conteúdos gerados por IA poderão estar incorretos.">
            <a:extLst>
              <a:ext uri="{FF2B5EF4-FFF2-40B4-BE49-F238E27FC236}">
                <a16:creationId xmlns:a16="http://schemas.microsoft.com/office/drawing/2014/main" id="{314C00E4-DB16-13E6-E1B0-2614C411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5348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1F556E-AEB4-4041-AF6D-DD266996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275" y="1678665"/>
            <a:ext cx="5436899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4000" dirty="0" err="1"/>
              <a:t>Promoção da qualidade </a:t>
            </a:r>
            <a:r>
              <a:rPr lang="pt-PT" sz="4000" dirty="0"/>
              <a:t>no </a:t>
            </a:r>
            <a:r>
              <a:rPr lang="pt-PT" sz="4000" dirty="0" err="1"/>
              <a:t>ensino superior</a:t>
            </a:r>
            <a:endParaRPr lang="pt-PT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ECF75E-5998-48C7-875B-019543867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478" y="4172807"/>
            <a:ext cx="5327010" cy="109689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pt-PT" dirty="0" err="1"/>
              <a:t>A experiência </a:t>
            </a:r>
            <a:r>
              <a:rPr lang="pt-PT" dirty="0"/>
              <a:t>da </a:t>
            </a:r>
            <a:r>
              <a:rPr lang="pt-PT" dirty="0" err="1"/>
              <a:t>Universidade </a:t>
            </a:r>
            <a:r>
              <a:rPr lang="pt-PT" dirty="0"/>
              <a:t>de Coimbra –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16.06.2026 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40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interno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6090A5-BC78-4A3F-8F19-F188C46E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59" y="3078864"/>
            <a:ext cx="2300771" cy="3241289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469F52B0-DC97-436E-978B-EEA3C167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339" y="2635109"/>
            <a:ext cx="68639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Objetivos estratégicos + Plano de qualidade</a:t>
            </a: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Monitorização e acompanhamento semestral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Melhoria contínua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+mj-lt"/>
              </a:rPr>
              <a:t>Âmbito: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j-lt"/>
              </a:rPr>
              <a:t>Investigação + Ensino + Transferência de Conhecimento + Sustentabilidade + Serviços de Apoio</a:t>
            </a:r>
          </a:p>
        </p:txBody>
      </p:sp>
      <p:sp>
        <p:nvSpPr>
          <p:cNvPr id="10" name="Seta para baixo 3">
            <a:extLst>
              <a:ext uri="{FF2B5EF4-FFF2-40B4-BE49-F238E27FC236}">
                <a16:creationId xmlns:a16="http://schemas.microsoft.com/office/drawing/2014/main" id="{75BC0AA4-E513-478B-B11A-BF53FD4C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640" y="3474897"/>
            <a:ext cx="503237" cy="576262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FAFCF7"/>
              </a:gs>
              <a:gs pos="74001">
                <a:srgbClr val="D2E0B4"/>
              </a:gs>
              <a:gs pos="83000">
                <a:srgbClr val="D2E0B4"/>
              </a:gs>
              <a:gs pos="100000">
                <a:srgbClr val="E1EBC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Seta para baixo 6">
            <a:extLst>
              <a:ext uri="{FF2B5EF4-FFF2-40B4-BE49-F238E27FC236}">
                <a16:creationId xmlns:a16="http://schemas.microsoft.com/office/drawing/2014/main" id="{201524F6-EF21-44C3-89D9-E88E1331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640" y="4533759"/>
            <a:ext cx="503237" cy="576263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FAFCF7"/>
              </a:gs>
              <a:gs pos="74001">
                <a:srgbClr val="D2E0B4"/>
              </a:gs>
              <a:gs pos="83000">
                <a:srgbClr val="D2E0B4"/>
              </a:gs>
              <a:gs pos="100000">
                <a:srgbClr val="E1EBC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490D8C-B40D-4B5E-8D52-E8767621655A}"/>
              </a:ext>
            </a:extLst>
          </p:cNvPr>
          <p:cNvSpPr txBox="1"/>
          <p:nvPr/>
        </p:nvSpPr>
        <p:spPr>
          <a:xfrm>
            <a:off x="4364964" y="2345214"/>
            <a:ext cx="41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Estratégico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39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559029B-595C-47CC-8C32-4CDFF50CE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224107"/>
              </p:ext>
            </p:extLst>
          </p:nvPr>
        </p:nvGraphicFramePr>
        <p:xfrm>
          <a:off x="2778826" y="2044934"/>
          <a:ext cx="5685062" cy="370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1">
            <a:extLst>
              <a:ext uri="{FF2B5EF4-FFF2-40B4-BE49-F238E27FC236}">
                <a16:creationId xmlns:a16="http://schemas.microsoft.com/office/drawing/2014/main" id="{A81790FA-2183-4998-88AD-C07949D1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4" y="6092825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pt-PT" sz="1800" b="1">
                <a:latin typeface="+mj-lt"/>
              </a:rPr>
              <a:t>1 Instituição = 1 SGQ</a:t>
            </a:r>
          </a:p>
          <a:p>
            <a:pPr algn="ctr" eaLnBrk="1" hangingPunct="1"/>
            <a:r>
              <a:rPr lang="pt-PT" altLang="pt-PT" sz="1800">
                <a:latin typeface="+mj-lt"/>
              </a:rPr>
              <a:t>[mesmos procedimentos para todas as unidades orgânicas, com algumas pequenas diferenças]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7DEC7063-194F-4929-A2FD-876C62B8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Interno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7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Gabinete de Promoção da Qualidade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 descr="Uma imagem com texto, diagrama, Parale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49B4B434-15DE-4F66-B104-F8D32DAE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44" y="1954987"/>
            <a:ext cx="6375645" cy="45127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3DC86D-3310-47A6-B02B-A2B617F91E16}"/>
              </a:ext>
            </a:extLst>
          </p:cNvPr>
          <p:cNvSpPr/>
          <p:nvPr/>
        </p:nvSpPr>
        <p:spPr>
          <a:xfrm>
            <a:off x="9164708" y="3301238"/>
            <a:ext cx="863600" cy="11163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0" name="Conexão: Curva 9">
            <a:extLst>
              <a:ext uri="{FF2B5EF4-FFF2-40B4-BE49-F238E27FC236}">
                <a16:creationId xmlns:a16="http://schemas.microsoft.com/office/drawing/2014/main" id="{3B4BCE81-AAEE-4847-9935-730EB25762EE}"/>
              </a:ext>
            </a:extLst>
          </p:cNvPr>
          <p:cNvCxnSpPr>
            <a:cxnSpLocks/>
          </p:cNvCxnSpPr>
          <p:nvPr/>
        </p:nvCxnSpPr>
        <p:spPr>
          <a:xfrm>
            <a:off x="9937062" y="3859429"/>
            <a:ext cx="522511" cy="34577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BA643D-F4A1-43F6-A9F7-479A796A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538" y="3882037"/>
            <a:ext cx="1162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Gabinete de Promoção da Qualidade</a:t>
            </a:r>
          </a:p>
        </p:txBody>
      </p:sp>
    </p:spTree>
    <p:extLst>
      <p:ext uri="{BB962C8B-B14F-4D97-AF65-F5344CB8AC3E}">
        <p14:creationId xmlns:p14="http://schemas.microsoft.com/office/powerpoint/2010/main" val="218192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Gabinete de Promoção da Qualidade</a:t>
            </a:r>
          </a:p>
          <a:p>
            <a:pPr marL="0" indent="0" algn="just">
              <a:buNone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0CE10D-D3A2-42FF-8989-DAC33BC9EA88}"/>
              </a:ext>
            </a:extLst>
          </p:cNvPr>
          <p:cNvSpPr txBox="1"/>
          <p:nvPr/>
        </p:nvSpPr>
        <p:spPr bwMode="auto">
          <a:xfrm>
            <a:off x="789131" y="3014415"/>
            <a:ext cx="963740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Plano de Qualidade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Manual </a:t>
            </a:r>
            <a:r>
              <a:rPr lang="pt-PT" sz="1800" dirty="0" err="1">
                <a:latin typeface="Verdana" panose="020B0604030504040204" pitchFamily="34" charset="0"/>
              </a:rPr>
              <a:t>da Qualidade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Auditorias Internas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Gestão de </a:t>
            </a:r>
            <a:r>
              <a:rPr lang="pt-PT" sz="1800" dirty="0" err="1">
                <a:latin typeface="Verdana" panose="020B0604030504040204" pitchFamily="34" charset="0"/>
              </a:rPr>
              <a:t>elogios</a:t>
            </a:r>
            <a:r>
              <a:rPr lang="pt-PT" sz="1800" dirty="0">
                <a:latin typeface="Verdana" panose="020B060403050404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</a:rPr>
              <a:t>sugestões e reclamações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Inquéritos </a:t>
            </a:r>
            <a:r>
              <a:rPr lang="pt-PT" sz="1800" dirty="0">
                <a:latin typeface="Verdana" panose="020B0604030504040204" pitchFamily="34" charset="0"/>
              </a:rPr>
              <a:t>às </a:t>
            </a:r>
            <a:r>
              <a:rPr lang="pt-PT" sz="1800" dirty="0" err="1">
                <a:latin typeface="Verdana" panose="020B0604030504040204" pitchFamily="34" charset="0"/>
              </a:rPr>
              <a:t>partes interessadas </a:t>
            </a:r>
            <a:r>
              <a:rPr lang="pt-PT" sz="1800" dirty="0">
                <a:latin typeface="Verdana" panose="020B0604030504040204" pitchFamily="34" charset="0"/>
              </a:rPr>
              <a:t>(</a:t>
            </a:r>
            <a:r>
              <a:rPr lang="pt-PT" sz="1800" dirty="0" err="1">
                <a:latin typeface="Verdana" panose="020B0604030504040204" pitchFamily="34" charset="0"/>
              </a:rPr>
              <a:t>alunos</a:t>
            </a:r>
            <a:r>
              <a:rPr lang="pt-PT" sz="1800" dirty="0">
                <a:latin typeface="Verdana" panose="020B060403050404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</a:rPr>
              <a:t>professores</a:t>
            </a:r>
            <a:r>
              <a:rPr lang="pt-PT" sz="1800" dirty="0">
                <a:latin typeface="Verdana" panose="020B0604030504040204" pitchFamily="34" charset="0"/>
              </a:rPr>
              <a:t>, …)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Rankings </a:t>
            </a:r>
            <a:r>
              <a:rPr lang="pt-PT" sz="1800" dirty="0" err="1">
                <a:latin typeface="Verdana" panose="020B0604030504040204" pitchFamily="34" charset="0"/>
              </a:rPr>
              <a:t>universitários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Auditorias externas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dirty="0" err="1">
                <a:latin typeface="Verdana" panose="020B0604030504040204" pitchFamily="34" charset="0"/>
              </a:rPr>
              <a:t>Autoavaliação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Avaliação institucional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Formação em Gestão </a:t>
            </a:r>
            <a:r>
              <a:rPr lang="pt-PT" sz="1800" dirty="0" err="1">
                <a:latin typeface="Verdana" panose="020B0604030504040204" pitchFamily="34" charset="0"/>
              </a:rPr>
              <a:t>da Qualidade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Participação </a:t>
            </a:r>
            <a:r>
              <a:rPr lang="pt-PT" sz="1800" dirty="0">
                <a:latin typeface="Verdana" panose="020B0604030504040204" pitchFamily="34" charset="0"/>
              </a:rPr>
              <a:t>em redes </a:t>
            </a:r>
            <a:r>
              <a:rPr lang="pt-PT" sz="1800" dirty="0" err="1">
                <a:latin typeface="Verdana" panose="020B0604030504040204" pitchFamily="34" charset="0"/>
              </a:rPr>
              <a:t>relacionadas com </a:t>
            </a:r>
            <a:r>
              <a:rPr lang="pt-PT" sz="1800" dirty="0">
                <a:latin typeface="Verdana" panose="020B0604030504040204" pitchFamily="34" charset="0"/>
              </a:rPr>
              <a:t>a gestão </a:t>
            </a:r>
            <a:r>
              <a:rPr lang="pt-PT" sz="1800" dirty="0" err="1">
                <a:latin typeface="Verdana" panose="020B0604030504040204" pitchFamily="34" charset="0"/>
              </a:rPr>
              <a:t>da qualidade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…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pt-PT" sz="1800" dirty="0">
              <a:latin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E27748-379C-48AC-B7C5-F2D0D84988B7}"/>
              </a:ext>
            </a:extLst>
          </p:cNvPr>
          <p:cNvSpPr txBox="1"/>
          <p:nvPr/>
        </p:nvSpPr>
        <p:spPr>
          <a:xfrm>
            <a:off x="368136" y="2780093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hlinkClick r:id="rId4"/>
              </a:rPr>
              <a:t>https://www.uc.pt/governo/reitoria/dpq/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0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Certificações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Acreditação institucional pela A3ES;</a:t>
            </a:r>
          </a:p>
          <a:p>
            <a:pPr algn="just"/>
            <a:r>
              <a:rPr lang="en-US" dirty="0"/>
              <a:t>Sistema de gestão da qualidade certificado pela A3ES;</a:t>
            </a:r>
          </a:p>
          <a:p>
            <a:pPr algn="just"/>
            <a:r>
              <a:rPr lang="en-US" dirty="0"/>
              <a:t>Sistema de gestão da qualidade certificado de acordo com a norma ISO 9001:2015;</a:t>
            </a:r>
          </a:p>
          <a:p>
            <a:pPr algn="just"/>
            <a:r>
              <a:rPr lang="en-US" dirty="0"/>
              <a:t>Todos </a:t>
            </a:r>
            <a:r>
              <a:rPr lang="en-US" dirty="0" err="1"/>
              <a:t>os programas </a:t>
            </a:r>
            <a:r>
              <a:rPr lang="en-US" dirty="0"/>
              <a:t>acreditados pela A3ES;</a:t>
            </a:r>
          </a:p>
          <a:p>
            <a:pPr algn="just"/>
            <a:r>
              <a:rPr lang="en-US" dirty="0"/>
              <a:t>Alguns </a:t>
            </a:r>
            <a:r>
              <a:rPr lang="en-US" dirty="0" err="1"/>
              <a:t>programas </a:t>
            </a:r>
            <a:r>
              <a:rPr lang="en-US" dirty="0"/>
              <a:t>acreditados por outras entidades (AMBA, …)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01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melhores práticas 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aprendidas</a:t>
            </a:r>
            <a:endParaRPr lang="pt-P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ciclo PDCA aos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Melhores práticas </a:t>
            </a:r>
            <a:r>
              <a:rPr lang="pt-PT" sz="2400" b="1" dirty="0"/>
              <a:t>e </a:t>
            </a:r>
            <a:r>
              <a:rPr lang="pt-PT" sz="2400" b="1" dirty="0" err="1"/>
              <a:t>lições aprendidas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644" y="2700481"/>
            <a:ext cx="706089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Plano </a:t>
            </a:r>
            <a:r>
              <a:rPr lang="pt-PT" altLang="en-US" sz="2000" b="1" i="1" dirty="0">
                <a:latin typeface="Verdana" panose="020B0604030504040204" pitchFamily="34" charset="0"/>
              </a:rPr>
              <a:t>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Iniciativas estratégicas de ensino </a:t>
            </a:r>
            <a:r>
              <a:rPr lang="pt-PT" altLang="en-US" sz="2000" b="1" i="1" dirty="0">
                <a:latin typeface="Verdana" panose="020B0604030504040204" pitchFamily="34" charset="0"/>
              </a:rPr>
              <a:t>…</a:t>
            </a:r>
          </a:p>
          <a:p>
            <a:pPr>
              <a:defRPr/>
            </a:pPr>
            <a:endParaRPr lang="pt-PT" altLang="en-US" sz="18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Promoção da empregabilidade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Promoção </a:t>
            </a:r>
            <a:r>
              <a:rPr lang="pt-PT" altLang="en-US" sz="1800" dirty="0">
                <a:latin typeface="Verdana" panose="020B0604030504040204" pitchFamily="34" charset="0"/>
              </a:rPr>
              <a:t>do </a:t>
            </a:r>
            <a:r>
              <a:rPr lang="pt-PT" altLang="en-US" sz="1800" dirty="0" err="1">
                <a:latin typeface="Verdana" panose="020B0604030504040204" pitchFamily="34" charset="0"/>
              </a:rPr>
              <a:t>sucesso académico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Promoção </a:t>
            </a:r>
            <a:r>
              <a:rPr lang="pt-PT" altLang="en-US" sz="1800" dirty="0">
                <a:latin typeface="Verdana" panose="020B0604030504040204" pitchFamily="34" charset="0"/>
              </a:rPr>
              <a:t>da </a:t>
            </a:r>
            <a:r>
              <a:rPr lang="pt-PT" altLang="en-US" sz="1800" dirty="0" err="1">
                <a:latin typeface="Verdana" panose="020B0604030504040204" pitchFamily="34" charset="0"/>
              </a:rPr>
              <a:t>inovação pedagógica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Recrutamento dos melhores alunos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Promoção da avaliação da qualidade do ensino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Desenvolvimento de novos cursos adaptados </a:t>
            </a:r>
            <a:r>
              <a:rPr lang="pt-PT" altLang="en-US" sz="1800" dirty="0">
                <a:latin typeface="Verdana" panose="020B0604030504040204" pitchFamily="34" charset="0"/>
              </a:rPr>
              <a:t>às </a:t>
            </a:r>
            <a:r>
              <a:rPr lang="pt-PT" altLang="en-US" sz="1800" dirty="0" err="1">
                <a:latin typeface="Verdana" panose="020B0604030504040204" pitchFamily="34" charset="0"/>
              </a:rPr>
              <a:t>necessidades das partes interessadas </a:t>
            </a:r>
            <a:r>
              <a:rPr lang="pt-PT" altLang="en-US" sz="1800" dirty="0">
                <a:latin typeface="Verdana" panose="020B0604030504040204" pitchFamily="34" charset="0"/>
              </a:rPr>
              <a:t>(programas de aprendizagem </a:t>
            </a:r>
            <a:r>
              <a:rPr lang="pt-PT" altLang="en-US" sz="1800" dirty="0" err="1">
                <a:latin typeface="Verdana" panose="020B0604030504040204" pitchFamily="34" charset="0"/>
              </a:rPr>
              <a:t>ao longo da vida</a:t>
            </a:r>
            <a:r>
              <a:rPr lang="pt-PT" altLang="en-US" sz="1800" dirty="0">
                <a:latin typeface="Verdana" panose="020B0604030504040204" pitchFamily="34" charset="0"/>
              </a:rPr>
              <a:t>, </a:t>
            </a:r>
            <a:r>
              <a:rPr lang="pt-PT" altLang="en-US" sz="1800" dirty="0" err="1">
                <a:latin typeface="Verdana" panose="020B0604030504040204" pitchFamily="34" charset="0"/>
              </a:rPr>
              <a:t>eLearning</a:t>
            </a:r>
            <a:r>
              <a:rPr lang="pt-PT" altLang="en-US" sz="1800" dirty="0">
                <a:latin typeface="Verdana" panose="020B0604030504040204" pitchFamily="34" charset="0"/>
              </a:rPr>
              <a:t>, …)</a:t>
            </a: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1386A529-60E9-4FA4-8779-33ACAB41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061" y="5997097"/>
            <a:ext cx="526966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en-US" sz="1800" dirty="0">
                <a:latin typeface="Arial" panose="020B0604020202020204" pitchFamily="34" charset="0"/>
              </a:rPr>
              <a:t>Contribuições para </a:t>
            </a:r>
            <a:r>
              <a:rPr lang="pt-PT" altLang="en-US" sz="1800" dirty="0" err="1">
                <a:latin typeface="Arial" panose="020B0604020202020204" pitchFamily="34" charset="0"/>
              </a:rPr>
              <a:t>o planeamento operacional em</a:t>
            </a:r>
            <a:endParaRPr lang="pt-PT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nível do corpo docente e dos serviços de apoio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Imagem 15">
            <a:extLst>
              <a:ext uri="{FF2B5EF4-FFF2-40B4-BE49-F238E27FC236}">
                <a16:creationId xmlns:a16="http://schemas.microsoft.com/office/drawing/2014/main" id="{AC78B4BE-D332-4236-8965-950EC4BD4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0504" r="42329" b="35786"/>
          <a:stretch>
            <a:fillRect/>
          </a:stretch>
        </p:blipFill>
        <p:spPr bwMode="auto">
          <a:xfrm rot="2103163">
            <a:off x="4037492" y="6129572"/>
            <a:ext cx="818031" cy="38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78C9964-DE34-472B-8421-1767A53C6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59" y="3078864"/>
            <a:ext cx="2300771" cy="3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ciclo PDCA aos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Melhores práticas </a:t>
            </a:r>
            <a:r>
              <a:rPr lang="pt-PT" sz="2400" b="1" dirty="0"/>
              <a:t>e </a:t>
            </a:r>
            <a:r>
              <a:rPr lang="pt-PT" sz="2400" b="1" dirty="0" err="1"/>
              <a:t>lições aprendidas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>
                <a:latin typeface="Verdana" panose="020B0604030504040204" pitchFamily="34" charset="0"/>
              </a:rPr>
              <a:t>Fazer | </a:t>
            </a:r>
            <a:r>
              <a:rPr lang="en-US" altLang="en-US" sz="2000" b="1" i="1" dirty="0">
                <a:latin typeface="Verdana" panose="020B0604030504040204" pitchFamily="34" charset="0"/>
              </a:rPr>
              <a:t>Implementação das atividades 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1800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668975-8010-4561-B2B7-7B38E24BB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225" y="2136659"/>
            <a:ext cx="6016643" cy="44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ciclo PDCA aos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Melhores práticas </a:t>
            </a:r>
            <a:r>
              <a:rPr lang="pt-PT" sz="2400" b="1" dirty="0"/>
              <a:t>e </a:t>
            </a:r>
            <a:r>
              <a:rPr lang="pt-PT" sz="2400" b="1" dirty="0" err="1"/>
              <a:t>lições aprendidas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Verificação </a:t>
            </a:r>
            <a:r>
              <a:rPr lang="pt-PT" altLang="en-US" sz="2000" b="1" i="1" dirty="0">
                <a:latin typeface="Verdana" panose="020B0604030504040204" pitchFamily="34" charset="0"/>
              </a:rPr>
              <a:t>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Garantia de qualidade cíclica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Monitorização do plano estratégico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Auditorias internas e externas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Gestão de elogios, sugestões e reclamações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Inquéritos pedagógicos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Inquéritos de satisfação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Avaliação do desempenho do pessoal docente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Avaliação institucional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Avaliação de programas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Rankings universitários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Avaliação de I&amp;D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…</a:t>
            </a:r>
          </a:p>
          <a:p>
            <a:pPr>
              <a:defRPr/>
            </a:pPr>
            <a:r>
              <a:rPr lang="pt-PT" altLang="en-US" sz="1600" b="1" i="1" dirty="0">
                <a:latin typeface="Verdana" panose="020B0604030504040204" pitchFamily="34" charset="0"/>
              </a:rPr>
              <a:t> </a:t>
            </a:r>
            <a:endParaRPr lang="pt-PT" altLang="en-US" sz="1600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2A6136D9-E47E-4C4F-B319-D1094F22B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5" y="5623314"/>
            <a:ext cx="1205344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5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ciclo PDCA aos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Melhores práticas </a:t>
            </a:r>
            <a:r>
              <a:rPr lang="pt-PT" sz="2400" b="1" dirty="0"/>
              <a:t>e </a:t>
            </a:r>
            <a:r>
              <a:rPr lang="pt-PT" sz="2400" b="1" dirty="0" err="1"/>
              <a:t>lições aprendidas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Ação </a:t>
            </a:r>
            <a:r>
              <a:rPr lang="pt-PT" altLang="en-US" sz="2000" b="1" i="1" dirty="0">
                <a:latin typeface="Verdana" panose="020B0604030504040204" pitchFamily="34" charset="0"/>
              </a:rPr>
              <a:t>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Implementação </a:t>
            </a:r>
            <a:r>
              <a:rPr lang="pt-PT" altLang="en-US" sz="2000" b="1" i="1" dirty="0">
                <a:latin typeface="Verdana" panose="020B0604030504040204" pitchFamily="34" charset="0"/>
              </a:rPr>
              <a:t>de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melhorias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Reestruturação </a:t>
            </a:r>
            <a:r>
              <a:rPr lang="pt-PT" altLang="en-US" sz="2000" dirty="0">
                <a:latin typeface="Verdana" panose="020B0604030504040204" pitchFamily="34" charset="0"/>
              </a:rPr>
              <a:t>dos </a:t>
            </a:r>
            <a:r>
              <a:rPr lang="pt-PT" altLang="en-US" sz="2000" dirty="0" err="1">
                <a:latin typeface="Verdana" panose="020B0604030504040204" pitchFamily="34" charset="0"/>
              </a:rPr>
              <a:t>conteúdos dos programas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Melhoria </a:t>
            </a:r>
            <a:r>
              <a:rPr lang="pt-PT" altLang="en-US" sz="2000" dirty="0">
                <a:latin typeface="Verdana" panose="020B0604030504040204" pitchFamily="34" charset="0"/>
              </a:rPr>
              <a:t>das </a:t>
            </a:r>
            <a:r>
              <a:rPr lang="pt-PT" altLang="en-US" sz="2000" dirty="0" err="1">
                <a:latin typeface="Verdana" panose="020B0604030504040204" pitchFamily="34" charset="0"/>
              </a:rPr>
              <a:t>instalações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Ajuste </a:t>
            </a:r>
            <a:r>
              <a:rPr lang="pt-PT" altLang="en-US" sz="2000" dirty="0">
                <a:latin typeface="Verdana" panose="020B0604030504040204" pitchFamily="34" charset="0"/>
              </a:rPr>
              <a:t>dos </a:t>
            </a:r>
            <a:r>
              <a:rPr lang="pt-PT" altLang="en-US" sz="2000" dirty="0" err="1">
                <a:latin typeface="Verdana" panose="020B0604030504040204" pitchFamily="34" charset="0"/>
              </a:rPr>
              <a:t>horários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Melhoria </a:t>
            </a:r>
            <a:r>
              <a:rPr lang="pt-PT" altLang="en-US" sz="2000" dirty="0">
                <a:latin typeface="Verdana" panose="020B0604030504040204" pitchFamily="34" charset="0"/>
              </a:rPr>
              <a:t>dos </a:t>
            </a:r>
            <a:r>
              <a:rPr lang="pt-PT" altLang="en-US" sz="2000" dirty="0" err="1">
                <a:latin typeface="Verdana" panose="020B0604030504040204" pitchFamily="34" charset="0"/>
              </a:rPr>
              <a:t>serviços de apoio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Promoção </a:t>
            </a:r>
            <a:r>
              <a:rPr lang="pt-PT" altLang="en-US" sz="2000" dirty="0">
                <a:latin typeface="Verdana" panose="020B0604030504040204" pitchFamily="34" charset="0"/>
              </a:rPr>
              <a:t>de </a:t>
            </a:r>
            <a:r>
              <a:rPr lang="pt-PT" altLang="en-US" sz="2000" dirty="0" err="1">
                <a:latin typeface="Verdana" panose="020B0604030504040204" pitchFamily="34" charset="0"/>
              </a:rPr>
              <a:t>novas atividades</a:t>
            </a:r>
            <a:r>
              <a:rPr lang="pt-PT" altLang="en-US" sz="2000" dirty="0">
                <a:latin typeface="Verdana" panose="020B0604030504040204" pitchFamily="34" charset="0"/>
              </a:rPr>
              <a:t> extracurriculares;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>
                <a:latin typeface="Verdana" panose="020B0604030504040204" pitchFamily="34" charset="0"/>
              </a:rPr>
              <a:t>…</a:t>
            </a: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Conheça a Universidade 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Monitorização da qualidade pedagógica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2745700-E772-43A3-AF8C-846F542B742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6DF85B4-971D-4981-808A-F52DB332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4" y="3018394"/>
            <a:ext cx="2306101" cy="32409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08126504-EA1B-4029-A5EF-35B8A21C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213" y="3018394"/>
            <a:ext cx="6530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Inquéritos aos alunos (a cada semestre)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Inquéritos aos docentes (a cada semestre)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Relatórios anuais de autoavaliação dos cursos (anualmente)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Reunião de revisão anual, com todas as unidades orgânicas</a:t>
            </a:r>
            <a:endParaRPr lang="pt-PT" altLang="pt-PT" sz="1800" dirty="0">
              <a:latin typeface="Verdana" panose="020B0604030504040204" pitchFamily="34" charset="0"/>
            </a:endParaRPr>
          </a:p>
        </p:txBody>
      </p:sp>
      <p:cxnSp>
        <p:nvCxnSpPr>
          <p:cNvPr id="12" name="Conexão: Curva 11">
            <a:extLst>
              <a:ext uri="{FF2B5EF4-FFF2-40B4-BE49-F238E27FC236}">
                <a16:creationId xmlns:a16="http://schemas.microsoft.com/office/drawing/2014/main" id="{FBF6CF04-BC75-4E89-9051-726008CABC56}"/>
              </a:ext>
            </a:extLst>
          </p:cNvPr>
          <p:cNvCxnSpPr>
            <a:cxnSpLocks/>
          </p:cNvCxnSpPr>
          <p:nvPr/>
        </p:nvCxnSpPr>
        <p:spPr>
          <a:xfrm rot="5400000">
            <a:off x="5440363" y="4506126"/>
            <a:ext cx="1008062" cy="647700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7">
            <a:extLst>
              <a:ext uri="{FF2B5EF4-FFF2-40B4-BE49-F238E27FC236}">
                <a16:creationId xmlns:a16="http://schemas.microsoft.com/office/drawing/2014/main" id="{2DC603EA-7C07-4B93-AB92-26610FB3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367338"/>
            <a:ext cx="550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800" b="1" i="1" dirty="0">
                <a:latin typeface="Verdana" panose="020B0604030504040204" pitchFamily="34" charset="0"/>
              </a:rPr>
              <a:t>Recolha de informações para apoiar a tomada de decisões, impulsionando a melhoria</a:t>
            </a:r>
            <a:endParaRPr lang="pt-PT" altLang="pt-PT" sz="18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7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Reunião anual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qualidade pedagógica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Participantes </a:t>
            </a:r>
            <a:r>
              <a:rPr lang="en-US" dirty="0"/>
              <a:t>— equipas de liderança do corpo docente, coordenadores de programas e representantes do corpo docente e dos estudantes, serviços académicos, gabinete de promoção da qualidade, vice-reitor;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Objetivo principal </a:t>
            </a:r>
            <a:r>
              <a:rPr lang="en-US" dirty="0"/>
              <a:t>— apresentação e discussão dos principais resultados do processo de monitorização da qualidade pedagógica (inquéritos pedagógicos; relatórios de autoavaliação; …);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Partilha de boas práticas </a:t>
            </a:r>
            <a:r>
              <a:rPr lang="en-US" dirty="0"/>
              <a:t>— inovação pedagógica e outras iniciativas relevantes;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Compromisso com a melhoria contínua </a:t>
            </a:r>
            <a:r>
              <a:rPr lang="en-US" dirty="0"/>
              <a:t>— reforço da cultura de qualidade no ensino.</a:t>
            </a:r>
            <a:endParaRPr lang="pt-PT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84F4376-F421-44C3-9EC6-3E9D095A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Melhores práticas </a:t>
            </a:r>
            <a:r>
              <a:rPr lang="pt-PT" sz="2400" b="1" dirty="0"/>
              <a:t>e </a:t>
            </a:r>
            <a:r>
              <a:rPr lang="pt-PT" sz="2400" b="1" dirty="0" err="1"/>
              <a:t>lições aprendidas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7913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Reunião anual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qualidade pedagógica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BDBF70-FC1E-4D3B-9773-DF5062D51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8" y="3181110"/>
            <a:ext cx="2967969" cy="30777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73491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Autoavaliação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</a:t>
            </a:r>
          </a:p>
          <a:p>
            <a:pPr algn="just"/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serviços</a:t>
            </a:r>
            <a:endParaRPr lang="pt-PT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Gestão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Qualidade</a:t>
            </a:r>
            <a:endParaRPr lang="pt-PT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Universidade 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Coimbra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  <p:sp>
        <p:nvSpPr>
          <p:cNvPr id="2" name="Chaveta à direita 1">
            <a:extLst>
              <a:ext uri="{FF2B5EF4-FFF2-40B4-BE49-F238E27FC236}">
                <a16:creationId xmlns:a16="http://schemas.microsoft.com/office/drawing/2014/main" id="{BDEC5DCC-E5FB-4DB9-AD89-E0BB4879BACB}"/>
              </a:ext>
            </a:extLst>
          </p:cNvPr>
          <p:cNvSpPr/>
          <p:nvPr/>
        </p:nvSpPr>
        <p:spPr>
          <a:xfrm>
            <a:off x="6017638" y="3348632"/>
            <a:ext cx="1584251" cy="2716619"/>
          </a:xfrm>
          <a:prstGeom prst="rightBrace">
            <a:avLst>
              <a:gd name="adj1" fmla="val 8333"/>
              <a:gd name="adj2" fmla="val 46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920176-F659-46E0-A68D-7ED402D6EB0B}"/>
              </a:ext>
            </a:extLst>
          </p:cNvPr>
          <p:cNvSpPr txBox="1"/>
          <p:nvPr/>
        </p:nvSpPr>
        <p:spPr>
          <a:xfrm>
            <a:off x="7738922" y="4433333"/>
            <a:ext cx="25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Realizado anualmente</a:t>
            </a:r>
          </a:p>
        </p:txBody>
      </p:sp>
    </p:spTree>
    <p:extLst>
      <p:ext uri="{BB962C8B-B14F-4D97-AF65-F5344CB8AC3E}">
        <p14:creationId xmlns:p14="http://schemas.microsoft.com/office/powerpoint/2010/main" val="405960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Autoavaliação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/>
              <a:t>A autoavaliação que antecede o processo de Avaliação Institucional realizado pela A3ES é preparada com bastante antecedência, com grande cuidado e com o envolvimento de todas as unidades e serviços.</a:t>
            </a:r>
          </a:p>
          <a:p>
            <a:pPr algn="just"/>
            <a:r>
              <a:rPr lang="en-US" sz="2400" dirty="0"/>
              <a:t>Nesta autoavaliação, procuramos </a:t>
            </a:r>
            <a:r>
              <a:rPr lang="en-US" sz="2400" b="1" dirty="0"/>
              <a:t>compreender se estamos a cumprir a legislação, os quadros de referência europeus e os quadros de referência nacionais.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44981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PT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4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aprendidas </a:t>
            </a:r>
            <a:r>
              <a:rPr lang="pt-PT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4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endParaRPr lang="pt-PT" sz="4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implementação de sistemas de gestão da qualidade nas instituições de ensino superior nem sempre foi recebida com grande entusiasmo por parte de alguns elementos da comunidade académica;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autonomia académica, que por vezes dificulta a implementação de processos transversais;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normas ISO 9000 ou outros modelos de gestão da qualidade são vistos com desconfiança, mesmo quando não são conhecidos em pormenor;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 vezes, cometem-se erros desnecessários porque não se têm em conta os modelos de gestão da qualidade que já existem noutros contextos;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Impossibilidade/dificuldade de planeamento a longo prazo, especialmente num contexto que tem sofrido tantas mudanças.</a:t>
            </a: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33178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aprendidas 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endParaRPr lang="pt-PT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Multiplicidade de iniciativas, atividades e projetos com um objetivo comum, nem sempre alinhados;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Falta de tempo;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SGQ nunca estão concluídos, o que pode ser um fator desmotivador;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gestão da qualidade implica mudança. E os seres humanos resistem naturalmente à mudança, especialmente quando não compreendem as razões subjacentes.</a:t>
            </a:r>
            <a:endParaRPr lang="pt-PT" altLang="pt-PT" sz="2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59999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aprendidas 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endParaRPr lang="pt-PT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Melhores práticas e lições aprendidas</a:t>
            </a:r>
            <a:endParaRPr lang="pt-PT" sz="24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AE4EB7-4646-4D36-A247-6A4311015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425578"/>
              </p:ext>
            </p:extLst>
          </p:nvPr>
        </p:nvGraphicFramePr>
        <p:xfrm>
          <a:off x="2398701" y="21619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1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01" y="2835869"/>
            <a:ext cx="9227865" cy="1186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 dúvida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63" y="3097125"/>
            <a:ext cx="9227865" cy="2323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Cristina Albuquerque |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Vice-reitora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https://www.uc.pt/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3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Conheça 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pic>
        <p:nvPicPr>
          <p:cNvPr id="9" name="Imagem 7">
            <a:extLst>
              <a:ext uri="{FF2B5EF4-FFF2-40B4-BE49-F238E27FC236}">
                <a16:creationId xmlns:a16="http://schemas.microsoft.com/office/drawing/2014/main" id="{E029677D-FD4E-46B9-B5B2-DCA5F375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"/>
          <a:stretch>
            <a:fillRect/>
          </a:stretch>
        </p:blipFill>
        <p:spPr bwMode="auto">
          <a:xfrm>
            <a:off x="2493050" y="2044935"/>
            <a:ext cx="6380480" cy="21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8">
            <a:extLst>
              <a:ext uri="{FF2B5EF4-FFF2-40B4-BE49-F238E27FC236}">
                <a16:creationId xmlns:a16="http://schemas.microsoft.com/office/drawing/2014/main" id="{E8DC0411-C361-4763-A0F6-720CCE6A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64" y="6440193"/>
            <a:ext cx="1949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pt-PT" sz="1000" dirty="0">
                <a:hlinkClick r:id="rId4"/>
              </a:rPr>
              <a:t>https://youtu.be/zcFwfXP2Vbw</a:t>
            </a:r>
            <a:r>
              <a:rPr lang="pt-PT" altLang="pt-PT" sz="1000" dirty="0"/>
              <a:t> </a:t>
            </a:r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7F74DEE0-86A0-4B13-B3AE-F6CE7EAB6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6"/>
          <a:stretch/>
        </p:blipFill>
        <p:spPr bwMode="auto">
          <a:xfrm>
            <a:off x="2087602" y="4204994"/>
            <a:ext cx="7191375" cy="20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Conheça 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BEEC9FB-F1EF-46D8-ACC9-1AD9F8CA9627}"/>
              </a:ext>
            </a:extLst>
          </p:cNvPr>
          <p:cNvSpPr/>
          <p:nvPr/>
        </p:nvSpPr>
        <p:spPr>
          <a:xfrm>
            <a:off x="1534510" y="251722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29 000 </a:t>
            </a:r>
            <a:r>
              <a:rPr lang="pt-PT" sz="1600" dirty="0" err="1"/>
              <a:t>estudantes</a:t>
            </a:r>
            <a:endParaRPr lang="pt-PT" sz="16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568434-47DB-4019-A9D3-78625E9E4F2E}"/>
              </a:ext>
            </a:extLst>
          </p:cNvPr>
          <p:cNvSpPr/>
          <p:nvPr/>
        </p:nvSpPr>
        <p:spPr>
          <a:xfrm>
            <a:off x="6989380" y="3945228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80% </a:t>
            </a:r>
            <a:r>
              <a:rPr lang="pt-PT" sz="1600" dirty="0" err="1"/>
              <a:t>de satisfação em relação aos professores</a:t>
            </a:r>
            <a:endParaRPr lang="pt-PT" sz="16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BAAA393-85EE-43F7-8221-2D8A44E20E4C}"/>
              </a:ext>
            </a:extLst>
          </p:cNvPr>
          <p:cNvSpPr/>
          <p:nvPr/>
        </p:nvSpPr>
        <p:spPr>
          <a:xfrm>
            <a:off x="4261945" y="251722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400 </a:t>
            </a:r>
            <a:r>
              <a:rPr lang="pt-PT" sz="1600" dirty="0" err="1"/>
              <a:t>programas</a:t>
            </a:r>
            <a:endParaRPr lang="pt-PT" sz="1600" dirty="0"/>
          </a:p>
          <a:p>
            <a:pPr algn="ctr"/>
            <a:r>
              <a:rPr lang="pt-PT" sz="1200" dirty="0"/>
              <a:t>[</a:t>
            </a:r>
            <a:r>
              <a:rPr lang="pt-PT" sz="1200" dirty="0" err="1"/>
              <a:t>incluindo cursos de curta duração</a:t>
            </a:r>
            <a:r>
              <a:rPr lang="pt-PT" sz="1200" dirty="0"/>
              <a:t>]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4671009-CFBC-43A7-9EDD-7DD21D9F11EA}"/>
              </a:ext>
            </a:extLst>
          </p:cNvPr>
          <p:cNvSpPr/>
          <p:nvPr/>
        </p:nvSpPr>
        <p:spPr>
          <a:xfrm>
            <a:off x="6989380" y="252773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2.250 </a:t>
            </a:r>
            <a:r>
              <a:rPr lang="pt-PT" sz="1600" dirty="0" err="1"/>
              <a:t>docentes</a:t>
            </a:r>
            <a:r>
              <a:rPr lang="pt-PT" sz="1600" dirty="0"/>
              <a:t>/</a:t>
            </a:r>
            <a:r>
              <a:rPr lang="pt-PT" sz="1600" dirty="0" err="1"/>
              <a:t>investigadores</a:t>
            </a:r>
            <a:endParaRPr lang="pt-PT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EDEF7B-B9C1-4E43-81D6-6DCA3F5BBB35}"/>
              </a:ext>
            </a:extLst>
          </p:cNvPr>
          <p:cNvSpPr txBox="1"/>
          <p:nvPr/>
        </p:nvSpPr>
        <p:spPr>
          <a:xfrm>
            <a:off x="1513487" y="6096345"/>
            <a:ext cx="1261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 err="1"/>
              <a:t>Ano </a:t>
            </a:r>
            <a:r>
              <a:rPr lang="pt-PT" sz="1000" i="1" dirty="0"/>
              <a:t>dos dados: 2024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D8B9844-224C-44FE-9217-024C8A8A06F8}"/>
              </a:ext>
            </a:extLst>
          </p:cNvPr>
          <p:cNvSpPr/>
          <p:nvPr/>
        </p:nvSpPr>
        <p:spPr>
          <a:xfrm>
            <a:off x="1534510" y="4017393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118 </a:t>
            </a:r>
            <a:r>
              <a:rPr lang="pt-PT" sz="1600" dirty="0" err="1"/>
              <a:t>nacionalidades </a:t>
            </a:r>
            <a:r>
              <a:rPr lang="pt-PT" sz="1600" dirty="0"/>
              <a:t>de </a:t>
            </a:r>
            <a:r>
              <a:rPr lang="pt-PT" sz="1600" dirty="0" err="1"/>
              <a:t>estudantes</a:t>
            </a:r>
            <a:endParaRPr lang="pt-PT" sz="16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A37E6F3-5B13-4971-8E5F-8FB7B70C3FCD}"/>
              </a:ext>
            </a:extLst>
          </p:cNvPr>
          <p:cNvSpPr/>
          <p:nvPr/>
        </p:nvSpPr>
        <p:spPr>
          <a:xfrm>
            <a:off x="4261945" y="4017394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Acreditado pela </a:t>
            </a:r>
            <a:r>
              <a:rPr lang="pt-PT" sz="1600" dirty="0"/>
              <a:t>A3ES </a:t>
            </a:r>
            <a:r>
              <a:rPr lang="pt-PT" sz="1600" dirty="0" err="1"/>
              <a:t>e pela </a:t>
            </a:r>
            <a:r>
              <a:rPr lang="pt-PT" sz="1600" dirty="0"/>
              <a:t>ISO</a:t>
            </a:r>
          </a:p>
        </p:txBody>
      </p:sp>
    </p:spTree>
    <p:extLst>
      <p:ext uri="{BB962C8B-B14F-4D97-AF65-F5344CB8AC3E}">
        <p14:creationId xmlns:p14="http://schemas.microsoft.com/office/powerpoint/2010/main" val="14362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 fontScale="90000"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qualidade na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Enquadramento externo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Em Portugal, todas as instituições de ensino superior devem aplicar os princípios estabelecidos no regime geral das instituições de ensino superior [RJIES];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 existência de sistemas de gestão da qualidade (SGQ) nas instituições de ensino superior portuguesas é uma obrigação legal.</a:t>
            </a:r>
          </a:p>
          <a:p>
            <a:pPr algn="just"/>
            <a:endParaRPr lang="pt-PT" dirty="0"/>
          </a:p>
        </p:txBody>
      </p:sp>
      <p:pic>
        <p:nvPicPr>
          <p:cNvPr id="5" name="Imagem 12">
            <a:extLst>
              <a:ext uri="{FF2B5EF4-FFF2-40B4-BE49-F238E27FC236}">
                <a16:creationId xmlns:a16="http://schemas.microsoft.com/office/drawing/2014/main" id="{B542B93B-CC8C-4C09-BA3B-C16C6A22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0504" r="42329" b="35786"/>
          <a:stretch>
            <a:fillRect/>
          </a:stretch>
        </p:blipFill>
        <p:spPr bwMode="auto">
          <a:xfrm rot="3390897">
            <a:off x="4171635" y="4285633"/>
            <a:ext cx="1216795" cy="56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3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Interno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pt-PT" dirty="0"/>
              <a:t>A Gestão </a:t>
            </a:r>
            <a:r>
              <a:rPr lang="pt-PT" dirty="0" err="1"/>
              <a:t>da Qualidade está estabelecida </a:t>
            </a:r>
            <a:r>
              <a:rPr lang="pt-PT" dirty="0"/>
              <a:t>como </a:t>
            </a:r>
            <a:r>
              <a:rPr lang="pt-PT" dirty="0" err="1"/>
              <a:t>um </a:t>
            </a:r>
            <a:r>
              <a:rPr lang="pt-PT" dirty="0"/>
              <a:t>dos </a:t>
            </a:r>
            <a:r>
              <a:rPr lang="pt-PT" dirty="0" err="1"/>
              <a:t>princípios orientadores </a:t>
            </a:r>
            <a:r>
              <a:rPr lang="pt-PT" dirty="0"/>
              <a:t>da UC [</a:t>
            </a:r>
            <a:r>
              <a:rPr lang="pt-PT" dirty="0" err="1"/>
              <a:t>Estatutos da Universidade </a:t>
            </a:r>
            <a:r>
              <a:rPr lang="pt-PT" dirty="0"/>
              <a:t>de Coimbra, </a:t>
            </a:r>
            <a:r>
              <a:rPr lang="pt-PT" dirty="0" err="1"/>
              <a:t>artigo</a:t>
            </a:r>
            <a:r>
              <a:rPr lang="pt-PT" dirty="0"/>
              <a:t> 13.º];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 err="1"/>
              <a:t>O Sistema</a:t>
            </a:r>
            <a:r>
              <a:rPr lang="pt-PT" dirty="0"/>
              <a:t> de Gestão </a:t>
            </a:r>
            <a:r>
              <a:rPr lang="pt-PT" dirty="0" err="1"/>
              <a:t>da Qualidade </a:t>
            </a:r>
            <a:r>
              <a:rPr lang="pt-PT" dirty="0"/>
              <a:t>(SGQ) </a:t>
            </a:r>
            <a:r>
              <a:rPr lang="pt-PT" dirty="0" err="1"/>
              <a:t>da Universidade </a:t>
            </a:r>
            <a:r>
              <a:rPr lang="pt-PT" dirty="0"/>
              <a:t>de </a:t>
            </a:r>
            <a:r>
              <a:rPr lang="pt-PT" dirty="0" err="1"/>
              <a:t>Coimbra foi implementado </a:t>
            </a:r>
            <a:r>
              <a:rPr lang="pt-PT" dirty="0"/>
              <a:t>em 2001/2002, </a:t>
            </a:r>
            <a:r>
              <a:rPr lang="pt-PT" dirty="0" err="1"/>
              <a:t>muito antes de se tornar obrigatório </a:t>
            </a:r>
            <a:r>
              <a:rPr lang="pt-PT" dirty="0"/>
              <a:t>em Portugal;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/>
              <a:t>O SGQ da UC </a:t>
            </a:r>
            <a:r>
              <a:rPr lang="pt-PT" dirty="0" err="1"/>
              <a:t>foi concebido de acordo </a:t>
            </a:r>
            <a:r>
              <a:rPr lang="pt-PT" dirty="0"/>
              <a:t>com </a:t>
            </a:r>
            <a:r>
              <a:rPr lang="pt-PT" dirty="0" err="1"/>
              <a:t>as diretrizes</a:t>
            </a:r>
            <a:r>
              <a:rPr lang="pt-PT" dirty="0"/>
              <a:t> ESG / A3ES </a:t>
            </a:r>
            <a:r>
              <a:rPr lang="pt-PT" dirty="0" err="1"/>
              <a:t>e a norma </a:t>
            </a:r>
            <a:r>
              <a:rPr lang="pt-PT" dirty="0"/>
              <a:t>ISO 9001.</a:t>
            </a:r>
          </a:p>
        </p:txBody>
      </p:sp>
    </p:spTree>
    <p:extLst>
      <p:ext uri="{BB962C8B-B14F-4D97-AF65-F5344CB8AC3E}">
        <p14:creationId xmlns:p14="http://schemas.microsoft.com/office/powerpoint/2010/main" val="14965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 interna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9" name="Imagem 6">
            <a:extLst>
              <a:ext uri="{FF2B5EF4-FFF2-40B4-BE49-F238E27FC236}">
                <a16:creationId xmlns:a16="http://schemas.microsoft.com/office/drawing/2014/main" id="{F5FEFDD3-F829-4D99-A57C-03713333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5" y="2957925"/>
            <a:ext cx="5541467" cy="32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: Curva 9">
            <a:extLst>
              <a:ext uri="{FF2B5EF4-FFF2-40B4-BE49-F238E27FC236}">
                <a16:creationId xmlns:a16="http://schemas.microsoft.com/office/drawing/2014/main" id="{0CB8C4C9-8B57-4B0D-8E12-D589C80D1833}"/>
              </a:ext>
            </a:extLst>
          </p:cNvPr>
          <p:cNvCxnSpPr>
            <a:cxnSpLocks/>
          </p:cNvCxnSpPr>
          <p:nvPr/>
        </p:nvCxnSpPr>
        <p:spPr bwMode="auto">
          <a:xfrm>
            <a:off x="3447878" y="5939409"/>
            <a:ext cx="713061" cy="532973"/>
          </a:xfrm>
          <a:prstGeom prst="curvedConnector3">
            <a:avLst>
              <a:gd name="adj1" fmla="val 50000"/>
            </a:avLst>
          </a:prstGeom>
          <a:noFill/>
          <a:ln w="7620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158BAC6-F322-494A-AEA3-68E68C6D1F65}"/>
              </a:ext>
            </a:extLst>
          </p:cNvPr>
          <p:cNvSpPr/>
          <p:nvPr/>
        </p:nvSpPr>
        <p:spPr>
          <a:xfrm>
            <a:off x="4270637" y="6068790"/>
            <a:ext cx="2792893" cy="71006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SGC </a:t>
            </a:r>
          </a:p>
        </p:txBody>
      </p:sp>
    </p:spTree>
    <p:extLst>
      <p:ext uri="{BB962C8B-B14F-4D97-AF65-F5344CB8AC3E}">
        <p14:creationId xmlns:p14="http://schemas.microsoft.com/office/powerpoint/2010/main" val="161415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/>
              <a:t>Gestão </a:t>
            </a:r>
            <a:r>
              <a:rPr lang="pt-PT" sz="2400" b="1" dirty="0" err="1"/>
              <a:t>da qualidade na Universidade </a:t>
            </a:r>
            <a:r>
              <a:rPr lang="pt-PT" sz="2400" b="1" dirty="0"/>
              <a:t>de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interno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81B4F2A9-6AFB-4DF4-A098-A8F64B40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05" y="2886469"/>
            <a:ext cx="672782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>
            <a:extLst>
              <a:ext uri="{FF2B5EF4-FFF2-40B4-BE49-F238E27FC236}">
                <a16:creationId xmlns:a16="http://schemas.microsoft.com/office/drawing/2014/main" id="{9FC11FB7-F061-4E1A-BE51-24D4E66C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55" y="4666057"/>
            <a:ext cx="904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2532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Office PowerPoint</Application>
  <PresentationFormat>Breitbild</PresentationFormat>
  <Paragraphs>261</Paragraphs>
  <Slides>29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Trebuchet MS</vt:lpstr>
      <vt:lpstr>Verdana</vt:lpstr>
      <vt:lpstr>Wingdings 3</vt:lpstr>
      <vt:lpstr>BrushVTI</vt:lpstr>
      <vt:lpstr>Faceta</vt:lpstr>
      <vt:lpstr>Promoção da qualidade no ensino superior</vt:lpstr>
      <vt:lpstr> Conheça a Universidade de Coimbra</vt:lpstr>
      <vt:lpstr> Conheça a Universidade de Coimbra</vt:lpstr>
      <vt:lpstr> Conheça a Universidade de Coimbra</vt:lpstr>
      <vt:lpstr> gestão da qualidade na 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Gestão da qualidade na Universidade de Coimbra</vt:lpstr>
      <vt:lpstr> melhores práticas e lições aprendidas</vt:lpstr>
      <vt:lpstr> Melhores práticas e lições aprendidas</vt:lpstr>
      <vt:lpstr> Melhores práticas e lições aprendidas</vt:lpstr>
      <vt:lpstr> Melhores práticas e lições aprendidas</vt:lpstr>
      <vt:lpstr> Melhores práticas e lições aprendidas</vt:lpstr>
      <vt:lpstr>PowerPoint-Präsentation</vt:lpstr>
      <vt:lpstr> Melhores práticas e lições aprendidas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study programmes</dc:title>
  <dc:creator>Sílvia Santos</dc:creator>
  <cp:keywords>, docId:0CC5DA6D0630E694EB9BE56D86C4FF2D</cp:keywords>
  <cp:lastModifiedBy>Christiane Hermanns</cp:lastModifiedBy>
  <cp:revision>2</cp:revision>
  <dcterms:created xsi:type="dcterms:W3CDTF">2026-05-27T14:11:06Z</dcterms:created>
  <dcterms:modified xsi:type="dcterms:W3CDTF">2026-06-15T07:35:36Z</dcterms:modified>
</cp:coreProperties>
</file>