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4"/>
  </p:notesMasterIdLst>
  <p:handoutMasterIdLst>
    <p:handoutMasterId r:id="rId35"/>
  </p:handoutMasterIdLst>
  <p:sldIdLst>
    <p:sldId id="2835" r:id="rId3"/>
    <p:sldId id="2857" r:id="rId4"/>
    <p:sldId id="2859" r:id="rId5"/>
    <p:sldId id="2860" r:id="rId6"/>
    <p:sldId id="2861" r:id="rId7"/>
    <p:sldId id="2862" r:id="rId8"/>
    <p:sldId id="2863" r:id="rId9"/>
    <p:sldId id="2864" r:id="rId10"/>
    <p:sldId id="2865" r:id="rId11"/>
    <p:sldId id="2866" r:id="rId12"/>
    <p:sldId id="2867" r:id="rId13"/>
    <p:sldId id="2888" r:id="rId14"/>
    <p:sldId id="2889" r:id="rId15"/>
    <p:sldId id="2890" r:id="rId16"/>
    <p:sldId id="2868" r:id="rId17"/>
    <p:sldId id="2869" r:id="rId18"/>
    <p:sldId id="2870" r:id="rId19"/>
    <p:sldId id="2871" r:id="rId20"/>
    <p:sldId id="2872" r:id="rId21"/>
    <p:sldId id="2876" r:id="rId22"/>
    <p:sldId id="2879" r:id="rId23"/>
    <p:sldId id="2895" r:id="rId24"/>
    <p:sldId id="2881" r:id="rId25"/>
    <p:sldId id="2882" r:id="rId26"/>
    <p:sldId id="2883" r:id="rId27"/>
    <p:sldId id="2884" r:id="rId28"/>
    <p:sldId id="2885" r:id="rId29"/>
    <p:sldId id="2891" r:id="rId30"/>
    <p:sldId id="2893" r:id="rId31"/>
    <p:sldId id="2892" r:id="rId32"/>
    <p:sldId id="2837"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0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Beneitone" initials="PB" lastIdx="1" clrIdx="0">
    <p:extLst>
      <p:ext uri="{19B8F6BF-5375-455C-9EA6-DF929625EA0E}">
        <p15:presenceInfo xmlns:p15="http://schemas.microsoft.com/office/powerpoint/2012/main" userId="46a0becc8ffdf4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C7"/>
    <a:srgbClr val="E94E1B"/>
    <a:srgbClr val="000099"/>
    <a:srgbClr val="0000FF"/>
    <a:srgbClr val="FFFF00"/>
    <a:srgbClr val="E6CC6C"/>
    <a:srgbClr val="DCB62C"/>
    <a:srgbClr val="F9B233"/>
    <a:srgbClr val="FFFFFF"/>
    <a:srgbClr val="8F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376" y="56"/>
      </p:cViewPr>
      <p:guideLst>
        <p:guide orient="horz" pos="2160"/>
        <p:guide pos="3840"/>
        <p:guide pos="7083"/>
      </p:guideLst>
    </p:cSldViewPr>
  </p:slideViewPr>
  <p:notesTextViewPr>
    <p:cViewPr>
      <p:scale>
        <a:sx n="3" d="2"/>
        <a:sy n="3" d="2"/>
      </p:scale>
      <p:origin x="0" y="0"/>
    </p:cViewPr>
  </p:notesText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33DE51-9DC4-AB7A-11EA-338D4AE381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439A80E9-C80B-81ED-8335-64C8049563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1F69D-3298-4C1E-84EE-C22B79EBDD0E}" type="datetimeFigureOut">
              <a:rPr lang="en-GB" smtClean="0"/>
              <a:t>08/06/2026</a:t>
            </a:fld>
            <a:endParaRPr lang="en-GB"/>
          </a:p>
        </p:txBody>
      </p:sp>
      <p:sp>
        <p:nvSpPr>
          <p:cNvPr id="4" name="Marcador de pie de página 3">
            <a:extLst>
              <a:ext uri="{FF2B5EF4-FFF2-40B4-BE49-F238E27FC236}">
                <a16:creationId xmlns:a16="http://schemas.microsoft.com/office/drawing/2014/main" id="{32FCB65F-667C-6545-ED12-28E2C99AA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04051948-E31F-EF3C-3803-F559CEE270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CEFA4-2941-4541-9134-1A9FAE397620}" type="slidenum">
              <a:rPr lang="en-GB" smtClean="0"/>
              <a:t>‹Nº›</a:t>
            </a:fld>
            <a:endParaRPr lang="en-GB"/>
          </a:p>
        </p:txBody>
      </p:sp>
    </p:spTree>
    <p:extLst>
      <p:ext uri="{BB962C8B-B14F-4D97-AF65-F5344CB8AC3E}">
        <p14:creationId xmlns:p14="http://schemas.microsoft.com/office/powerpoint/2010/main" val="3585330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862E4-0B07-4A2A-9F69-B9D3D3A66BF2}" type="datetimeFigureOut">
              <a:rPr lang="es-ES" smtClean="0"/>
              <a:t>08/06/2026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3CB1E-1750-4526-8BEF-01BB9E28EB0B}" type="slidenum">
              <a:rPr lang="es-ES" smtClean="0"/>
              <a:t>‹Nº›</a:t>
            </a:fld>
            <a:endParaRPr lang="es-ES"/>
          </a:p>
        </p:txBody>
      </p:sp>
    </p:spTree>
    <p:extLst>
      <p:ext uri="{BB962C8B-B14F-4D97-AF65-F5344CB8AC3E}">
        <p14:creationId xmlns:p14="http://schemas.microsoft.com/office/powerpoint/2010/main" val="12255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hay definición de Egipto, Chad y </a:t>
            </a:r>
            <a:r>
              <a:rPr lang="es-ES" dirty="0" err="1"/>
              <a:t>Lybia</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F4DD3-9A89-4E89-82EE-9627D482113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892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10;&#10;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71964" y="5760644"/>
            <a:ext cx="1570758" cy="915588"/>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683641" y="5779714"/>
            <a:ext cx="1820266" cy="849458"/>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7842722" y="5860630"/>
            <a:ext cx="2419350" cy="647700"/>
          </a:xfrm>
          <a:prstGeom prst="rect">
            <a:avLst/>
          </a:prstGeom>
        </p:spPr>
      </p:pic>
    </p:spTree>
    <p:extLst>
      <p:ext uri="{BB962C8B-B14F-4D97-AF65-F5344CB8AC3E}">
        <p14:creationId xmlns:p14="http://schemas.microsoft.com/office/powerpoint/2010/main" val="1680854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603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7559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8041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5031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4341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6A86-A000-4DD9-B938-70F09418CF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29EBFDD-F57B-4CE6-A20E-017797454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70B8E3-A010-408E-BB1B-6FEE3CE40535}"/>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5771BDE9-A1D8-4C36-8D25-58C1E2504C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F02B3B-4C2E-4B86-9A2D-48B63338EF63}"/>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2628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4865-0534-4D56-99C4-038D8B1540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C16A7B-63D3-4A14-8689-67BB288F4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87F3ED-AFBA-4EDE-854B-044A705A67E6}"/>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483EF8A3-2961-42AB-9463-E771010183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48FA9A-3693-48BB-A48A-BB7B1F27BD1A}"/>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26598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5AF-1535-480B-89A3-4ED9C9B04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061C279-BAFD-4E97-9978-75E4148EB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5C3D27-1543-42C7-A01C-AC082997861A}"/>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33F52673-0F0B-4FF1-A907-C5C0FC13AF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C25B04-D03C-42C5-A893-22F11BA5134F}"/>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308636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1289-DBA9-451F-B3AB-BF8D656B83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5C365B-C550-48A8-BB5C-8EED8F60F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F775539-5366-4A14-B9A7-176BD218A4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8F9E44-1B85-471F-B1DB-79544B860479}"/>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6" name="Footer Placeholder 5">
            <a:extLst>
              <a:ext uri="{FF2B5EF4-FFF2-40B4-BE49-F238E27FC236}">
                <a16:creationId xmlns:a16="http://schemas.microsoft.com/office/drawing/2014/main" id="{62F5BDA4-7334-45FB-BCCC-3130AF91DCA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DE79B7-4B42-40A3-9C90-349B1559336A}"/>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880498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E84B-20C4-4D71-9745-DFDD3F9CF43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4EABE7-3790-48C8-9157-60BC09876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1A3B-4D40-4AFC-8BAC-5471C0C4B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219E2F2-A962-45FA-B382-A3426A673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7AB99-52E6-49A9-881E-DDC9A1D70D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4E0356C-53BA-40BF-8C3B-033606845896}"/>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8" name="Footer Placeholder 7">
            <a:extLst>
              <a:ext uri="{FF2B5EF4-FFF2-40B4-BE49-F238E27FC236}">
                <a16:creationId xmlns:a16="http://schemas.microsoft.com/office/drawing/2014/main" id="{4115889E-EDE7-4107-B2F5-647D1C09D69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9157F4D-660C-4E34-8EBA-D7393726BD92}"/>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039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67555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CD5F-8488-4D74-A6C0-3B892EC2CFF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DA388D0-13A2-4AC9-AD44-7635790AD9C9}"/>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4" name="Footer Placeholder 3">
            <a:extLst>
              <a:ext uri="{FF2B5EF4-FFF2-40B4-BE49-F238E27FC236}">
                <a16:creationId xmlns:a16="http://schemas.microsoft.com/office/drawing/2014/main" id="{8EEDF2C1-174D-4232-87D2-AD543EAFF27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C1C7398-C4B5-4034-AD5A-D30AF778A55B}"/>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705523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71C11-3FBE-4042-AFD1-851A7FD8156D}"/>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3" name="Footer Placeholder 2">
            <a:extLst>
              <a:ext uri="{FF2B5EF4-FFF2-40B4-BE49-F238E27FC236}">
                <a16:creationId xmlns:a16="http://schemas.microsoft.com/office/drawing/2014/main" id="{2FDF6F38-972F-4E25-A3FD-70CE49DFA22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F48D4CA-D418-4504-9DD0-8336F97A6276}"/>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318501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8278-A141-444B-A063-0FAFECFB9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D464649-74F1-49B6-8C68-D07B302F9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4F7A5AE-B04D-43C2-AAB4-A410AF2E2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5E948-5944-423F-8994-278D46F962DE}"/>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6" name="Footer Placeholder 5">
            <a:extLst>
              <a:ext uri="{FF2B5EF4-FFF2-40B4-BE49-F238E27FC236}">
                <a16:creationId xmlns:a16="http://schemas.microsoft.com/office/drawing/2014/main" id="{9BA46CB2-91B7-4165-A444-14CD726F3A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9D852F3-E6D3-46ED-AE8C-58703B2DBD97}"/>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6728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9EBF-B0B7-4386-9E75-16097F787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D7DE167-6D39-42CD-B5D1-2CBF8380D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A08CEFB-3691-4069-AABB-48E283230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9DC8C-7B3D-4DFF-9525-7F7BFF982483}"/>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6" name="Footer Placeholder 5">
            <a:extLst>
              <a:ext uri="{FF2B5EF4-FFF2-40B4-BE49-F238E27FC236}">
                <a16:creationId xmlns:a16="http://schemas.microsoft.com/office/drawing/2014/main" id="{3AD688C2-475A-4FD3-9433-9194D73695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2BBA9B-D611-464D-8809-76BD763B9588}"/>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2786240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3F22-D88E-4628-9867-C6EA55E8D5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59A98C-3648-440E-97E6-BDDBEEEFEC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D2FB7F-A38B-4404-ACDC-CF004F3007CC}"/>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5D951712-4097-494B-85E2-D57EA6E27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F22AFB-3920-46F6-9C73-73F459283F35}"/>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1834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27EE5-5A3B-4C53-8E9F-C55345B0A3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189D33-B309-41D4-921A-3EE2B3C7C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86CAB1-FBF6-4AE7-80CC-3082164400C0}"/>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117C4185-DB64-4C7F-86AE-462D020A95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2F0FBF-437E-41A8-BF42-DB91B2A54547}"/>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64852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75439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‹Nº›</a:t>
            </a:fld>
            <a:endParaRPr lang="en-GB"/>
          </a:p>
        </p:txBody>
      </p:sp>
    </p:spTree>
    <p:extLst>
      <p:ext uri="{BB962C8B-B14F-4D97-AF65-F5344CB8AC3E}">
        <p14:creationId xmlns:p14="http://schemas.microsoft.com/office/powerpoint/2010/main" val="201236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5106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920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8802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91062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68953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‹Nº›</a:t>
            </a:fld>
            <a:endParaRPr lang="en-GB"/>
          </a:p>
        </p:txBody>
      </p:sp>
    </p:spTree>
    <p:extLst>
      <p:ext uri="{BB962C8B-B14F-4D97-AF65-F5344CB8AC3E}">
        <p14:creationId xmlns:p14="http://schemas.microsoft.com/office/powerpoint/2010/main" val="26904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2" r:id="rId6"/>
    <p:sldLayoutId id="2147483653" r:id="rId7"/>
    <p:sldLayoutId id="2147483663" r:id="rId8"/>
    <p:sldLayoutId id="2147483654" r:id="rId9"/>
    <p:sldLayoutId id="2147483664" r:id="rId10"/>
    <p:sldLayoutId id="2147483655" r:id="rId11"/>
    <p:sldLayoutId id="2147483656" r:id="rId12"/>
    <p:sldLayoutId id="2147483657" r:id="rId13"/>
    <p:sldLayoutId id="2147483661"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957B4-4252-4CAD-98ED-6A812D7ED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88F2C2-E46B-471D-A855-BEFDC970B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8EE869-9236-4CB5-B726-64BB0C781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766F88EB-C8F6-4DDD-A90A-16DA7993F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31FEC5-9CE7-456A-B6C7-AF5E6E27A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F1C79-37A4-466C-B86D-B6A4863F38BA}" type="slidenum">
              <a:rPr lang="en-IN" smtClean="0"/>
              <a:t>‹Nº›</a:t>
            </a:fld>
            <a:endParaRPr lang="en-IN"/>
          </a:p>
        </p:txBody>
      </p:sp>
    </p:spTree>
    <p:extLst>
      <p:ext uri="{BB962C8B-B14F-4D97-AF65-F5344CB8AC3E}">
        <p14:creationId xmlns:p14="http://schemas.microsoft.com/office/powerpoint/2010/main" val="1985019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296FF3-251D-D06C-0003-C2B411263ACE}"/>
              </a:ext>
            </a:extLst>
          </p:cNvPr>
          <p:cNvSpPr txBox="1"/>
          <p:nvPr/>
        </p:nvSpPr>
        <p:spPr>
          <a:xfrm>
            <a:off x="0" y="4245429"/>
            <a:ext cx="4261449" cy="1569660"/>
          </a:xfrm>
          <a:prstGeom prst="rect">
            <a:avLst/>
          </a:prstGeom>
          <a:noFill/>
        </p:spPr>
        <p:txBody>
          <a:bodyPr wrap="square" rtlCol="0">
            <a:spAutoFit/>
          </a:bodyPr>
          <a:lstStyle/>
          <a:p>
            <a:pPr algn="ctr"/>
            <a:r>
              <a:rPr lang="es-ES" sz="3200" b="1" dirty="0">
                <a:solidFill>
                  <a:schemeClr val="bg1"/>
                </a:solidFill>
                <a:latin typeface="Montserrat" panose="00000500000000000000" pitchFamily="2" charset="0"/>
                <a:cs typeface="Arial" panose="020B0604020202020204" pitchFamily="34" charset="0"/>
              </a:rPr>
              <a:t>African Credit Transfer </a:t>
            </a:r>
            <a:r>
              <a:rPr lang="es-ES" sz="3200" b="1" dirty="0" err="1">
                <a:solidFill>
                  <a:schemeClr val="bg1"/>
                </a:solidFill>
                <a:latin typeface="Montserrat" panose="00000500000000000000" pitchFamily="2" charset="0"/>
                <a:cs typeface="Arial" panose="020B0604020202020204" pitchFamily="34" charset="0"/>
              </a:rPr>
              <a:t>System</a:t>
            </a:r>
            <a:endParaRPr lang="es-ES" sz="3200" b="1" dirty="0">
              <a:solidFill>
                <a:schemeClr val="bg1"/>
              </a:solidFill>
              <a:latin typeface="Montserrat" panose="00000500000000000000" pitchFamily="2" charset="0"/>
              <a:cs typeface="Arial" panose="020B0604020202020204" pitchFamily="34" charset="0"/>
            </a:endParaRPr>
          </a:p>
          <a:p>
            <a:pPr algn="ctr"/>
            <a:r>
              <a:rPr lang="es-ES" sz="3200" b="1" dirty="0">
                <a:solidFill>
                  <a:schemeClr val="bg1"/>
                </a:solidFill>
                <a:latin typeface="Montserrat" panose="00000500000000000000" pitchFamily="2" charset="0"/>
                <a:cs typeface="Arial" panose="020B0604020202020204" pitchFamily="34" charset="0"/>
              </a:rPr>
              <a:t>(ACTS)</a:t>
            </a:r>
          </a:p>
        </p:txBody>
      </p:sp>
    </p:spTree>
    <p:extLst>
      <p:ext uri="{BB962C8B-B14F-4D97-AF65-F5344CB8AC3E}">
        <p14:creationId xmlns:p14="http://schemas.microsoft.com/office/powerpoint/2010/main" val="41667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97523"/>
            <a:ext cx="10972800" cy="430887"/>
          </a:xfrm>
          <a:prstGeom prst="rect">
            <a:avLst/>
          </a:prstGeom>
          <a:noFill/>
        </p:spPr>
        <p:txBody>
          <a:bodyPr wrap="square">
            <a:spAutoFit/>
          </a:bodyPr>
          <a:lstStyle/>
          <a:p>
            <a:pPr algn="l"/>
            <a:r>
              <a:rPr sz="2200" b="1" i="0" dirty="0">
                <a:solidFill>
                  <a:srgbClr val="1F3864"/>
                </a:solidFill>
                <a:latin typeface="Arial"/>
              </a:rPr>
              <a:t>Comparative Overview: Carnegie Unit, ECTS and ACTS</a:t>
            </a:r>
          </a:p>
        </p:txBody>
      </p:sp>
      <p:sp>
        <p:nvSpPr>
          <p:cNvPr id="7" name="Rectangle 6"/>
          <p:cNvSpPr/>
          <p:nvPr/>
        </p:nvSpPr>
        <p:spPr>
          <a:xfrm>
            <a:off x="365760" y="1097280"/>
            <a:ext cx="2286000" cy="475488"/>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441960" y="1148080"/>
            <a:ext cx="2159000" cy="338554"/>
          </a:xfrm>
          <a:prstGeom prst="rect">
            <a:avLst/>
          </a:prstGeom>
          <a:noFill/>
        </p:spPr>
        <p:txBody>
          <a:bodyPr wrap="square">
            <a:spAutoFit/>
          </a:bodyPr>
          <a:lstStyle/>
          <a:p>
            <a:pPr algn="ctr"/>
            <a:r>
              <a:rPr sz="1600" b="1" i="0" dirty="0">
                <a:solidFill>
                  <a:srgbClr val="FFFFFF"/>
                </a:solidFill>
                <a:latin typeface="Arial"/>
              </a:rPr>
              <a:t>Feature</a:t>
            </a:r>
          </a:p>
        </p:txBody>
      </p:sp>
      <p:sp>
        <p:nvSpPr>
          <p:cNvPr id="9" name="Rectangle 8"/>
          <p:cNvSpPr/>
          <p:nvPr/>
        </p:nvSpPr>
        <p:spPr>
          <a:xfrm>
            <a:off x="2697480" y="1097280"/>
            <a:ext cx="2560320" cy="475488"/>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2773680" y="1148080"/>
            <a:ext cx="2433320" cy="338554"/>
          </a:xfrm>
          <a:prstGeom prst="rect">
            <a:avLst/>
          </a:prstGeom>
          <a:noFill/>
        </p:spPr>
        <p:txBody>
          <a:bodyPr wrap="square">
            <a:spAutoFit/>
          </a:bodyPr>
          <a:lstStyle/>
          <a:p>
            <a:pPr algn="ctr"/>
            <a:r>
              <a:rPr sz="1600" b="1" i="0" dirty="0">
                <a:solidFill>
                  <a:srgbClr val="FFFFFF"/>
                </a:solidFill>
                <a:latin typeface="Arial"/>
              </a:rPr>
              <a:t>Carnegie Unit</a:t>
            </a:r>
          </a:p>
        </p:txBody>
      </p:sp>
      <p:sp>
        <p:nvSpPr>
          <p:cNvPr id="11" name="Rectangle 10"/>
          <p:cNvSpPr/>
          <p:nvPr/>
        </p:nvSpPr>
        <p:spPr>
          <a:xfrm>
            <a:off x="5303520" y="1097280"/>
            <a:ext cx="2743200" cy="475488"/>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379720" y="1148080"/>
            <a:ext cx="2616200" cy="338554"/>
          </a:xfrm>
          <a:prstGeom prst="rect">
            <a:avLst/>
          </a:prstGeom>
          <a:noFill/>
        </p:spPr>
        <p:txBody>
          <a:bodyPr wrap="square">
            <a:spAutoFit/>
          </a:bodyPr>
          <a:lstStyle/>
          <a:p>
            <a:pPr algn="ctr"/>
            <a:r>
              <a:rPr sz="1600" b="1" i="0" dirty="0">
                <a:solidFill>
                  <a:srgbClr val="FFFFFF"/>
                </a:solidFill>
                <a:latin typeface="Arial"/>
              </a:rPr>
              <a:t>ECTS</a:t>
            </a:r>
          </a:p>
        </p:txBody>
      </p:sp>
      <p:sp>
        <p:nvSpPr>
          <p:cNvPr id="13" name="Rectangle 12"/>
          <p:cNvSpPr/>
          <p:nvPr/>
        </p:nvSpPr>
        <p:spPr>
          <a:xfrm>
            <a:off x="8092440" y="1097280"/>
            <a:ext cx="2743200" cy="475488"/>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8168640" y="1148080"/>
            <a:ext cx="2616200" cy="338554"/>
          </a:xfrm>
          <a:prstGeom prst="rect">
            <a:avLst/>
          </a:prstGeom>
          <a:noFill/>
        </p:spPr>
        <p:txBody>
          <a:bodyPr wrap="square">
            <a:spAutoFit/>
          </a:bodyPr>
          <a:lstStyle/>
          <a:p>
            <a:pPr algn="ctr"/>
            <a:r>
              <a:rPr sz="1600" b="1" i="0" dirty="0">
                <a:solidFill>
                  <a:srgbClr val="FFFFFF"/>
                </a:solidFill>
                <a:latin typeface="Arial"/>
              </a:rPr>
              <a:t>ACTS</a:t>
            </a:r>
          </a:p>
        </p:txBody>
      </p:sp>
      <p:sp>
        <p:nvSpPr>
          <p:cNvPr id="15" name="Rectangle 14"/>
          <p:cNvSpPr/>
          <p:nvPr/>
        </p:nvSpPr>
        <p:spPr>
          <a:xfrm>
            <a:off x="365760" y="1572768"/>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41960" y="1623568"/>
            <a:ext cx="2159000" cy="307777"/>
          </a:xfrm>
          <a:prstGeom prst="rect">
            <a:avLst/>
          </a:prstGeom>
          <a:noFill/>
        </p:spPr>
        <p:txBody>
          <a:bodyPr wrap="square">
            <a:spAutoFit/>
          </a:bodyPr>
          <a:lstStyle/>
          <a:p>
            <a:pPr algn="l"/>
            <a:r>
              <a:rPr sz="1400" b="1" i="0" dirty="0">
                <a:solidFill>
                  <a:srgbClr val="1F3864"/>
                </a:solidFill>
                <a:latin typeface="Arial"/>
              </a:rPr>
              <a:t>Origin</a:t>
            </a:r>
          </a:p>
        </p:txBody>
      </p:sp>
      <p:sp>
        <p:nvSpPr>
          <p:cNvPr id="17" name="Rectangle 16"/>
          <p:cNvSpPr/>
          <p:nvPr/>
        </p:nvSpPr>
        <p:spPr>
          <a:xfrm>
            <a:off x="2697480" y="1572768"/>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2773680" y="1623568"/>
            <a:ext cx="2433320" cy="307777"/>
          </a:xfrm>
          <a:prstGeom prst="rect">
            <a:avLst/>
          </a:prstGeom>
          <a:noFill/>
        </p:spPr>
        <p:txBody>
          <a:bodyPr wrap="square">
            <a:spAutoFit/>
          </a:bodyPr>
          <a:lstStyle/>
          <a:p>
            <a:pPr algn="l"/>
            <a:r>
              <a:rPr sz="1400" b="0" i="0" dirty="0">
                <a:solidFill>
                  <a:srgbClr val="000000"/>
                </a:solidFill>
                <a:latin typeface="Arial"/>
              </a:rPr>
              <a:t>USA, 1906</a:t>
            </a:r>
          </a:p>
        </p:txBody>
      </p:sp>
      <p:sp>
        <p:nvSpPr>
          <p:cNvPr id="19" name="Rectangle 18"/>
          <p:cNvSpPr/>
          <p:nvPr/>
        </p:nvSpPr>
        <p:spPr>
          <a:xfrm>
            <a:off x="5303520" y="1572768"/>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379720" y="1623568"/>
            <a:ext cx="2616200" cy="307777"/>
          </a:xfrm>
          <a:prstGeom prst="rect">
            <a:avLst/>
          </a:prstGeom>
          <a:noFill/>
        </p:spPr>
        <p:txBody>
          <a:bodyPr wrap="square">
            <a:spAutoFit/>
          </a:bodyPr>
          <a:lstStyle/>
          <a:p>
            <a:pPr algn="l"/>
            <a:r>
              <a:rPr sz="1400" b="0" i="0" dirty="0">
                <a:solidFill>
                  <a:srgbClr val="000000"/>
                </a:solidFill>
                <a:latin typeface="Arial"/>
              </a:rPr>
              <a:t>Europe, 1988/1999</a:t>
            </a:r>
          </a:p>
        </p:txBody>
      </p:sp>
      <p:sp>
        <p:nvSpPr>
          <p:cNvPr id="21" name="Rectangle 20"/>
          <p:cNvSpPr/>
          <p:nvPr/>
        </p:nvSpPr>
        <p:spPr>
          <a:xfrm>
            <a:off x="8092440" y="1572768"/>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8168640" y="1623568"/>
            <a:ext cx="2616200" cy="307777"/>
          </a:xfrm>
          <a:prstGeom prst="rect">
            <a:avLst/>
          </a:prstGeom>
          <a:noFill/>
        </p:spPr>
        <p:txBody>
          <a:bodyPr wrap="square">
            <a:spAutoFit/>
          </a:bodyPr>
          <a:lstStyle/>
          <a:p>
            <a:pPr algn="l"/>
            <a:r>
              <a:rPr sz="1400" b="0" i="0" dirty="0">
                <a:solidFill>
                  <a:srgbClr val="000000"/>
                </a:solidFill>
                <a:latin typeface="Arial"/>
              </a:rPr>
              <a:t>Africa, 2000s–present</a:t>
            </a:r>
          </a:p>
        </p:txBody>
      </p:sp>
      <p:sp>
        <p:nvSpPr>
          <p:cNvPr id="23" name="Rectangle 22"/>
          <p:cNvSpPr/>
          <p:nvPr/>
        </p:nvSpPr>
        <p:spPr>
          <a:xfrm>
            <a:off x="365760" y="2139696"/>
            <a:ext cx="22860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41960" y="2190496"/>
            <a:ext cx="2159000" cy="307777"/>
          </a:xfrm>
          <a:prstGeom prst="rect">
            <a:avLst/>
          </a:prstGeom>
          <a:noFill/>
        </p:spPr>
        <p:txBody>
          <a:bodyPr wrap="square">
            <a:spAutoFit/>
          </a:bodyPr>
          <a:lstStyle/>
          <a:p>
            <a:pPr algn="l"/>
            <a:r>
              <a:rPr sz="1400" b="1" i="0" dirty="0">
                <a:solidFill>
                  <a:srgbClr val="1F3864"/>
                </a:solidFill>
                <a:latin typeface="Arial"/>
              </a:rPr>
              <a:t>What is measured</a:t>
            </a:r>
          </a:p>
        </p:txBody>
      </p:sp>
      <p:sp>
        <p:nvSpPr>
          <p:cNvPr id="25" name="Rectangle 24"/>
          <p:cNvSpPr/>
          <p:nvPr/>
        </p:nvSpPr>
        <p:spPr>
          <a:xfrm>
            <a:off x="2697480" y="2139696"/>
            <a:ext cx="256032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2773680" y="2190496"/>
            <a:ext cx="2433320" cy="307777"/>
          </a:xfrm>
          <a:prstGeom prst="rect">
            <a:avLst/>
          </a:prstGeom>
          <a:noFill/>
        </p:spPr>
        <p:txBody>
          <a:bodyPr wrap="square">
            <a:spAutoFit/>
          </a:bodyPr>
          <a:lstStyle/>
          <a:p>
            <a:pPr algn="l"/>
            <a:r>
              <a:rPr sz="1400" b="0" i="0" dirty="0">
                <a:solidFill>
                  <a:srgbClr val="000000"/>
                </a:solidFill>
                <a:latin typeface="Arial"/>
              </a:rPr>
              <a:t>Teacher contact hours</a:t>
            </a:r>
          </a:p>
        </p:txBody>
      </p:sp>
      <p:sp>
        <p:nvSpPr>
          <p:cNvPr id="27" name="Rectangle 26"/>
          <p:cNvSpPr/>
          <p:nvPr/>
        </p:nvSpPr>
        <p:spPr>
          <a:xfrm>
            <a:off x="5303520" y="2139696"/>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5379720" y="2190496"/>
            <a:ext cx="2616200" cy="307777"/>
          </a:xfrm>
          <a:prstGeom prst="rect">
            <a:avLst/>
          </a:prstGeom>
          <a:noFill/>
        </p:spPr>
        <p:txBody>
          <a:bodyPr wrap="square">
            <a:spAutoFit/>
          </a:bodyPr>
          <a:lstStyle/>
          <a:p>
            <a:pPr algn="l"/>
            <a:r>
              <a:rPr sz="1400" b="0" i="0" dirty="0">
                <a:solidFill>
                  <a:srgbClr val="000000"/>
                </a:solidFill>
                <a:latin typeface="Arial"/>
              </a:rPr>
              <a:t>Total student workload</a:t>
            </a:r>
          </a:p>
        </p:txBody>
      </p:sp>
      <p:sp>
        <p:nvSpPr>
          <p:cNvPr id="29" name="Rectangle 28"/>
          <p:cNvSpPr/>
          <p:nvPr/>
        </p:nvSpPr>
        <p:spPr>
          <a:xfrm>
            <a:off x="8092440" y="2139696"/>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8168640" y="2190496"/>
            <a:ext cx="2616200" cy="307777"/>
          </a:xfrm>
          <a:prstGeom prst="rect">
            <a:avLst/>
          </a:prstGeom>
          <a:noFill/>
        </p:spPr>
        <p:txBody>
          <a:bodyPr wrap="square">
            <a:spAutoFit/>
          </a:bodyPr>
          <a:lstStyle/>
          <a:p>
            <a:pPr algn="l"/>
            <a:r>
              <a:rPr sz="1400" b="0" i="0" dirty="0">
                <a:solidFill>
                  <a:srgbClr val="000000"/>
                </a:solidFill>
                <a:latin typeface="Arial"/>
              </a:rPr>
              <a:t>Total student workload</a:t>
            </a:r>
          </a:p>
        </p:txBody>
      </p:sp>
      <p:sp>
        <p:nvSpPr>
          <p:cNvPr id="31" name="Rectangle 30"/>
          <p:cNvSpPr/>
          <p:nvPr/>
        </p:nvSpPr>
        <p:spPr>
          <a:xfrm>
            <a:off x="365760" y="2706624"/>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41960" y="2757424"/>
            <a:ext cx="2159000" cy="307777"/>
          </a:xfrm>
          <a:prstGeom prst="rect">
            <a:avLst/>
          </a:prstGeom>
          <a:noFill/>
        </p:spPr>
        <p:txBody>
          <a:bodyPr wrap="square">
            <a:spAutoFit/>
          </a:bodyPr>
          <a:lstStyle/>
          <a:p>
            <a:pPr algn="l"/>
            <a:r>
              <a:rPr sz="1400" b="1" i="0" dirty="0">
                <a:solidFill>
                  <a:srgbClr val="1F3864"/>
                </a:solidFill>
                <a:latin typeface="Arial"/>
              </a:rPr>
              <a:t>1 credit =</a:t>
            </a:r>
          </a:p>
        </p:txBody>
      </p:sp>
      <p:sp>
        <p:nvSpPr>
          <p:cNvPr id="33" name="Rectangle 32"/>
          <p:cNvSpPr/>
          <p:nvPr/>
        </p:nvSpPr>
        <p:spPr>
          <a:xfrm>
            <a:off x="2697480" y="2706624"/>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2773680" y="2757424"/>
            <a:ext cx="2433320" cy="523220"/>
          </a:xfrm>
          <a:prstGeom prst="rect">
            <a:avLst/>
          </a:prstGeom>
          <a:noFill/>
        </p:spPr>
        <p:txBody>
          <a:bodyPr wrap="square">
            <a:spAutoFit/>
          </a:bodyPr>
          <a:lstStyle/>
          <a:p>
            <a:pPr algn="l"/>
            <a:r>
              <a:rPr sz="1400" b="0" i="0" dirty="0">
                <a:solidFill>
                  <a:srgbClr val="000000"/>
                </a:solidFill>
                <a:latin typeface="Arial"/>
              </a:rPr>
              <a:t>~1 h/week contact (15 weeks)</a:t>
            </a:r>
          </a:p>
        </p:txBody>
      </p:sp>
      <p:sp>
        <p:nvSpPr>
          <p:cNvPr id="35" name="Rectangle 34"/>
          <p:cNvSpPr/>
          <p:nvPr/>
        </p:nvSpPr>
        <p:spPr>
          <a:xfrm>
            <a:off x="5303520" y="2706624"/>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5379720" y="2757424"/>
            <a:ext cx="2616200" cy="307777"/>
          </a:xfrm>
          <a:prstGeom prst="rect">
            <a:avLst/>
          </a:prstGeom>
          <a:noFill/>
        </p:spPr>
        <p:txBody>
          <a:bodyPr wrap="square">
            <a:spAutoFit/>
          </a:bodyPr>
          <a:lstStyle/>
          <a:p>
            <a:pPr algn="l"/>
            <a:r>
              <a:rPr sz="1400" b="0" i="0" dirty="0">
                <a:solidFill>
                  <a:srgbClr val="000000"/>
                </a:solidFill>
                <a:latin typeface="Arial"/>
              </a:rPr>
              <a:t>25–30 h total workload</a:t>
            </a:r>
          </a:p>
        </p:txBody>
      </p:sp>
      <p:sp>
        <p:nvSpPr>
          <p:cNvPr id="37" name="Rectangle 36"/>
          <p:cNvSpPr/>
          <p:nvPr/>
        </p:nvSpPr>
        <p:spPr>
          <a:xfrm>
            <a:off x="8092440" y="2706624"/>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8168640" y="2757424"/>
            <a:ext cx="2616200" cy="307777"/>
          </a:xfrm>
          <a:prstGeom prst="rect">
            <a:avLst/>
          </a:prstGeom>
          <a:noFill/>
        </p:spPr>
        <p:txBody>
          <a:bodyPr wrap="square">
            <a:spAutoFit/>
          </a:bodyPr>
          <a:lstStyle/>
          <a:p>
            <a:pPr algn="l"/>
            <a:r>
              <a:rPr sz="1400" b="0" i="0" dirty="0">
                <a:solidFill>
                  <a:srgbClr val="000000"/>
                </a:solidFill>
                <a:latin typeface="Arial"/>
              </a:rPr>
              <a:t>20–25 h total workload</a:t>
            </a:r>
          </a:p>
        </p:txBody>
      </p:sp>
      <p:sp>
        <p:nvSpPr>
          <p:cNvPr id="39" name="Rectangle 38"/>
          <p:cNvSpPr/>
          <p:nvPr/>
        </p:nvSpPr>
        <p:spPr>
          <a:xfrm>
            <a:off x="365760" y="3273552"/>
            <a:ext cx="22860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441960" y="3324352"/>
            <a:ext cx="2159000" cy="307777"/>
          </a:xfrm>
          <a:prstGeom prst="rect">
            <a:avLst/>
          </a:prstGeom>
          <a:noFill/>
        </p:spPr>
        <p:txBody>
          <a:bodyPr wrap="square">
            <a:spAutoFit/>
          </a:bodyPr>
          <a:lstStyle/>
          <a:p>
            <a:pPr algn="l"/>
            <a:r>
              <a:rPr sz="1400" b="1" i="0" dirty="0">
                <a:solidFill>
                  <a:srgbClr val="1F3864"/>
                </a:solidFill>
                <a:latin typeface="Arial"/>
              </a:rPr>
              <a:t>Full academic year</a:t>
            </a:r>
          </a:p>
        </p:txBody>
      </p:sp>
      <p:sp>
        <p:nvSpPr>
          <p:cNvPr id="41" name="Rectangle 40"/>
          <p:cNvSpPr/>
          <p:nvPr/>
        </p:nvSpPr>
        <p:spPr>
          <a:xfrm>
            <a:off x="2697480" y="3273552"/>
            <a:ext cx="256032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2773680" y="3324352"/>
            <a:ext cx="2433320" cy="307777"/>
          </a:xfrm>
          <a:prstGeom prst="rect">
            <a:avLst/>
          </a:prstGeom>
          <a:noFill/>
        </p:spPr>
        <p:txBody>
          <a:bodyPr wrap="square">
            <a:spAutoFit/>
          </a:bodyPr>
          <a:lstStyle/>
          <a:p>
            <a:pPr algn="l"/>
            <a:r>
              <a:rPr sz="1400" b="0" i="0" dirty="0">
                <a:solidFill>
                  <a:srgbClr val="000000"/>
                </a:solidFill>
                <a:latin typeface="Arial"/>
              </a:rPr>
              <a:t>Variable (30–36 credits)</a:t>
            </a:r>
          </a:p>
        </p:txBody>
      </p:sp>
      <p:sp>
        <p:nvSpPr>
          <p:cNvPr id="43" name="Rectangle 42"/>
          <p:cNvSpPr/>
          <p:nvPr/>
        </p:nvSpPr>
        <p:spPr>
          <a:xfrm>
            <a:off x="5303520" y="3273552"/>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4" name="TextBox 43"/>
          <p:cNvSpPr txBox="1"/>
          <p:nvPr/>
        </p:nvSpPr>
        <p:spPr>
          <a:xfrm>
            <a:off x="5379720" y="3324352"/>
            <a:ext cx="2616200" cy="307777"/>
          </a:xfrm>
          <a:prstGeom prst="rect">
            <a:avLst/>
          </a:prstGeom>
          <a:noFill/>
        </p:spPr>
        <p:txBody>
          <a:bodyPr wrap="square">
            <a:spAutoFit/>
          </a:bodyPr>
          <a:lstStyle/>
          <a:p>
            <a:pPr algn="l"/>
            <a:r>
              <a:rPr sz="1400" b="0" i="0" dirty="0">
                <a:solidFill>
                  <a:srgbClr val="000000"/>
                </a:solidFill>
                <a:latin typeface="Arial"/>
              </a:rPr>
              <a:t>60 credits</a:t>
            </a:r>
          </a:p>
        </p:txBody>
      </p:sp>
      <p:sp>
        <p:nvSpPr>
          <p:cNvPr id="45" name="Rectangle 44"/>
          <p:cNvSpPr/>
          <p:nvPr/>
        </p:nvSpPr>
        <p:spPr>
          <a:xfrm>
            <a:off x="8092440" y="3273552"/>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8168640" y="3324352"/>
            <a:ext cx="2616200" cy="307777"/>
          </a:xfrm>
          <a:prstGeom prst="rect">
            <a:avLst/>
          </a:prstGeom>
          <a:noFill/>
        </p:spPr>
        <p:txBody>
          <a:bodyPr wrap="square">
            <a:spAutoFit/>
          </a:bodyPr>
          <a:lstStyle/>
          <a:p>
            <a:pPr algn="l"/>
            <a:r>
              <a:rPr sz="1400" b="0" i="0" dirty="0">
                <a:solidFill>
                  <a:srgbClr val="000000"/>
                </a:solidFill>
                <a:latin typeface="Arial"/>
              </a:rPr>
              <a:t>60 credits</a:t>
            </a:r>
          </a:p>
        </p:txBody>
      </p:sp>
      <p:sp>
        <p:nvSpPr>
          <p:cNvPr id="47" name="Rectangle 46"/>
          <p:cNvSpPr/>
          <p:nvPr/>
        </p:nvSpPr>
        <p:spPr>
          <a:xfrm>
            <a:off x="365760" y="3840480"/>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441960" y="3891280"/>
            <a:ext cx="2159000" cy="523220"/>
          </a:xfrm>
          <a:prstGeom prst="rect">
            <a:avLst/>
          </a:prstGeom>
          <a:noFill/>
        </p:spPr>
        <p:txBody>
          <a:bodyPr wrap="square">
            <a:spAutoFit/>
          </a:bodyPr>
          <a:lstStyle/>
          <a:p>
            <a:pPr algn="l"/>
            <a:r>
              <a:rPr sz="1400" b="1" i="0" dirty="0">
                <a:solidFill>
                  <a:srgbClr val="1F3864"/>
                </a:solidFill>
                <a:latin typeface="Arial"/>
              </a:rPr>
              <a:t>Learning Outcomes linkage</a:t>
            </a:r>
          </a:p>
        </p:txBody>
      </p:sp>
      <p:sp>
        <p:nvSpPr>
          <p:cNvPr id="49" name="Rectangle 48"/>
          <p:cNvSpPr/>
          <p:nvPr/>
        </p:nvSpPr>
        <p:spPr>
          <a:xfrm>
            <a:off x="2697480" y="3840480"/>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2773680" y="3891280"/>
            <a:ext cx="2433320" cy="307777"/>
          </a:xfrm>
          <a:prstGeom prst="rect">
            <a:avLst/>
          </a:prstGeom>
          <a:noFill/>
        </p:spPr>
        <p:txBody>
          <a:bodyPr wrap="square">
            <a:spAutoFit/>
          </a:bodyPr>
          <a:lstStyle/>
          <a:p>
            <a:pPr algn="l"/>
            <a:r>
              <a:rPr sz="1400" b="0" i="0" dirty="0">
                <a:solidFill>
                  <a:srgbClr val="000000"/>
                </a:solidFill>
                <a:latin typeface="Arial"/>
              </a:rPr>
              <a:t>Not required</a:t>
            </a:r>
          </a:p>
        </p:txBody>
      </p:sp>
      <p:sp>
        <p:nvSpPr>
          <p:cNvPr id="51" name="Rectangle 50"/>
          <p:cNvSpPr/>
          <p:nvPr/>
        </p:nvSpPr>
        <p:spPr>
          <a:xfrm>
            <a:off x="5303520" y="3840480"/>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5379720" y="3891280"/>
            <a:ext cx="2616200" cy="307777"/>
          </a:xfrm>
          <a:prstGeom prst="rect">
            <a:avLst/>
          </a:prstGeom>
          <a:noFill/>
        </p:spPr>
        <p:txBody>
          <a:bodyPr wrap="square">
            <a:spAutoFit/>
          </a:bodyPr>
          <a:lstStyle/>
          <a:p>
            <a:pPr algn="l"/>
            <a:r>
              <a:rPr sz="1400" b="0" i="0" dirty="0">
                <a:solidFill>
                  <a:srgbClr val="000000"/>
                </a:solidFill>
                <a:latin typeface="Arial"/>
              </a:rPr>
              <a:t>Required</a:t>
            </a:r>
          </a:p>
        </p:txBody>
      </p:sp>
      <p:sp>
        <p:nvSpPr>
          <p:cNvPr id="53" name="Rectangle 52"/>
          <p:cNvSpPr/>
          <p:nvPr/>
        </p:nvSpPr>
        <p:spPr>
          <a:xfrm>
            <a:off x="8092440" y="3840480"/>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8168640" y="3891280"/>
            <a:ext cx="2616200" cy="307777"/>
          </a:xfrm>
          <a:prstGeom prst="rect">
            <a:avLst/>
          </a:prstGeom>
          <a:noFill/>
        </p:spPr>
        <p:txBody>
          <a:bodyPr wrap="square">
            <a:spAutoFit/>
          </a:bodyPr>
          <a:lstStyle/>
          <a:p>
            <a:pPr algn="l"/>
            <a:r>
              <a:rPr sz="1400" b="0" i="0" dirty="0">
                <a:solidFill>
                  <a:srgbClr val="000000"/>
                </a:solidFill>
                <a:latin typeface="Arial"/>
              </a:rPr>
              <a:t>Required</a:t>
            </a:r>
          </a:p>
        </p:txBody>
      </p:sp>
      <p:sp>
        <p:nvSpPr>
          <p:cNvPr id="55" name="Rectangle 54"/>
          <p:cNvSpPr/>
          <p:nvPr/>
        </p:nvSpPr>
        <p:spPr>
          <a:xfrm>
            <a:off x="365760" y="4407408"/>
            <a:ext cx="22860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441960" y="4458208"/>
            <a:ext cx="2159000" cy="307777"/>
          </a:xfrm>
          <a:prstGeom prst="rect">
            <a:avLst/>
          </a:prstGeom>
          <a:noFill/>
        </p:spPr>
        <p:txBody>
          <a:bodyPr wrap="square">
            <a:spAutoFit/>
          </a:bodyPr>
          <a:lstStyle/>
          <a:p>
            <a:pPr algn="l"/>
            <a:r>
              <a:rPr sz="1400" b="1" i="0" dirty="0">
                <a:solidFill>
                  <a:srgbClr val="1F3864"/>
                </a:solidFill>
                <a:latin typeface="Arial"/>
              </a:rPr>
              <a:t>Design logic</a:t>
            </a:r>
          </a:p>
        </p:txBody>
      </p:sp>
      <p:sp>
        <p:nvSpPr>
          <p:cNvPr id="57" name="Rectangle 56"/>
          <p:cNvSpPr/>
          <p:nvPr/>
        </p:nvSpPr>
        <p:spPr>
          <a:xfrm>
            <a:off x="2697480" y="4407408"/>
            <a:ext cx="256032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TextBox 57"/>
          <p:cNvSpPr txBox="1"/>
          <p:nvPr/>
        </p:nvSpPr>
        <p:spPr>
          <a:xfrm>
            <a:off x="2773680" y="4458208"/>
            <a:ext cx="2433320" cy="307777"/>
          </a:xfrm>
          <a:prstGeom prst="rect">
            <a:avLst/>
          </a:prstGeom>
          <a:noFill/>
        </p:spPr>
        <p:txBody>
          <a:bodyPr wrap="square">
            <a:spAutoFit/>
          </a:bodyPr>
          <a:lstStyle/>
          <a:p>
            <a:pPr algn="l"/>
            <a:r>
              <a:rPr sz="1400" b="0" i="0" dirty="0">
                <a:solidFill>
                  <a:srgbClr val="000000"/>
                </a:solidFill>
                <a:latin typeface="Arial"/>
              </a:rPr>
              <a:t>Input-based</a:t>
            </a:r>
          </a:p>
        </p:txBody>
      </p:sp>
      <p:sp>
        <p:nvSpPr>
          <p:cNvPr id="59" name="Rectangle 58"/>
          <p:cNvSpPr/>
          <p:nvPr/>
        </p:nvSpPr>
        <p:spPr>
          <a:xfrm>
            <a:off x="5303520" y="4407408"/>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TextBox 59"/>
          <p:cNvSpPr txBox="1"/>
          <p:nvPr/>
        </p:nvSpPr>
        <p:spPr>
          <a:xfrm>
            <a:off x="5379720" y="4458208"/>
            <a:ext cx="2616200" cy="307777"/>
          </a:xfrm>
          <a:prstGeom prst="rect">
            <a:avLst/>
          </a:prstGeom>
          <a:noFill/>
        </p:spPr>
        <p:txBody>
          <a:bodyPr wrap="square">
            <a:spAutoFit/>
          </a:bodyPr>
          <a:lstStyle/>
          <a:p>
            <a:pPr algn="l"/>
            <a:r>
              <a:rPr sz="1400" b="0" i="0" dirty="0">
                <a:solidFill>
                  <a:srgbClr val="000000"/>
                </a:solidFill>
                <a:latin typeface="Arial"/>
              </a:rPr>
              <a:t>Output-based</a:t>
            </a:r>
          </a:p>
        </p:txBody>
      </p:sp>
      <p:sp>
        <p:nvSpPr>
          <p:cNvPr id="61" name="Rectangle 60"/>
          <p:cNvSpPr/>
          <p:nvPr/>
        </p:nvSpPr>
        <p:spPr>
          <a:xfrm>
            <a:off x="8092440" y="4407408"/>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TextBox 61"/>
          <p:cNvSpPr txBox="1"/>
          <p:nvPr/>
        </p:nvSpPr>
        <p:spPr>
          <a:xfrm>
            <a:off x="8168640" y="4458208"/>
            <a:ext cx="2616200" cy="307777"/>
          </a:xfrm>
          <a:prstGeom prst="rect">
            <a:avLst/>
          </a:prstGeom>
          <a:noFill/>
        </p:spPr>
        <p:txBody>
          <a:bodyPr wrap="square">
            <a:spAutoFit/>
          </a:bodyPr>
          <a:lstStyle/>
          <a:p>
            <a:pPr algn="l"/>
            <a:r>
              <a:rPr sz="1400" b="0" i="0" dirty="0">
                <a:solidFill>
                  <a:srgbClr val="000000"/>
                </a:solidFill>
                <a:latin typeface="Arial"/>
              </a:rPr>
              <a:t>Output-based</a:t>
            </a:r>
          </a:p>
        </p:txBody>
      </p:sp>
      <p:sp>
        <p:nvSpPr>
          <p:cNvPr id="63" name="Rectangle 62"/>
          <p:cNvSpPr/>
          <p:nvPr/>
        </p:nvSpPr>
        <p:spPr>
          <a:xfrm>
            <a:off x="365760" y="4974336"/>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TextBox 63"/>
          <p:cNvSpPr txBox="1"/>
          <p:nvPr/>
        </p:nvSpPr>
        <p:spPr>
          <a:xfrm>
            <a:off x="441960" y="5025136"/>
            <a:ext cx="2159000" cy="307777"/>
          </a:xfrm>
          <a:prstGeom prst="rect">
            <a:avLst/>
          </a:prstGeom>
          <a:noFill/>
        </p:spPr>
        <p:txBody>
          <a:bodyPr wrap="square">
            <a:spAutoFit/>
          </a:bodyPr>
          <a:lstStyle/>
          <a:p>
            <a:pPr algn="l"/>
            <a:r>
              <a:rPr sz="1400" b="1" i="0" dirty="0">
                <a:solidFill>
                  <a:srgbClr val="1F3864"/>
                </a:solidFill>
                <a:latin typeface="Arial"/>
              </a:rPr>
              <a:t>Regional scope</a:t>
            </a:r>
          </a:p>
        </p:txBody>
      </p:sp>
      <p:sp>
        <p:nvSpPr>
          <p:cNvPr id="65" name="Rectangle 64"/>
          <p:cNvSpPr/>
          <p:nvPr/>
        </p:nvSpPr>
        <p:spPr>
          <a:xfrm>
            <a:off x="2697480" y="4974336"/>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6" name="TextBox 65"/>
          <p:cNvSpPr txBox="1"/>
          <p:nvPr/>
        </p:nvSpPr>
        <p:spPr>
          <a:xfrm>
            <a:off x="2773680" y="5025136"/>
            <a:ext cx="2433320" cy="523220"/>
          </a:xfrm>
          <a:prstGeom prst="rect">
            <a:avLst/>
          </a:prstGeom>
          <a:noFill/>
        </p:spPr>
        <p:txBody>
          <a:bodyPr wrap="square">
            <a:spAutoFit/>
          </a:bodyPr>
          <a:lstStyle/>
          <a:p>
            <a:pPr algn="l"/>
            <a:r>
              <a:rPr sz="1400" b="0" i="0" dirty="0">
                <a:solidFill>
                  <a:srgbClr val="000000"/>
                </a:solidFill>
                <a:latin typeface="Arial"/>
              </a:rPr>
              <a:t>North America &amp; influenced systems</a:t>
            </a:r>
          </a:p>
        </p:txBody>
      </p:sp>
      <p:sp>
        <p:nvSpPr>
          <p:cNvPr id="67" name="Rectangle 66"/>
          <p:cNvSpPr/>
          <p:nvPr/>
        </p:nvSpPr>
        <p:spPr>
          <a:xfrm>
            <a:off x="5303520" y="4974336"/>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8" name="TextBox 67"/>
          <p:cNvSpPr txBox="1"/>
          <p:nvPr/>
        </p:nvSpPr>
        <p:spPr>
          <a:xfrm>
            <a:off x="5379720" y="5025136"/>
            <a:ext cx="2616200" cy="307777"/>
          </a:xfrm>
          <a:prstGeom prst="rect">
            <a:avLst/>
          </a:prstGeom>
          <a:noFill/>
        </p:spPr>
        <p:txBody>
          <a:bodyPr wrap="square">
            <a:spAutoFit/>
          </a:bodyPr>
          <a:lstStyle/>
          <a:p>
            <a:pPr algn="l"/>
            <a:r>
              <a:rPr sz="1400" b="0" i="0" dirty="0">
                <a:solidFill>
                  <a:srgbClr val="000000"/>
                </a:solidFill>
                <a:latin typeface="Arial"/>
              </a:rPr>
              <a:t>50+ countries (Europe)</a:t>
            </a:r>
          </a:p>
        </p:txBody>
      </p:sp>
      <p:sp>
        <p:nvSpPr>
          <p:cNvPr id="69" name="Rectangle 68"/>
          <p:cNvSpPr/>
          <p:nvPr/>
        </p:nvSpPr>
        <p:spPr>
          <a:xfrm>
            <a:off x="8092440" y="4974336"/>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0" name="TextBox 69"/>
          <p:cNvSpPr txBox="1"/>
          <p:nvPr/>
        </p:nvSpPr>
        <p:spPr>
          <a:xfrm>
            <a:off x="8168640" y="5025136"/>
            <a:ext cx="2616200" cy="307777"/>
          </a:xfrm>
          <a:prstGeom prst="rect">
            <a:avLst/>
          </a:prstGeom>
          <a:noFill/>
        </p:spPr>
        <p:txBody>
          <a:bodyPr wrap="square">
            <a:spAutoFit/>
          </a:bodyPr>
          <a:lstStyle/>
          <a:p>
            <a:pPr algn="l"/>
            <a:r>
              <a:rPr sz="1400" b="0" i="0" dirty="0">
                <a:solidFill>
                  <a:srgbClr val="000000"/>
                </a:solidFill>
                <a:latin typeface="Arial"/>
              </a:rPr>
              <a:t>Pan-African framework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58833" y="297523"/>
            <a:ext cx="10972800" cy="430887"/>
          </a:xfrm>
          <a:prstGeom prst="rect">
            <a:avLst/>
          </a:prstGeom>
          <a:noFill/>
        </p:spPr>
        <p:txBody>
          <a:bodyPr wrap="square">
            <a:spAutoFit/>
          </a:bodyPr>
          <a:lstStyle/>
          <a:p>
            <a:pPr algn="l"/>
            <a:r>
              <a:rPr sz="2200" b="1" i="0" dirty="0">
                <a:solidFill>
                  <a:srgbClr val="1F3864"/>
                </a:solidFill>
                <a:latin typeface="Arial"/>
              </a:rPr>
              <a:t>The Development of ACTS: From Tuning Africa to HAQAA3</a:t>
            </a:r>
          </a:p>
        </p:txBody>
      </p:sp>
      <p:sp>
        <p:nvSpPr>
          <p:cNvPr id="7" name="Rectangle 6"/>
          <p:cNvSpPr/>
          <p:nvPr/>
        </p:nvSpPr>
        <p:spPr>
          <a:xfrm>
            <a:off x="2971800" y="1874519"/>
            <a:ext cx="365760" cy="10972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365760" y="1097280"/>
            <a:ext cx="2606040" cy="50292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41960" y="1097280"/>
            <a:ext cx="2606040" cy="523220"/>
          </a:xfrm>
          <a:prstGeom prst="rect">
            <a:avLst/>
          </a:prstGeom>
          <a:noFill/>
        </p:spPr>
        <p:txBody>
          <a:bodyPr wrap="square">
            <a:spAutoFit/>
          </a:bodyPr>
          <a:lstStyle/>
          <a:p>
            <a:pPr algn="ctr"/>
            <a:r>
              <a:rPr sz="1400" b="1" i="0" dirty="0">
                <a:solidFill>
                  <a:srgbClr val="FFFFFF"/>
                </a:solidFill>
                <a:latin typeface="Arial"/>
              </a:rPr>
              <a:t>Tuning Africa
2011–2015</a:t>
            </a:r>
          </a:p>
        </p:txBody>
      </p:sp>
      <p:sp>
        <p:nvSpPr>
          <p:cNvPr id="10" name="Rectangle 9"/>
          <p:cNvSpPr/>
          <p:nvPr/>
        </p:nvSpPr>
        <p:spPr>
          <a:xfrm>
            <a:off x="365760" y="1600200"/>
            <a:ext cx="2606040" cy="2286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7360" y="1664208"/>
            <a:ext cx="2468880" cy="1815882"/>
          </a:xfrm>
          <a:prstGeom prst="rect">
            <a:avLst/>
          </a:prstGeom>
          <a:noFill/>
        </p:spPr>
        <p:txBody>
          <a:bodyPr wrap="square">
            <a:spAutoFit/>
          </a:bodyPr>
          <a:lstStyle/>
          <a:p>
            <a:pPr algn="l"/>
            <a:r>
              <a:rPr sz="1400" b="0" i="0" dirty="0">
                <a:solidFill>
                  <a:srgbClr val="000000"/>
                </a:solidFill>
                <a:latin typeface="Arial"/>
              </a:rPr>
              <a:t>Adapted Tuning methodology for Africa. Piloted learning outcome-based curriculum design in 5 disciplines. Established conceptual foundation for outcome-referenced credit allocation.</a:t>
            </a:r>
          </a:p>
        </p:txBody>
      </p:sp>
      <p:sp>
        <p:nvSpPr>
          <p:cNvPr id="12" name="Rectangle 11"/>
          <p:cNvSpPr/>
          <p:nvPr/>
        </p:nvSpPr>
        <p:spPr>
          <a:xfrm>
            <a:off x="5943600" y="1874519"/>
            <a:ext cx="365760" cy="10972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3337560" y="1097280"/>
            <a:ext cx="2606040" cy="50292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413760" y="1097280"/>
            <a:ext cx="2606040" cy="523220"/>
          </a:xfrm>
          <a:prstGeom prst="rect">
            <a:avLst/>
          </a:prstGeom>
          <a:noFill/>
        </p:spPr>
        <p:txBody>
          <a:bodyPr wrap="square">
            <a:spAutoFit/>
          </a:bodyPr>
          <a:lstStyle/>
          <a:p>
            <a:pPr algn="ctr"/>
            <a:r>
              <a:rPr sz="1400" b="1" i="0" dirty="0">
                <a:solidFill>
                  <a:srgbClr val="FFFFFF"/>
                </a:solidFill>
                <a:latin typeface="Arial"/>
              </a:rPr>
              <a:t>HAQAA1
2015–2018</a:t>
            </a:r>
          </a:p>
        </p:txBody>
      </p:sp>
      <p:sp>
        <p:nvSpPr>
          <p:cNvPr id="15" name="Rectangle 14"/>
          <p:cNvSpPr/>
          <p:nvPr/>
        </p:nvSpPr>
        <p:spPr>
          <a:xfrm>
            <a:off x="3337560" y="1600200"/>
            <a:ext cx="2606040" cy="2286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3439160" y="1664208"/>
            <a:ext cx="2468880" cy="1600438"/>
          </a:xfrm>
          <a:prstGeom prst="rect">
            <a:avLst/>
          </a:prstGeom>
          <a:noFill/>
        </p:spPr>
        <p:txBody>
          <a:bodyPr wrap="square">
            <a:spAutoFit/>
          </a:bodyPr>
          <a:lstStyle/>
          <a:p>
            <a:pPr algn="l"/>
            <a:r>
              <a:rPr sz="1400" b="0" i="0" dirty="0">
                <a:solidFill>
                  <a:srgbClr val="000000"/>
                </a:solidFill>
                <a:latin typeface="Arial"/>
              </a:rPr>
              <a:t>Developed the Pan-African Quality Assurance &amp; Accreditation Framework (PAQAF). Established principles linking QA, qualifications recognition and credit transfer.</a:t>
            </a:r>
          </a:p>
        </p:txBody>
      </p:sp>
      <p:sp>
        <p:nvSpPr>
          <p:cNvPr id="17" name="Rectangle 16"/>
          <p:cNvSpPr/>
          <p:nvPr/>
        </p:nvSpPr>
        <p:spPr>
          <a:xfrm>
            <a:off x="8915400" y="1874519"/>
            <a:ext cx="365760" cy="10972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6309360" y="1097280"/>
            <a:ext cx="2606040" cy="502920"/>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6385560" y="1097280"/>
            <a:ext cx="2606040" cy="523220"/>
          </a:xfrm>
          <a:prstGeom prst="rect">
            <a:avLst/>
          </a:prstGeom>
          <a:noFill/>
        </p:spPr>
        <p:txBody>
          <a:bodyPr wrap="square">
            <a:spAutoFit/>
          </a:bodyPr>
          <a:lstStyle/>
          <a:p>
            <a:pPr algn="ctr"/>
            <a:r>
              <a:rPr sz="1400" b="1" i="0" dirty="0">
                <a:solidFill>
                  <a:srgbClr val="FFFFFF"/>
                </a:solidFill>
                <a:latin typeface="Arial"/>
              </a:rPr>
              <a:t>HAQAA2
2018–2022</a:t>
            </a:r>
          </a:p>
        </p:txBody>
      </p:sp>
      <p:sp>
        <p:nvSpPr>
          <p:cNvPr id="20" name="Rectangle 19"/>
          <p:cNvSpPr/>
          <p:nvPr/>
        </p:nvSpPr>
        <p:spPr>
          <a:xfrm>
            <a:off x="6309360" y="1600200"/>
            <a:ext cx="2606040" cy="2286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6410960" y="1664208"/>
            <a:ext cx="2468880" cy="1600438"/>
          </a:xfrm>
          <a:prstGeom prst="rect">
            <a:avLst/>
          </a:prstGeom>
          <a:noFill/>
        </p:spPr>
        <p:txBody>
          <a:bodyPr wrap="square">
            <a:spAutoFit/>
          </a:bodyPr>
          <a:lstStyle/>
          <a:p>
            <a:pPr algn="l"/>
            <a:r>
              <a:rPr sz="1400" b="0" i="0" dirty="0">
                <a:solidFill>
                  <a:srgbClr val="000000"/>
                </a:solidFill>
                <a:latin typeface="Arial"/>
              </a:rPr>
              <a:t>Produced the ACTS Roadmap: credit reference values, implementation guidelines for institutions, alignment protocols with national qualifications frameworks.</a:t>
            </a:r>
          </a:p>
        </p:txBody>
      </p:sp>
      <p:sp>
        <p:nvSpPr>
          <p:cNvPr id="22" name="Rectangle 21"/>
          <p:cNvSpPr/>
          <p:nvPr/>
        </p:nvSpPr>
        <p:spPr>
          <a:xfrm>
            <a:off x="9281160" y="1097280"/>
            <a:ext cx="2606040" cy="502920"/>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9357360" y="1097280"/>
            <a:ext cx="2606040" cy="523220"/>
          </a:xfrm>
          <a:prstGeom prst="rect">
            <a:avLst/>
          </a:prstGeom>
          <a:noFill/>
        </p:spPr>
        <p:txBody>
          <a:bodyPr wrap="square">
            <a:spAutoFit/>
          </a:bodyPr>
          <a:lstStyle/>
          <a:p>
            <a:pPr algn="ctr"/>
            <a:r>
              <a:rPr sz="1400" b="1" i="0" dirty="0">
                <a:solidFill>
                  <a:srgbClr val="FFFFFF"/>
                </a:solidFill>
                <a:latin typeface="Arial"/>
              </a:rPr>
              <a:t>HAQAA3
202</a:t>
            </a:r>
            <a:r>
              <a:rPr lang="es-ES" sz="1400" b="1" i="0" dirty="0">
                <a:solidFill>
                  <a:srgbClr val="FFFFFF"/>
                </a:solidFill>
                <a:latin typeface="Arial"/>
              </a:rPr>
              <a:t>3</a:t>
            </a:r>
            <a:r>
              <a:rPr sz="1400" b="1" i="0" dirty="0">
                <a:solidFill>
                  <a:srgbClr val="FFFFFF"/>
                </a:solidFill>
                <a:latin typeface="Arial"/>
              </a:rPr>
              <a:t>–present</a:t>
            </a:r>
          </a:p>
        </p:txBody>
      </p:sp>
      <p:sp>
        <p:nvSpPr>
          <p:cNvPr id="24" name="Rectangle 23"/>
          <p:cNvSpPr/>
          <p:nvPr/>
        </p:nvSpPr>
        <p:spPr>
          <a:xfrm>
            <a:off x="9281160" y="1600200"/>
            <a:ext cx="2606040" cy="2286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9382760" y="1664208"/>
            <a:ext cx="2468880" cy="1600438"/>
          </a:xfrm>
          <a:prstGeom prst="rect">
            <a:avLst/>
          </a:prstGeom>
          <a:noFill/>
        </p:spPr>
        <p:txBody>
          <a:bodyPr wrap="square">
            <a:spAutoFit/>
          </a:bodyPr>
          <a:lstStyle/>
          <a:p>
            <a:pPr algn="l"/>
            <a:r>
              <a:rPr sz="1400" b="0" i="0" dirty="0">
                <a:solidFill>
                  <a:srgbClr val="000000"/>
                </a:solidFill>
                <a:latin typeface="Arial"/>
              </a:rPr>
              <a:t>Moving from policy development to institutional practice. Addressing institutional inertia, capacity gaps, data poverty, regulatory fragmentation and trust deficits.</a:t>
            </a:r>
          </a:p>
        </p:txBody>
      </p:sp>
      <p:sp>
        <p:nvSpPr>
          <p:cNvPr id="26" name="TextBox 25"/>
          <p:cNvSpPr txBox="1"/>
          <p:nvPr/>
        </p:nvSpPr>
        <p:spPr>
          <a:xfrm>
            <a:off x="365760" y="4114800"/>
            <a:ext cx="11430000" cy="365760"/>
          </a:xfrm>
          <a:prstGeom prst="rect">
            <a:avLst/>
          </a:prstGeom>
          <a:noFill/>
        </p:spPr>
        <p:txBody>
          <a:bodyPr wrap="square">
            <a:spAutoFit/>
          </a:bodyPr>
          <a:lstStyle/>
          <a:p>
            <a:pPr algn="l"/>
            <a:r>
              <a:rPr b="1" i="0" dirty="0">
                <a:solidFill>
                  <a:srgbClr val="1F3864"/>
                </a:solidFill>
                <a:latin typeface="Arial"/>
              </a:rPr>
              <a:t>Key barriers identified by HAQAA3 State-of-the-Art Report (2025):</a:t>
            </a:r>
          </a:p>
        </p:txBody>
      </p:sp>
      <p:sp>
        <p:nvSpPr>
          <p:cNvPr id="27" name="TextBox 26"/>
          <p:cNvSpPr txBox="1"/>
          <p:nvPr/>
        </p:nvSpPr>
        <p:spPr>
          <a:xfrm>
            <a:off x="358833" y="4709160"/>
            <a:ext cx="11430000" cy="1323439"/>
          </a:xfrm>
          <a:prstGeom prst="rect">
            <a:avLst/>
          </a:prstGeom>
          <a:noFill/>
        </p:spPr>
        <p:txBody>
          <a:bodyPr wrap="square">
            <a:spAutoFit/>
          </a:bodyPr>
          <a:lstStyle/>
          <a:p>
            <a:pPr marL="285750" indent="-285750" algn="l">
              <a:buFont typeface="Arial" panose="020B0604020202020204" pitchFamily="34" charset="0"/>
              <a:buChar char="•"/>
            </a:pPr>
            <a:r>
              <a:rPr sz="1600" b="0" dirty="0">
                <a:solidFill>
                  <a:srgbClr val="000000"/>
                </a:solidFill>
                <a:latin typeface="Arial"/>
              </a:rPr>
              <a:t>Institutional inertia: many universities still use Carnegie-derived, contact-hour-based credit definitions.</a:t>
            </a:r>
          </a:p>
          <a:p>
            <a:pPr marL="285750" indent="-285750" algn="l">
              <a:buFont typeface="Arial" panose="020B0604020202020204" pitchFamily="34" charset="0"/>
              <a:buChar char="•"/>
            </a:pPr>
            <a:r>
              <a:rPr sz="1600" b="0" dirty="0">
                <a:solidFill>
                  <a:srgbClr val="000000"/>
                </a:solidFill>
                <a:latin typeface="Arial"/>
              </a:rPr>
              <a:t>Capacity gaps: limited expertise in workload estimation and learning outcome design at faculty level.</a:t>
            </a:r>
          </a:p>
          <a:p>
            <a:pPr marL="285750" indent="-285750" algn="l">
              <a:buFont typeface="Arial" panose="020B0604020202020204" pitchFamily="34" charset="0"/>
              <a:buChar char="•"/>
            </a:pPr>
            <a:r>
              <a:rPr sz="1600" b="0" dirty="0">
                <a:solidFill>
                  <a:srgbClr val="000000"/>
                </a:solidFill>
                <a:latin typeface="Arial"/>
              </a:rPr>
              <a:t>Data poverty: absence of reliable data on actual student workload for evidence-based credit calibration.</a:t>
            </a:r>
          </a:p>
          <a:p>
            <a:pPr marL="285750" indent="-285750" algn="l">
              <a:buFont typeface="Arial" panose="020B0604020202020204" pitchFamily="34" charset="0"/>
              <a:buChar char="•"/>
            </a:pPr>
            <a:r>
              <a:rPr sz="1600" b="0" dirty="0">
                <a:solidFill>
                  <a:srgbClr val="000000"/>
                </a:solidFill>
                <a:latin typeface="Arial"/>
              </a:rPr>
              <a:t>Regulatory fragmentation: national credit frameworks vary significantly in alignment with ACTS.</a:t>
            </a:r>
          </a:p>
          <a:p>
            <a:pPr marL="285750" indent="-285750" algn="l">
              <a:buFont typeface="Arial" panose="020B0604020202020204" pitchFamily="34" charset="0"/>
              <a:buChar char="•"/>
            </a:pPr>
            <a:r>
              <a:rPr sz="1600" b="0" dirty="0">
                <a:solidFill>
                  <a:srgbClr val="000000"/>
                </a:solidFill>
                <a:latin typeface="Arial"/>
              </a:rPr>
              <a:t>Trust deficits: without shared QA mechanisms, institutions are reluctant to </a:t>
            </a:r>
            <a:r>
              <a:rPr sz="1600" b="0" dirty="0" err="1">
                <a:solidFill>
                  <a:srgbClr val="000000"/>
                </a:solidFill>
                <a:latin typeface="Arial"/>
              </a:rPr>
              <a:t>recognise</a:t>
            </a:r>
            <a:r>
              <a:rPr sz="1600" b="0" dirty="0">
                <a:solidFill>
                  <a:srgbClr val="000000"/>
                </a:solidFill>
                <a:latin typeface="Arial"/>
              </a:rPr>
              <a:t> credits from partners</a:t>
            </a:r>
            <a:r>
              <a:rPr sz="1200" b="0" dirty="0">
                <a:solidFill>
                  <a:srgbClr val="000000"/>
                </a:solidFill>
                <a:latin typeface="Aria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31E04CE-03AE-139D-1373-1A9C55B77191}"/>
              </a:ext>
            </a:extLst>
          </p:cNvPr>
          <p:cNvSpPr/>
          <p:nvPr/>
        </p:nvSpPr>
        <p:spPr>
          <a:xfrm>
            <a:off x="0" y="4031668"/>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C8D58C58-6817-CC2C-A3F3-F1B79B12C390}"/>
              </a:ext>
            </a:extLst>
          </p:cNvPr>
          <p:cNvSpPr/>
          <p:nvPr/>
        </p:nvSpPr>
        <p:spPr>
          <a:xfrm>
            <a:off x="0" y="4031668"/>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10">
            <a:extLst>
              <a:ext uri="{FF2B5EF4-FFF2-40B4-BE49-F238E27FC236}">
                <a16:creationId xmlns:a16="http://schemas.microsoft.com/office/drawing/2014/main" id="{12AC3A4A-638A-102C-868B-EDF31B17F1C3}"/>
              </a:ext>
            </a:extLst>
          </p:cNvPr>
          <p:cNvSpPr/>
          <p:nvPr/>
        </p:nvSpPr>
        <p:spPr>
          <a:xfrm>
            <a:off x="7051962" y="2276055"/>
            <a:ext cx="845127" cy="775855"/>
          </a:xfrm>
          <a:prstGeom prst="ellipse">
            <a:avLst/>
          </a:prstGeom>
          <a:solidFill>
            <a:srgbClr val="F98B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p>
        </p:txBody>
      </p:sp>
      <p:sp>
        <p:nvSpPr>
          <p:cNvPr id="12" name="Elipse 11">
            <a:extLst>
              <a:ext uri="{FF2B5EF4-FFF2-40B4-BE49-F238E27FC236}">
                <a16:creationId xmlns:a16="http://schemas.microsoft.com/office/drawing/2014/main" id="{05B7702F-117F-09F2-4EA6-6FBE67D9586F}"/>
              </a:ext>
            </a:extLst>
          </p:cNvPr>
          <p:cNvSpPr/>
          <p:nvPr/>
        </p:nvSpPr>
        <p:spPr>
          <a:xfrm>
            <a:off x="7051962" y="3806090"/>
            <a:ext cx="845127" cy="775855"/>
          </a:xfrm>
          <a:prstGeom prst="ellipse">
            <a:avLst/>
          </a:prstGeom>
          <a:solidFill>
            <a:srgbClr val="9F6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pic>
        <p:nvPicPr>
          <p:cNvPr id="7" name="Imagen 6">
            <a:extLst>
              <a:ext uri="{FF2B5EF4-FFF2-40B4-BE49-F238E27FC236}">
                <a16:creationId xmlns:a16="http://schemas.microsoft.com/office/drawing/2014/main" id="{A556ADFD-EF0F-D7D1-A1B9-1D0E3DD46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69839"/>
            <a:ext cx="5721924" cy="5872501"/>
          </a:xfrm>
          <a:prstGeom prst="rect">
            <a:avLst/>
          </a:prstGeom>
        </p:spPr>
      </p:pic>
      <p:sp>
        <p:nvSpPr>
          <p:cNvPr id="4" name="Rectángulo 3">
            <a:extLst>
              <a:ext uri="{FF2B5EF4-FFF2-40B4-BE49-F238E27FC236}">
                <a16:creationId xmlns:a16="http://schemas.microsoft.com/office/drawing/2014/main" id="{1CD49D0C-9CE3-881C-4982-95C31033A485}"/>
              </a:ext>
            </a:extLst>
          </p:cNvPr>
          <p:cNvSpPr/>
          <p:nvPr/>
        </p:nvSpPr>
        <p:spPr>
          <a:xfrm>
            <a:off x="8188036" y="2179072"/>
            <a:ext cx="3699164" cy="949930"/>
          </a:xfrm>
          <a:prstGeom prst="rect">
            <a:avLst/>
          </a:prstGeom>
          <a:solidFill>
            <a:srgbClr val="F98B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Countries</a:t>
            </a: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Credit</a:t>
            </a: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system</a:t>
            </a:r>
            <a:endPar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ángulo 4">
            <a:extLst>
              <a:ext uri="{FF2B5EF4-FFF2-40B4-BE49-F238E27FC236}">
                <a16:creationId xmlns:a16="http://schemas.microsoft.com/office/drawing/2014/main" id="{DBDE2222-445F-7EEA-C2FC-0601028D5CB6}"/>
              </a:ext>
            </a:extLst>
          </p:cNvPr>
          <p:cNvSpPr/>
          <p:nvPr/>
        </p:nvSpPr>
        <p:spPr>
          <a:xfrm>
            <a:off x="8188036" y="3719053"/>
            <a:ext cx="3699164" cy="949930"/>
          </a:xfrm>
          <a:prstGeom prst="rect">
            <a:avLst/>
          </a:prstGeom>
          <a:solidFill>
            <a:srgbClr val="9F6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Countries</a:t>
            </a: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without</a:t>
            </a: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credit</a:t>
            </a: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system</a:t>
            </a:r>
            <a:endPar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desk1">
            <a:extLst>
              <a:ext uri="{FF2B5EF4-FFF2-40B4-BE49-F238E27FC236}">
                <a16:creationId xmlns:a16="http://schemas.microsoft.com/office/drawing/2014/main" id="{A7C73144-271D-9400-2C81-DAC9BEE97D7A}"/>
              </a:ext>
            </a:extLst>
          </p:cNvPr>
          <p:cNvSpPr>
            <a:spLocks noEditPoints="1" noChangeArrowheads="1"/>
          </p:cNvSpPr>
          <p:nvPr/>
        </p:nvSpPr>
        <p:spPr bwMode="auto">
          <a:xfrm>
            <a:off x="1" y="0"/>
            <a:ext cx="12192000" cy="775855"/>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E3C"/>
          </a:solidFill>
          <a:ln w="9525">
            <a:noFill/>
            <a:miter lim="800000"/>
            <a:headEnd/>
            <a:tailEnd/>
          </a:ln>
          <a:effectLst/>
        </p:spPr>
        <p:txBody>
          <a:bodyPr tIns="108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Rectangle 2">
            <a:extLst>
              <a:ext uri="{FF2B5EF4-FFF2-40B4-BE49-F238E27FC236}">
                <a16:creationId xmlns:a16="http://schemas.microsoft.com/office/drawing/2014/main" id="{1A7E21C2-DF13-81A2-BBD4-DADDB2F5207F}"/>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uadroTexto 9">
            <a:extLst>
              <a:ext uri="{FF2B5EF4-FFF2-40B4-BE49-F238E27FC236}">
                <a16:creationId xmlns:a16="http://schemas.microsoft.com/office/drawing/2014/main" id="{1C01B5AE-6BB3-4560-08FD-8DEF0F53EAAB}"/>
              </a:ext>
            </a:extLst>
          </p:cNvPr>
          <p:cNvSpPr txBox="1"/>
          <p:nvPr/>
        </p:nvSpPr>
        <p:spPr>
          <a:xfrm>
            <a:off x="304800" y="248981"/>
            <a:ext cx="6262254" cy="430887"/>
          </a:xfrm>
          <a:prstGeom prst="rect">
            <a:avLst/>
          </a:prstGeom>
          <a:noFill/>
        </p:spPr>
        <p:txBody>
          <a:bodyPr wrap="square" rtlCol="0">
            <a:spAutoFit/>
          </a:bodyPr>
          <a:lstStyle/>
          <a:p>
            <a:r>
              <a:rPr lang="en-US" altLang="es-ES" sz="2200" b="1" dirty="0">
                <a:solidFill>
                  <a:prstClr val="black"/>
                </a:solidFill>
                <a:latin typeface="Arial" panose="020B0604020202020204" pitchFamily="34" charset="0"/>
                <a:cs typeface="Arial" panose="020B0604020202020204" pitchFamily="34" charset="0"/>
              </a:rPr>
              <a:t>State of the Art - Academic Credits in Africa</a:t>
            </a:r>
            <a:endParaRPr lang="es-ES" sz="2200" dirty="0"/>
          </a:p>
        </p:txBody>
      </p:sp>
    </p:spTree>
    <p:extLst>
      <p:ext uri="{BB962C8B-B14F-4D97-AF65-F5344CB8AC3E}">
        <p14:creationId xmlns:p14="http://schemas.microsoft.com/office/powerpoint/2010/main" val="157019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DF0709-C4F5-02DE-2AEE-A37F7940ED38}"/>
              </a:ext>
            </a:extLst>
          </p:cNvPr>
          <p:cNvSpPr/>
          <p:nvPr/>
        </p:nvSpPr>
        <p:spPr>
          <a:xfrm>
            <a:off x="-1" y="4322615"/>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ipse 4">
            <a:extLst>
              <a:ext uri="{FF2B5EF4-FFF2-40B4-BE49-F238E27FC236}">
                <a16:creationId xmlns:a16="http://schemas.microsoft.com/office/drawing/2014/main" id="{21391984-64FA-BFD4-BCBC-00B5B52228D2}"/>
              </a:ext>
            </a:extLst>
          </p:cNvPr>
          <p:cNvSpPr/>
          <p:nvPr/>
        </p:nvSpPr>
        <p:spPr>
          <a:xfrm>
            <a:off x="7197431" y="1237923"/>
            <a:ext cx="845127" cy="7758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6" name="Rectángulo 5">
            <a:extLst>
              <a:ext uri="{FF2B5EF4-FFF2-40B4-BE49-F238E27FC236}">
                <a16:creationId xmlns:a16="http://schemas.microsoft.com/office/drawing/2014/main" id="{C81DC8E5-6B8D-C3F7-6980-0F0587D0573C}"/>
              </a:ext>
            </a:extLst>
          </p:cNvPr>
          <p:cNvSpPr/>
          <p:nvPr/>
        </p:nvSpPr>
        <p:spPr>
          <a:xfrm>
            <a:off x="8285013" y="1226131"/>
            <a:ext cx="3699164" cy="77585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credits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er</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 name="Elipse 1">
            <a:extLst>
              <a:ext uri="{FF2B5EF4-FFF2-40B4-BE49-F238E27FC236}">
                <a16:creationId xmlns:a16="http://schemas.microsoft.com/office/drawing/2014/main" id="{9141C654-0E1B-7AF5-E6F3-646000E81C09}"/>
              </a:ext>
            </a:extLst>
          </p:cNvPr>
          <p:cNvSpPr/>
          <p:nvPr/>
        </p:nvSpPr>
        <p:spPr>
          <a:xfrm>
            <a:off x="7301334" y="2159938"/>
            <a:ext cx="845127" cy="775855"/>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a:t>
            </a:r>
          </a:p>
        </p:txBody>
      </p:sp>
      <p:sp>
        <p:nvSpPr>
          <p:cNvPr id="7" name="Rectángulo 6">
            <a:extLst>
              <a:ext uri="{FF2B5EF4-FFF2-40B4-BE49-F238E27FC236}">
                <a16:creationId xmlns:a16="http://schemas.microsoft.com/office/drawing/2014/main" id="{073C772C-FC6D-F02A-C6DE-F3347C8592E2}"/>
              </a:ext>
            </a:extLst>
          </p:cNvPr>
          <p:cNvSpPr/>
          <p:nvPr/>
        </p:nvSpPr>
        <p:spPr>
          <a:xfrm>
            <a:off x="8326582" y="2139834"/>
            <a:ext cx="3699164" cy="77585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credits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Rectángulo 8">
            <a:extLst>
              <a:ext uri="{FF2B5EF4-FFF2-40B4-BE49-F238E27FC236}">
                <a16:creationId xmlns:a16="http://schemas.microsoft.com/office/drawing/2014/main" id="{6DB428C2-D642-1CE2-F60B-EB7FD5A42246}"/>
              </a:ext>
            </a:extLst>
          </p:cNvPr>
          <p:cNvSpPr/>
          <p:nvPr/>
        </p:nvSpPr>
        <p:spPr>
          <a:xfrm>
            <a:off x="13854" y="4253343"/>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F72BFFE8-347D-DDF1-8FEE-65C493B995AF}"/>
              </a:ext>
            </a:extLst>
          </p:cNvPr>
          <p:cNvSpPr/>
          <p:nvPr/>
        </p:nvSpPr>
        <p:spPr>
          <a:xfrm>
            <a:off x="8285013" y="3060181"/>
            <a:ext cx="3699164" cy="775855"/>
          </a:xfrm>
          <a:prstGeom prst="rect">
            <a:avLst/>
          </a:prstGeom>
          <a:solidFill>
            <a:srgbClr val="00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credits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Elipse 9">
            <a:extLst>
              <a:ext uri="{FF2B5EF4-FFF2-40B4-BE49-F238E27FC236}">
                <a16:creationId xmlns:a16="http://schemas.microsoft.com/office/drawing/2014/main" id="{8D7DB5D0-41BE-8A26-E2CA-E35FFD1142FD}"/>
              </a:ext>
            </a:extLst>
          </p:cNvPr>
          <p:cNvSpPr/>
          <p:nvPr/>
        </p:nvSpPr>
        <p:spPr>
          <a:xfrm>
            <a:off x="7329044" y="3078904"/>
            <a:ext cx="845127" cy="775855"/>
          </a:xfrm>
          <a:prstGeom prst="ellipse">
            <a:avLst/>
          </a:prstGeom>
          <a:solidFill>
            <a:srgbClr val="00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Rectángulo 10">
            <a:extLst>
              <a:ext uri="{FF2B5EF4-FFF2-40B4-BE49-F238E27FC236}">
                <a16:creationId xmlns:a16="http://schemas.microsoft.com/office/drawing/2014/main" id="{E5198E10-B90C-2309-EC46-2840196881A0}"/>
              </a:ext>
            </a:extLst>
          </p:cNvPr>
          <p:cNvSpPr/>
          <p:nvPr/>
        </p:nvSpPr>
        <p:spPr>
          <a:xfrm>
            <a:off x="8326582" y="4024743"/>
            <a:ext cx="3699164" cy="77585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credits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2" name="Elipse 11">
            <a:extLst>
              <a:ext uri="{FF2B5EF4-FFF2-40B4-BE49-F238E27FC236}">
                <a16:creationId xmlns:a16="http://schemas.microsoft.com/office/drawing/2014/main" id="{8D0AFDF0-FD30-777A-1FB5-1079DC9F8F37}"/>
              </a:ext>
            </a:extLst>
          </p:cNvPr>
          <p:cNvSpPr/>
          <p:nvPr/>
        </p:nvSpPr>
        <p:spPr>
          <a:xfrm>
            <a:off x="7301334" y="3997034"/>
            <a:ext cx="845127" cy="77585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4" name="Rectángulo 13">
            <a:extLst>
              <a:ext uri="{FF2B5EF4-FFF2-40B4-BE49-F238E27FC236}">
                <a16:creationId xmlns:a16="http://schemas.microsoft.com/office/drawing/2014/main" id="{E5A4DF05-1E9F-C050-10E7-229FC62C1441}"/>
              </a:ext>
            </a:extLst>
          </p:cNvPr>
          <p:cNvSpPr/>
          <p:nvPr/>
        </p:nvSpPr>
        <p:spPr>
          <a:xfrm>
            <a:off x="13854" y="4184071"/>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B92CB3AC-C814-AC71-7604-AAB0F251E1DB}"/>
              </a:ext>
            </a:extLst>
          </p:cNvPr>
          <p:cNvSpPr/>
          <p:nvPr/>
        </p:nvSpPr>
        <p:spPr>
          <a:xfrm>
            <a:off x="59197" y="4287980"/>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E5A4DF05-1E9F-C050-10E7-229FC62C1441}"/>
              </a:ext>
            </a:extLst>
          </p:cNvPr>
          <p:cNvSpPr/>
          <p:nvPr/>
        </p:nvSpPr>
        <p:spPr>
          <a:xfrm>
            <a:off x="43191" y="4322615"/>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DFD618A3-00CA-D6D2-DB35-9069E298B0CB}"/>
              </a:ext>
            </a:extLst>
          </p:cNvPr>
          <p:cNvSpPr/>
          <p:nvPr/>
        </p:nvSpPr>
        <p:spPr>
          <a:xfrm>
            <a:off x="101258" y="3446317"/>
            <a:ext cx="257938" cy="1877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n 21">
            <a:extLst>
              <a:ext uri="{FF2B5EF4-FFF2-40B4-BE49-F238E27FC236}">
                <a16:creationId xmlns:a16="http://schemas.microsoft.com/office/drawing/2014/main" id="{B2730366-CD25-C7AE-0176-E6F255735FD6}"/>
              </a:ext>
            </a:extLst>
          </p:cNvPr>
          <p:cNvPicPr>
            <a:picLocks noChangeAspect="1"/>
          </p:cNvPicPr>
          <p:nvPr/>
        </p:nvPicPr>
        <p:blipFill>
          <a:blip r:embed="rId3">
            <a:extLst>
              <a:ext uri="{28A0092B-C50C-407E-A947-70E740481C1C}">
                <a14:useLocalDpi xmlns:a14="http://schemas.microsoft.com/office/drawing/2010/main" val="0"/>
              </a:ext>
            </a:extLst>
          </a:blip>
          <a:srcRect l="8228" t="1344" r="2651" b="6515"/>
          <a:stretch/>
        </p:blipFill>
        <p:spPr>
          <a:xfrm>
            <a:off x="341214" y="914400"/>
            <a:ext cx="5754786" cy="5943600"/>
          </a:xfrm>
          <a:prstGeom prst="rect">
            <a:avLst/>
          </a:prstGeom>
        </p:spPr>
      </p:pic>
      <p:sp>
        <p:nvSpPr>
          <p:cNvPr id="23" name="CuadroTexto 22">
            <a:extLst>
              <a:ext uri="{FF2B5EF4-FFF2-40B4-BE49-F238E27FC236}">
                <a16:creationId xmlns:a16="http://schemas.microsoft.com/office/drawing/2014/main" id="{0671178C-B164-73E2-B0FE-F02DBC826EA2}"/>
              </a:ext>
            </a:extLst>
          </p:cNvPr>
          <p:cNvSpPr txBox="1"/>
          <p:nvPr/>
        </p:nvSpPr>
        <p:spPr>
          <a:xfrm>
            <a:off x="6315180" y="5521035"/>
            <a:ext cx="586296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 countries with annual credits varying from 30 to 120 (3 countries without definition/information)</a:t>
            </a:r>
            <a:endPar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ángulo 23">
            <a:extLst>
              <a:ext uri="{FF2B5EF4-FFF2-40B4-BE49-F238E27FC236}">
                <a16:creationId xmlns:a16="http://schemas.microsoft.com/office/drawing/2014/main" id="{02F67AB5-1CDE-88CC-1771-9C40726A3975}"/>
              </a:ext>
            </a:extLst>
          </p:cNvPr>
          <p:cNvSpPr/>
          <p:nvPr/>
        </p:nvSpPr>
        <p:spPr>
          <a:xfrm>
            <a:off x="13854" y="3899218"/>
            <a:ext cx="447630" cy="1233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esk1">
            <a:extLst>
              <a:ext uri="{FF2B5EF4-FFF2-40B4-BE49-F238E27FC236}">
                <a16:creationId xmlns:a16="http://schemas.microsoft.com/office/drawing/2014/main" id="{5F6F17A7-620E-FEA3-84A8-08F27B8C1468}"/>
              </a:ext>
            </a:extLst>
          </p:cNvPr>
          <p:cNvSpPr>
            <a:spLocks noEditPoints="1" noChangeArrowheads="1"/>
          </p:cNvSpPr>
          <p:nvPr/>
        </p:nvSpPr>
        <p:spPr bwMode="auto">
          <a:xfrm>
            <a:off x="1" y="0"/>
            <a:ext cx="12192000" cy="775855"/>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E3C"/>
          </a:solidFill>
          <a:ln w="9525">
            <a:noFill/>
            <a:miter lim="800000"/>
            <a:headEnd/>
            <a:tailEnd/>
          </a:ln>
          <a:effectLst/>
        </p:spPr>
        <p:txBody>
          <a:bodyPr tIns="108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0" name="Rectangle 2">
            <a:extLst>
              <a:ext uri="{FF2B5EF4-FFF2-40B4-BE49-F238E27FC236}">
                <a16:creationId xmlns:a16="http://schemas.microsoft.com/office/drawing/2014/main" id="{9C6B597B-A29F-DA35-6DB4-74F5FF843AA3}"/>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CuadroTexto 20">
            <a:extLst>
              <a:ext uri="{FF2B5EF4-FFF2-40B4-BE49-F238E27FC236}">
                <a16:creationId xmlns:a16="http://schemas.microsoft.com/office/drawing/2014/main" id="{95F2A896-2B43-025E-8843-E768EF77612F}"/>
              </a:ext>
            </a:extLst>
          </p:cNvPr>
          <p:cNvSpPr txBox="1"/>
          <p:nvPr/>
        </p:nvSpPr>
        <p:spPr>
          <a:xfrm>
            <a:off x="374072" y="229984"/>
            <a:ext cx="12115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COUNTRIES WITH CREDIT SYSTEM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Number</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Credits</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Academic</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38500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D659B79-36C6-6A0D-A22D-A38FD3593961}"/>
              </a:ext>
            </a:extLst>
          </p:cNvPr>
          <p:cNvSpPr/>
          <p:nvPr/>
        </p:nvSpPr>
        <p:spPr>
          <a:xfrm>
            <a:off x="-1" y="4163288"/>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e 3">
            <a:extLst>
              <a:ext uri="{FF2B5EF4-FFF2-40B4-BE49-F238E27FC236}">
                <a16:creationId xmlns:a16="http://schemas.microsoft.com/office/drawing/2014/main" id="{2A37F84B-8D79-8EDD-0247-C9FF6AEF3A8E}"/>
              </a:ext>
            </a:extLst>
          </p:cNvPr>
          <p:cNvSpPr/>
          <p:nvPr/>
        </p:nvSpPr>
        <p:spPr>
          <a:xfrm>
            <a:off x="7155860" y="1262142"/>
            <a:ext cx="845127" cy="775855"/>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p>
        </p:txBody>
      </p:sp>
      <p:sp>
        <p:nvSpPr>
          <p:cNvPr id="5" name="Rectángulo 4">
            <a:extLst>
              <a:ext uri="{FF2B5EF4-FFF2-40B4-BE49-F238E27FC236}">
                <a16:creationId xmlns:a16="http://schemas.microsoft.com/office/drawing/2014/main" id="{F97AB644-FC51-0C03-C4CB-75CC7B604A02}"/>
              </a:ext>
            </a:extLst>
          </p:cNvPr>
          <p:cNvSpPr/>
          <p:nvPr/>
        </p:nvSpPr>
        <p:spPr>
          <a:xfrm>
            <a:off x="8194952" y="1257288"/>
            <a:ext cx="3699164" cy="77585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hours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6" name="Elipse 5">
            <a:extLst>
              <a:ext uri="{FF2B5EF4-FFF2-40B4-BE49-F238E27FC236}">
                <a16:creationId xmlns:a16="http://schemas.microsoft.com/office/drawing/2014/main" id="{83276847-F26B-0DA4-4E13-5F87D30B6641}"/>
              </a:ext>
            </a:extLst>
          </p:cNvPr>
          <p:cNvSpPr/>
          <p:nvPr/>
        </p:nvSpPr>
        <p:spPr>
          <a:xfrm>
            <a:off x="7218194" y="2223649"/>
            <a:ext cx="845127" cy="775855"/>
          </a:xfrm>
          <a:prstGeom prst="ellipse">
            <a:avLst/>
          </a:prstGeom>
          <a:solidFill>
            <a:srgbClr val="A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 name="Rectángulo 6">
            <a:extLst>
              <a:ext uri="{FF2B5EF4-FFF2-40B4-BE49-F238E27FC236}">
                <a16:creationId xmlns:a16="http://schemas.microsoft.com/office/drawing/2014/main" id="{D1494DEB-A131-857E-5101-232707C6A6CF}"/>
              </a:ext>
            </a:extLst>
          </p:cNvPr>
          <p:cNvSpPr/>
          <p:nvPr/>
        </p:nvSpPr>
        <p:spPr>
          <a:xfrm>
            <a:off x="8194952" y="2149161"/>
            <a:ext cx="3699164" cy="775855"/>
          </a:xfrm>
          <a:prstGeom prst="rect">
            <a:avLst/>
          </a:prstGeom>
          <a:solidFill>
            <a:srgbClr val="A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hours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8" name="Elipse 7">
            <a:extLst>
              <a:ext uri="{FF2B5EF4-FFF2-40B4-BE49-F238E27FC236}">
                <a16:creationId xmlns:a16="http://schemas.microsoft.com/office/drawing/2014/main" id="{5F75F69A-6B76-A0DC-09E8-CCC5C6906B2F}"/>
              </a:ext>
            </a:extLst>
          </p:cNvPr>
          <p:cNvSpPr/>
          <p:nvPr/>
        </p:nvSpPr>
        <p:spPr>
          <a:xfrm>
            <a:off x="7266673" y="3152760"/>
            <a:ext cx="845127" cy="775855"/>
          </a:xfrm>
          <a:prstGeom prst="ellipse">
            <a:avLst/>
          </a:prstGeom>
          <a:solidFill>
            <a:srgbClr val="2BAD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9" name="Rectángulo 8">
            <a:extLst>
              <a:ext uri="{FF2B5EF4-FFF2-40B4-BE49-F238E27FC236}">
                <a16:creationId xmlns:a16="http://schemas.microsoft.com/office/drawing/2014/main" id="{82FC3D21-AA25-1CD0-309D-7DC6FA6C18AE}"/>
              </a:ext>
            </a:extLst>
          </p:cNvPr>
          <p:cNvSpPr/>
          <p:nvPr/>
        </p:nvSpPr>
        <p:spPr>
          <a:xfrm>
            <a:off x="8194952" y="3123363"/>
            <a:ext cx="3699164" cy="775855"/>
          </a:xfrm>
          <a:prstGeom prst="rect">
            <a:avLst/>
          </a:prstGeom>
          <a:solidFill>
            <a:srgbClr val="2BAD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1620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hours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0" name="Elipse 9">
            <a:extLst>
              <a:ext uri="{FF2B5EF4-FFF2-40B4-BE49-F238E27FC236}">
                <a16:creationId xmlns:a16="http://schemas.microsoft.com/office/drawing/2014/main" id="{E6263E9C-2A55-87F9-A55A-193C635125D8}"/>
              </a:ext>
            </a:extLst>
          </p:cNvPr>
          <p:cNvSpPr/>
          <p:nvPr/>
        </p:nvSpPr>
        <p:spPr>
          <a:xfrm>
            <a:off x="7266673" y="4081871"/>
            <a:ext cx="845127" cy="775855"/>
          </a:xfrm>
          <a:prstGeom prst="ellipse">
            <a:avLst/>
          </a:prstGeom>
          <a:solidFill>
            <a:srgbClr val="150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Rectángulo 10">
            <a:extLst>
              <a:ext uri="{FF2B5EF4-FFF2-40B4-BE49-F238E27FC236}">
                <a16:creationId xmlns:a16="http://schemas.microsoft.com/office/drawing/2014/main" id="{6CAC6849-9F20-5222-D58C-5F2101C67E27}"/>
              </a:ext>
            </a:extLst>
          </p:cNvPr>
          <p:cNvSpPr/>
          <p:nvPr/>
        </p:nvSpPr>
        <p:spPr>
          <a:xfrm>
            <a:off x="8194952" y="4062850"/>
            <a:ext cx="3699164" cy="775855"/>
          </a:xfrm>
          <a:prstGeom prst="rect">
            <a:avLst/>
          </a:prstGeom>
          <a:solidFill>
            <a:srgbClr val="150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hours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2" name="Elipse 11">
            <a:extLst>
              <a:ext uri="{FF2B5EF4-FFF2-40B4-BE49-F238E27FC236}">
                <a16:creationId xmlns:a16="http://schemas.microsoft.com/office/drawing/2014/main" id="{C94DE3D5-B7BA-90AE-41FA-7F7A4581E3D3}"/>
              </a:ext>
            </a:extLst>
          </p:cNvPr>
          <p:cNvSpPr/>
          <p:nvPr/>
        </p:nvSpPr>
        <p:spPr>
          <a:xfrm>
            <a:off x="7301296" y="4988481"/>
            <a:ext cx="845127" cy="775855"/>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3" name="Rectángulo 12">
            <a:extLst>
              <a:ext uri="{FF2B5EF4-FFF2-40B4-BE49-F238E27FC236}">
                <a16:creationId xmlns:a16="http://schemas.microsoft.com/office/drawing/2014/main" id="{CE3539AB-D4E6-C279-C145-3C1F72338C5F}"/>
              </a:ext>
            </a:extLst>
          </p:cNvPr>
          <p:cNvSpPr/>
          <p:nvPr/>
        </p:nvSpPr>
        <p:spPr>
          <a:xfrm>
            <a:off x="8194952" y="4989016"/>
            <a:ext cx="3699164" cy="77585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1500 – 1800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hours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academic</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8" name="Rectángulo 17">
            <a:extLst>
              <a:ext uri="{FF2B5EF4-FFF2-40B4-BE49-F238E27FC236}">
                <a16:creationId xmlns:a16="http://schemas.microsoft.com/office/drawing/2014/main" id="{FA8406D9-9179-F28E-F0B6-5CD89965C68A}"/>
              </a:ext>
            </a:extLst>
          </p:cNvPr>
          <p:cNvSpPr/>
          <p:nvPr/>
        </p:nvSpPr>
        <p:spPr>
          <a:xfrm>
            <a:off x="-1" y="4322615"/>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ángulo 21">
            <a:extLst>
              <a:ext uri="{FF2B5EF4-FFF2-40B4-BE49-F238E27FC236}">
                <a16:creationId xmlns:a16="http://schemas.microsoft.com/office/drawing/2014/main" id="{DC993E11-500C-75FB-4740-9712DDB0587C}"/>
              </a:ext>
            </a:extLst>
          </p:cNvPr>
          <p:cNvSpPr/>
          <p:nvPr/>
        </p:nvSpPr>
        <p:spPr>
          <a:xfrm>
            <a:off x="458362" y="4190995"/>
            <a:ext cx="374073" cy="1537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FB64E4FE-3018-C8DC-D765-6CA3BC30DC7B}"/>
              </a:ext>
            </a:extLst>
          </p:cNvPr>
          <p:cNvSpPr/>
          <p:nvPr/>
        </p:nvSpPr>
        <p:spPr>
          <a:xfrm>
            <a:off x="358143" y="3830778"/>
            <a:ext cx="257938" cy="1877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36F76279-AD4F-9548-55A0-3B745A28B158}"/>
              </a:ext>
            </a:extLst>
          </p:cNvPr>
          <p:cNvSpPr/>
          <p:nvPr/>
        </p:nvSpPr>
        <p:spPr>
          <a:xfrm>
            <a:off x="374071" y="4170216"/>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n 25">
            <a:extLst>
              <a:ext uri="{FF2B5EF4-FFF2-40B4-BE49-F238E27FC236}">
                <a16:creationId xmlns:a16="http://schemas.microsoft.com/office/drawing/2014/main" id="{8332628F-48B6-AB14-1AED-C62BBB6800C0}"/>
              </a:ext>
            </a:extLst>
          </p:cNvPr>
          <p:cNvPicPr>
            <a:picLocks noChangeAspect="1"/>
          </p:cNvPicPr>
          <p:nvPr/>
        </p:nvPicPr>
        <p:blipFill>
          <a:blip r:embed="rId2">
            <a:extLst>
              <a:ext uri="{28A0092B-C50C-407E-A947-70E740481C1C}">
                <a14:useLocalDpi xmlns:a14="http://schemas.microsoft.com/office/drawing/2010/main" val="0"/>
              </a:ext>
            </a:extLst>
          </a:blip>
          <a:srcRect l="8072" t="3232" r="3025" b="6465"/>
          <a:stretch/>
        </p:blipFill>
        <p:spPr>
          <a:xfrm>
            <a:off x="166254" y="1285744"/>
            <a:ext cx="5375564" cy="5454487"/>
          </a:xfrm>
          <a:prstGeom prst="rect">
            <a:avLst/>
          </a:prstGeom>
        </p:spPr>
      </p:pic>
      <p:sp>
        <p:nvSpPr>
          <p:cNvPr id="27" name="Rectángulo 26">
            <a:extLst>
              <a:ext uri="{FF2B5EF4-FFF2-40B4-BE49-F238E27FC236}">
                <a16:creationId xmlns:a16="http://schemas.microsoft.com/office/drawing/2014/main" id="{2B4FFAA0-EB7B-0442-6A9F-BDD533FD6E70}"/>
              </a:ext>
            </a:extLst>
          </p:cNvPr>
          <p:cNvSpPr/>
          <p:nvPr/>
        </p:nvSpPr>
        <p:spPr>
          <a:xfrm>
            <a:off x="13854" y="3899218"/>
            <a:ext cx="447630" cy="1233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esk1">
            <a:extLst>
              <a:ext uri="{FF2B5EF4-FFF2-40B4-BE49-F238E27FC236}">
                <a16:creationId xmlns:a16="http://schemas.microsoft.com/office/drawing/2014/main" id="{1746354D-3007-DC9A-8808-03B508645C97}"/>
              </a:ext>
            </a:extLst>
          </p:cNvPr>
          <p:cNvSpPr>
            <a:spLocks noEditPoints="1" noChangeArrowheads="1"/>
          </p:cNvSpPr>
          <p:nvPr/>
        </p:nvSpPr>
        <p:spPr bwMode="auto">
          <a:xfrm>
            <a:off x="1" y="0"/>
            <a:ext cx="12192000" cy="775855"/>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E3C"/>
          </a:solidFill>
          <a:ln w="9525">
            <a:noFill/>
            <a:miter lim="800000"/>
            <a:headEnd/>
            <a:tailEnd/>
          </a:ln>
          <a:effectLst/>
        </p:spPr>
        <p:txBody>
          <a:bodyPr tIns="108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6" name="Rectangle 2">
            <a:extLst>
              <a:ext uri="{FF2B5EF4-FFF2-40B4-BE49-F238E27FC236}">
                <a16:creationId xmlns:a16="http://schemas.microsoft.com/office/drawing/2014/main" id="{EBC68BA0-2DE1-EF3C-97FF-91E7B7ACA19E}"/>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CuadroTexto 18">
            <a:extLst>
              <a:ext uri="{FF2B5EF4-FFF2-40B4-BE49-F238E27FC236}">
                <a16:creationId xmlns:a16="http://schemas.microsoft.com/office/drawing/2014/main" id="{000C6775-B3A7-C761-B695-9F1E83B36273}"/>
              </a:ext>
            </a:extLst>
          </p:cNvPr>
          <p:cNvSpPr txBox="1"/>
          <p:nvPr/>
        </p:nvSpPr>
        <p:spPr>
          <a:xfrm>
            <a:off x="374072" y="229984"/>
            <a:ext cx="98782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COUNTRIES WITH CREDIT SYSTEM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Number</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Hours</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Academic</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18324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63497"/>
            <a:ext cx="10972800" cy="430887"/>
          </a:xfrm>
          <a:prstGeom prst="rect">
            <a:avLst/>
          </a:prstGeom>
          <a:noFill/>
        </p:spPr>
        <p:txBody>
          <a:bodyPr wrap="square">
            <a:spAutoFit/>
          </a:bodyPr>
          <a:lstStyle/>
          <a:p>
            <a:pPr algn="l"/>
            <a:r>
              <a:rPr sz="2200" b="1" i="0" dirty="0">
                <a:solidFill>
                  <a:srgbClr val="1F3864"/>
                </a:solidFill>
                <a:latin typeface="Arial"/>
              </a:rPr>
              <a:t>ACTS in African Regional Integration: ACTS and ACQF</a:t>
            </a:r>
          </a:p>
        </p:txBody>
      </p:sp>
      <p:sp>
        <p:nvSpPr>
          <p:cNvPr id="7" name="TextBox 6"/>
          <p:cNvSpPr txBox="1"/>
          <p:nvPr/>
        </p:nvSpPr>
        <p:spPr>
          <a:xfrm>
            <a:off x="365760" y="1097280"/>
            <a:ext cx="11430000" cy="307777"/>
          </a:xfrm>
          <a:prstGeom prst="rect">
            <a:avLst/>
          </a:prstGeom>
          <a:noFill/>
        </p:spPr>
        <p:txBody>
          <a:bodyPr wrap="square">
            <a:spAutoFit/>
          </a:bodyPr>
          <a:lstStyle/>
          <a:p>
            <a:pPr algn="l"/>
            <a:r>
              <a:rPr sz="1400" b="0" i="0" dirty="0">
                <a:solidFill>
                  <a:srgbClr val="000000"/>
                </a:solidFill>
                <a:latin typeface="Arial"/>
              </a:rPr>
              <a:t>ACTS is embedded in AU Agenda 2063 and the Continental Education Strategy for Africa (CESA 2016–2025). It enables four continental goals</a:t>
            </a:r>
            <a:r>
              <a:rPr sz="1300" b="0" i="0" dirty="0">
                <a:solidFill>
                  <a:srgbClr val="000000"/>
                </a:solidFill>
                <a:latin typeface="Arial"/>
              </a:rPr>
              <a:t>:</a:t>
            </a:r>
          </a:p>
        </p:txBody>
      </p:sp>
      <p:sp>
        <p:nvSpPr>
          <p:cNvPr id="8" name="Rectangle 7"/>
          <p:cNvSpPr/>
          <p:nvPr/>
        </p:nvSpPr>
        <p:spPr>
          <a:xfrm>
            <a:off x="365760" y="160020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03860" y="1638300"/>
            <a:ext cx="365760" cy="411480"/>
          </a:xfrm>
          <a:prstGeom prst="rect">
            <a:avLst/>
          </a:prstGeom>
          <a:noFill/>
        </p:spPr>
        <p:txBody>
          <a:bodyPr wrap="square">
            <a:spAutoFit/>
          </a:bodyPr>
          <a:lstStyle/>
          <a:p>
            <a:pPr algn="ctr"/>
            <a:r>
              <a:rPr sz="1600" b="1" i="0">
                <a:solidFill>
                  <a:srgbClr val="000000"/>
                </a:solidFill>
                <a:latin typeface="Arial"/>
              </a:rPr>
              <a:t>1</a:t>
            </a:r>
          </a:p>
        </p:txBody>
      </p:sp>
      <p:sp>
        <p:nvSpPr>
          <p:cNvPr id="10" name="TextBox 9"/>
          <p:cNvSpPr txBox="1"/>
          <p:nvPr/>
        </p:nvSpPr>
        <p:spPr>
          <a:xfrm>
            <a:off x="822960" y="1663700"/>
            <a:ext cx="5212080" cy="411480"/>
          </a:xfrm>
          <a:prstGeom prst="rect">
            <a:avLst/>
          </a:prstGeom>
          <a:noFill/>
        </p:spPr>
        <p:txBody>
          <a:bodyPr wrap="square">
            <a:spAutoFit/>
          </a:bodyPr>
          <a:lstStyle/>
          <a:p>
            <a:pPr algn="l"/>
            <a:r>
              <a:rPr sz="1400" b="0" i="0" dirty="0">
                <a:solidFill>
                  <a:srgbClr val="000000"/>
                </a:solidFill>
                <a:latin typeface="Arial"/>
              </a:rPr>
              <a:t>Student mobility across Africa</a:t>
            </a:r>
          </a:p>
        </p:txBody>
      </p:sp>
      <p:sp>
        <p:nvSpPr>
          <p:cNvPr id="11" name="Rectangle 10"/>
          <p:cNvSpPr/>
          <p:nvPr/>
        </p:nvSpPr>
        <p:spPr>
          <a:xfrm>
            <a:off x="6126480" y="160020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6164580" y="1638300"/>
            <a:ext cx="365760" cy="411480"/>
          </a:xfrm>
          <a:prstGeom prst="rect">
            <a:avLst/>
          </a:prstGeom>
          <a:noFill/>
        </p:spPr>
        <p:txBody>
          <a:bodyPr wrap="square">
            <a:spAutoFit/>
          </a:bodyPr>
          <a:lstStyle/>
          <a:p>
            <a:pPr algn="ctr"/>
            <a:r>
              <a:rPr sz="1600" b="1" i="0">
                <a:solidFill>
                  <a:srgbClr val="000000"/>
                </a:solidFill>
                <a:latin typeface="Arial"/>
              </a:rPr>
              <a:t>2</a:t>
            </a:r>
          </a:p>
        </p:txBody>
      </p:sp>
      <p:sp>
        <p:nvSpPr>
          <p:cNvPr id="13" name="TextBox 12"/>
          <p:cNvSpPr txBox="1"/>
          <p:nvPr/>
        </p:nvSpPr>
        <p:spPr>
          <a:xfrm>
            <a:off x="6583680" y="1663700"/>
            <a:ext cx="5212080" cy="411480"/>
          </a:xfrm>
          <a:prstGeom prst="rect">
            <a:avLst/>
          </a:prstGeom>
          <a:noFill/>
        </p:spPr>
        <p:txBody>
          <a:bodyPr wrap="square">
            <a:spAutoFit/>
          </a:bodyPr>
          <a:lstStyle/>
          <a:p>
            <a:pPr algn="l"/>
            <a:r>
              <a:rPr sz="1400" b="0" i="0">
                <a:solidFill>
                  <a:srgbClr val="000000"/>
                </a:solidFill>
                <a:latin typeface="Arial"/>
              </a:rPr>
              <a:t>Qualifications recognition across national systems</a:t>
            </a:r>
          </a:p>
        </p:txBody>
      </p:sp>
      <p:sp>
        <p:nvSpPr>
          <p:cNvPr id="14" name="Rectangle 13"/>
          <p:cNvSpPr/>
          <p:nvPr/>
        </p:nvSpPr>
        <p:spPr>
          <a:xfrm>
            <a:off x="365760" y="219456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03860" y="2232660"/>
            <a:ext cx="365760" cy="411480"/>
          </a:xfrm>
          <a:prstGeom prst="rect">
            <a:avLst/>
          </a:prstGeom>
          <a:noFill/>
        </p:spPr>
        <p:txBody>
          <a:bodyPr wrap="square">
            <a:spAutoFit/>
          </a:bodyPr>
          <a:lstStyle/>
          <a:p>
            <a:pPr algn="ctr"/>
            <a:r>
              <a:rPr sz="1600" b="1" i="0">
                <a:solidFill>
                  <a:srgbClr val="000000"/>
                </a:solidFill>
                <a:latin typeface="Arial"/>
              </a:rPr>
              <a:t>3</a:t>
            </a:r>
          </a:p>
        </p:txBody>
      </p:sp>
      <p:sp>
        <p:nvSpPr>
          <p:cNvPr id="16" name="TextBox 15"/>
          <p:cNvSpPr txBox="1"/>
          <p:nvPr/>
        </p:nvSpPr>
        <p:spPr>
          <a:xfrm>
            <a:off x="822960" y="2258060"/>
            <a:ext cx="5212080" cy="411480"/>
          </a:xfrm>
          <a:prstGeom prst="rect">
            <a:avLst/>
          </a:prstGeom>
          <a:noFill/>
        </p:spPr>
        <p:txBody>
          <a:bodyPr wrap="square">
            <a:spAutoFit/>
          </a:bodyPr>
          <a:lstStyle/>
          <a:p>
            <a:pPr algn="l"/>
            <a:r>
              <a:rPr sz="1400" b="0" i="0" dirty="0">
                <a:solidFill>
                  <a:srgbClr val="000000"/>
                </a:solidFill>
                <a:latin typeface="Arial"/>
              </a:rPr>
              <a:t>Joint </a:t>
            </a:r>
            <a:r>
              <a:rPr sz="1400" b="0" i="0" dirty="0" err="1">
                <a:solidFill>
                  <a:srgbClr val="000000"/>
                </a:solidFill>
                <a:latin typeface="Arial"/>
              </a:rPr>
              <a:t>programme</a:t>
            </a:r>
            <a:r>
              <a:rPr sz="1400" b="0" i="0" dirty="0">
                <a:solidFill>
                  <a:srgbClr val="000000"/>
                </a:solidFill>
                <a:latin typeface="Arial"/>
              </a:rPr>
              <a:t> development</a:t>
            </a:r>
          </a:p>
        </p:txBody>
      </p:sp>
      <p:sp>
        <p:nvSpPr>
          <p:cNvPr id="17" name="Rectangle 16"/>
          <p:cNvSpPr/>
          <p:nvPr/>
        </p:nvSpPr>
        <p:spPr>
          <a:xfrm>
            <a:off x="6126480" y="219456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6164580" y="2232660"/>
            <a:ext cx="365760" cy="411480"/>
          </a:xfrm>
          <a:prstGeom prst="rect">
            <a:avLst/>
          </a:prstGeom>
          <a:noFill/>
        </p:spPr>
        <p:txBody>
          <a:bodyPr wrap="square">
            <a:spAutoFit/>
          </a:bodyPr>
          <a:lstStyle/>
          <a:p>
            <a:pPr algn="ctr"/>
            <a:r>
              <a:rPr sz="1600" b="1" i="0">
                <a:solidFill>
                  <a:srgbClr val="000000"/>
                </a:solidFill>
                <a:latin typeface="Arial"/>
              </a:rPr>
              <a:t>4</a:t>
            </a:r>
          </a:p>
        </p:txBody>
      </p:sp>
      <p:sp>
        <p:nvSpPr>
          <p:cNvPr id="19" name="TextBox 18"/>
          <p:cNvSpPr txBox="1"/>
          <p:nvPr/>
        </p:nvSpPr>
        <p:spPr>
          <a:xfrm>
            <a:off x="6583680" y="2258060"/>
            <a:ext cx="5212080" cy="411480"/>
          </a:xfrm>
          <a:prstGeom prst="rect">
            <a:avLst/>
          </a:prstGeom>
          <a:noFill/>
        </p:spPr>
        <p:txBody>
          <a:bodyPr wrap="square">
            <a:spAutoFit/>
          </a:bodyPr>
          <a:lstStyle/>
          <a:p>
            <a:pPr algn="l"/>
            <a:r>
              <a:rPr sz="1400" b="0" i="0">
                <a:solidFill>
                  <a:srgbClr val="000000"/>
                </a:solidFill>
                <a:latin typeface="Arial"/>
              </a:rPr>
              <a:t>Labour market integration</a:t>
            </a:r>
          </a:p>
        </p:txBody>
      </p:sp>
      <p:sp>
        <p:nvSpPr>
          <p:cNvPr id="20" name="TextBox 19"/>
          <p:cNvSpPr txBox="1"/>
          <p:nvPr/>
        </p:nvSpPr>
        <p:spPr>
          <a:xfrm>
            <a:off x="365760" y="2926080"/>
            <a:ext cx="11430000" cy="365760"/>
          </a:xfrm>
          <a:prstGeom prst="rect">
            <a:avLst/>
          </a:prstGeom>
          <a:noFill/>
        </p:spPr>
        <p:txBody>
          <a:bodyPr wrap="square">
            <a:spAutoFit/>
          </a:bodyPr>
          <a:lstStyle/>
          <a:p>
            <a:pPr algn="l"/>
            <a:r>
              <a:rPr sz="1500" b="1" i="0">
                <a:solidFill>
                  <a:srgbClr val="1F3864"/>
                </a:solidFill>
                <a:latin typeface="Arial"/>
              </a:rPr>
              <a:t>ACTS and ACQF: Complementary, Not Competing</a:t>
            </a:r>
          </a:p>
        </p:txBody>
      </p:sp>
      <p:sp>
        <p:nvSpPr>
          <p:cNvPr id="22" name="Rectangle 21"/>
          <p:cNvSpPr/>
          <p:nvPr/>
        </p:nvSpPr>
        <p:spPr>
          <a:xfrm>
            <a:off x="365760" y="3429000"/>
            <a:ext cx="5623560" cy="47548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126480" y="3429000"/>
            <a:ext cx="5669280" cy="475488"/>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57200" y="3492500"/>
            <a:ext cx="5486400" cy="338554"/>
          </a:xfrm>
          <a:prstGeom prst="rect">
            <a:avLst/>
          </a:prstGeom>
          <a:noFill/>
        </p:spPr>
        <p:txBody>
          <a:bodyPr wrap="square">
            <a:spAutoFit/>
          </a:bodyPr>
          <a:lstStyle/>
          <a:p>
            <a:pPr algn="l"/>
            <a:r>
              <a:rPr sz="1600" b="1" i="0" dirty="0">
                <a:solidFill>
                  <a:srgbClr val="FFFFFF"/>
                </a:solidFill>
                <a:latin typeface="Arial"/>
              </a:rPr>
              <a:t>ACTS</a:t>
            </a:r>
          </a:p>
        </p:txBody>
      </p:sp>
      <p:sp>
        <p:nvSpPr>
          <p:cNvPr id="25" name="TextBox 24"/>
          <p:cNvSpPr txBox="1"/>
          <p:nvPr/>
        </p:nvSpPr>
        <p:spPr>
          <a:xfrm>
            <a:off x="6217920" y="3492500"/>
            <a:ext cx="5486400" cy="338554"/>
          </a:xfrm>
          <a:prstGeom prst="rect">
            <a:avLst/>
          </a:prstGeom>
          <a:noFill/>
        </p:spPr>
        <p:txBody>
          <a:bodyPr wrap="square">
            <a:spAutoFit/>
          </a:bodyPr>
          <a:lstStyle/>
          <a:p>
            <a:pPr algn="l"/>
            <a:r>
              <a:rPr sz="1600" b="1" i="0" dirty="0">
                <a:solidFill>
                  <a:srgbClr val="FFFFFF"/>
                </a:solidFill>
                <a:latin typeface="Arial"/>
              </a:rPr>
              <a:t>ACQF</a:t>
            </a:r>
          </a:p>
        </p:txBody>
      </p:sp>
      <p:sp>
        <p:nvSpPr>
          <p:cNvPr id="26" name="Rectangle 25"/>
          <p:cNvSpPr/>
          <p:nvPr/>
        </p:nvSpPr>
        <p:spPr>
          <a:xfrm>
            <a:off x="365760" y="3959352"/>
            <a:ext cx="562356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a:xfrm>
            <a:off x="6126480" y="3959352"/>
            <a:ext cx="566928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457200" y="4022852"/>
            <a:ext cx="5486400" cy="307777"/>
          </a:xfrm>
          <a:prstGeom prst="rect">
            <a:avLst/>
          </a:prstGeom>
          <a:noFill/>
        </p:spPr>
        <p:txBody>
          <a:bodyPr wrap="square">
            <a:spAutoFit/>
          </a:bodyPr>
          <a:lstStyle/>
          <a:p>
            <a:pPr algn="l"/>
            <a:r>
              <a:rPr sz="1400" b="0" i="0" dirty="0">
                <a:solidFill>
                  <a:srgbClr val="000000"/>
                </a:solidFill>
                <a:latin typeface="Arial"/>
              </a:rPr>
              <a:t>Facilitates credit transfer for student mobility</a:t>
            </a:r>
          </a:p>
        </p:txBody>
      </p:sp>
      <p:sp>
        <p:nvSpPr>
          <p:cNvPr id="29" name="TextBox 28"/>
          <p:cNvSpPr txBox="1"/>
          <p:nvPr/>
        </p:nvSpPr>
        <p:spPr>
          <a:xfrm>
            <a:off x="6217920" y="4022852"/>
            <a:ext cx="5486400" cy="307777"/>
          </a:xfrm>
          <a:prstGeom prst="rect">
            <a:avLst/>
          </a:prstGeom>
          <a:noFill/>
        </p:spPr>
        <p:txBody>
          <a:bodyPr wrap="square">
            <a:spAutoFit/>
          </a:bodyPr>
          <a:lstStyle/>
          <a:p>
            <a:pPr algn="l"/>
            <a:r>
              <a:rPr sz="1400" b="0" i="0" dirty="0">
                <a:solidFill>
                  <a:srgbClr val="000000"/>
                </a:solidFill>
                <a:latin typeface="Arial"/>
              </a:rPr>
              <a:t>Provides a reference for comparing qualification levels</a:t>
            </a:r>
          </a:p>
        </p:txBody>
      </p:sp>
      <p:sp>
        <p:nvSpPr>
          <p:cNvPr id="30" name="Rectangle 29"/>
          <p:cNvSpPr/>
          <p:nvPr/>
        </p:nvSpPr>
        <p:spPr>
          <a:xfrm>
            <a:off x="365760" y="4489704"/>
            <a:ext cx="5623560" cy="47548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Rectangle 30"/>
          <p:cNvSpPr/>
          <p:nvPr/>
        </p:nvSpPr>
        <p:spPr>
          <a:xfrm>
            <a:off x="6126480" y="4489704"/>
            <a:ext cx="5669280" cy="47548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57200" y="4553204"/>
            <a:ext cx="5486400" cy="307777"/>
          </a:xfrm>
          <a:prstGeom prst="rect">
            <a:avLst/>
          </a:prstGeom>
          <a:noFill/>
        </p:spPr>
        <p:txBody>
          <a:bodyPr wrap="square">
            <a:spAutoFit/>
          </a:bodyPr>
          <a:lstStyle/>
          <a:p>
            <a:pPr algn="l"/>
            <a:r>
              <a:rPr sz="1400" b="0" i="0" dirty="0">
                <a:solidFill>
                  <a:srgbClr val="1F3864"/>
                </a:solidFill>
                <a:latin typeface="Arial"/>
              </a:rPr>
              <a:t>Operates at the level of courses and study periods</a:t>
            </a:r>
          </a:p>
        </p:txBody>
      </p:sp>
      <p:sp>
        <p:nvSpPr>
          <p:cNvPr id="33" name="TextBox 32"/>
          <p:cNvSpPr txBox="1"/>
          <p:nvPr/>
        </p:nvSpPr>
        <p:spPr>
          <a:xfrm>
            <a:off x="6217920" y="4553204"/>
            <a:ext cx="5486400" cy="307777"/>
          </a:xfrm>
          <a:prstGeom prst="rect">
            <a:avLst/>
          </a:prstGeom>
          <a:noFill/>
        </p:spPr>
        <p:txBody>
          <a:bodyPr wrap="square">
            <a:spAutoFit/>
          </a:bodyPr>
          <a:lstStyle/>
          <a:p>
            <a:pPr algn="l"/>
            <a:r>
              <a:rPr sz="1400" b="0" i="0" dirty="0">
                <a:solidFill>
                  <a:srgbClr val="1F3864"/>
                </a:solidFill>
                <a:latin typeface="Arial"/>
              </a:rPr>
              <a:t>Operates at the level of full qualifications and awards</a:t>
            </a:r>
          </a:p>
        </p:txBody>
      </p:sp>
      <p:sp>
        <p:nvSpPr>
          <p:cNvPr id="34" name="Rectangle 33"/>
          <p:cNvSpPr/>
          <p:nvPr/>
        </p:nvSpPr>
        <p:spPr>
          <a:xfrm>
            <a:off x="365760" y="5020056"/>
            <a:ext cx="562356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Rectangle 34"/>
          <p:cNvSpPr/>
          <p:nvPr/>
        </p:nvSpPr>
        <p:spPr>
          <a:xfrm>
            <a:off x="6126480" y="5020056"/>
            <a:ext cx="566928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457200" y="5083556"/>
            <a:ext cx="5486400" cy="307777"/>
          </a:xfrm>
          <a:prstGeom prst="rect">
            <a:avLst/>
          </a:prstGeom>
          <a:noFill/>
        </p:spPr>
        <p:txBody>
          <a:bodyPr wrap="square">
            <a:spAutoFit/>
          </a:bodyPr>
          <a:lstStyle/>
          <a:p>
            <a:pPr algn="l"/>
            <a:r>
              <a:rPr sz="1400" b="0" i="0" dirty="0">
                <a:solidFill>
                  <a:srgbClr val="000000"/>
                </a:solidFill>
                <a:latin typeface="Arial"/>
              </a:rPr>
              <a:t>Supports short-term and partial mobility</a:t>
            </a:r>
          </a:p>
        </p:txBody>
      </p:sp>
      <p:sp>
        <p:nvSpPr>
          <p:cNvPr id="37" name="TextBox 36"/>
          <p:cNvSpPr txBox="1"/>
          <p:nvPr/>
        </p:nvSpPr>
        <p:spPr>
          <a:xfrm>
            <a:off x="6217920" y="5083556"/>
            <a:ext cx="5486400" cy="307777"/>
          </a:xfrm>
          <a:prstGeom prst="rect">
            <a:avLst/>
          </a:prstGeom>
          <a:noFill/>
        </p:spPr>
        <p:txBody>
          <a:bodyPr wrap="square">
            <a:spAutoFit/>
          </a:bodyPr>
          <a:lstStyle/>
          <a:p>
            <a:pPr algn="l"/>
            <a:r>
              <a:rPr sz="1400" b="0" i="0" dirty="0">
                <a:solidFill>
                  <a:srgbClr val="000000"/>
                </a:solidFill>
                <a:latin typeface="Arial"/>
              </a:rPr>
              <a:t>Supports recognition of completed qualifications</a:t>
            </a:r>
          </a:p>
        </p:txBody>
      </p:sp>
      <p:sp>
        <p:nvSpPr>
          <p:cNvPr id="38" name="Rectangle 37"/>
          <p:cNvSpPr/>
          <p:nvPr/>
        </p:nvSpPr>
        <p:spPr>
          <a:xfrm>
            <a:off x="365760" y="5550408"/>
            <a:ext cx="5623560" cy="47548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6126480" y="5550408"/>
            <a:ext cx="5669280" cy="47548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457200" y="5613908"/>
            <a:ext cx="5486400" cy="307777"/>
          </a:xfrm>
          <a:prstGeom prst="rect">
            <a:avLst/>
          </a:prstGeom>
          <a:noFill/>
        </p:spPr>
        <p:txBody>
          <a:bodyPr wrap="square">
            <a:spAutoFit/>
          </a:bodyPr>
          <a:lstStyle/>
          <a:p>
            <a:pPr algn="l"/>
            <a:r>
              <a:rPr sz="1400" b="0" i="0" dirty="0">
                <a:solidFill>
                  <a:srgbClr val="1F3864"/>
                </a:solidFill>
                <a:latin typeface="Arial"/>
              </a:rPr>
              <a:t>Requires workload definition and learning outcomes</a:t>
            </a:r>
          </a:p>
        </p:txBody>
      </p:sp>
      <p:sp>
        <p:nvSpPr>
          <p:cNvPr id="41" name="TextBox 40"/>
          <p:cNvSpPr txBox="1"/>
          <p:nvPr/>
        </p:nvSpPr>
        <p:spPr>
          <a:xfrm>
            <a:off x="6217920" y="5613908"/>
            <a:ext cx="5486400" cy="307777"/>
          </a:xfrm>
          <a:prstGeom prst="rect">
            <a:avLst/>
          </a:prstGeom>
          <a:noFill/>
        </p:spPr>
        <p:txBody>
          <a:bodyPr wrap="square">
            <a:spAutoFit/>
          </a:bodyPr>
          <a:lstStyle/>
          <a:p>
            <a:pPr algn="l"/>
            <a:r>
              <a:rPr sz="1400" b="0" i="0" dirty="0">
                <a:solidFill>
                  <a:srgbClr val="1F3864"/>
                </a:solidFill>
                <a:latin typeface="Arial"/>
              </a:rPr>
              <a:t>Requires level descriptors and qualification standards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SECTION 3</a:t>
            </a:r>
          </a:p>
        </p:txBody>
      </p:sp>
      <p:sp>
        <p:nvSpPr>
          <p:cNvPr id="5" name="TextBox 4"/>
          <p:cNvSpPr txBox="1"/>
          <p:nvPr/>
        </p:nvSpPr>
        <p:spPr>
          <a:xfrm>
            <a:off x="548640" y="2233353"/>
            <a:ext cx="10972800" cy="1200329"/>
          </a:xfrm>
          <a:prstGeom prst="rect">
            <a:avLst/>
          </a:prstGeom>
          <a:noFill/>
        </p:spPr>
        <p:txBody>
          <a:bodyPr wrap="square">
            <a:spAutoFit/>
          </a:bodyPr>
          <a:lstStyle/>
          <a:p>
            <a:pPr algn="l"/>
            <a:r>
              <a:rPr sz="3600" b="1" i="0" dirty="0">
                <a:solidFill>
                  <a:srgbClr val="FFFFFF"/>
                </a:solidFill>
                <a:latin typeface="Arial"/>
              </a:rPr>
              <a:t>Translating Curricula into ACTS:
A Practical Pathway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411480"/>
            <a:ext cx="10972800" cy="430887"/>
          </a:xfrm>
          <a:prstGeom prst="rect">
            <a:avLst/>
          </a:prstGeom>
          <a:noFill/>
        </p:spPr>
        <p:txBody>
          <a:bodyPr wrap="square">
            <a:spAutoFit/>
          </a:bodyPr>
          <a:lstStyle/>
          <a:p>
            <a:pPr algn="l"/>
            <a:r>
              <a:rPr sz="2200" b="1" i="0" dirty="0">
                <a:solidFill>
                  <a:srgbClr val="1F3864"/>
                </a:solidFill>
                <a:latin typeface="Arial"/>
              </a:rPr>
              <a:t>Step 1 — Establishing the Workload Baseline</a:t>
            </a:r>
          </a:p>
        </p:txBody>
      </p:sp>
      <p:sp>
        <p:nvSpPr>
          <p:cNvPr id="7" name="Rectangle 6"/>
          <p:cNvSpPr/>
          <p:nvPr/>
        </p:nvSpPr>
        <p:spPr>
          <a:xfrm>
            <a:off x="365760" y="1097280"/>
            <a:ext cx="594360" cy="59436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594360" cy="594360"/>
          </a:xfrm>
          <a:prstGeom prst="rect">
            <a:avLst/>
          </a:prstGeom>
          <a:solidFill>
            <a:srgbClr val="00B050"/>
          </a:solidFill>
        </p:spPr>
        <p:txBody>
          <a:bodyPr wrap="square">
            <a:spAutoFit/>
          </a:bodyPr>
          <a:lstStyle/>
          <a:p>
            <a:pPr algn="ctr"/>
            <a:r>
              <a:rPr sz="2800" b="1" i="0">
                <a:solidFill>
                  <a:srgbClr val="FFFFFF"/>
                </a:solidFill>
                <a:latin typeface="Arial"/>
              </a:rPr>
              <a:t>1</a:t>
            </a:r>
          </a:p>
        </p:txBody>
      </p:sp>
      <p:sp>
        <p:nvSpPr>
          <p:cNvPr id="9" name="TextBox 8"/>
          <p:cNvSpPr txBox="1"/>
          <p:nvPr/>
        </p:nvSpPr>
        <p:spPr>
          <a:xfrm>
            <a:off x="1051560" y="1115568"/>
            <a:ext cx="10698480" cy="338554"/>
          </a:xfrm>
          <a:prstGeom prst="rect">
            <a:avLst/>
          </a:prstGeom>
          <a:noFill/>
        </p:spPr>
        <p:txBody>
          <a:bodyPr wrap="square">
            <a:spAutoFit/>
          </a:bodyPr>
          <a:lstStyle/>
          <a:p>
            <a:pPr algn="l"/>
            <a:r>
              <a:rPr sz="1600" b="1" i="0" dirty="0">
                <a:solidFill>
                  <a:srgbClr val="000000"/>
                </a:solidFill>
                <a:latin typeface="Arial"/>
              </a:rPr>
              <a:t>Estimate total hours a typical student devotes to each course — including ALL components</a:t>
            </a:r>
            <a:r>
              <a:rPr sz="1400" b="0" i="0" dirty="0">
                <a:solidFill>
                  <a:srgbClr val="000000"/>
                </a:solidFill>
                <a:latin typeface="Arial"/>
              </a:rPr>
              <a:t>:</a:t>
            </a:r>
          </a:p>
        </p:txBody>
      </p:sp>
      <p:sp>
        <p:nvSpPr>
          <p:cNvPr id="10" name="Rectangle 9"/>
          <p:cNvSpPr/>
          <p:nvPr/>
        </p:nvSpPr>
        <p:spPr>
          <a:xfrm>
            <a:off x="365760" y="1783080"/>
            <a:ext cx="5577840" cy="74980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365760" y="1783080"/>
            <a:ext cx="73152" cy="74980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02920" y="1833880"/>
            <a:ext cx="2286000" cy="307777"/>
          </a:xfrm>
          <a:prstGeom prst="rect">
            <a:avLst/>
          </a:prstGeom>
          <a:noFill/>
        </p:spPr>
        <p:txBody>
          <a:bodyPr wrap="square">
            <a:spAutoFit/>
          </a:bodyPr>
          <a:lstStyle/>
          <a:p>
            <a:pPr algn="l"/>
            <a:r>
              <a:rPr sz="1400" b="1" i="0" dirty="0">
                <a:solidFill>
                  <a:srgbClr val="1F3864"/>
                </a:solidFill>
                <a:latin typeface="Arial"/>
              </a:rPr>
              <a:t>Scheduled contact time</a:t>
            </a:r>
          </a:p>
        </p:txBody>
      </p:sp>
      <p:sp>
        <p:nvSpPr>
          <p:cNvPr id="13" name="TextBox 12"/>
          <p:cNvSpPr txBox="1"/>
          <p:nvPr/>
        </p:nvSpPr>
        <p:spPr>
          <a:xfrm>
            <a:off x="502920" y="2189480"/>
            <a:ext cx="5303520" cy="307777"/>
          </a:xfrm>
          <a:prstGeom prst="rect">
            <a:avLst/>
          </a:prstGeom>
          <a:noFill/>
        </p:spPr>
        <p:txBody>
          <a:bodyPr wrap="square">
            <a:spAutoFit/>
          </a:bodyPr>
          <a:lstStyle/>
          <a:p>
            <a:pPr algn="l"/>
            <a:r>
              <a:rPr sz="1400" b="0" i="0" dirty="0">
                <a:solidFill>
                  <a:srgbClr val="000000"/>
                </a:solidFill>
                <a:latin typeface="Arial"/>
              </a:rPr>
              <a:t>Lectures, seminars, laboratory sessions, studio time</a:t>
            </a:r>
          </a:p>
        </p:txBody>
      </p:sp>
      <p:sp>
        <p:nvSpPr>
          <p:cNvPr id="14" name="Rectangle 13"/>
          <p:cNvSpPr/>
          <p:nvPr/>
        </p:nvSpPr>
        <p:spPr>
          <a:xfrm>
            <a:off x="6263640" y="1783080"/>
            <a:ext cx="5577840" cy="74980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6263640" y="1783080"/>
            <a:ext cx="73152" cy="74980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400800" y="1833880"/>
            <a:ext cx="2286000" cy="307777"/>
          </a:xfrm>
          <a:prstGeom prst="rect">
            <a:avLst/>
          </a:prstGeom>
          <a:noFill/>
        </p:spPr>
        <p:txBody>
          <a:bodyPr wrap="square">
            <a:spAutoFit/>
          </a:bodyPr>
          <a:lstStyle/>
          <a:p>
            <a:pPr algn="l"/>
            <a:r>
              <a:rPr sz="1400" b="1" i="0" dirty="0">
                <a:solidFill>
                  <a:srgbClr val="1F3864"/>
                </a:solidFill>
                <a:latin typeface="Arial"/>
              </a:rPr>
              <a:t>Directed study</a:t>
            </a:r>
          </a:p>
        </p:txBody>
      </p:sp>
      <p:sp>
        <p:nvSpPr>
          <p:cNvPr id="17" name="TextBox 16"/>
          <p:cNvSpPr txBox="1"/>
          <p:nvPr/>
        </p:nvSpPr>
        <p:spPr>
          <a:xfrm>
            <a:off x="6400800" y="2189480"/>
            <a:ext cx="5303520" cy="307777"/>
          </a:xfrm>
          <a:prstGeom prst="rect">
            <a:avLst/>
          </a:prstGeom>
          <a:noFill/>
        </p:spPr>
        <p:txBody>
          <a:bodyPr wrap="square">
            <a:spAutoFit/>
          </a:bodyPr>
          <a:lstStyle/>
          <a:p>
            <a:pPr algn="l"/>
            <a:r>
              <a:rPr sz="1400" b="0" i="0" dirty="0">
                <a:solidFill>
                  <a:srgbClr val="000000"/>
                </a:solidFill>
                <a:latin typeface="Arial"/>
              </a:rPr>
              <a:t>Assigned readings, problem sets, preparatory exercises</a:t>
            </a:r>
          </a:p>
        </p:txBody>
      </p:sp>
      <p:sp>
        <p:nvSpPr>
          <p:cNvPr id="18" name="Rectangle 17"/>
          <p:cNvSpPr/>
          <p:nvPr/>
        </p:nvSpPr>
        <p:spPr>
          <a:xfrm>
            <a:off x="365760" y="2606040"/>
            <a:ext cx="5577840" cy="74980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365760" y="2606040"/>
            <a:ext cx="73152" cy="74980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02920" y="2656840"/>
            <a:ext cx="2286000" cy="307777"/>
          </a:xfrm>
          <a:prstGeom prst="rect">
            <a:avLst/>
          </a:prstGeom>
          <a:noFill/>
        </p:spPr>
        <p:txBody>
          <a:bodyPr wrap="square">
            <a:spAutoFit/>
          </a:bodyPr>
          <a:lstStyle/>
          <a:p>
            <a:pPr algn="l"/>
            <a:r>
              <a:rPr sz="1400" b="1" i="0" dirty="0">
                <a:solidFill>
                  <a:srgbClr val="1F3864"/>
                </a:solidFill>
                <a:latin typeface="Arial"/>
              </a:rPr>
              <a:t>Self-directed study</a:t>
            </a:r>
          </a:p>
        </p:txBody>
      </p:sp>
      <p:sp>
        <p:nvSpPr>
          <p:cNvPr id="21" name="TextBox 20"/>
          <p:cNvSpPr txBox="1"/>
          <p:nvPr/>
        </p:nvSpPr>
        <p:spPr>
          <a:xfrm>
            <a:off x="502920" y="3012440"/>
            <a:ext cx="5303520" cy="307777"/>
          </a:xfrm>
          <a:prstGeom prst="rect">
            <a:avLst/>
          </a:prstGeom>
          <a:noFill/>
        </p:spPr>
        <p:txBody>
          <a:bodyPr wrap="square">
            <a:spAutoFit/>
          </a:bodyPr>
          <a:lstStyle/>
          <a:p>
            <a:pPr algn="l"/>
            <a:r>
              <a:rPr sz="1400" b="0" i="0" dirty="0">
                <a:solidFill>
                  <a:srgbClr val="000000"/>
                </a:solidFill>
                <a:latin typeface="Arial"/>
              </a:rPr>
              <a:t>Revision, background reading, exploratory work</a:t>
            </a:r>
          </a:p>
        </p:txBody>
      </p:sp>
      <p:sp>
        <p:nvSpPr>
          <p:cNvPr id="22" name="Rectangle 21"/>
          <p:cNvSpPr/>
          <p:nvPr/>
        </p:nvSpPr>
        <p:spPr>
          <a:xfrm>
            <a:off x="6263640" y="2606040"/>
            <a:ext cx="5577840" cy="74980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263640" y="2606040"/>
            <a:ext cx="73152" cy="74980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400800" y="2656840"/>
            <a:ext cx="4461164" cy="307777"/>
          </a:xfrm>
          <a:prstGeom prst="rect">
            <a:avLst/>
          </a:prstGeom>
          <a:noFill/>
        </p:spPr>
        <p:txBody>
          <a:bodyPr wrap="square">
            <a:spAutoFit/>
          </a:bodyPr>
          <a:lstStyle/>
          <a:p>
            <a:pPr algn="l"/>
            <a:r>
              <a:rPr sz="1400" b="1" i="0" dirty="0">
                <a:solidFill>
                  <a:srgbClr val="1F3864"/>
                </a:solidFill>
                <a:latin typeface="Arial"/>
              </a:rPr>
              <a:t>Assessment preparation</a:t>
            </a:r>
            <a:r>
              <a:rPr lang="es-ES" sz="1400" b="1" i="0" dirty="0">
                <a:solidFill>
                  <a:srgbClr val="1F3864"/>
                </a:solidFill>
                <a:latin typeface="Arial"/>
              </a:rPr>
              <a:t> </a:t>
            </a:r>
            <a:r>
              <a:rPr sz="1400" b="1" i="0" dirty="0">
                <a:solidFill>
                  <a:srgbClr val="1F3864"/>
                </a:solidFill>
                <a:latin typeface="Arial"/>
              </a:rPr>
              <a:t>&amp; completion</a:t>
            </a:r>
          </a:p>
        </p:txBody>
      </p:sp>
      <p:sp>
        <p:nvSpPr>
          <p:cNvPr id="25" name="TextBox 24"/>
          <p:cNvSpPr txBox="1"/>
          <p:nvPr/>
        </p:nvSpPr>
        <p:spPr>
          <a:xfrm>
            <a:off x="6400800" y="3012440"/>
            <a:ext cx="5303520" cy="307777"/>
          </a:xfrm>
          <a:prstGeom prst="rect">
            <a:avLst/>
          </a:prstGeom>
          <a:noFill/>
        </p:spPr>
        <p:txBody>
          <a:bodyPr wrap="square">
            <a:spAutoFit/>
          </a:bodyPr>
          <a:lstStyle/>
          <a:p>
            <a:pPr algn="l"/>
            <a:r>
              <a:rPr sz="1400" b="0" i="0" dirty="0">
                <a:solidFill>
                  <a:srgbClr val="000000"/>
                </a:solidFill>
                <a:latin typeface="Arial"/>
              </a:rPr>
              <a:t>Examinations, essays, projects, presentations, portfolios</a:t>
            </a:r>
          </a:p>
        </p:txBody>
      </p:sp>
      <p:sp>
        <p:nvSpPr>
          <p:cNvPr id="26" name="TextBox 25"/>
          <p:cNvSpPr txBox="1"/>
          <p:nvPr/>
        </p:nvSpPr>
        <p:spPr>
          <a:xfrm>
            <a:off x="365760" y="3520440"/>
            <a:ext cx="11430000" cy="347472"/>
          </a:xfrm>
          <a:prstGeom prst="rect">
            <a:avLst/>
          </a:prstGeom>
          <a:noFill/>
        </p:spPr>
        <p:txBody>
          <a:bodyPr wrap="square">
            <a:spAutoFit/>
          </a:bodyPr>
          <a:lstStyle/>
          <a:p>
            <a:pPr algn="l"/>
            <a:r>
              <a:rPr sz="1400" b="1" i="0">
                <a:solidFill>
                  <a:srgbClr val="1F3864"/>
                </a:solidFill>
                <a:latin typeface="Arial"/>
              </a:rPr>
              <a:t>Worked Example — 16-week semester course</a:t>
            </a:r>
          </a:p>
        </p:txBody>
      </p:sp>
      <p:sp>
        <p:nvSpPr>
          <p:cNvPr id="27" name="Rectangle 26"/>
          <p:cNvSpPr/>
          <p:nvPr/>
        </p:nvSpPr>
        <p:spPr>
          <a:xfrm>
            <a:off x="365760" y="3931920"/>
            <a:ext cx="50292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429260" y="3970020"/>
            <a:ext cx="4927600" cy="310896"/>
          </a:xfrm>
          <a:prstGeom prst="rect">
            <a:avLst/>
          </a:prstGeom>
          <a:noFill/>
        </p:spPr>
        <p:txBody>
          <a:bodyPr wrap="square">
            <a:spAutoFit/>
          </a:bodyPr>
          <a:lstStyle/>
          <a:p>
            <a:pPr algn="l"/>
            <a:r>
              <a:rPr sz="1400" b="0" i="0" dirty="0">
                <a:solidFill>
                  <a:srgbClr val="000000"/>
                </a:solidFill>
                <a:latin typeface="Arial"/>
              </a:rPr>
              <a:t>Lectures (2 × 1.5 h/week)</a:t>
            </a:r>
          </a:p>
        </p:txBody>
      </p:sp>
      <p:sp>
        <p:nvSpPr>
          <p:cNvPr id="29" name="Rectangle 28"/>
          <p:cNvSpPr/>
          <p:nvPr/>
        </p:nvSpPr>
        <p:spPr>
          <a:xfrm>
            <a:off x="5440680" y="3931920"/>
            <a:ext cx="18288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5504180" y="3970020"/>
            <a:ext cx="1727200" cy="310896"/>
          </a:xfrm>
          <a:prstGeom prst="rect">
            <a:avLst/>
          </a:prstGeom>
          <a:noFill/>
        </p:spPr>
        <p:txBody>
          <a:bodyPr wrap="square">
            <a:spAutoFit/>
          </a:bodyPr>
          <a:lstStyle/>
          <a:p>
            <a:pPr algn="l"/>
            <a:r>
              <a:rPr sz="1400" b="0" i="0" dirty="0">
                <a:solidFill>
                  <a:srgbClr val="000000"/>
                </a:solidFill>
                <a:latin typeface="Arial"/>
              </a:rPr>
              <a:t>3 h/week</a:t>
            </a:r>
          </a:p>
        </p:txBody>
      </p:sp>
      <p:sp>
        <p:nvSpPr>
          <p:cNvPr id="31" name="Rectangle 30"/>
          <p:cNvSpPr/>
          <p:nvPr/>
        </p:nvSpPr>
        <p:spPr>
          <a:xfrm>
            <a:off x="7315200" y="3931920"/>
            <a:ext cx="420624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7378700" y="3970020"/>
            <a:ext cx="4104640" cy="310896"/>
          </a:xfrm>
          <a:prstGeom prst="rect">
            <a:avLst/>
          </a:prstGeom>
          <a:noFill/>
        </p:spPr>
        <p:txBody>
          <a:bodyPr wrap="square">
            <a:spAutoFit/>
          </a:bodyPr>
          <a:lstStyle/>
          <a:p>
            <a:pPr algn="l"/>
            <a:r>
              <a:rPr sz="1400" b="0" i="0" dirty="0">
                <a:solidFill>
                  <a:srgbClr val="000000"/>
                </a:solidFill>
                <a:latin typeface="Arial"/>
              </a:rPr>
              <a:t>48 h</a:t>
            </a:r>
          </a:p>
        </p:txBody>
      </p:sp>
      <p:sp>
        <p:nvSpPr>
          <p:cNvPr id="33" name="Rectangle 32"/>
          <p:cNvSpPr/>
          <p:nvPr/>
        </p:nvSpPr>
        <p:spPr>
          <a:xfrm>
            <a:off x="365760" y="4315968"/>
            <a:ext cx="50292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429260" y="4354068"/>
            <a:ext cx="4927600" cy="310896"/>
          </a:xfrm>
          <a:prstGeom prst="rect">
            <a:avLst/>
          </a:prstGeom>
          <a:noFill/>
        </p:spPr>
        <p:txBody>
          <a:bodyPr wrap="square">
            <a:spAutoFit/>
          </a:bodyPr>
          <a:lstStyle/>
          <a:p>
            <a:pPr algn="l"/>
            <a:r>
              <a:rPr sz="1400" b="0" i="0" dirty="0">
                <a:solidFill>
                  <a:srgbClr val="000000"/>
                </a:solidFill>
                <a:latin typeface="Arial"/>
              </a:rPr>
              <a:t>Seminar/tutorial participation</a:t>
            </a:r>
          </a:p>
        </p:txBody>
      </p:sp>
      <p:sp>
        <p:nvSpPr>
          <p:cNvPr id="35" name="Rectangle 34"/>
          <p:cNvSpPr/>
          <p:nvPr/>
        </p:nvSpPr>
        <p:spPr>
          <a:xfrm>
            <a:off x="5440680" y="4315968"/>
            <a:ext cx="18288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5504180" y="4354068"/>
            <a:ext cx="1727200" cy="310896"/>
          </a:xfrm>
          <a:prstGeom prst="rect">
            <a:avLst/>
          </a:prstGeom>
          <a:noFill/>
        </p:spPr>
        <p:txBody>
          <a:bodyPr wrap="square">
            <a:spAutoFit/>
          </a:bodyPr>
          <a:lstStyle/>
          <a:p>
            <a:pPr algn="l"/>
            <a:r>
              <a:rPr sz="1400" b="0" i="0" dirty="0">
                <a:solidFill>
                  <a:srgbClr val="000000"/>
                </a:solidFill>
                <a:latin typeface="Arial"/>
              </a:rPr>
              <a:t>1 h/week</a:t>
            </a:r>
          </a:p>
        </p:txBody>
      </p:sp>
      <p:sp>
        <p:nvSpPr>
          <p:cNvPr id="37" name="Rectangle 36"/>
          <p:cNvSpPr/>
          <p:nvPr/>
        </p:nvSpPr>
        <p:spPr>
          <a:xfrm>
            <a:off x="7315200" y="4315968"/>
            <a:ext cx="420624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7378700" y="4354068"/>
            <a:ext cx="4104640" cy="310896"/>
          </a:xfrm>
          <a:prstGeom prst="rect">
            <a:avLst/>
          </a:prstGeom>
          <a:noFill/>
        </p:spPr>
        <p:txBody>
          <a:bodyPr wrap="square">
            <a:spAutoFit/>
          </a:bodyPr>
          <a:lstStyle/>
          <a:p>
            <a:pPr algn="l"/>
            <a:r>
              <a:rPr sz="1400" b="0" i="0" dirty="0">
                <a:solidFill>
                  <a:srgbClr val="000000"/>
                </a:solidFill>
                <a:latin typeface="Arial"/>
              </a:rPr>
              <a:t>16 h</a:t>
            </a:r>
          </a:p>
        </p:txBody>
      </p:sp>
      <p:sp>
        <p:nvSpPr>
          <p:cNvPr id="39" name="Rectangle 38"/>
          <p:cNvSpPr/>
          <p:nvPr/>
        </p:nvSpPr>
        <p:spPr>
          <a:xfrm>
            <a:off x="365760" y="4700016"/>
            <a:ext cx="50292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429260" y="4738116"/>
            <a:ext cx="4927600" cy="310896"/>
          </a:xfrm>
          <a:prstGeom prst="rect">
            <a:avLst/>
          </a:prstGeom>
          <a:noFill/>
        </p:spPr>
        <p:txBody>
          <a:bodyPr wrap="square">
            <a:spAutoFit/>
          </a:bodyPr>
          <a:lstStyle/>
          <a:p>
            <a:pPr algn="l"/>
            <a:r>
              <a:rPr sz="1400" b="0" i="0" dirty="0">
                <a:solidFill>
                  <a:srgbClr val="000000"/>
                </a:solidFill>
                <a:latin typeface="Arial"/>
              </a:rPr>
              <a:t>Assigned reading &amp; case prep</a:t>
            </a:r>
          </a:p>
        </p:txBody>
      </p:sp>
      <p:sp>
        <p:nvSpPr>
          <p:cNvPr id="41" name="Rectangle 40"/>
          <p:cNvSpPr/>
          <p:nvPr/>
        </p:nvSpPr>
        <p:spPr>
          <a:xfrm>
            <a:off x="5440680" y="4700016"/>
            <a:ext cx="18288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5504180" y="4738116"/>
            <a:ext cx="1727200" cy="310896"/>
          </a:xfrm>
          <a:prstGeom prst="rect">
            <a:avLst/>
          </a:prstGeom>
          <a:noFill/>
        </p:spPr>
        <p:txBody>
          <a:bodyPr wrap="square">
            <a:spAutoFit/>
          </a:bodyPr>
          <a:lstStyle/>
          <a:p>
            <a:pPr algn="l"/>
            <a:r>
              <a:rPr sz="1400" b="0" i="0" dirty="0">
                <a:solidFill>
                  <a:srgbClr val="000000"/>
                </a:solidFill>
                <a:latin typeface="Arial"/>
              </a:rPr>
              <a:t>2.5 h/week</a:t>
            </a:r>
          </a:p>
        </p:txBody>
      </p:sp>
      <p:sp>
        <p:nvSpPr>
          <p:cNvPr id="43" name="Rectangle 42"/>
          <p:cNvSpPr/>
          <p:nvPr/>
        </p:nvSpPr>
        <p:spPr>
          <a:xfrm>
            <a:off x="7315200" y="4700016"/>
            <a:ext cx="420624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4" name="TextBox 43"/>
          <p:cNvSpPr txBox="1"/>
          <p:nvPr/>
        </p:nvSpPr>
        <p:spPr>
          <a:xfrm>
            <a:off x="7378700" y="4738116"/>
            <a:ext cx="4104640" cy="310896"/>
          </a:xfrm>
          <a:prstGeom prst="rect">
            <a:avLst/>
          </a:prstGeom>
          <a:noFill/>
        </p:spPr>
        <p:txBody>
          <a:bodyPr wrap="square">
            <a:spAutoFit/>
          </a:bodyPr>
          <a:lstStyle/>
          <a:p>
            <a:pPr algn="l"/>
            <a:r>
              <a:rPr sz="1400" b="0" i="0" dirty="0">
                <a:solidFill>
                  <a:srgbClr val="000000"/>
                </a:solidFill>
                <a:latin typeface="Arial"/>
              </a:rPr>
              <a:t>40 h</a:t>
            </a:r>
          </a:p>
        </p:txBody>
      </p:sp>
      <p:sp>
        <p:nvSpPr>
          <p:cNvPr id="45" name="Rectangle 44"/>
          <p:cNvSpPr/>
          <p:nvPr/>
        </p:nvSpPr>
        <p:spPr>
          <a:xfrm>
            <a:off x="365760" y="5084064"/>
            <a:ext cx="50292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429260" y="5122164"/>
            <a:ext cx="4927600" cy="310896"/>
          </a:xfrm>
          <a:prstGeom prst="rect">
            <a:avLst/>
          </a:prstGeom>
          <a:noFill/>
        </p:spPr>
        <p:txBody>
          <a:bodyPr wrap="square">
            <a:spAutoFit/>
          </a:bodyPr>
          <a:lstStyle/>
          <a:p>
            <a:pPr algn="l"/>
            <a:r>
              <a:rPr sz="1400" b="0" i="0" dirty="0">
                <a:solidFill>
                  <a:srgbClr val="000000"/>
                </a:solidFill>
                <a:latin typeface="Arial"/>
              </a:rPr>
              <a:t>Group project work</a:t>
            </a:r>
          </a:p>
        </p:txBody>
      </p:sp>
      <p:sp>
        <p:nvSpPr>
          <p:cNvPr id="47" name="Rectangle 46"/>
          <p:cNvSpPr/>
          <p:nvPr/>
        </p:nvSpPr>
        <p:spPr>
          <a:xfrm>
            <a:off x="5440680" y="5084064"/>
            <a:ext cx="18288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5504180" y="5122164"/>
            <a:ext cx="1727200" cy="310896"/>
          </a:xfrm>
          <a:prstGeom prst="rect">
            <a:avLst/>
          </a:prstGeom>
          <a:noFill/>
        </p:spPr>
        <p:txBody>
          <a:bodyPr wrap="square">
            <a:spAutoFit/>
          </a:bodyPr>
          <a:lstStyle/>
          <a:p>
            <a:pPr algn="l"/>
            <a:r>
              <a:rPr sz="1400" b="0" i="0" dirty="0">
                <a:solidFill>
                  <a:srgbClr val="000000"/>
                </a:solidFill>
                <a:latin typeface="Arial"/>
              </a:rPr>
              <a:t>1.5 h/week</a:t>
            </a:r>
          </a:p>
        </p:txBody>
      </p:sp>
      <p:sp>
        <p:nvSpPr>
          <p:cNvPr id="49" name="Rectangle 48"/>
          <p:cNvSpPr/>
          <p:nvPr/>
        </p:nvSpPr>
        <p:spPr>
          <a:xfrm>
            <a:off x="7315200" y="5084064"/>
            <a:ext cx="420624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7378700" y="5122164"/>
            <a:ext cx="4104640" cy="310896"/>
          </a:xfrm>
          <a:prstGeom prst="rect">
            <a:avLst/>
          </a:prstGeom>
          <a:noFill/>
        </p:spPr>
        <p:txBody>
          <a:bodyPr wrap="square">
            <a:spAutoFit/>
          </a:bodyPr>
          <a:lstStyle/>
          <a:p>
            <a:pPr algn="l"/>
            <a:r>
              <a:rPr sz="1400" b="0" i="0" dirty="0">
                <a:solidFill>
                  <a:srgbClr val="000000"/>
                </a:solidFill>
                <a:latin typeface="Arial"/>
              </a:rPr>
              <a:t>24 h</a:t>
            </a:r>
          </a:p>
        </p:txBody>
      </p:sp>
      <p:sp>
        <p:nvSpPr>
          <p:cNvPr id="51" name="Rectangle 50"/>
          <p:cNvSpPr/>
          <p:nvPr/>
        </p:nvSpPr>
        <p:spPr>
          <a:xfrm>
            <a:off x="365760" y="5468112"/>
            <a:ext cx="50292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429260" y="5506212"/>
            <a:ext cx="4927600" cy="310896"/>
          </a:xfrm>
          <a:prstGeom prst="rect">
            <a:avLst/>
          </a:prstGeom>
          <a:noFill/>
        </p:spPr>
        <p:txBody>
          <a:bodyPr wrap="square">
            <a:spAutoFit/>
          </a:bodyPr>
          <a:lstStyle/>
          <a:p>
            <a:pPr algn="l"/>
            <a:r>
              <a:rPr sz="1400" b="0" i="0" dirty="0">
                <a:solidFill>
                  <a:srgbClr val="000000"/>
                </a:solidFill>
                <a:latin typeface="Arial"/>
              </a:rPr>
              <a:t>Assessment preparation &amp; completion</a:t>
            </a:r>
          </a:p>
        </p:txBody>
      </p:sp>
      <p:sp>
        <p:nvSpPr>
          <p:cNvPr id="53" name="Rectangle 52"/>
          <p:cNvSpPr/>
          <p:nvPr/>
        </p:nvSpPr>
        <p:spPr>
          <a:xfrm>
            <a:off x="5440680" y="5468112"/>
            <a:ext cx="18288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5504180" y="5506212"/>
            <a:ext cx="1727200" cy="310896"/>
          </a:xfrm>
          <a:prstGeom prst="rect">
            <a:avLst/>
          </a:prstGeom>
          <a:noFill/>
        </p:spPr>
        <p:txBody>
          <a:bodyPr wrap="square">
            <a:spAutoFit/>
          </a:bodyPr>
          <a:lstStyle/>
          <a:p>
            <a:pPr algn="l"/>
            <a:r>
              <a:rPr sz="1400" b="0" i="0" dirty="0">
                <a:solidFill>
                  <a:srgbClr val="000000"/>
                </a:solidFill>
                <a:latin typeface="Arial"/>
              </a:rPr>
              <a:t>—</a:t>
            </a:r>
          </a:p>
        </p:txBody>
      </p:sp>
      <p:sp>
        <p:nvSpPr>
          <p:cNvPr id="55" name="Rectangle 54"/>
          <p:cNvSpPr/>
          <p:nvPr/>
        </p:nvSpPr>
        <p:spPr>
          <a:xfrm>
            <a:off x="7315200" y="5468112"/>
            <a:ext cx="420624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7378700" y="5506212"/>
            <a:ext cx="4104640" cy="310896"/>
          </a:xfrm>
          <a:prstGeom prst="rect">
            <a:avLst/>
          </a:prstGeom>
          <a:noFill/>
        </p:spPr>
        <p:txBody>
          <a:bodyPr wrap="square">
            <a:spAutoFit/>
          </a:bodyPr>
          <a:lstStyle/>
          <a:p>
            <a:pPr algn="l"/>
            <a:r>
              <a:rPr sz="1400" b="0" i="0" dirty="0">
                <a:solidFill>
                  <a:srgbClr val="000000"/>
                </a:solidFill>
                <a:latin typeface="Arial"/>
              </a:rPr>
              <a:t>22 h</a:t>
            </a:r>
          </a:p>
        </p:txBody>
      </p:sp>
      <p:sp>
        <p:nvSpPr>
          <p:cNvPr id="57" name="Rectangle 56"/>
          <p:cNvSpPr/>
          <p:nvPr/>
        </p:nvSpPr>
        <p:spPr>
          <a:xfrm>
            <a:off x="365760" y="5852160"/>
            <a:ext cx="5029200" cy="34747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TextBox 57"/>
          <p:cNvSpPr txBox="1"/>
          <p:nvPr/>
        </p:nvSpPr>
        <p:spPr>
          <a:xfrm>
            <a:off x="429260" y="5890260"/>
            <a:ext cx="4927600" cy="338554"/>
          </a:xfrm>
          <a:prstGeom prst="rect">
            <a:avLst/>
          </a:prstGeom>
          <a:noFill/>
        </p:spPr>
        <p:txBody>
          <a:bodyPr wrap="square">
            <a:spAutoFit/>
          </a:bodyPr>
          <a:lstStyle/>
          <a:p>
            <a:pPr algn="l"/>
            <a:r>
              <a:rPr sz="1600" b="1" i="0" dirty="0">
                <a:solidFill>
                  <a:srgbClr val="FFFFFF"/>
                </a:solidFill>
                <a:latin typeface="Arial"/>
              </a:rPr>
              <a:t>TOTAL</a:t>
            </a:r>
          </a:p>
        </p:txBody>
      </p:sp>
      <p:sp>
        <p:nvSpPr>
          <p:cNvPr id="59" name="Rectangle 58"/>
          <p:cNvSpPr/>
          <p:nvPr/>
        </p:nvSpPr>
        <p:spPr>
          <a:xfrm>
            <a:off x="5440680" y="5852160"/>
            <a:ext cx="1828800" cy="34747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TextBox 59"/>
          <p:cNvSpPr txBox="1"/>
          <p:nvPr/>
        </p:nvSpPr>
        <p:spPr>
          <a:xfrm>
            <a:off x="5504180" y="5890260"/>
            <a:ext cx="1727200" cy="310896"/>
          </a:xfrm>
          <a:prstGeom prst="rect">
            <a:avLst/>
          </a:prstGeom>
          <a:noFill/>
        </p:spPr>
        <p:txBody>
          <a:bodyPr wrap="square">
            <a:spAutoFit/>
          </a:bodyPr>
          <a:lstStyle/>
          <a:p>
            <a:pPr algn="l"/>
            <a:r>
              <a:rPr sz="1200" b="1" i="0" dirty="0">
                <a:solidFill>
                  <a:srgbClr val="FFFFFF"/>
                </a:solidFill>
                <a:latin typeface="Arial"/>
              </a:rPr>
              <a:t>—</a:t>
            </a:r>
          </a:p>
        </p:txBody>
      </p:sp>
      <p:sp>
        <p:nvSpPr>
          <p:cNvPr id="61" name="Rectangle 60"/>
          <p:cNvSpPr/>
          <p:nvPr/>
        </p:nvSpPr>
        <p:spPr>
          <a:xfrm>
            <a:off x="7315200" y="5852160"/>
            <a:ext cx="4206240" cy="34747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TextBox 61"/>
          <p:cNvSpPr txBox="1"/>
          <p:nvPr/>
        </p:nvSpPr>
        <p:spPr>
          <a:xfrm>
            <a:off x="7378700" y="5890260"/>
            <a:ext cx="4104640" cy="310896"/>
          </a:xfrm>
          <a:prstGeom prst="rect">
            <a:avLst/>
          </a:prstGeom>
          <a:noFill/>
        </p:spPr>
        <p:txBody>
          <a:bodyPr wrap="square">
            <a:spAutoFit/>
          </a:bodyPr>
          <a:lstStyle/>
          <a:p>
            <a:pPr algn="l"/>
            <a:r>
              <a:rPr sz="1400" b="1" i="0" dirty="0">
                <a:solidFill>
                  <a:srgbClr val="FFFFFF"/>
                </a:solidFill>
                <a:latin typeface="Arial"/>
              </a:rPr>
              <a:t>150 h  →  150 ÷ 25 = 6 ACTS credits</a:t>
            </a:r>
          </a:p>
        </p:txBody>
      </p:sp>
      <p:sp>
        <p:nvSpPr>
          <p:cNvPr id="63" name="Rectangle 62"/>
          <p:cNvSpPr/>
          <p:nvPr/>
        </p:nvSpPr>
        <p:spPr>
          <a:xfrm>
            <a:off x="365760" y="6263640"/>
            <a:ext cx="11430000" cy="502920"/>
          </a:xfrm>
          <a:prstGeom prst="rect">
            <a:avLst/>
          </a:prstGeom>
          <a:solidFill>
            <a:srgbClr val="FF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TextBox 63"/>
          <p:cNvSpPr txBox="1"/>
          <p:nvPr/>
        </p:nvSpPr>
        <p:spPr>
          <a:xfrm>
            <a:off x="502920" y="6291072"/>
            <a:ext cx="11155680" cy="523220"/>
          </a:xfrm>
          <a:prstGeom prst="rect">
            <a:avLst/>
          </a:prstGeom>
          <a:noFill/>
        </p:spPr>
        <p:txBody>
          <a:bodyPr wrap="square">
            <a:spAutoFit/>
          </a:bodyPr>
          <a:lstStyle/>
          <a:p>
            <a:pPr algn="just"/>
            <a:r>
              <a:rPr sz="1400" b="0" i="1" dirty="0">
                <a:latin typeface="Arial"/>
              </a:rPr>
              <a:t>Common error: Institutions counting only lecture hours (48 h) assign 2 credits — significantly under-crediting the module and making student burden invisible in official records.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24612"/>
            <a:ext cx="10972800" cy="430887"/>
          </a:xfrm>
          <a:prstGeom prst="rect">
            <a:avLst/>
          </a:prstGeom>
          <a:noFill/>
        </p:spPr>
        <p:txBody>
          <a:bodyPr wrap="square">
            <a:spAutoFit/>
          </a:bodyPr>
          <a:lstStyle/>
          <a:p>
            <a:pPr algn="l"/>
            <a:r>
              <a:rPr sz="2200" b="1" i="0" dirty="0">
                <a:solidFill>
                  <a:srgbClr val="1F3864"/>
                </a:solidFill>
                <a:latin typeface="Arial"/>
              </a:rPr>
              <a:t>Steps 2 &amp; 3 — Learning Outcomes and Mapping to ACTS Credit Value</a:t>
            </a:r>
          </a:p>
        </p:txBody>
      </p:sp>
      <p:sp>
        <p:nvSpPr>
          <p:cNvPr id="7" name="Rectangle 6"/>
          <p:cNvSpPr/>
          <p:nvPr/>
        </p:nvSpPr>
        <p:spPr>
          <a:xfrm>
            <a:off x="365760" y="1097280"/>
            <a:ext cx="594360" cy="59436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594360" cy="594360"/>
          </a:xfrm>
          <a:prstGeom prst="rect">
            <a:avLst/>
          </a:prstGeom>
          <a:solidFill>
            <a:srgbClr val="00B050"/>
          </a:solidFill>
        </p:spPr>
        <p:txBody>
          <a:bodyPr wrap="square">
            <a:spAutoFit/>
          </a:bodyPr>
          <a:lstStyle/>
          <a:p>
            <a:pPr algn="ctr"/>
            <a:r>
              <a:rPr sz="2800" b="1" i="0">
                <a:solidFill>
                  <a:srgbClr val="FFFFFF"/>
                </a:solidFill>
                <a:latin typeface="Arial"/>
              </a:rPr>
              <a:t>2</a:t>
            </a:r>
          </a:p>
        </p:txBody>
      </p:sp>
      <p:sp>
        <p:nvSpPr>
          <p:cNvPr id="9" name="TextBox 8"/>
          <p:cNvSpPr txBox="1"/>
          <p:nvPr/>
        </p:nvSpPr>
        <p:spPr>
          <a:xfrm>
            <a:off x="1051560" y="1115568"/>
            <a:ext cx="10698480" cy="338554"/>
          </a:xfrm>
          <a:prstGeom prst="rect">
            <a:avLst/>
          </a:prstGeom>
          <a:noFill/>
        </p:spPr>
        <p:txBody>
          <a:bodyPr wrap="square">
            <a:spAutoFit/>
          </a:bodyPr>
          <a:lstStyle/>
          <a:p>
            <a:pPr algn="l"/>
            <a:r>
              <a:rPr sz="1600" b="1" i="0" dirty="0">
                <a:solidFill>
                  <a:srgbClr val="1F3864"/>
                </a:solidFill>
                <a:latin typeface="Arial"/>
              </a:rPr>
              <a:t>Articulate Learning Outcomes — A well-formulated learning outcome:</a:t>
            </a:r>
          </a:p>
        </p:txBody>
      </p:sp>
      <p:sp>
        <p:nvSpPr>
          <p:cNvPr id="10" name="TextBox 9"/>
          <p:cNvSpPr txBox="1"/>
          <p:nvPr/>
        </p:nvSpPr>
        <p:spPr>
          <a:xfrm>
            <a:off x="1051560" y="1600200"/>
            <a:ext cx="10698480" cy="1077218"/>
          </a:xfrm>
          <a:prstGeom prst="rect">
            <a:avLst/>
          </a:prstGeom>
          <a:noFill/>
        </p:spPr>
        <p:txBody>
          <a:bodyPr wrap="square">
            <a:spAutoFit/>
          </a:bodyPr>
          <a:lstStyle/>
          <a:p>
            <a:pPr marL="285750" indent="-285750" algn="l">
              <a:buFont typeface="Arial" panose="020B0604020202020204" pitchFamily="34" charset="0"/>
              <a:buChar char="•"/>
            </a:pPr>
            <a:r>
              <a:rPr sz="1600" b="0" dirty="0">
                <a:solidFill>
                  <a:srgbClr val="000000"/>
                </a:solidFill>
                <a:latin typeface="Arial"/>
              </a:rPr>
              <a:t>Uses an active verb describing an observable capability (</a:t>
            </a:r>
            <a:r>
              <a:rPr sz="1600" b="0" dirty="0" err="1">
                <a:solidFill>
                  <a:srgbClr val="000000"/>
                </a:solidFill>
                <a:latin typeface="Arial"/>
              </a:rPr>
              <a:t>analyse</a:t>
            </a:r>
            <a:r>
              <a:rPr sz="1600" b="0" dirty="0">
                <a:solidFill>
                  <a:srgbClr val="000000"/>
                </a:solidFill>
                <a:latin typeface="Arial"/>
              </a:rPr>
              <a:t>, design, evaluate, apply — not "understand" or "appreciate").</a:t>
            </a:r>
          </a:p>
          <a:p>
            <a:pPr marL="285750" indent="-285750" algn="l">
              <a:buFont typeface="Arial" panose="020B0604020202020204" pitchFamily="34" charset="0"/>
              <a:buChar char="•"/>
            </a:pPr>
            <a:r>
              <a:rPr sz="1600" b="0" dirty="0">
                <a:solidFill>
                  <a:srgbClr val="000000"/>
                </a:solidFill>
                <a:latin typeface="Arial"/>
              </a:rPr>
              <a:t>Specifies the subject matter or context to which the capability applies.</a:t>
            </a:r>
          </a:p>
          <a:p>
            <a:pPr marL="285750" indent="-285750" algn="l">
              <a:buFont typeface="Arial" panose="020B0604020202020204" pitchFamily="34" charset="0"/>
              <a:buChar char="•"/>
            </a:pPr>
            <a:r>
              <a:rPr sz="1600" b="0" dirty="0">
                <a:solidFill>
                  <a:srgbClr val="000000"/>
                </a:solidFill>
                <a:latin typeface="Arial"/>
              </a:rPr>
              <a:t>Implicitly or explicitly signals the level of complexity (introductory, intermediate, advanced).</a:t>
            </a:r>
          </a:p>
        </p:txBody>
      </p:sp>
      <p:sp>
        <p:nvSpPr>
          <p:cNvPr id="12" name="Rectangle 11"/>
          <p:cNvSpPr/>
          <p:nvPr/>
        </p:nvSpPr>
        <p:spPr>
          <a:xfrm>
            <a:off x="365760" y="3429000"/>
            <a:ext cx="594360" cy="594360"/>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365760" y="3429000"/>
            <a:ext cx="594360" cy="594360"/>
          </a:xfrm>
          <a:prstGeom prst="rect">
            <a:avLst/>
          </a:prstGeom>
          <a:solidFill>
            <a:srgbClr val="00B050"/>
          </a:solidFill>
        </p:spPr>
        <p:txBody>
          <a:bodyPr wrap="square">
            <a:spAutoFit/>
          </a:bodyPr>
          <a:lstStyle/>
          <a:p>
            <a:pPr algn="ctr"/>
            <a:r>
              <a:rPr sz="2800" b="1" i="0">
                <a:solidFill>
                  <a:srgbClr val="FFFFFF"/>
                </a:solidFill>
                <a:latin typeface="Arial"/>
              </a:rPr>
              <a:t>3</a:t>
            </a:r>
          </a:p>
        </p:txBody>
      </p:sp>
      <p:sp>
        <p:nvSpPr>
          <p:cNvPr id="14" name="TextBox 13"/>
          <p:cNvSpPr txBox="1"/>
          <p:nvPr/>
        </p:nvSpPr>
        <p:spPr>
          <a:xfrm>
            <a:off x="1051560" y="3447288"/>
            <a:ext cx="10698480" cy="338554"/>
          </a:xfrm>
          <a:prstGeom prst="rect">
            <a:avLst/>
          </a:prstGeom>
          <a:noFill/>
        </p:spPr>
        <p:txBody>
          <a:bodyPr wrap="square">
            <a:spAutoFit/>
          </a:bodyPr>
          <a:lstStyle/>
          <a:p>
            <a:pPr algn="l"/>
            <a:r>
              <a:rPr sz="1600" b="1" i="0" dirty="0">
                <a:solidFill>
                  <a:srgbClr val="1F3864"/>
                </a:solidFill>
                <a:latin typeface="Arial"/>
              </a:rPr>
              <a:t>Map to the ACTS Credit Value — Reference table</a:t>
            </a:r>
            <a:r>
              <a:rPr sz="1400" b="1" i="0" dirty="0">
                <a:solidFill>
                  <a:srgbClr val="1F3864"/>
                </a:solidFill>
                <a:latin typeface="Arial"/>
              </a:rPr>
              <a:t>:</a:t>
            </a:r>
          </a:p>
        </p:txBody>
      </p:sp>
      <p:sp>
        <p:nvSpPr>
          <p:cNvPr id="15" name="Rectangle 14"/>
          <p:cNvSpPr/>
          <p:nvPr/>
        </p:nvSpPr>
        <p:spPr>
          <a:xfrm>
            <a:off x="1051560" y="3931920"/>
            <a:ext cx="1783080" cy="36576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102360" y="3931920"/>
            <a:ext cx="1706880" cy="307777"/>
          </a:xfrm>
          <a:prstGeom prst="rect">
            <a:avLst/>
          </a:prstGeom>
          <a:noFill/>
        </p:spPr>
        <p:txBody>
          <a:bodyPr wrap="square">
            <a:spAutoFit/>
          </a:bodyPr>
          <a:lstStyle/>
          <a:p>
            <a:pPr algn="ctr"/>
            <a:r>
              <a:rPr sz="1400" b="1" i="0" dirty="0">
                <a:solidFill>
                  <a:srgbClr val="FFFFFF"/>
                </a:solidFill>
                <a:latin typeface="Arial"/>
              </a:rPr>
              <a:t>Total workload</a:t>
            </a:r>
          </a:p>
        </p:txBody>
      </p:sp>
      <p:sp>
        <p:nvSpPr>
          <p:cNvPr id="17" name="Rectangle 16"/>
          <p:cNvSpPr/>
          <p:nvPr/>
        </p:nvSpPr>
        <p:spPr>
          <a:xfrm>
            <a:off x="2880360" y="3931920"/>
            <a:ext cx="1783080" cy="36576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2931160" y="3931920"/>
            <a:ext cx="1706880" cy="307777"/>
          </a:xfrm>
          <a:prstGeom prst="rect">
            <a:avLst/>
          </a:prstGeom>
          <a:noFill/>
        </p:spPr>
        <p:txBody>
          <a:bodyPr wrap="square">
            <a:spAutoFit/>
          </a:bodyPr>
          <a:lstStyle/>
          <a:p>
            <a:pPr algn="ctr"/>
            <a:r>
              <a:rPr sz="1400" b="1" i="0" dirty="0">
                <a:solidFill>
                  <a:srgbClr val="FFFFFF"/>
                </a:solidFill>
                <a:latin typeface="Arial"/>
              </a:rPr>
              <a:t>ACTS credits</a:t>
            </a:r>
          </a:p>
        </p:txBody>
      </p:sp>
      <p:sp>
        <p:nvSpPr>
          <p:cNvPr id="19" name="Rectangle 18"/>
          <p:cNvSpPr/>
          <p:nvPr/>
        </p:nvSpPr>
        <p:spPr>
          <a:xfrm>
            <a:off x="1051560" y="4343400"/>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1102360" y="4368800"/>
            <a:ext cx="1706880" cy="307777"/>
          </a:xfrm>
          <a:prstGeom prst="rect">
            <a:avLst/>
          </a:prstGeom>
          <a:noFill/>
        </p:spPr>
        <p:txBody>
          <a:bodyPr wrap="square">
            <a:spAutoFit/>
          </a:bodyPr>
          <a:lstStyle/>
          <a:p>
            <a:pPr algn="ctr"/>
            <a:r>
              <a:rPr sz="1400" b="0" i="0" dirty="0">
                <a:solidFill>
                  <a:srgbClr val="000000"/>
                </a:solidFill>
                <a:latin typeface="Arial"/>
              </a:rPr>
              <a:t>20–25 h</a:t>
            </a:r>
          </a:p>
        </p:txBody>
      </p:sp>
      <p:sp>
        <p:nvSpPr>
          <p:cNvPr id="21" name="Rectangle 20"/>
          <p:cNvSpPr/>
          <p:nvPr/>
        </p:nvSpPr>
        <p:spPr>
          <a:xfrm>
            <a:off x="2880360" y="4343400"/>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2931160" y="4368800"/>
            <a:ext cx="1706880" cy="307777"/>
          </a:xfrm>
          <a:prstGeom prst="rect">
            <a:avLst/>
          </a:prstGeom>
          <a:noFill/>
        </p:spPr>
        <p:txBody>
          <a:bodyPr wrap="square">
            <a:spAutoFit/>
          </a:bodyPr>
          <a:lstStyle/>
          <a:p>
            <a:pPr algn="ctr"/>
            <a:r>
              <a:rPr sz="1400" b="0" i="0" dirty="0">
                <a:solidFill>
                  <a:srgbClr val="000000"/>
                </a:solidFill>
                <a:latin typeface="Arial"/>
              </a:rPr>
              <a:t>1 credit</a:t>
            </a:r>
          </a:p>
        </p:txBody>
      </p:sp>
      <p:sp>
        <p:nvSpPr>
          <p:cNvPr id="23" name="Rectangle 22"/>
          <p:cNvSpPr/>
          <p:nvPr/>
        </p:nvSpPr>
        <p:spPr>
          <a:xfrm>
            <a:off x="1051560" y="4681728"/>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1102360" y="4707128"/>
            <a:ext cx="1706880" cy="307777"/>
          </a:xfrm>
          <a:prstGeom prst="rect">
            <a:avLst/>
          </a:prstGeom>
          <a:noFill/>
        </p:spPr>
        <p:txBody>
          <a:bodyPr wrap="square">
            <a:spAutoFit/>
          </a:bodyPr>
          <a:lstStyle/>
          <a:p>
            <a:pPr algn="ctr"/>
            <a:r>
              <a:rPr sz="1400" b="0" i="0" dirty="0">
                <a:solidFill>
                  <a:srgbClr val="000000"/>
                </a:solidFill>
                <a:latin typeface="Arial"/>
              </a:rPr>
              <a:t>40–50 h</a:t>
            </a:r>
          </a:p>
        </p:txBody>
      </p:sp>
      <p:sp>
        <p:nvSpPr>
          <p:cNvPr id="25" name="Rectangle 24"/>
          <p:cNvSpPr/>
          <p:nvPr/>
        </p:nvSpPr>
        <p:spPr>
          <a:xfrm>
            <a:off x="2880360" y="4681728"/>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2931160" y="4707128"/>
            <a:ext cx="1706880" cy="307777"/>
          </a:xfrm>
          <a:prstGeom prst="rect">
            <a:avLst/>
          </a:prstGeom>
          <a:noFill/>
        </p:spPr>
        <p:txBody>
          <a:bodyPr wrap="square">
            <a:spAutoFit/>
          </a:bodyPr>
          <a:lstStyle/>
          <a:p>
            <a:pPr algn="ctr"/>
            <a:r>
              <a:rPr sz="1400" b="0" i="0" dirty="0">
                <a:solidFill>
                  <a:srgbClr val="000000"/>
                </a:solidFill>
                <a:latin typeface="Arial"/>
              </a:rPr>
              <a:t>2 credits</a:t>
            </a:r>
          </a:p>
        </p:txBody>
      </p:sp>
      <p:sp>
        <p:nvSpPr>
          <p:cNvPr id="27" name="Rectangle 26"/>
          <p:cNvSpPr/>
          <p:nvPr/>
        </p:nvSpPr>
        <p:spPr>
          <a:xfrm>
            <a:off x="1051560" y="5020056"/>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1102360" y="5045456"/>
            <a:ext cx="1706880" cy="307777"/>
          </a:xfrm>
          <a:prstGeom prst="rect">
            <a:avLst/>
          </a:prstGeom>
          <a:noFill/>
        </p:spPr>
        <p:txBody>
          <a:bodyPr wrap="square">
            <a:spAutoFit/>
          </a:bodyPr>
          <a:lstStyle/>
          <a:p>
            <a:pPr algn="ctr"/>
            <a:r>
              <a:rPr sz="1400" b="0" i="0" dirty="0">
                <a:solidFill>
                  <a:srgbClr val="000000"/>
                </a:solidFill>
                <a:latin typeface="Arial"/>
              </a:rPr>
              <a:t>60–75 h</a:t>
            </a:r>
          </a:p>
        </p:txBody>
      </p:sp>
      <p:sp>
        <p:nvSpPr>
          <p:cNvPr id="29" name="Rectangle 28"/>
          <p:cNvSpPr/>
          <p:nvPr/>
        </p:nvSpPr>
        <p:spPr>
          <a:xfrm>
            <a:off x="2880360" y="5020056"/>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2931160" y="5045456"/>
            <a:ext cx="1706880" cy="307777"/>
          </a:xfrm>
          <a:prstGeom prst="rect">
            <a:avLst/>
          </a:prstGeom>
          <a:noFill/>
        </p:spPr>
        <p:txBody>
          <a:bodyPr wrap="square">
            <a:spAutoFit/>
          </a:bodyPr>
          <a:lstStyle/>
          <a:p>
            <a:pPr algn="ctr"/>
            <a:r>
              <a:rPr sz="1400" b="0" i="0" dirty="0">
                <a:solidFill>
                  <a:srgbClr val="000000"/>
                </a:solidFill>
                <a:latin typeface="Arial"/>
              </a:rPr>
              <a:t>3 credits</a:t>
            </a:r>
          </a:p>
        </p:txBody>
      </p:sp>
      <p:sp>
        <p:nvSpPr>
          <p:cNvPr id="31" name="Rectangle 30"/>
          <p:cNvSpPr/>
          <p:nvPr/>
        </p:nvSpPr>
        <p:spPr>
          <a:xfrm>
            <a:off x="1051560" y="5358384"/>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1102360" y="5383784"/>
            <a:ext cx="1706880" cy="307777"/>
          </a:xfrm>
          <a:prstGeom prst="rect">
            <a:avLst/>
          </a:prstGeom>
          <a:noFill/>
        </p:spPr>
        <p:txBody>
          <a:bodyPr wrap="square">
            <a:spAutoFit/>
          </a:bodyPr>
          <a:lstStyle/>
          <a:p>
            <a:pPr algn="ctr"/>
            <a:r>
              <a:rPr sz="1400" b="0" i="0" dirty="0">
                <a:solidFill>
                  <a:srgbClr val="000000"/>
                </a:solidFill>
                <a:latin typeface="Arial"/>
              </a:rPr>
              <a:t>80–100 h</a:t>
            </a:r>
          </a:p>
        </p:txBody>
      </p:sp>
      <p:sp>
        <p:nvSpPr>
          <p:cNvPr id="33" name="Rectangle 32"/>
          <p:cNvSpPr/>
          <p:nvPr/>
        </p:nvSpPr>
        <p:spPr>
          <a:xfrm>
            <a:off x="2880360" y="5358384"/>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2931160" y="5383784"/>
            <a:ext cx="1706880" cy="307777"/>
          </a:xfrm>
          <a:prstGeom prst="rect">
            <a:avLst/>
          </a:prstGeom>
          <a:noFill/>
        </p:spPr>
        <p:txBody>
          <a:bodyPr wrap="square">
            <a:spAutoFit/>
          </a:bodyPr>
          <a:lstStyle/>
          <a:p>
            <a:pPr algn="ctr"/>
            <a:r>
              <a:rPr sz="1400" b="0" i="0" dirty="0">
                <a:solidFill>
                  <a:srgbClr val="000000"/>
                </a:solidFill>
                <a:latin typeface="Arial"/>
              </a:rPr>
              <a:t>4 credits</a:t>
            </a:r>
          </a:p>
        </p:txBody>
      </p:sp>
      <p:sp>
        <p:nvSpPr>
          <p:cNvPr id="35" name="Rectangle 34"/>
          <p:cNvSpPr/>
          <p:nvPr/>
        </p:nvSpPr>
        <p:spPr>
          <a:xfrm>
            <a:off x="1051560" y="5696712"/>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1102360" y="5722112"/>
            <a:ext cx="1706880" cy="307777"/>
          </a:xfrm>
          <a:prstGeom prst="rect">
            <a:avLst/>
          </a:prstGeom>
          <a:noFill/>
        </p:spPr>
        <p:txBody>
          <a:bodyPr wrap="square">
            <a:spAutoFit/>
          </a:bodyPr>
          <a:lstStyle/>
          <a:p>
            <a:pPr algn="ctr"/>
            <a:r>
              <a:rPr sz="1400" b="0" i="0" dirty="0">
                <a:solidFill>
                  <a:srgbClr val="000000"/>
                </a:solidFill>
                <a:latin typeface="Arial"/>
              </a:rPr>
              <a:t>100–125 h</a:t>
            </a:r>
          </a:p>
        </p:txBody>
      </p:sp>
      <p:sp>
        <p:nvSpPr>
          <p:cNvPr id="37" name="Rectangle 36"/>
          <p:cNvSpPr/>
          <p:nvPr/>
        </p:nvSpPr>
        <p:spPr>
          <a:xfrm>
            <a:off x="2880360" y="5696712"/>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2931160" y="5722112"/>
            <a:ext cx="1706880" cy="307777"/>
          </a:xfrm>
          <a:prstGeom prst="rect">
            <a:avLst/>
          </a:prstGeom>
          <a:noFill/>
        </p:spPr>
        <p:txBody>
          <a:bodyPr wrap="square">
            <a:spAutoFit/>
          </a:bodyPr>
          <a:lstStyle/>
          <a:p>
            <a:pPr algn="ctr"/>
            <a:r>
              <a:rPr sz="1400" b="0" i="0" dirty="0">
                <a:solidFill>
                  <a:srgbClr val="000000"/>
                </a:solidFill>
                <a:latin typeface="Arial"/>
              </a:rPr>
              <a:t>5 credits</a:t>
            </a:r>
          </a:p>
        </p:txBody>
      </p:sp>
      <p:sp>
        <p:nvSpPr>
          <p:cNvPr id="39" name="Rectangle 38"/>
          <p:cNvSpPr/>
          <p:nvPr/>
        </p:nvSpPr>
        <p:spPr>
          <a:xfrm>
            <a:off x="1051560" y="6035040"/>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1102360" y="6060440"/>
            <a:ext cx="1706880" cy="307777"/>
          </a:xfrm>
          <a:prstGeom prst="rect">
            <a:avLst/>
          </a:prstGeom>
          <a:noFill/>
        </p:spPr>
        <p:txBody>
          <a:bodyPr wrap="square">
            <a:spAutoFit/>
          </a:bodyPr>
          <a:lstStyle/>
          <a:p>
            <a:pPr algn="ctr"/>
            <a:r>
              <a:rPr sz="1400" b="0" i="0" dirty="0">
                <a:solidFill>
                  <a:srgbClr val="000000"/>
                </a:solidFill>
                <a:latin typeface="Arial"/>
              </a:rPr>
              <a:t>120–150 h</a:t>
            </a:r>
          </a:p>
        </p:txBody>
      </p:sp>
      <p:sp>
        <p:nvSpPr>
          <p:cNvPr id="41" name="Rectangle 40"/>
          <p:cNvSpPr/>
          <p:nvPr/>
        </p:nvSpPr>
        <p:spPr>
          <a:xfrm>
            <a:off x="2880360" y="6035040"/>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2931160" y="6060440"/>
            <a:ext cx="1706880" cy="307777"/>
          </a:xfrm>
          <a:prstGeom prst="rect">
            <a:avLst/>
          </a:prstGeom>
          <a:noFill/>
        </p:spPr>
        <p:txBody>
          <a:bodyPr wrap="square">
            <a:spAutoFit/>
          </a:bodyPr>
          <a:lstStyle/>
          <a:p>
            <a:pPr algn="ctr"/>
            <a:r>
              <a:rPr sz="1400" b="0" i="0" dirty="0">
                <a:solidFill>
                  <a:srgbClr val="000000"/>
                </a:solidFill>
                <a:latin typeface="Arial"/>
              </a:rPr>
              <a:t>6 credits</a:t>
            </a:r>
          </a:p>
        </p:txBody>
      </p:sp>
      <p:sp>
        <p:nvSpPr>
          <p:cNvPr id="43" name="TextBox 42"/>
          <p:cNvSpPr txBox="1"/>
          <p:nvPr/>
        </p:nvSpPr>
        <p:spPr>
          <a:xfrm>
            <a:off x="5029200" y="3931920"/>
            <a:ext cx="6858000" cy="338554"/>
          </a:xfrm>
          <a:prstGeom prst="rect">
            <a:avLst/>
          </a:prstGeom>
          <a:noFill/>
        </p:spPr>
        <p:txBody>
          <a:bodyPr wrap="square">
            <a:spAutoFit/>
          </a:bodyPr>
          <a:lstStyle/>
          <a:p>
            <a:pPr algn="l"/>
            <a:r>
              <a:rPr sz="1600" b="1" i="0" dirty="0" err="1">
                <a:solidFill>
                  <a:srgbClr val="1F3864"/>
                </a:solidFill>
                <a:latin typeface="Arial"/>
              </a:rPr>
              <a:t>Programme</a:t>
            </a:r>
            <a:r>
              <a:rPr sz="1600" b="1" i="0" dirty="0">
                <a:solidFill>
                  <a:srgbClr val="1F3864"/>
                </a:solidFill>
                <a:latin typeface="Arial"/>
              </a:rPr>
              <a:t>-level credit map provides:</a:t>
            </a:r>
          </a:p>
        </p:txBody>
      </p:sp>
      <p:sp>
        <p:nvSpPr>
          <p:cNvPr id="44" name="TextBox 43"/>
          <p:cNvSpPr txBox="1"/>
          <p:nvPr/>
        </p:nvSpPr>
        <p:spPr>
          <a:xfrm>
            <a:off x="5029200" y="4343400"/>
            <a:ext cx="6858000" cy="1569660"/>
          </a:xfrm>
          <a:prstGeom prst="rect">
            <a:avLst/>
          </a:prstGeom>
          <a:noFill/>
        </p:spPr>
        <p:txBody>
          <a:bodyPr wrap="square">
            <a:spAutoFit/>
          </a:bodyPr>
          <a:lstStyle/>
          <a:p>
            <a:pPr marL="182800" indent="-182800" algn="l">
              <a:buChar char="▸"/>
            </a:pPr>
            <a:r>
              <a:rPr sz="1600" b="0" dirty="0">
                <a:solidFill>
                  <a:srgbClr val="000000"/>
                </a:solidFill>
                <a:latin typeface="Arial"/>
              </a:rPr>
              <a:t>A 3-year undergraduate degree → 180 ACTS credits</a:t>
            </a:r>
          </a:p>
          <a:p>
            <a:pPr marL="182800" indent="-182800" algn="l">
              <a:buChar char="▸"/>
            </a:pPr>
            <a:r>
              <a:rPr sz="1600" b="0" dirty="0">
                <a:solidFill>
                  <a:srgbClr val="000000"/>
                </a:solidFill>
                <a:latin typeface="Arial"/>
              </a:rPr>
              <a:t>A 4-year undergraduate degree → 240 ACTS credits</a:t>
            </a:r>
          </a:p>
          <a:p>
            <a:pPr marL="182800" indent="-182800" algn="l">
              <a:buChar char="▸"/>
            </a:pPr>
            <a:r>
              <a:rPr sz="1600" b="0" dirty="0">
                <a:solidFill>
                  <a:srgbClr val="000000"/>
                </a:solidFill>
                <a:latin typeface="Arial"/>
              </a:rPr>
              <a:t>Structural overview of core courses, electives, placements and final projects</a:t>
            </a:r>
          </a:p>
          <a:p>
            <a:pPr marL="182800" indent="-182800" algn="l">
              <a:buChar char="▸"/>
            </a:pPr>
            <a:r>
              <a:rPr sz="1600" b="0" dirty="0">
                <a:solidFill>
                  <a:srgbClr val="000000"/>
                </a:solidFill>
                <a:latin typeface="Arial"/>
              </a:rPr>
              <a:t>Essential information for receiving institutions assessing transfer students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81000" y="269189"/>
            <a:ext cx="10972800" cy="430887"/>
          </a:xfrm>
          <a:prstGeom prst="rect">
            <a:avLst/>
          </a:prstGeom>
          <a:noFill/>
        </p:spPr>
        <p:txBody>
          <a:bodyPr wrap="square">
            <a:spAutoFit/>
          </a:bodyPr>
          <a:lstStyle/>
          <a:p>
            <a:pPr algn="l"/>
            <a:r>
              <a:rPr lang="es-ES" sz="2200" b="1" i="0" dirty="0">
                <a:solidFill>
                  <a:srgbClr val="1F3864"/>
                </a:solidFill>
                <a:latin typeface="Arial"/>
              </a:rPr>
              <a:t>5 c</a:t>
            </a:r>
            <a:r>
              <a:rPr sz="2200" b="1" i="0" dirty="0" err="1">
                <a:solidFill>
                  <a:srgbClr val="1F3864"/>
                </a:solidFill>
                <a:latin typeface="Arial"/>
              </a:rPr>
              <a:t>ommon</a:t>
            </a:r>
            <a:r>
              <a:rPr sz="2200" b="1" i="0" dirty="0">
                <a:solidFill>
                  <a:srgbClr val="1F3864"/>
                </a:solidFill>
                <a:latin typeface="Arial"/>
              </a:rPr>
              <a:t> </a:t>
            </a:r>
            <a:r>
              <a:rPr lang="es-ES" sz="2200" b="1" dirty="0">
                <a:solidFill>
                  <a:srgbClr val="1F3864"/>
                </a:solidFill>
                <a:latin typeface="Arial"/>
              </a:rPr>
              <a:t>p</a:t>
            </a:r>
            <a:r>
              <a:rPr sz="2200" b="1" i="0" dirty="0" err="1">
                <a:solidFill>
                  <a:srgbClr val="1F3864"/>
                </a:solidFill>
                <a:latin typeface="Arial"/>
              </a:rPr>
              <a:t>itfalls</a:t>
            </a:r>
            <a:r>
              <a:rPr sz="2200" b="1" i="0" dirty="0">
                <a:solidFill>
                  <a:srgbClr val="1F3864"/>
                </a:solidFill>
                <a:latin typeface="Arial"/>
              </a:rPr>
              <a:t> to </a:t>
            </a:r>
            <a:r>
              <a:rPr lang="es-ES" sz="2200" b="1" i="0" dirty="0">
                <a:solidFill>
                  <a:srgbClr val="1F3864"/>
                </a:solidFill>
                <a:latin typeface="Arial"/>
              </a:rPr>
              <a:t>a</a:t>
            </a:r>
            <a:r>
              <a:rPr sz="2200" b="1" i="0" dirty="0">
                <a:solidFill>
                  <a:srgbClr val="1F3864"/>
                </a:solidFill>
                <a:latin typeface="Arial"/>
              </a:rPr>
              <a:t>void</a:t>
            </a:r>
          </a:p>
        </p:txBody>
      </p:sp>
      <p:sp>
        <p:nvSpPr>
          <p:cNvPr id="7" name="Rectangle 6"/>
          <p:cNvSpPr/>
          <p:nvPr/>
        </p:nvSpPr>
        <p:spPr>
          <a:xfrm>
            <a:off x="365760" y="109728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467360" y="1100928"/>
            <a:ext cx="5400040" cy="307777"/>
          </a:xfrm>
          <a:prstGeom prst="rect">
            <a:avLst/>
          </a:prstGeom>
          <a:noFill/>
        </p:spPr>
        <p:txBody>
          <a:bodyPr wrap="square">
            <a:spAutoFit/>
          </a:bodyPr>
          <a:lstStyle/>
          <a:p>
            <a:pPr algn="l"/>
            <a:r>
              <a:rPr sz="1400" b="1" i="0" dirty="0">
                <a:solidFill>
                  <a:srgbClr val="FFFFFF"/>
                </a:solidFill>
                <a:latin typeface="Arial"/>
              </a:rPr>
              <a:t>Assigning credits</a:t>
            </a:r>
            <a:r>
              <a:rPr lang="es-ES" sz="1400" b="1" i="0" dirty="0">
                <a:solidFill>
                  <a:srgbClr val="FFFFFF"/>
                </a:solidFill>
                <a:latin typeface="Arial"/>
              </a:rPr>
              <a:t> </a:t>
            </a:r>
            <a:r>
              <a:rPr sz="1400" b="1" i="0" dirty="0">
                <a:solidFill>
                  <a:srgbClr val="FFFFFF"/>
                </a:solidFill>
                <a:latin typeface="Arial"/>
              </a:rPr>
              <a:t>without workload estimation</a:t>
            </a:r>
          </a:p>
        </p:txBody>
      </p:sp>
      <p:sp>
        <p:nvSpPr>
          <p:cNvPr id="9" name="Rectangle 8"/>
          <p:cNvSpPr/>
          <p:nvPr/>
        </p:nvSpPr>
        <p:spPr>
          <a:xfrm>
            <a:off x="365760" y="148132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67360" y="1536192"/>
            <a:ext cx="5400040" cy="523220"/>
          </a:xfrm>
          <a:prstGeom prst="rect">
            <a:avLst/>
          </a:prstGeom>
          <a:noFill/>
        </p:spPr>
        <p:txBody>
          <a:bodyPr wrap="square">
            <a:spAutoFit/>
          </a:bodyPr>
          <a:lstStyle/>
          <a:p>
            <a:pPr algn="l"/>
            <a:r>
              <a:rPr sz="1400" b="0" i="1" dirty="0">
                <a:solidFill>
                  <a:srgbClr val="595959"/>
                </a:solidFill>
                <a:latin typeface="Arial"/>
              </a:rPr>
              <a:t>Why it matters: Credits become arbitrary numbers with no meaning for receiving institutions.</a:t>
            </a:r>
          </a:p>
        </p:txBody>
      </p:sp>
      <p:sp>
        <p:nvSpPr>
          <p:cNvPr id="11" name="Rectangle 10"/>
          <p:cNvSpPr/>
          <p:nvPr/>
        </p:nvSpPr>
        <p:spPr>
          <a:xfrm>
            <a:off x="426720" y="2148840"/>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54660" y="2375428"/>
            <a:ext cx="5400040" cy="523220"/>
          </a:xfrm>
          <a:prstGeom prst="rect">
            <a:avLst/>
          </a:prstGeom>
          <a:noFill/>
        </p:spPr>
        <p:txBody>
          <a:bodyPr wrap="square">
            <a:spAutoFit/>
          </a:bodyPr>
          <a:lstStyle/>
          <a:p>
            <a:pPr algn="l"/>
            <a:r>
              <a:rPr sz="1400" b="0" i="0" dirty="0">
                <a:solidFill>
                  <a:srgbClr val="000000"/>
                </a:solidFill>
                <a:latin typeface="Arial"/>
              </a:rPr>
              <a:t>How to avoid it: Always ground credit values in a documented workload estimate, however approximate.</a:t>
            </a:r>
          </a:p>
        </p:txBody>
      </p:sp>
      <p:sp>
        <p:nvSpPr>
          <p:cNvPr id="13" name="Rectangle 12"/>
          <p:cNvSpPr/>
          <p:nvPr/>
        </p:nvSpPr>
        <p:spPr>
          <a:xfrm>
            <a:off x="6263640" y="109728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6352540" y="1125266"/>
            <a:ext cx="5400040" cy="307777"/>
          </a:xfrm>
          <a:prstGeom prst="rect">
            <a:avLst/>
          </a:prstGeom>
          <a:noFill/>
        </p:spPr>
        <p:txBody>
          <a:bodyPr wrap="square">
            <a:spAutoFit/>
          </a:bodyPr>
          <a:lstStyle/>
          <a:p>
            <a:pPr algn="l"/>
            <a:r>
              <a:rPr sz="1400" b="1" i="0" dirty="0">
                <a:solidFill>
                  <a:srgbClr val="FFFFFF"/>
                </a:solidFill>
                <a:latin typeface="Arial"/>
              </a:rPr>
              <a:t>Treating translation as</a:t>
            </a:r>
            <a:r>
              <a:rPr lang="es-ES" sz="1400" b="1" i="0" dirty="0">
                <a:solidFill>
                  <a:srgbClr val="FFFFFF"/>
                </a:solidFill>
                <a:latin typeface="Arial"/>
              </a:rPr>
              <a:t> </a:t>
            </a:r>
            <a:r>
              <a:rPr sz="1400" b="1" i="0" dirty="0">
                <a:solidFill>
                  <a:srgbClr val="FFFFFF"/>
                </a:solidFill>
                <a:latin typeface="Arial"/>
              </a:rPr>
              <a:t>purely administrative</a:t>
            </a:r>
          </a:p>
        </p:txBody>
      </p:sp>
      <p:sp>
        <p:nvSpPr>
          <p:cNvPr id="15" name="Rectangle 14"/>
          <p:cNvSpPr/>
          <p:nvPr/>
        </p:nvSpPr>
        <p:spPr>
          <a:xfrm>
            <a:off x="6263640" y="152427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365240" y="1536192"/>
            <a:ext cx="5400040" cy="523220"/>
          </a:xfrm>
          <a:prstGeom prst="rect">
            <a:avLst/>
          </a:prstGeom>
          <a:noFill/>
        </p:spPr>
        <p:txBody>
          <a:bodyPr wrap="square">
            <a:spAutoFit/>
          </a:bodyPr>
          <a:lstStyle/>
          <a:p>
            <a:pPr algn="l"/>
            <a:r>
              <a:rPr sz="1400" b="0" i="1" dirty="0">
                <a:solidFill>
                  <a:srgbClr val="595959"/>
                </a:solidFill>
                <a:latin typeface="Arial"/>
              </a:rPr>
              <a:t>Why it matters: Academic staff disengage; credits become bureaucratic labels.</a:t>
            </a:r>
          </a:p>
        </p:txBody>
      </p:sp>
      <p:sp>
        <p:nvSpPr>
          <p:cNvPr id="17" name="Rectangle 16"/>
          <p:cNvSpPr/>
          <p:nvPr/>
        </p:nvSpPr>
        <p:spPr>
          <a:xfrm>
            <a:off x="6352540" y="2148840"/>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6352540" y="2338852"/>
            <a:ext cx="5400040" cy="523220"/>
          </a:xfrm>
          <a:prstGeom prst="rect">
            <a:avLst/>
          </a:prstGeom>
          <a:noFill/>
        </p:spPr>
        <p:txBody>
          <a:bodyPr wrap="square">
            <a:spAutoFit/>
          </a:bodyPr>
          <a:lstStyle/>
          <a:p>
            <a:pPr algn="l"/>
            <a:r>
              <a:rPr sz="1400" b="0" i="0" dirty="0">
                <a:solidFill>
                  <a:srgbClr val="000000"/>
                </a:solidFill>
                <a:latin typeface="Arial"/>
              </a:rPr>
              <a:t>How to avoid it: Involve academic staff in credit allocation, particularly in formulating learning outcomes.</a:t>
            </a:r>
          </a:p>
        </p:txBody>
      </p:sp>
      <p:sp>
        <p:nvSpPr>
          <p:cNvPr id="19" name="Rectangle 18"/>
          <p:cNvSpPr/>
          <p:nvPr/>
        </p:nvSpPr>
        <p:spPr>
          <a:xfrm>
            <a:off x="365760" y="342900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67360" y="3479800"/>
            <a:ext cx="5400040" cy="307777"/>
          </a:xfrm>
          <a:prstGeom prst="rect">
            <a:avLst/>
          </a:prstGeom>
          <a:noFill/>
        </p:spPr>
        <p:txBody>
          <a:bodyPr wrap="square">
            <a:spAutoFit/>
          </a:bodyPr>
          <a:lstStyle/>
          <a:p>
            <a:pPr algn="l"/>
            <a:r>
              <a:rPr sz="1400" b="1" i="0" dirty="0">
                <a:solidFill>
                  <a:srgbClr val="FFFFFF"/>
                </a:solidFill>
                <a:latin typeface="Arial"/>
              </a:rPr>
              <a:t>Ignoring existing</a:t>
            </a:r>
            <a:r>
              <a:rPr lang="es-ES" sz="1400" b="1" i="0" dirty="0">
                <a:solidFill>
                  <a:srgbClr val="FFFFFF"/>
                </a:solidFill>
                <a:latin typeface="Arial"/>
              </a:rPr>
              <a:t> </a:t>
            </a:r>
            <a:r>
              <a:rPr sz="1400" b="1" i="0" dirty="0">
                <a:solidFill>
                  <a:srgbClr val="FFFFFF"/>
                </a:solidFill>
                <a:latin typeface="Arial"/>
              </a:rPr>
              <a:t>regional frameworks</a:t>
            </a:r>
          </a:p>
        </p:txBody>
      </p:sp>
      <p:sp>
        <p:nvSpPr>
          <p:cNvPr id="21" name="Rectangle 20"/>
          <p:cNvSpPr/>
          <p:nvPr/>
        </p:nvSpPr>
        <p:spPr>
          <a:xfrm>
            <a:off x="365760" y="381304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67360" y="3882248"/>
            <a:ext cx="5400040" cy="523220"/>
          </a:xfrm>
          <a:prstGeom prst="rect">
            <a:avLst/>
          </a:prstGeom>
          <a:noFill/>
        </p:spPr>
        <p:txBody>
          <a:bodyPr wrap="square">
            <a:spAutoFit/>
          </a:bodyPr>
          <a:lstStyle/>
          <a:p>
            <a:pPr algn="l"/>
            <a:r>
              <a:rPr sz="1400" b="0" i="1" dirty="0">
                <a:solidFill>
                  <a:srgbClr val="595959"/>
                </a:solidFill>
                <a:latin typeface="Arial"/>
              </a:rPr>
              <a:t>Why it matters: ACTS translation inconsistent with EACATS, CAMES or SADCQF creates confusion.</a:t>
            </a:r>
          </a:p>
        </p:txBody>
      </p:sp>
      <p:sp>
        <p:nvSpPr>
          <p:cNvPr id="23" name="Rectangle 22"/>
          <p:cNvSpPr/>
          <p:nvPr/>
        </p:nvSpPr>
        <p:spPr>
          <a:xfrm>
            <a:off x="454660" y="4537184"/>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54660" y="4701776"/>
            <a:ext cx="5400040" cy="523220"/>
          </a:xfrm>
          <a:prstGeom prst="rect">
            <a:avLst/>
          </a:prstGeom>
          <a:noFill/>
        </p:spPr>
        <p:txBody>
          <a:bodyPr wrap="square">
            <a:spAutoFit/>
          </a:bodyPr>
          <a:lstStyle/>
          <a:p>
            <a:pPr algn="l"/>
            <a:r>
              <a:rPr sz="1400" b="0" i="0" dirty="0">
                <a:solidFill>
                  <a:srgbClr val="000000"/>
                </a:solidFill>
                <a:latin typeface="Arial"/>
              </a:rPr>
              <a:t>How to avoid it: Map ACTS credits to existing regional frameworks; document compatibility explicitly.</a:t>
            </a:r>
          </a:p>
        </p:txBody>
      </p:sp>
      <p:sp>
        <p:nvSpPr>
          <p:cNvPr id="25" name="Rectangle 24"/>
          <p:cNvSpPr/>
          <p:nvPr/>
        </p:nvSpPr>
        <p:spPr>
          <a:xfrm>
            <a:off x="6263640" y="342900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6365240" y="3479800"/>
            <a:ext cx="5400040" cy="307777"/>
          </a:xfrm>
          <a:prstGeom prst="rect">
            <a:avLst/>
          </a:prstGeom>
          <a:noFill/>
        </p:spPr>
        <p:txBody>
          <a:bodyPr wrap="square">
            <a:spAutoFit/>
          </a:bodyPr>
          <a:lstStyle/>
          <a:p>
            <a:pPr algn="l"/>
            <a:r>
              <a:rPr sz="1400" b="1" i="0" dirty="0">
                <a:solidFill>
                  <a:srgbClr val="FFFFFF"/>
                </a:solidFill>
                <a:latin typeface="Arial"/>
              </a:rPr>
              <a:t>Assuming credit equivalence</a:t>
            </a:r>
            <a:r>
              <a:rPr lang="es-ES" sz="1400" b="1" i="0" dirty="0">
                <a:solidFill>
                  <a:srgbClr val="FFFFFF"/>
                </a:solidFill>
                <a:latin typeface="Arial"/>
              </a:rPr>
              <a:t> </a:t>
            </a:r>
            <a:r>
              <a:rPr sz="1400" b="1" i="0" dirty="0">
                <a:solidFill>
                  <a:srgbClr val="FFFFFF"/>
                </a:solidFill>
                <a:latin typeface="Arial"/>
              </a:rPr>
              <a:t>implies content equivalence</a:t>
            </a:r>
          </a:p>
        </p:txBody>
      </p:sp>
      <p:sp>
        <p:nvSpPr>
          <p:cNvPr id="27" name="Rectangle 26"/>
          <p:cNvSpPr/>
          <p:nvPr/>
        </p:nvSpPr>
        <p:spPr>
          <a:xfrm>
            <a:off x="6263640" y="381304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6365240" y="3893681"/>
            <a:ext cx="5400040" cy="523220"/>
          </a:xfrm>
          <a:prstGeom prst="rect">
            <a:avLst/>
          </a:prstGeom>
          <a:noFill/>
        </p:spPr>
        <p:txBody>
          <a:bodyPr wrap="square">
            <a:spAutoFit/>
          </a:bodyPr>
          <a:lstStyle/>
          <a:p>
            <a:pPr algn="l"/>
            <a:r>
              <a:rPr sz="1400" b="0" i="1" dirty="0">
                <a:solidFill>
                  <a:srgbClr val="595959"/>
                </a:solidFill>
                <a:latin typeface="Arial"/>
              </a:rPr>
              <a:t>Why it matters: A 3-credit course at one institution ≠ a 3-credit course at another.</a:t>
            </a:r>
          </a:p>
        </p:txBody>
      </p:sp>
      <p:sp>
        <p:nvSpPr>
          <p:cNvPr id="29" name="Rectangle 28"/>
          <p:cNvSpPr/>
          <p:nvPr/>
        </p:nvSpPr>
        <p:spPr>
          <a:xfrm>
            <a:off x="6352540" y="4550941"/>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6395720" y="4688101"/>
            <a:ext cx="5400040" cy="523220"/>
          </a:xfrm>
          <a:prstGeom prst="rect">
            <a:avLst/>
          </a:prstGeom>
          <a:noFill/>
        </p:spPr>
        <p:txBody>
          <a:bodyPr wrap="square">
            <a:spAutoFit/>
          </a:bodyPr>
          <a:lstStyle/>
          <a:p>
            <a:pPr algn="l"/>
            <a:r>
              <a:rPr sz="1400" b="0" i="0" dirty="0">
                <a:solidFill>
                  <a:srgbClr val="000000"/>
                </a:solidFill>
                <a:latin typeface="Arial"/>
              </a:rPr>
              <a:t>How to avoid it: Use learning outcomes to communicate content; use credits to communicate workload.</a:t>
            </a:r>
          </a:p>
        </p:txBody>
      </p:sp>
      <p:sp>
        <p:nvSpPr>
          <p:cNvPr id="31" name="Rectangle 30"/>
          <p:cNvSpPr/>
          <p:nvPr/>
        </p:nvSpPr>
        <p:spPr>
          <a:xfrm>
            <a:off x="365760" y="5806440"/>
            <a:ext cx="1143000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67360" y="5857240"/>
            <a:ext cx="11252200" cy="307777"/>
          </a:xfrm>
          <a:prstGeom prst="rect">
            <a:avLst/>
          </a:prstGeom>
          <a:noFill/>
        </p:spPr>
        <p:txBody>
          <a:bodyPr wrap="square">
            <a:spAutoFit/>
          </a:bodyPr>
          <a:lstStyle/>
          <a:p>
            <a:pPr algn="l"/>
            <a:r>
              <a:rPr sz="1400" b="1" i="0" dirty="0">
                <a:solidFill>
                  <a:srgbClr val="FFFFFF"/>
                </a:solidFill>
                <a:latin typeface="Arial"/>
              </a:rPr>
              <a:t>Attempting institution-wide</a:t>
            </a:r>
            <a:r>
              <a:rPr lang="es-ES" sz="1400" b="1" i="0" dirty="0">
                <a:solidFill>
                  <a:srgbClr val="FFFFFF"/>
                </a:solidFill>
                <a:latin typeface="Arial"/>
              </a:rPr>
              <a:t> </a:t>
            </a:r>
            <a:r>
              <a:rPr sz="1400" b="1" i="0" dirty="0">
                <a:solidFill>
                  <a:srgbClr val="FFFFFF"/>
                </a:solidFill>
                <a:latin typeface="Arial"/>
              </a:rPr>
              <a:t>implementation all at once</a:t>
            </a:r>
          </a:p>
        </p:txBody>
      </p:sp>
      <p:sp>
        <p:nvSpPr>
          <p:cNvPr id="33" name="Rectangle 32"/>
          <p:cNvSpPr/>
          <p:nvPr/>
        </p:nvSpPr>
        <p:spPr>
          <a:xfrm>
            <a:off x="365760" y="6190488"/>
            <a:ext cx="11430000" cy="4572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467360" y="6208776"/>
            <a:ext cx="11252200" cy="307777"/>
          </a:xfrm>
          <a:prstGeom prst="rect">
            <a:avLst/>
          </a:prstGeom>
          <a:noFill/>
        </p:spPr>
        <p:txBody>
          <a:bodyPr wrap="square">
            <a:spAutoFit/>
          </a:bodyPr>
          <a:lstStyle/>
          <a:p>
            <a:pPr algn="l"/>
            <a:r>
              <a:rPr sz="1400" b="0" i="0" dirty="0">
                <a:solidFill>
                  <a:srgbClr val="000000"/>
                </a:solidFill>
                <a:latin typeface="Arial"/>
              </a:rPr>
              <a:t>How to avoid: Pilot in one or two </a:t>
            </a:r>
            <a:r>
              <a:rPr sz="1400" b="0" i="0" dirty="0" err="1">
                <a:solidFill>
                  <a:srgbClr val="000000"/>
                </a:solidFill>
                <a:latin typeface="Arial"/>
              </a:rPr>
              <a:t>programmes</a:t>
            </a:r>
            <a:r>
              <a:rPr sz="1400" b="0" i="0" dirty="0">
                <a:solidFill>
                  <a:srgbClr val="000000"/>
                </a:solidFill>
                <a:latin typeface="Arial"/>
              </a:rPr>
              <a:t>, document the experience, then build outward</a:t>
            </a:r>
            <a:r>
              <a:rPr sz="1100" b="0" i="0" dirty="0">
                <a:solidFill>
                  <a:srgbClr val="000000"/>
                </a:solidFill>
                <a:latin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3840480"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3840480" y="0"/>
            <a:ext cx="109728"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292608" y="752978"/>
            <a:ext cx="3291840" cy="646331"/>
          </a:xfrm>
          <a:prstGeom prst="rect">
            <a:avLst/>
          </a:prstGeom>
          <a:noFill/>
        </p:spPr>
        <p:txBody>
          <a:bodyPr wrap="square">
            <a:spAutoFit/>
          </a:bodyPr>
          <a:lstStyle/>
          <a:p>
            <a:pPr algn="l"/>
            <a:r>
              <a:rPr b="1" i="0" dirty="0">
                <a:solidFill>
                  <a:srgbClr val="FFCE3C"/>
                </a:solidFill>
                <a:latin typeface="Arial"/>
              </a:rPr>
              <a:t>HAQAA3 | ACTS PILOT PHASE</a:t>
            </a:r>
          </a:p>
        </p:txBody>
      </p:sp>
      <p:sp>
        <p:nvSpPr>
          <p:cNvPr id="6" name="TextBox 5"/>
          <p:cNvSpPr txBox="1"/>
          <p:nvPr/>
        </p:nvSpPr>
        <p:spPr>
          <a:xfrm>
            <a:off x="274320" y="1920240"/>
            <a:ext cx="3291840" cy="640080"/>
          </a:xfrm>
          <a:prstGeom prst="rect">
            <a:avLst/>
          </a:prstGeom>
          <a:noFill/>
        </p:spPr>
        <p:txBody>
          <a:bodyPr wrap="square">
            <a:spAutoFit/>
          </a:bodyPr>
          <a:lstStyle/>
          <a:p>
            <a:pPr algn="l"/>
            <a:r>
              <a:rPr sz="3200" b="1" i="0" dirty="0">
                <a:solidFill>
                  <a:srgbClr val="FFFFFF"/>
                </a:solidFill>
                <a:latin typeface="Arial"/>
              </a:rPr>
              <a:t>MODULE 1</a:t>
            </a:r>
          </a:p>
        </p:txBody>
      </p:sp>
      <p:sp>
        <p:nvSpPr>
          <p:cNvPr id="7" name="TextBox 6"/>
          <p:cNvSpPr txBox="1"/>
          <p:nvPr/>
        </p:nvSpPr>
        <p:spPr>
          <a:xfrm>
            <a:off x="274320" y="2651760"/>
            <a:ext cx="3291840" cy="830997"/>
          </a:xfrm>
          <a:prstGeom prst="rect">
            <a:avLst/>
          </a:prstGeom>
          <a:noFill/>
        </p:spPr>
        <p:txBody>
          <a:bodyPr wrap="square">
            <a:spAutoFit/>
          </a:bodyPr>
          <a:lstStyle/>
          <a:p>
            <a:pPr algn="l"/>
            <a:r>
              <a:rPr sz="2400" b="0" i="0" dirty="0">
                <a:solidFill>
                  <a:srgbClr val="FFFFFF"/>
                </a:solidFill>
                <a:latin typeface="Arial"/>
              </a:rPr>
              <a:t>Academic Credits
and Curricula</a:t>
            </a:r>
          </a:p>
        </p:txBody>
      </p:sp>
      <p:sp>
        <p:nvSpPr>
          <p:cNvPr id="9" name="TextBox 8"/>
          <p:cNvSpPr txBox="1"/>
          <p:nvPr/>
        </p:nvSpPr>
        <p:spPr>
          <a:xfrm>
            <a:off x="4206240" y="914400"/>
            <a:ext cx="7680960" cy="457200"/>
          </a:xfrm>
          <a:prstGeom prst="rect">
            <a:avLst/>
          </a:prstGeom>
          <a:noFill/>
        </p:spPr>
        <p:txBody>
          <a:bodyPr wrap="square">
            <a:spAutoFit/>
          </a:bodyPr>
          <a:lstStyle/>
          <a:p>
            <a:pPr algn="l"/>
            <a:r>
              <a:rPr sz="2200" b="1" i="0" dirty="0">
                <a:solidFill>
                  <a:srgbClr val="1F3864"/>
                </a:solidFill>
                <a:latin typeface="Arial"/>
              </a:rPr>
              <a:t>Module 1 at a Glance</a:t>
            </a:r>
          </a:p>
        </p:txBody>
      </p:sp>
      <p:sp>
        <p:nvSpPr>
          <p:cNvPr id="11" name="TextBox 10"/>
          <p:cNvSpPr txBox="1"/>
          <p:nvPr/>
        </p:nvSpPr>
        <p:spPr>
          <a:xfrm>
            <a:off x="4206240" y="1399309"/>
            <a:ext cx="7680960" cy="4524315"/>
          </a:xfrm>
          <a:prstGeom prst="rect">
            <a:avLst/>
          </a:prstGeom>
          <a:noFill/>
        </p:spPr>
        <p:txBody>
          <a:bodyPr wrap="square">
            <a:spAutoFit/>
          </a:bodyPr>
          <a:lstStyle/>
          <a:p>
            <a:pPr algn="just"/>
            <a:r>
              <a:rPr b="0" i="0" dirty="0">
                <a:solidFill>
                  <a:srgbClr val="000000"/>
                </a:solidFill>
                <a:latin typeface="Arial"/>
              </a:rPr>
              <a:t>This module explores what academic credits are, how they function within curricula, how African and European experiences with credit system reform have evolved, and what all of this means for the practical use of ACTS at the institutional level.</a:t>
            </a:r>
            <a:endParaRPr lang="es-ES" b="0" i="0" dirty="0">
              <a:solidFill>
                <a:srgbClr val="000000"/>
              </a:solidFill>
              <a:latin typeface="Arial"/>
            </a:endParaRPr>
          </a:p>
          <a:p>
            <a:pPr algn="just"/>
            <a:endParaRPr lang="en-US" dirty="0">
              <a:solidFill>
                <a:srgbClr val="000000"/>
              </a:solidFill>
              <a:latin typeface="Arial"/>
            </a:endParaRPr>
          </a:p>
          <a:p>
            <a:pPr algn="just"/>
            <a:r>
              <a:rPr lang="en-US" b="1" dirty="0">
                <a:solidFill>
                  <a:srgbClr val="002060"/>
                </a:solidFill>
                <a:latin typeface="Arial"/>
              </a:rPr>
              <a:t>Agenda</a:t>
            </a:r>
          </a:p>
          <a:p>
            <a:pPr algn="just"/>
            <a:endParaRPr lang="en-US" b="1" dirty="0">
              <a:solidFill>
                <a:srgbClr val="002060"/>
              </a:solidFill>
              <a:latin typeface="Arial"/>
            </a:endParaRPr>
          </a:p>
          <a:p>
            <a:pPr marL="285750" indent="-285750" algn="just">
              <a:buFont typeface="Arial" panose="020B0604020202020204" pitchFamily="34" charset="0"/>
              <a:buChar char="•"/>
            </a:pPr>
            <a:r>
              <a:rPr lang="en-US" b="1" dirty="0">
                <a:solidFill>
                  <a:srgbClr val="002060"/>
                </a:solidFill>
                <a:latin typeface="Arial"/>
              </a:rPr>
              <a:t>General presentation divided into 3 sections (40 minutes)</a:t>
            </a:r>
          </a:p>
          <a:p>
            <a:pPr marL="742950" lvl="1" indent="-285750">
              <a:buFont typeface="Arial" panose="020B0604020202020204" pitchFamily="34" charset="0"/>
              <a:buChar char="•"/>
            </a:pPr>
            <a:r>
              <a:rPr lang="en-US" dirty="0">
                <a:solidFill>
                  <a:srgbClr val="1F3864"/>
                </a:solidFill>
                <a:latin typeface="Arial"/>
              </a:rPr>
              <a:t>Section 1 — Academic Credits: Concept, Workload and the ACTS Framework</a:t>
            </a:r>
          </a:p>
          <a:p>
            <a:pPr marL="742950" lvl="1" indent="-285750">
              <a:buFont typeface="Arial" panose="020B0604020202020204" pitchFamily="34" charset="0"/>
              <a:buChar char="•"/>
            </a:pPr>
            <a:r>
              <a:rPr lang="en-US" dirty="0">
                <a:solidFill>
                  <a:srgbClr val="1F3864"/>
                </a:solidFill>
                <a:latin typeface="Arial"/>
              </a:rPr>
              <a:t>Section 2 — History and Evolution of Academic Credit Systems</a:t>
            </a:r>
          </a:p>
          <a:p>
            <a:pPr marL="742950" lvl="1" indent="-285750">
              <a:buFont typeface="Arial" panose="020B0604020202020204" pitchFamily="34" charset="0"/>
              <a:buChar char="•"/>
            </a:pPr>
            <a:r>
              <a:rPr lang="en-US" dirty="0">
                <a:solidFill>
                  <a:srgbClr val="1F3864"/>
                </a:solidFill>
                <a:latin typeface="Arial"/>
              </a:rPr>
              <a:t>Section 3 — Translating Curricula into ACTS: A Practical Pathway</a:t>
            </a:r>
          </a:p>
          <a:p>
            <a:pPr marL="285750" indent="-285750">
              <a:buFont typeface="Arial" panose="020B0604020202020204" pitchFamily="34" charset="0"/>
              <a:buChar char="•"/>
            </a:pPr>
            <a:r>
              <a:rPr lang="en-US" b="1" dirty="0">
                <a:solidFill>
                  <a:srgbClr val="1F3864"/>
                </a:solidFill>
                <a:latin typeface="Arial"/>
              </a:rPr>
              <a:t>Work group session (40 Minutes)</a:t>
            </a:r>
          </a:p>
          <a:p>
            <a:pPr marL="285750" indent="-285750">
              <a:buFont typeface="Arial" panose="020B0604020202020204" pitchFamily="34" charset="0"/>
              <a:buChar char="•"/>
            </a:pPr>
            <a:r>
              <a:rPr lang="en-US" b="1" dirty="0">
                <a:solidFill>
                  <a:srgbClr val="1F3864"/>
                </a:solidFill>
                <a:latin typeface="Arial"/>
              </a:rPr>
              <a:t>Presentation of the results of group discussion (30 Minutes)</a:t>
            </a:r>
          </a:p>
          <a:p>
            <a:pPr marL="285750" indent="-285750">
              <a:buFont typeface="Arial" panose="020B0604020202020204" pitchFamily="34" charset="0"/>
              <a:buChar char="•"/>
            </a:pPr>
            <a:r>
              <a:rPr lang="en-US" b="1" dirty="0">
                <a:solidFill>
                  <a:srgbClr val="1F3864"/>
                </a:solidFill>
                <a:latin typeface="Arial"/>
              </a:rPr>
              <a:t>Conclusion (10 Minutes)</a:t>
            </a:r>
          </a:p>
          <a:p>
            <a:pPr algn="just"/>
            <a:endParaRPr lang="en-US" b="0" i="0"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48640" y="1371600"/>
            <a:ext cx="10972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CE3C"/>
                </a:solidFill>
                <a:effectLst/>
                <a:uLnTx/>
                <a:uFillTx/>
                <a:latin typeface="Arial"/>
                <a:ea typeface="+mn-ea"/>
                <a:cs typeface="+mn-cs"/>
              </a:rPr>
              <a:t>MODULE 1 | PRE-SESSION INDIVIDUAL ACTIVITY</a:t>
            </a:r>
          </a:p>
        </p:txBody>
      </p:sp>
      <p:sp>
        <p:nvSpPr>
          <p:cNvPr id="6" name="TextBox 5"/>
          <p:cNvSpPr txBox="1"/>
          <p:nvPr/>
        </p:nvSpPr>
        <p:spPr>
          <a:xfrm>
            <a:off x="548640" y="1920240"/>
            <a:ext cx="109728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FFFFFF"/>
                </a:solidFill>
                <a:effectLst/>
                <a:uLnTx/>
                <a:uFillTx/>
                <a:latin typeface="Arial"/>
                <a:ea typeface="+mn-ea"/>
                <a:cs typeface="+mn-cs"/>
              </a:rPr>
              <a:t>How Does Your Institution
Compare to ACTS?</a:t>
            </a:r>
          </a:p>
        </p:txBody>
      </p:sp>
    </p:spTree>
    <p:extLst>
      <p:ext uri="{BB962C8B-B14F-4D97-AF65-F5344CB8AC3E}">
        <p14:creationId xmlns:p14="http://schemas.microsoft.com/office/powerpoint/2010/main" val="106849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20040" y="216690"/>
            <a:ext cx="109728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0" normalizeH="0" baseline="0" noProof="0" dirty="0">
                <a:ln>
                  <a:noFill/>
                </a:ln>
                <a:solidFill>
                  <a:srgbClr val="1F3864"/>
                </a:solidFill>
                <a:effectLst/>
                <a:uLnTx/>
                <a:uFillTx/>
                <a:latin typeface="Arial"/>
                <a:ea typeface="+mn-ea"/>
                <a:cs typeface="+mn-cs"/>
              </a:rPr>
              <a:t>The Four Dimensions to Map and Compare</a:t>
            </a:r>
          </a:p>
        </p:txBody>
      </p:sp>
      <p:sp>
        <p:nvSpPr>
          <p:cNvPr id="7" name="Rectangle 6"/>
          <p:cNvSpPr/>
          <p:nvPr/>
        </p:nvSpPr>
        <p:spPr>
          <a:xfrm>
            <a:off x="365760" y="109728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65760" y="109728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91160" y="127508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A</a:t>
            </a:r>
          </a:p>
        </p:txBody>
      </p:sp>
      <p:sp>
        <p:nvSpPr>
          <p:cNvPr id="10" name="TextBox 9"/>
          <p:cNvSpPr txBox="1"/>
          <p:nvPr/>
        </p:nvSpPr>
        <p:spPr>
          <a:xfrm>
            <a:off x="960120" y="1198880"/>
            <a:ext cx="4846320" cy="3474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1F3864"/>
                </a:solidFill>
                <a:effectLst/>
                <a:uLnTx/>
                <a:uFillTx/>
                <a:latin typeface="Arial"/>
                <a:ea typeface="+mn-ea"/>
                <a:cs typeface="+mn-cs"/>
              </a:rPr>
              <a:t>Credit definition</a:t>
            </a:r>
          </a:p>
        </p:txBody>
      </p:sp>
      <p:sp>
        <p:nvSpPr>
          <p:cNvPr id="11" name="TextBox 10"/>
          <p:cNvSpPr txBox="1"/>
          <p:nvPr/>
        </p:nvSpPr>
        <p:spPr>
          <a:xfrm>
            <a:off x="960120" y="1630680"/>
            <a:ext cx="48463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1" u="none" strike="noStrike" kern="1200" cap="none" spc="0" normalizeH="0" baseline="0" noProof="0" dirty="0">
                <a:ln>
                  <a:noFill/>
                </a:ln>
                <a:solidFill>
                  <a:srgbClr val="7F7F7F"/>
                </a:solidFill>
                <a:effectLst/>
                <a:uLnTx/>
                <a:uFillTx/>
                <a:latin typeface="Arial"/>
                <a:ea typeface="+mn-ea"/>
                <a:cs typeface="+mn-cs"/>
              </a:rPr>
              <a:t>How does your institution define 1 academic credit?</a:t>
            </a:r>
          </a:p>
        </p:txBody>
      </p:sp>
      <p:sp>
        <p:nvSpPr>
          <p:cNvPr id="12" name="Rectangle 11"/>
          <p:cNvSpPr/>
          <p:nvPr/>
        </p:nvSpPr>
        <p:spPr>
          <a:xfrm>
            <a:off x="960120" y="2066769"/>
            <a:ext cx="4846320" cy="420881"/>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1005840" y="2142158"/>
            <a:ext cx="47548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000000"/>
                </a:solidFill>
                <a:effectLst/>
                <a:uLnTx/>
                <a:uFillTx/>
                <a:latin typeface="Arial"/>
                <a:ea typeface="+mn-ea"/>
                <a:cs typeface="+mn-cs"/>
              </a:rPr>
              <a:t>ACTS: 1 credit = 20–25 h total student workload</a:t>
            </a:r>
          </a:p>
        </p:txBody>
      </p:sp>
      <p:sp>
        <p:nvSpPr>
          <p:cNvPr id="14" name="TextBox 13"/>
          <p:cNvSpPr txBox="1"/>
          <p:nvPr/>
        </p:nvSpPr>
        <p:spPr>
          <a:xfrm>
            <a:off x="960120" y="2624641"/>
            <a:ext cx="484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solidFill>
                <a:effectLst/>
                <a:uLnTx/>
                <a:uFillTx/>
                <a:latin typeface="Arial"/>
                <a:ea typeface="+mn-ea"/>
                <a:cs typeface="+mn-cs"/>
              </a:rPr>
              <a:t>  ☐ Contact hours only  ☐ Total student workload  ☐ Mixed / unclear  ☐ Formal written policy exists</a:t>
            </a:r>
          </a:p>
        </p:txBody>
      </p:sp>
      <p:sp>
        <p:nvSpPr>
          <p:cNvPr id="15" name="Rectangle 14"/>
          <p:cNvSpPr/>
          <p:nvPr/>
        </p:nvSpPr>
        <p:spPr>
          <a:xfrm>
            <a:off x="6263640" y="109728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6263640" y="109728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6289040" y="127508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B</a:t>
            </a:r>
          </a:p>
        </p:txBody>
      </p:sp>
      <p:sp>
        <p:nvSpPr>
          <p:cNvPr id="18" name="TextBox 17"/>
          <p:cNvSpPr txBox="1"/>
          <p:nvPr/>
        </p:nvSpPr>
        <p:spPr>
          <a:xfrm>
            <a:off x="6858000" y="1198880"/>
            <a:ext cx="4846320" cy="3474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1F3864"/>
                </a:solidFill>
                <a:effectLst/>
                <a:uLnTx/>
                <a:uFillTx/>
                <a:latin typeface="Arial"/>
                <a:ea typeface="+mn-ea"/>
                <a:cs typeface="+mn-cs"/>
              </a:rPr>
              <a:t>Workload components</a:t>
            </a:r>
          </a:p>
        </p:txBody>
      </p:sp>
      <p:sp>
        <p:nvSpPr>
          <p:cNvPr id="19" name="TextBox 18"/>
          <p:cNvSpPr txBox="1"/>
          <p:nvPr/>
        </p:nvSpPr>
        <p:spPr>
          <a:xfrm>
            <a:off x="6858000" y="1491488"/>
            <a:ext cx="48463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1" u="none" strike="noStrike" kern="1200" cap="none" spc="0" normalizeH="0" baseline="0" noProof="0" dirty="0">
                <a:ln>
                  <a:noFill/>
                </a:ln>
                <a:solidFill>
                  <a:srgbClr val="7F7F7F"/>
                </a:solidFill>
                <a:effectLst/>
                <a:uLnTx/>
                <a:uFillTx/>
                <a:latin typeface="Arial"/>
                <a:ea typeface="+mn-ea"/>
                <a:cs typeface="+mn-cs"/>
              </a:rPr>
              <a:t>Which components are formally counted?</a:t>
            </a:r>
          </a:p>
        </p:txBody>
      </p:sp>
      <p:sp>
        <p:nvSpPr>
          <p:cNvPr id="20" name="Rectangle 19"/>
          <p:cNvSpPr/>
          <p:nvPr/>
        </p:nvSpPr>
        <p:spPr>
          <a:xfrm>
            <a:off x="6858000" y="1890015"/>
            <a:ext cx="4846320" cy="723337"/>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6880859" y="1896729"/>
            <a:ext cx="489204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000000"/>
                </a:solidFill>
                <a:effectLst/>
                <a:uLnTx/>
                <a:uFillTx/>
                <a:latin typeface="Arial"/>
                <a:ea typeface="+mn-ea"/>
                <a:cs typeface="+mn-cs"/>
              </a:rPr>
              <a:t>ACTS: All three components: scheduled teaching + guided independent study + assessment prep &amp; completion</a:t>
            </a:r>
          </a:p>
        </p:txBody>
      </p:sp>
      <p:sp>
        <p:nvSpPr>
          <p:cNvPr id="22" name="TextBox 21"/>
          <p:cNvSpPr txBox="1"/>
          <p:nvPr/>
        </p:nvSpPr>
        <p:spPr>
          <a:xfrm>
            <a:off x="6880859" y="2613352"/>
            <a:ext cx="48463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solidFill>
                <a:effectLst/>
                <a:uLnTx/>
                <a:uFillTx/>
                <a:latin typeface="Arial"/>
                <a:ea typeface="+mn-ea"/>
                <a:cs typeface="+mn-cs"/>
              </a:rPr>
              <a:t>  ☐ Scheduled teaching  ☐ Guided independent study  ☐ Assessment prep &amp; completion  ☐ All three formally counted</a:t>
            </a:r>
          </a:p>
        </p:txBody>
      </p:sp>
      <p:sp>
        <p:nvSpPr>
          <p:cNvPr id="23" name="Rectangle 22"/>
          <p:cNvSpPr/>
          <p:nvPr/>
        </p:nvSpPr>
        <p:spPr>
          <a:xfrm>
            <a:off x="365760" y="365760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365760" y="365760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391160" y="383540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C</a:t>
            </a:r>
          </a:p>
        </p:txBody>
      </p:sp>
      <p:sp>
        <p:nvSpPr>
          <p:cNvPr id="26" name="TextBox 25"/>
          <p:cNvSpPr txBox="1"/>
          <p:nvPr/>
        </p:nvSpPr>
        <p:spPr>
          <a:xfrm>
            <a:off x="960120" y="3688597"/>
            <a:ext cx="4846320" cy="3474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1F3864"/>
                </a:solidFill>
                <a:effectLst/>
                <a:uLnTx/>
                <a:uFillTx/>
                <a:latin typeface="Arial"/>
                <a:ea typeface="+mn-ea"/>
                <a:cs typeface="+mn-cs"/>
              </a:rPr>
              <a:t>Learning Outcomes linkage</a:t>
            </a:r>
          </a:p>
        </p:txBody>
      </p:sp>
      <p:sp>
        <p:nvSpPr>
          <p:cNvPr id="27" name="TextBox 26"/>
          <p:cNvSpPr txBox="1"/>
          <p:nvPr/>
        </p:nvSpPr>
        <p:spPr>
          <a:xfrm>
            <a:off x="958596" y="3937332"/>
            <a:ext cx="513588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1" u="none" strike="noStrike" kern="1200" cap="none" spc="0" normalizeH="0" baseline="0" noProof="0" dirty="0">
                <a:ln>
                  <a:noFill/>
                </a:ln>
                <a:solidFill>
                  <a:srgbClr val="7F7F7F"/>
                </a:solidFill>
                <a:effectLst/>
                <a:uLnTx/>
                <a:uFillTx/>
                <a:latin typeface="Arial"/>
                <a:ea typeface="+mn-ea"/>
                <a:cs typeface="+mn-cs"/>
              </a:rPr>
              <a:t>Are learning outcomes formally linked to credit allocation?</a:t>
            </a:r>
          </a:p>
        </p:txBody>
      </p:sp>
      <p:sp>
        <p:nvSpPr>
          <p:cNvPr id="28" name="Rectangle 27"/>
          <p:cNvSpPr/>
          <p:nvPr/>
        </p:nvSpPr>
        <p:spPr>
          <a:xfrm>
            <a:off x="960120" y="4567936"/>
            <a:ext cx="4846320" cy="584775"/>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971550" y="4567935"/>
            <a:ext cx="486918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000000"/>
                </a:solidFill>
                <a:effectLst/>
                <a:uLnTx/>
                <a:uFillTx/>
                <a:latin typeface="Arial"/>
                <a:ea typeface="+mn-ea"/>
                <a:cs typeface="+mn-cs"/>
              </a:rPr>
              <a:t>ACTS: Credit allocation formally referenced to module-level learning outcomes</a:t>
            </a:r>
          </a:p>
        </p:txBody>
      </p:sp>
      <p:sp>
        <p:nvSpPr>
          <p:cNvPr id="30" name="TextBox 29"/>
          <p:cNvSpPr txBox="1"/>
          <p:nvPr/>
        </p:nvSpPr>
        <p:spPr>
          <a:xfrm>
            <a:off x="982980" y="5163942"/>
            <a:ext cx="48463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dirty="0">
                <a:ln>
                  <a:noFill/>
                </a:ln>
                <a:solidFill>
                  <a:srgbClr val="000000"/>
                </a:solidFill>
                <a:effectLst/>
                <a:uLnTx/>
                <a:uFillTx/>
                <a:latin typeface="Arial"/>
                <a:ea typeface="+mn-ea"/>
                <a:cs typeface="+mn-cs"/>
              </a:rPr>
              <a:t> </a:t>
            </a:r>
            <a:r>
              <a:rPr kumimoji="0" sz="1600" b="0" i="0" u="none" strike="noStrike" kern="1200" cap="none" spc="0" normalizeH="0" baseline="0" noProof="0" dirty="0">
                <a:ln>
                  <a:noFill/>
                </a:ln>
                <a:solidFill>
                  <a:srgbClr val="000000"/>
                </a:solidFill>
                <a:effectLst/>
                <a:uLnTx/>
                <a:uFillTx/>
                <a:latin typeface="Arial"/>
                <a:ea typeface="+mn-ea"/>
                <a:cs typeface="+mn-cs"/>
              </a:rPr>
              <a:t> ☐ LOs documented at module level  ☐ Credit allocation reviewed vs. LOs  ☐ Faculty decide credit values  ☐ Registry / central authority decides</a:t>
            </a:r>
          </a:p>
        </p:txBody>
      </p:sp>
      <p:sp>
        <p:nvSpPr>
          <p:cNvPr id="31" name="Rectangle 30"/>
          <p:cNvSpPr/>
          <p:nvPr/>
        </p:nvSpPr>
        <p:spPr>
          <a:xfrm>
            <a:off x="6263640" y="365760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6263640" y="365760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6289040" y="383540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D</a:t>
            </a:r>
          </a:p>
        </p:txBody>
      </p:sp>
      <p:sp>
        <p:nvSpPr>
          <p:cNvPr id="34" name="TextBox 33"/>
          <p:cNvSpPr txBox="1"/>
          <p:nvPr/>
        </p:nvSpPr>
        <p:spPr>
          <a:xfrm>
            <a:off x="6880859" y="3702398"/>
            <a:ext cx="4846320" cy="3474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1F3864"/>
                </a:solidFill>
                <a:effectLst/>
                <a:uLnTx/>
                <a:uFillTx/>
                <a:latin typeface="Arial"/>
                <a:ea typeface="+mn-ea"/>
                <a:cs typeface="+mn-cs"/>
              </a:rPr>
              <a:t>Credit transfer &amp; recognition</a:t>
            </a:r>
          </a:p>
        </p:txBody>
      </p:sp>
      <p:sp>
        <p:nvSpPr>
          <p:cNvPr id="35" name="TextBox 34"/>
          <p:cNvSpPr txBox="1"/>
          <p:nvPr/>
        </p:nvSpPr>
        <p:spPr>
          <a:xfrm>
            <a:off x="6844284" y="3983160"/>
            <a:ext cx="484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1" u="none" strike="noStrike" kern="1200" cap="none" spc="0" normalizeH="0" baseline="0" noProof="0" dirty="0">
                <a:ln>
                  <a:noFill/>
                </a:ln>
                <a:solidFill>
                  <a:srgbClr val="7F7F7F"/>
                </a:solidFill>
                <a:effectLst/>
                <a:uLnTx/>
                <a:uFillTx/>
                <a:latin typeface="Arial"/>
                <a:ea typeface="+mn-ea"/>
                <a:cs typeface="+mn-cs"/>
              </a:rPr>
              <a:t>How does your institution handle incoming credit transfer?</a:t>
            </a:r>
          </a:p>
        </p:txBody>
      </p:sp>
      <p:sp>
        <p:nvSpPr>
          <p:cNvPr id="36" name="Rectangle 35"/>
          <p:cNvSpPr/>
          <p:nvPr/>
        </p:nvSpPr>
        <p:spPr>
          <a:xfrm>
            <a:off x="6858000" y="4524966"/>
            <a:ext cx="4846320" cy="518065"/>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6935724" y="4571537"/>
            <a:ext cx="47548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000000"/>
                </a:solidFill>
                <a:effectLst/>
                <a:uLnTx/>
                <a:uFillTx/>
                <a:latin typeface="Arial"/>
                <a:ea typeface="+mn-ea"/>
                <a:cs typeface="+mn-cs"/>
              </a:rPr>
              <a:t>ACTS: Credits </a:t>
            </a:r>
            <a:r>
              <a:rPr kumimoji="0" sz="1400" b="1" i="0" u="none" strike="noStrike" kern="1200" cap="none" spc="0" normalizeH="0" baseline="0" noProof="0" dirty="0" err="1">
                <a:ln>
                  <a:noFill/>
                </a:ln>
                <a:solidFill>
                  <a:srgbClr val="000000"/>
                </a:solidFill>
                <a:effectLst/>
                <a:uLnTx/>
                <a:uFillTx/>
                <a:latin typeface="Arial"/>
                <a:ea typeface="+mn-ea"/>
                <a:cs typeface="+mn-cs"/>
              </a:rPr>
              <a:t>recognised</a:t>
            </a:r>
            <a:r>
              <a:rPr kumimoji="0" sz="1400" b="1" i="0" u="none" strike="noStrike" kern="1200" cap="none" spc="0" normalizeH="0" baseline="0" noProof="0" dirty="0">
                <a:ln>
                  <a:noFill/>
                </a:ln>
                <a:solidFill>
                  <a:srgbClr val="000000"/>
                </a:solidFill>
                <a:effectLst/>
                <a:uLnTx/>
                <a:uFillTx/>
                <a:latin typeface="Arial"/>
                <a:ea typeface="+mn-ea"/>
                <a:cs typeface="+mn-cs"/>
              </a:rPr>
              <a:t> based on LO comparability, not course title matching</a:t>
            </a:r>
          </a:p>
        </p:txBody>
      </p:sp>
      <p:sp>
        <p:nvSpPr>
          <p:cNvPr id="38" name="TextBox 37"/>
          <p:cNvSpPr txBox="1"/>
          <p:nvPr/>
        </p:nvSpPr>
        <p:spPr>
          <a:xfrm>
            <a:off x="6858000" y="5066882"/>
            <a:ext cx="48463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solidFill>
                <a:effectLst/>
                <a:uLnTx/>
                <a:uFillTx/>
                <a:latin typeface="Arial"/>
                <a:ea typeface="+mn-ea"/>
                <a:cs typeface="+mn-cs"/>
              </a:rPr>
              <a:t>  ☐ Formal written recognition policy  ☐ Learning agreements used  ☐ LO-based recognition  ☐ Ad hoc / case by case only</a:t>
            </a:r>
          </a:p>
        </p:txBody>
      </p:sp>
    </p:spTree>
    <p:extLst>
      <p:ext uri="{BB962C8B-B14F-4D97-AF65-F5344CB8AC3E}">
        <p14:creationId xmlns:p14="http://schemas.microsoft.com/office/powerpoint/2010/main" val="93329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9802-0B28-6BB5-F2E9-E65ABA8902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544B8A-9658-4DB6-F1B0-9F0B840CF6A8}"/>
              </a:ext>
            </a:extLst>
          </p:cNvPr>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7AD05D0-317F-32E3-E2B4-7E548E83BA36}"/>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1FC678-3646-8E99-67F5-3D94470F931E}"/>
              </a:ext>
            </a:extLst>
          </p:cNvPr>
          <p:cNvSpPr txBox="1"/>
          <p:nvPr/>
        </p:nvSpPr>
        <p:spPr>
          <a:xfrm>
            <a:off x="365760" y="411480"/>
            <a:ext cx="109728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1F3864"/>
                </a:solidFill>
                <a:effectLst/>
                <a:uLnTx/>
                <a:uFillTx/>
                <a:latin typeface="Arial"/>
                <a:ea typeface="+mn-ea"/>
                <a:cs typeface="+mn-cs"/>
              </a:rPr>
              <a:t>Key </a:t>
            </a:r>
            <a:r>
              <a:rPr kumimoji="0" lang="es-ES" sz="2200" b="1" i="0" u="none" strike="noStrike" kern="1200" cap="none" spc="0" normalizeH="0" baseline="0" noProof="0" dirty="0" err="1">
                <a:ln>
                  <a:noFill/>
                </a:ln>
                <a:solidFill>
                  <a:srgbClr val="1F3864"/>
                </a:solidFill>
                <a:effectLst/>
                <a:uLnTx/>
                <a:uFillTx/>
                <a:latin typeface="Arial"/>
                <a:ea typeface="+mn-ea"/>
                <a:cs typeface="+mn-cs"/>
              </a:rPr>
              <a:t>findings</a:t>
            </a:r>
            <a:endParaRPr kumimoji="0" sz="2200" b="1" i="0" u="none" strike="noStrike" kern="1200" cap="none" spc="0" normalizeH="0" baseline="0" noProof="0" dirty="0">
              <a:ln>
                <a:noFill/>
              </a:ln>
              <a:solidFill>
                <a:srgbClr val="1F3864"/>
              </a:solidFill>
              <a:effectLst/>
              <a:uLnTx/>
              <a:uFillTx/>
              <a:latin typeface="Arial"/>
              <a:ea typeface="+mn-ea"/>
              <a:cs typeface="+mn-cs"/>
            </a:endParaRPr>
          </a:p>
        </p:txBody>
      </p:sp>
      <p:sp>
        <p:nvSpPr>
          <p:cNvPr id="9" name="TextBox 8">
            <a:extLst>
              <a:ext uri="{FF2B5EF4-FFF2-40B4-BE49-F238E27FC236}">
                <a16:creationId xmlns:a16="http://schemas.microsoft.com/office/drawing/2014/main" id="{2B7CA861-0B52-4161-9970-D2562547964E}"/>
              </a:ext>
            </a:extLst>
          </p:cNvPr>
          <p:cNvSpPr txBox="1"/>
          <p:nvPr/>
        </p:nvSpPr>
        <p:spPr>
          <a:xfrm>
            <a:off x="257694" y="1162407"/>
            <a:ext cx="11188931" cy="566308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Some systems remain primarily contact-hour based: credits are derived from lecture hours, while independent study and assessment effort are not fully counted in the credit calculation.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Most institutions </a:t>
            </a:r>
            <a:r>
              <a:rPr kumimoji="0" lang="en-US" sz="2000" b="0" i="0" u="none" strike="noStrike" kern="1200" cap="none" spc="0" normalizeH="0" baseline="0" noProof="0" dirty="0" err="1">
                <a:ln>
                  <a:noFill/>
                </a:ln>
                <a:solidFill>
                  <a:srgbClr val="000000"/>
                </a:solidFill>
                <a:effectLst/>
                <a:uLnTx/>
                <a:uFillTx/>
                <a:latin typeface="Arial"/>
                <a:ea typeface="+mn-ea"/>
                <a:cs typeface="+mn-cs"/>
              </a:rPr>
              <a:t>recognise</a:t>
            </a:r>
            <a:r>
              <a:rPr kumimoji="0" lang="en-US" sz="2000" b="0" i="0" u="none" strike="noStrike" kern="1200" cap="none" spc="0" normalizeH="0" baseline="0" noProof="0" dirty="0">
                <a:ln>
                  <a:noFill/>
                </a:ln>
                <a:solidFill>
                  <a:srgbClr val="000000"/>
                </a:solidFill>
                <a:effectLst/>
                <a:uLnTx/>
                <a:uFillTx/>
                <a:latin typeface="Arial"/>
                <a:ea typeface="+mn-ea"/>
                <a:cs typeface="+mn-cs"/>
              </a:rPr>
              <a:t> the three main components of workload: scheduled teaching, guided independent study, and assessment preparation and completion.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However, participants often report that independent study and assessment preparation are not systematically quantified, even if they are acknowledged in policy documents or curriculum guidelines.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Where strong national or institutional frameworks exist, workload is described as “all learning activities engaged in by the student”, but precise hour estimation remains a practical challenge.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Many participants indicate that learning outcomes are documented at module or </a:t>
            </a:r>
            <a:r>
              <a:rPr kumimoji="0" lang="en-US" sz="2000" b="0" i="0" u="none" strike="noStrike" kern="1200" cap="none" spc="0" normalizeH="0" baseline="0" noProof="0" dirty="0" err="1">
                <a:ln>
                  <a:noFill/>
                </a:ln>
                <a:solidFill>
                  <a:srgbClr val="000000"/>
                </a:solidFill>
                <a:effectLst/>
                <a:uLnTx/>
                <a:uFillTx/>
                <a:latin typeface="Arial"/>
                <a:ea typeface="+mn-ea"/>
                <a:cs typeface="+mn-cs"/>
              </a:rPr>
              <a:t>programme</a:t>
            </a:r>
            <a:r>
              <a:rPr kumimoji="0" lang="en-US" sz="2000" b="0" i="0" u="none" strike="noStrike" kern="1200" cap="none" spc="0" normalizeH="0" baseline="0" noProof="0" dirty="0">
                <a:ln>
                  <a:noFill/>
                </a:ln>
                <a:solidFill>
                  <a:srgbClr val="000000"/>
                </a:solidFill>
                <a:effectLst/>
                <a:uLnTx/>
                <a:uFillTx/>
                <a:latin typeface="Arial"/>
                <a:ea typeface="+mn-ea"/>
                <a:cs typeface="+mn-cs"/>
              </a:rPr>
              <a:t> level and that credits are at least nominally linked to these outcomes.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Several systems already use learning-outcomes-based recognition and have formal RPL policies, yet in practice they still rely heavily on content matching and traditional equivalence checks.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Caps on transferable credits, case-by-case decisions and weak inter-institutional agreements are frequently cited as obstacles to full recognition.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910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MODULE 1 | GROUP ACTIVITY</a:t>
            </a:r>
          </a:p>
        </p:txBody>
      </p:sp>
      <p:sp>
        <p:nvSpPr>
          <p:cNvPr id="6" name="TextBox 5"/>
          <p:cNvSpPr txBox="1"/>
          <p:nvPr/>
        </p:nvSpPr>
        <p:spPr>
          <a:xfrm>
            <a:off x="548640" y="1920240"/>
            <a:ext cx="10972800" cy="1200329"/>
          </a:xfrm>
          <a:prstGeom prst="rect">
            <a:avLst/>
          </a:prstGeom>
          <a:noFill/>
        </p:spPr>
        <p:txBody>
          <a:bodyPr wrap="square">
            <a:spAutoFit/>
          </a:bodyPr>
          <a:lstStyle/>
          <a:p>
            <a:pPr algn="l"/>
            <a:r>
              <a:rPr sz="3600" b="1" i="0" dirty="0">
                <a:solidFill>
                  <a:srgbClr val="FFFFFF"/>
                </a:solidFill>
                <a:latin typeface="Arial"/>
              </a:rPr>
              <a:t>Workload Calculation Lab:
Translating a Real Module to ACTS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54226"/>
            <a:ext cx="10972800" cy="430887"/>
          </a:xfrm>
          <a:prstGeom prst="rect">
            <a:avLst/>
          </a:prstGeom>
          <a:noFill/>
        </p:spPr>
        <p:txBody>
          <a:bodyPr wrap="square">
            <a:spAutoFit/>
          </a:bodyPr>
          <a:lstStyle/>
          <a:p>
            <a:pPr algn="l"/>
            <a:r>
              <a:rPr sz="2200" b="1" i="0" dirty="0">
                <a:solidFill>
                  <a:srgbClr val="1F3864"/>
                </a:solidFill>
                <a:latin typeface="Arial"/>
              </a:rPr>
              <a:t>Workload Calculation Lab: Overview and Learning Outcomes</a:t>
            </a:r>
          </a:p>
        </p:txBody>
      </p:sp>
      <p:sp>
        <p:nvSpPr>
          <p:cNvPr id="7" name="Rectangle 6"/>
          <p:cNvSpPr/>
          <p:nvPr/>
        </p:nvSpPr>
        <p:spPr>
          <a:xfrm>
            <a:off x="365760" y="1097279"/>
            <a:ext cx="11430000" cy="2126673"/>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365760" y="1097280"/>
            <a:ext cx="73152" cy="212667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548640" y="1143000"/>
            <a:ext cx="11064240" cy="1754326"/>
          </a:xfrm>
          <a:prstGeom prst="rect">
            <a:avLst/>
          </a:prstGeom>
          <a:noFill/>
        </p:spPr>
        <p:txBody>
          <a:bodyPr wrap="square">
            <a:spAutoFit/>
          </a:bodyPr>
          <a:lstStyle/>
          <a:p>
            <a:pPr algn="l"/>
            <a:r>
              <a:rPr b="0" i="0" dirty="0">
                <a:solidFill>
                  <a:srgbClr val="000000"/>
                </a:solidFill>
                <a:latin typeface="Arial"/>
              </a:rPr>
              <a:t>Work in groups of 4–6 to calculate the ACTS credit value of a real module from one of your institutions. Each group selects one module, estimates its total student workload using the ACTS methodology, and reflects on how the result compares with the credits currently assigned.
This activity makes the theoretical content of Section 1 immediately actionable and surfaces the kinds of institutional divergences documented in the HAQAA3 state-of-the-art report.</a:t>
            </a:r>
          </a:p>
        </p:txBody>
      </p:sp>
      <p:sp>
        <p:nvSpPr>
          <p:cNvPr id="10" name="TextBox 9"/>
          <p:cNvSpPr txBox="1"/>
          <p:nvPr/>
        </p:nvSpPr>
        <p:spPr>
          <a:xfrm>
            <a:off x="438912" y="3634047"/>
            <a:ext cx="11430000" cy="400110"/>
          </a:xfrm>
          <a:prstGeom prst="rect">
            <a:avLst/>
          </a:prstGeom>
          <a:noFill/>
        </p:spPr>
        <p:txBody>
          <a:bodyPr wrap="square">
            <a:spAutoFit/>
          </a:bodyPr>
          <a:lstStyle/>
          <a:p>
            <a:pPr algn="l"/>
            <a:r>
              <a:rPr sz="2000" b="1" i="0" dirty="0">
                <a:solidFill>
                  <a:srgbClr val="1F3864"/>
                </a:solidFill>
                <a:latin typeface="Arial"/>
              </a:rPr>
              <a:t>By the end of this activity you will be able to:</a:t>
            </a:r>
          </a:p>
        </p:txBody>
      </p:sp>
      <p:sp>
        <p:nvSpPr>
          <p:cNvPr id="11" name="TextBox 10"/>
          <p:cNvSpPr txBox="1"/>
          <p:nvPr/>
        </p:nvSpPr>
        <p:spPr>
          <a:xfrm>
            <a:off x="402336" y="4267200"/>
            <a:ext cx="11430000" cy="1200329"/>
          </a:xfrm>
          <a:prstGeom prst="rect">
            <a:avLst/>
          </a:prstGeom>
          <a:noFill/>
        </p:spPr>
        <p:txBody>
          <a:bodyPr wrap="square">
            <a:spAutoFit/>
          </a:bodyPr>
          <a:lstStyle/>
          <a:p>
            <a:pPr marL="285750" indent="-285750" algn="l">
              <a:buFont typeface="Arial" panose="020B0604020202020204" pitchFamily="34" charset="0"/>
              <a:buChar char="•"/>
            </a:pPr>
            <a:r>
              <a:rPr dirty="0">
                <a:solidFill>
                  <a:srgbClr val="000000"/>
                </a:solidFill>
                <a:latin typeface="Arial"/>
              </a:rPr>
              <a:t>Apply the ACTS workload calculation methodology to a real module.</a:t>
            </a:r>
          </a:p>
          <a:p>
            <a:pPr marL="285750" indent="-285750" algn="l">
              <a:buFont typeface="Arial" panose="020B0604020202020204" pitchFamily="34" charset="0"/>
              <a:buChar char="•"/>
            </a:pPr>
            <a:r>
              <a:rPr dirty="0">
                <a:solidFill>
                  <a:srgbClr val="000000"/>
                </a:solidFill>
                <a:latin typeface="Arial"/>
              </a:rPr>
              <a:t>Identify the three components of student workload and estimate hours for each.</a:t>
            </a:r>
          </a:p>
          <a:p>
            <a:pPr marL="285750" indent="-285750" algn="l">
              <a:buFont typeface="Arial" panose="020B0604020202020204" pitchFamily="34" charset="0"/>
              <a:buChar char="•"/>
            </a:pPr>
            <a:r>
              <a:rPr dirty="0">
                <a:solidFill>
                  <a:srgbClr val="000000"/>
                </a:solidFill>
                <a:latin typeface="Arial"/>
              </a:rPr>
              <a:t>Compare the calculated ACTS credit value with the credits currently assigned at your institution.</a:t>
            </a:r>
          </a:p>
          <a:p>
            <a:pPr marL="285750" indent="-285750" algn="l">
              <a:buFont typeface="Arial" panose="020B0604020202020204" pitchFamily="34" charset="0"/>
              <a:buChar char="•"/>
            </a:pPr>
            <a:r>
              <a:rPr dirty="0">
                <a:solidFill>
                  <a:srgbClr val="000000"/>
                </a:solidFill>
                <a:latin typeface="Arial"/>
              </a:rPr>
              <a:t>Articulate the implications of any divergence for students, for recognition and for </a:t>
            </a:r>
            <a:r>
              <a:rPr dirty="0" err="1">
                <a:solidFill>
                  <a:srgbClr val="000000"/>
                </a:solidFill>
                <a:latin typeface="Arial"/>
              </a:rPr>
              <a:t>programme</a:t>
            </a:r>
            <a:r>
              <a:rPr dirty="0">
                <a:solidFill>
                  <a:srgbClr val="000000"/>
                </a:solidFill>
                <a:latin typeface="Arial"/>
              </a:rPr>
              <a:t> design.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20040"/>
            <a:ext cx="10972800" cy="502920"/>
          </a:xfrm>
          <a:prstGeom prst="rect">
            <a:avLst/>
          </a:prstGeom>
          <a:noFill/>
        </p:spPr>
        <p:txBody>
          <a:bodyPr wrap="square">
            <a:spAutoFit/>
          </a:bodyPr>
          <a:lstStyle/>
          <a:p>
            <a:pPr algn="l"/>
            <a:r>
              <a:rPr sz="2200" b="1" i="0" dirty="0">
                <a:solidFill>
                  <a:srgbClr val="1F3864"/>
                </a:solidFill>
                <a:latin typeface="Arial"/>
              </a:rPr>
              <a:t>Activity Timing at a Glance  (40 minutes total)</a:t>
            </a:r>
          </a:p>
        </p:txBody>
      </p:sp>
      <p:sp>
        <p:nvSpPr>
          <p:cNvPr id="7" name="Rectangle 6"/>
          <p:cNvSpPr/>
          <p:nvPr/>
        </p:nvSpPr>
        <p:spPr>
          <a:xfrm>
            <a:off x="365760" y="1097279"/>
            <a:ext cx="3749039" cy="895515"/>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75921" y="1143790"/>
            <a:ext cx="3749039" cy="338554"/>
          </a:xfrm>
          <a:prstGeom prst="rect">
            <a:avLst/>
          </a:prstGeom>
          <a:noFill/>
        </p:spPr>
        <p:txBody>
          <a:bodyPr wrap="square">
            <a:spAutoFit/>
          </a:bodyPr>
          <a:lstStyle/>
          <a:p>
            <a:pPr algn="ctr"/>
            <a:r>
              <a:rPr sz="1600" b="1" i="0" dirty="0">
                <a:solidFill>
                  <a:srgbClr val="FFFFFF"/>
                </a:solidFill>
                <a:latin typeface="Arial"/>
              </a:rPr>
              <a:t>0–5 min</a:t>
            </a:r>
          </a:p>
        </p:txBody>
      </p:sp>
      <p:sp>
        <p:nvSpPr>
          <p:cNvPr id="9" name="TextBox 8"/>
          <p:cNvSpPr txBox="1"/>
          <p:nvPr/>
        </p:nvSpPr>
        <p:spPr>
          <a:xfrm>
            <a:off x="365759" y="1457897"/>
            <a:ext cx="3749039" cy="369332"/>
          </a:xfrm>
          <a:prstGeom prst="rect">
            <a:avLst/>
          </a:prstGeom>
          <a:noFill/>
        </p:spPr>
        <p:txBody>
          <a:bodyPr wrap="square">
            <a:spAutoFit/>
          </a:bodyPr>
          <a:lstStyle/>
          <a:p>
            <a:pPr algn="ctr"/>
            <a:r>
              <a:rPr b="1" i="0" dirty="0">
                <a:solidFill>
                  <a:srgbClr val="FFFFFF"/>
                </a:solidFill>
                <a:latin typeface="Arial"/>
              </a:rPr>
              <a:t>SETUP</a:t>
            </a:r>
          </a:p>
        </p:txBody>
      </p:sp>
      <p:sp>
        <p:nvSpPr>
          <p:cNvPr id="10" name="Rectangle 9"/>
          <p:cNvSpPr/>
          <p:nvPr/>
        </p:nvSpPr>
        <p:spPr>
          <a:xfrm>
            <a:off x="365760" y="1992793"/>
            <a:ext cx="3749039" cy="3474719"/>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7360" y="2081469"/>
            <a:ext cx="3657600" cy="2862322"/>
          </a:xfrm>
          <a:prstGeom prst="rect">
            <a:avLst/>
          </a:prstGeom>
          <a:noFill/>
        </p:spPr>
        <p:txBody>
          <a:bodyPr wrap="square">
            <a:spAutoFit/>
          </a:bodyPr>
          <a:lstStyle/>
          <a:p>
            <a:pPr marL="285750" indent="-285750" algn="l">
              <a:buFont typeface="Arial" panose="020B0604020202020204" pitchFamily="34" charset="0"/>
              <a:buChar char="•"/>
            </a:pPr>
            <a:r>
              <a:rPr lang="en-US" sz="2000" dirty="0">
                <a:solidFill>
                  <a:srgbClr val="000000"/>
                </a:solidFill>
                <a:latin typeface="Arial"/>
              </a:rPr>
              <a:t>Each group appoints a moderator to </a:t>
            </a:r>
            <a:r>
              <a:rPr lang="en-US" sz="2000" dirty="0" err="1">
                <a:solidFill>
                  <a:srgbClr val="000000"/>
                </a:solidFill>
                <a:latin typeface="Arial"/>
              </a:rPr>
              <a:t>organise</a:t>
            </a:r>
            <a:r>
              <a:rPr lang="en-US" sz="2000" dirty="0">
                <a:solidFill>
                  <a:srgbClr val="000000"/>
                </a:solidFill>
                <a:latin typeface="Arial"/>
              </a:rPr>
              <a:t> the work and to present the results to the plenary</a:t>
            </a:r>
            <a:endParaRPr sz="2000" dirty="0">
              <a:solidFill>
                <a:srgbClr val="000000"/>
              </a:solidFill>
              <a:latin typeface="Arial"/>
            </a:endParaRPr>
          </a:p>
          <a:p>
            <a:pPr marL="285750" indent="-285750" algn="l">
              <a:buFont typeface="Arial" panose="020B0604020202020204" pitchFamily="34" charset="0"/>
              <a:buChar char="•"/>
            </a:pPr>
            <a:r>
              <a:rPr sz="2000" dirty="0">
                <a:solidFill>
                  <a:srgbClr val="000000"/>
                </a:solidFill>
                <a:latin typeface="Arial"/>
              </a:rPr>
              <a:t>Each group selects a module both members know well.</a:t>
            </a:r>
          </a:p>
          <a:p>
            <a:pPr marL="285750" indent="-285750" algn="l">
              <a:buFont typeface="Arial" panose="020B0604020202020204" pitchFamily="34" charset="0"/>
              <a:buChar char="•"/>
            </a:pPr>
            <a:r>
              <a:rPr sz="2000" dirty="0">
                <a:solidFill>
                  <a:srgbClr val="000000"/>
                </a:solidFill>
                <a:latin typeface="Arial"/>
              </a:rPr>
              <a:t>Groups </a:t>
            </a:r>
            <a:r>
              <a:rPr lang="es-ES" sz="2000" dirty="0">
                <a:solidFill>
                  <a:srgbClr val="000000"/>
                </a:solidFill>
                <a:latin typeface="Arial"/>
              </a:rPr>
              <a:t> </a:t>
            </a:r>
            <a:r>
              <a:rPr lang="es-ES" sz="2000" dirty="0" err="1">
                <a:solidFill>
                  <a:srgbClr val="000000"/>
                </a:solidFill>
                <a:latin typeface="Arial"/>
              </a:rPr>
              <a:t>will</a:t>
            </a:r>
            <a:r>
              <a:rPr lang="es-ES" sz="2000" dirty="0">
                <a:solidFill>
                  <a:srgbClr val="000000"/>
                </a:solidFill>
                <a:latin typeface="Arial"/>
              </a:rPr>
              <a:t> </a:t>
            </a:r>
            <a:r>
              <a:rPr lang="es-ES" sz="2000" dirty="0" err="1">
                <a:solidFill>
                  <a:srgbClr val="000000"/>
                </a:solidFill>
                <a:latin typeface="Arial"/>
              </a:rPr>
              <a:t>work</a:t>
            </a:r>
            <a:r>
              <a:rPr lang="es-ES" sz="2000" dirty="0">
                <a:solidFill>
                  <a:srgbClr val="000000"/>
                </a:solidFill>
                <a:latin typeface="Arial"/>
              </a:rPr>
              <a:t> </a:t>
            </a:r>
            <a:r>
              <a:rPr lang="es-ES" sz="2000" dirty="0" err="1">
                <a:solidFill>
                  <a:srgbClr val="000000"/>
                </a:solidFill>
                <a:latin typeface="Arial"/>
              </a:rPr>
              <a:t>on</a:t>
            </a:r>
            <a:r>
              <a:rPr sz="2000" dirty="0">
                <a:solidFill>
                  <a:srgbClr val="000000"/>
                </a:solidFill>
                <a:latin typeface="Arial"/>
              </a:rPr>
              <a:t> the Participant Worksheet</a:t>
            </a:r>
          </a:p>
        </p:txBody>
      </p:sp>
      <p:sp>
        <p:nvSpPr>
          <p:cNvPr id="12" name="Rectangle 11"/>
          <p:cNvSpPr/>
          <p:nvPr/>
        </p:nvSpPr>
        <p:spPr>
          <a:xfrm>
            <a:off x="4297680" y="1097279"/>
            <a:ext cx="3749039" cy="895511"/>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4297680" y="1097280"/>
            <a:ext cx="3749039" cy="338554"/>
          </a:xfrm>
          <a:prstGeom prst="rect">
            <a:avLst/>
          </a:prstGeom>
          <a:noFill/>
        </p:spPr>
        <p:txBody>
          <a:bodyPr wrap="square">
            <a:spAutoFit/>
          </a:bodyPr>
          <a:lstStyle/>
          <a:p>
            <a:pPr algn="ctr"/>
            <a:r>
              <a:rPr sz="1600" b="1" i="0" dirty="0">
                <a:solidFill>
                  <a:srgbClr val="FFFFFF"/>
                </a:solidFill>
                <a:latin typeface="Arial"/>
              </a:rPr>
              <a:t>5–</a:t>
            </a:r>
            <a:r>
              <a:rPr lang="es-ES" sz="1600" b="1" i="0" dirty="0">
                <a:solidFill>
                  <a:srgbClr val="FFFFFF"/>
                </a:solidFill>
                <a:latin typeface="Arial"/>
              </a:rPr>
              <a:t>30</a:t>
            </a:r>
            <a:r>
              <a:rPr sz="1600" b="1" i="0" dirty="0">
                <a:solidFill>
                  <a:srgbClr val="FFFFFF"/>
                </a:solidFill>
                <a:latin typeface="Arial"/>
              </a:rPr>
              <a:t> min</a:t>
            </a:r>
          </a:p>
        </p:txBody>
      </p:sp>
      <p:sp>
        <p:nvSpPr>
          <p:cNvPr id="14" name="TextBox 13"/>
          <p:cNvSpPr txBox="1"/>
          <p:nvPr/>
        </p:nvSpPr>
        <p:spPr>
          <a:xfrm>
            <a:off x="4297680" y="1463040"/>
            <a:ext cx="3749039" cy="338554"/>
          </a:xfrm>
          <a:prstGeom prst="rect">
            <a:avLst/>
          </a:prstGeom>
          <a:noFill/>
        </p:spPr>
        <p:txBody>
          <a:bodyPr wrap="square">
            <a:spAutoFit/>
          </a:bodyPr>
          <a:lstStyle/>
          <a:p>
            <a:pPr algn="ctr"/>
            <a:r>
              <a:rPr lang="es-ES" sz="1600" b="1" i="0" dirty="0">
                <a:solidFill>
                  <a:srgbClr val="FFFFFF"/>
                </a:solidFill>
                <a:latin typeface="Arial"/>
              </a:rPr>
              <a:t>MAIN DISCUSSION</a:t>
            </a:r>
            <a:endParaRPr sz="1600" b="1" i="0" dirty="0">
              <a:solidFill>
                <a:srgbClr val="FFFFFF"/>
              </a:solidFill>
              <a:latin typeface="Arial"/>
            </a:endParaRPr>
          </a:p>
        </p:txBody>
      </p:sp>
      <p:sp>
        <p:nvSpPr>
          <p:cNvPr id="15" name="Rectangle 14"/>
          <p:cNvSpPr/>
          <p:nvPr/>
        </p:nvSpPr>
        <p:spPr>
          <a:xfrm>
            <a:off x="4297680" y="1992790"/>
            <a:ext cx="3749039" cy="347472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394200" y="2145102"/>
            <a:ext cx="3657600" cy="1938992"/>
          </a:xfrm>
          <a:prstGeom prst="rect">
            <a:avLst/>
          </a:prstGeom>
          <a:noFill/>
        </p:spPr>
        <p:txBody>
          <a:bodyPr wrap="square">
            <a:spAutoFit/>
          </a:bodyPr>
          <a:lstStyle/>
          <a:p>
            <a:pPr marL="342900" indent="-342900" algn="l">
              <a:buFont typeface="Arial" panose="020B0604020202020204" pitchFamily="34" charset="0"/>
              <a:buChar char="•"/>
            </a:pPr>
            <a:r>
              <a:rPr sz="2000" dirty="0">
                <a:solidFill>
                  <a:srgbClr val="000000"/>
                </a:solidFill>
                <a:latin typeface="Arial"/>
              </a:rPr>
              <a:t>Step 1: Identify module &amp; fill in context.</a:t>
            </a:r>
          </a:p>
          <a:p>
            <a:pPr marL="342900" indent="-342900" algn="l">
              <a:buFont typeface="Arial" panose="020B0604020202020204" pitchFamily="34" charset="0"/>
              <a:buChar char="•"/>
            </a:pPr>
            <a:r>
              <a:rPr sz="2000" dirty="0">
                <a:solidFill>
                  <a:srgbClr val="000000"/>
                </a:solidFill>
                <a:latin typeface="Arial"/>
              </a:rPr>
              <a:t>Step 2: List all activities &amp; estimate hours.</a:t>
            </a:r>
          </a:p>
          <a:p>
            <a:pPr marL="342900" indent="-342900" algn="l">
              <a:buFont typeface="Arial" panose="020B0604020202020204" pitchFamily="34" charset="0"/>
              <a:buChar char="•"/>
            </a:pPr>
            <a:r>
              <a:rPr sz="2000" dirty="0">
                <a:solidFill>
                  <a:srgbClr val="000000"/>
                </a:solidFill>
                <a:latin typeface="Arial"/>
              </a:rPr>
              <a:t>Step 3: Calculate total workload → ACTS credits.</a:t>
            </a:r>
          </a:p>
        </p:txBody>
      </p:sp>
      <p:sp>
        <p:nvSpPr>
          <p:cNvPr id="17" name="Rectangle 16"/>
          <p:cNvSpPr/>
          <p:nvPr/>
        </p:nvSpPr>
        <p:spPr>
          <a:xfrm>
            <a:off x="8229600" y="1097280"/>
            <a:ext cx="3749039" cy="934494"/>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229600" y="1097280"/>
            <a:ext cx="3749039" cy="338554"/>
          </a:xfrm>
          <a:prstGeom prst="rect">
            <a:avLst/>
          </a:prstGeom>
          <a:noFill/>
        </p:spPr>
        <p:txBody>
          <a:bodyPr wrap="square">
            <a:spAutoFit/>
          </a:bodyPr>
          <a:lstStyle/>
          <a:p>
            <a:pPr algn="ctr"/>
            <a:r>
              <a:rPr lang="es-ES" sz="1600" b="1" dirty="0">
                <a:solidFill>
                  <a:srgbClr val="FFFFFF"/>
                </a:solidFill>
                <a:latin typeface="Arial"/>
              </a:rPr>
              <a:t>30</a:t>
            </a:r>
            <a:r>
              <a:rPr sz="1600" b="1" i="0" dirty="0">
                <a:solidFill>
                  <a:srgbClr val="FFFFFF"/>
                </a:solidFill>
                <a:latin typeface="Arial"/>
              </a:rPr>
              <a:t>–40 min</a:t>
            </a:r>
          </a:p>
        </p:txBody>
      </p:sp>
      <p:sp>
        <p:nvSpPr>
          <p:cNvPr id="19" name="TextBox 18"/>
          <p:cNvSpPr txBox="1"/>
          <p:nvPr/>
        </p:nvSpPr>
        <p:spPr>
          <a:xfrm>
            <a:off x="8275319" y="1488675"/>
            <a:ext cx="3749039" cy="338554"/>
          </a:xfrm>
          <a:prstGeom prst="rect">
            <a:avLst/>
          </a:prstGeom>
          <a:noFill/>
        </p:spPr>
        <p:txBody>
          <a:bodyPr wrap="square">
            <a:spAutoFit/>
          </a:bodyPr>
          <a:lstStyle/>
          <a:p>
            <a:pPr algn="ctr"/>
            <a:r>
              <a:rPr lang="es-ES" sz="1600" b="1" dirty="0">
                <a:solidFill>
                  <a:srgbClr val="FFFFFF"/>
                </a:solidFill>
                <a:latin typeface="Arial"/>
              </a:rPr>
              <a:t>CONCLUSION</a:t>
            </a:r>
            <a:endParaRPr sz="1600" b="1" i="0" dirty="0">
              <a:solidFill>
                <a:srgbClr val="FFFFFF"/>
              </a:solidFill>
              <a:latin typeface="Arial"/>
            </a:endParaRPr>
          </a:p>
        </p:txBody>
      </p:sp>
      <p:sp>
        <p:nvSpPr>
          <p:cNvPr id="20" name="Rectangle 19"/>
          <p:cNvSpPr/>
          <p:nvPr/>
        </p:nvSpPr>
        <p:spPr>
          <a:xfrm>
            <a:off x="8229600" y="1992790"/>
            <a:ext cx="3749039" cy="353933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8275319" y="2265970"/>
            <a:ext cx="3657600" cy="1323439"/>
          </a:xfrm>
          <a:prstGeom prst="rect">
            <a:avLst/>
          </a:prstGeom>
          <a:noFill/>
        </p:spPr>
        <p:txBody>
          <a:bodyPr wrap="square">
            <a:spAutoFit/>
          </a:bodyPr>
          <a:lstStyle/>
          <a:p>
            <a:pPr marL="342900" indent="-342900" algn="l">
              <a:buFont typeface="Arial" panose="020B0604020202020204" pitchFamily="34" charset="0"/>
              <a:buChar char="•"/>
            </a:pPr>
            <a:r>
              <a:rPr lang="en-US" sz="2000" dirty="0">
                <a:solidFill>
                  <a:srgbClr val="000000"/>
                </a:solidFill>
                <a:latin typeface="Arial"/>
              </a:rPr>
              <a:t>Step 4: Compare with current credits &amp; reflect on the questions proposed on the Participant Worksheet.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46888"/>
            <a:ext cx="10972800" cy="502920"/>
          </a:xfrm>
          <a:prstGeom prst="rect">
            <a:avLst/>
          </a:prstGeom>
          <a:noFill/>
        </p:spPr>
        <p:txBody>
          <a:bodyPr wrap="square">
            <a:spAutoFit/>
          </a:bodyPr>
          <a:lstStyle/>
          <a:p>
            <a:pPr algn="l"/>
            <a:r>
              <a:rPr sz="2200" b="1" i="0" dirty="0">
                <a:solidFill>
                  <a:srgbClr val="1F3864"/>
                </a:solidFill>
                <a:latin typeface="Arial"/>
              </a:rPr>
              <a:t>Group Work: Steps 1 &amp; 2</a:t>
            </a:r>
          </a:p>
        </p:txBody>
      </p:sp>
      <p:sp>
        <p:nvSpPr>
          <p:cNvPr id="7" name="Rectangle 6"/>
          <p:cNvSpPr/>
          <p:nvPr/>
        </p:nvSpPr>
        <p:spPr>
          <a:xfrm>
            <a:off x="365760" y="1097280"/>
            <a:ext cx="640080" cy="5486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640080" cy="548640"/>
          </a:xfrm>
          <a:prstGeom prst="rect">
            <a:avLst/>
          </a:prstGeom>
          <a:solidFill>
            <a:schemeClr val="accent1"/>
          </a:solidFill>
        </p:spPr>
        <p:txBody>
          <a:bodyPr wrap="square">
            <a:spAutoFit/>
          </a:bodyPr>
          <a:lstStyle/>
          <a:p>
            <a:pPr algn="ctr"/>
            <a:r>
              <a:rPr sz="1300" b="1" i="0">
                <a:solidFill>
                  <a:srgbClr val="FFFFFF"/>
                </a:solidFill>
                <a:latin typeface="Arial"/>
              </a:rPr>
              <a:t>STEP
1</a:t>
            </a:r>
          </a:p>
        </p:txBody>
      </p:sp>
      <p:sp>
        <p:nvSpPr>
          <p:cNvPr id="9" name="TextBox 8"/>
          <p:cNvSpPr txBox="1"/>
          <p:nvPr/>
        </p:nvSpPr>
        <p:spPr>
          <a:xfrm>
            <a:off x="1097280" y="1046254"/>
            <a:ext cx="4114800" cy="338554"/>
          </a:xfrm>
          <a:prstGeom prst="rect">
            <a:avLst/>
          </a:prstGeom>
          <a:noFill/>
        </p:spPr>
        <p:txBody>
          <a:bodyPr wrap="square">
            <a:spAutoFit/>
          </a:bodyPr>
          <a:lstStyle/>
          <a:p>
            <a:pPr algn="l"/>
            <a:r>
              <a:rPr sz="1600" b="1" i="0" dirty="0">
                <a:solidFill>
                  <a:schemeClr val="accent1"/>
                </a:solidFill>
                <a:latin typeface="Arial"/>
              </a:rPr>
              <a:t>Choose your module  </a:t>
            </a:r>
            <a:endParaRPr sz="1500" b="1" i="0" dirty="0">
              <a:solidFill>
                <a:srgbClr val="1F3864"/>
              </a:solidFill>
              <a:latin typeface="Arial"/>
            </a:endParaRPr>
          </a:p>
        </p:txBody>
      </p:sp>
      <p:sp>
        <p:nvSpPr>
          <p:cNvPr id="10" name="TextBox 9"/>
          <p:cNvSpPr txBox="1"/>
          <p:nvPr/>
        </p:nvSpPr>
        <p:spPr>
          <a:xfrm>
            <a:off x="1097280" y="1389888"/>
            <a:ext cx="10515600" cy="523220"/>
          </a:xfrm>
          <a:prstGeom prst="rect">
            <a:avLst/>
          </a:prstGeom>
          <a:noFill/>
        </p:spPr>
        <p:txBody>
          <a:bodyPr wrap="square">
            <a:spAutoFit/>
          </a:bodyPr>
          <a:lstStyle/>
          <a:p>
            <a:pPr algn="l"/>
            <a:r>
              <a:rPr sz="1400" b="0" i="0" dirty="0">
                <a:solidFill>
                  <a:srgbClr val="000000"/>
                </a:solidFill>
                <a:latin typeface="Arial"/>
              </a:rPr>
              <a:t>Select a module at least one member has taught or coordinated. Note: module name, institution, faculty, cycle, semester length, credits currently assigned, and credit system currently used.</a:t>
            </a:r>
          </a:p>
        </p:txBody>
      </p:sp>
      <p:sp>
        <p:nvSpPr>
          <p:cNvPr id="11" name="Rectangle 10"/>
          <p:cNvSpPr/>
          <p:nvPr/>
        </p:nvSpPr>
        <p:spPr>
          <a:xfrm>
            <a:off x="1097280" y="1965960"/>
            <a:ext cx="10515600" cy="438912"/>
          </a:xfrm>
          <a:prstGeom prst="rect">
            <a:avLst/>
          </a:prstGeom>
          <a:solidFill>
            <a:srgbClr val="FFF2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188720" y="1993392"/>
            <a:ext cx="10241280" cy="307777"/>
          </a:xfrm>
          <a:prstGeom prst="rect">
            <a:avLst/>
          </a:prstGeom>
          <a:noFill/>
        </p:spPr>
        <p:txBody>
          <a:bodyPr wrap="square">
            <a:spAutoFit/>
          </a:bodyPr>
          <a:lstStyle/>
          <a:p>
            <a:pPr algn="l"/>
            <a:r>
              <a:rPr sz="1400" b="0" i="1" dirty="0">
                <a:solidFill>
                  <a:schemeClr val="tx1">
                    <a:lumMod val="95000"/>
                    <a:lumOff val="5000"/>
                  </a:schemeClr>
                </a:solidFill>
                <a:latin typeface="Arial"/>
              </a:rPr>
              <a:t>Tip: Avoid choosing a module you have never taught — workload estimates require insider knowledge</a:t>
            </a:r>
            <a:r>
              <a:rPr sz="1400" b="0" i="1" dirty="0">
                <a:solidFill>
                  <a:srgbClr val="7F6000"/>
                </a:solidFill>
                <a:latin typeface="Arial"/>
              </a:rPr>
              <a:t>.</a:t>
            </a:r>
          </a:p>
        </p:txBody>
      </p:sp>
      <p:sp>
        <p:nvSpPr>
          <p:cNvPr id="13" name="Rectangle 12"/>
          <p:cNvSpPr/>
          <p:nvPr/>
        </p:nvSpPr>
        <p:spPr>
          <a:xfrm>
            <a:off x="365760" y="2560320"/>
            <a:ext cx="640080" cy="54864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65760" y="2560320"/>
            <a:ext cx="640080" cy="548640"/>
          </a:xfrm>
          <a:prstGeom prst="rect">
            <a:avLst/>
          </a:prstGeom>
          <a:noFill/>
        </p:spPr>
        <p:txBody>
          <a:bodyPr wrap="square">
            <a:spAutoFit/>
          </a:bodyPr>
          <a:lstStyle/>
          <a:p>
            <a:pPr algn="ctr"/>
            <a:r>
              <a:rPr sz="1300" b="1" i="0" dirty="0">
                <a:solidFill>
                  <a:srgbClr val="FFFFFF"/>
                </a:solidFill>
                <a:latin typeface="Arial"/>
              </a:rPr>
              <a:t>STEP
2</a:t>
            </a:r>
          </a:p>
        </p:txBody>
      </p:sp>
      <p:sp>
        <p:nvSpPr>
          <p:cNvPr id="15" name="TextBox 14"/>
          <p:cNvSpPr txBox="1"/>
          <p:nvPr/>
        </p:nvSpPr>
        <p:spPr>
          <a:xfrm>
            <a:off x="1097280" y="2578608"/>
            <a:ext cx="10515600" cy="338554"/>
          </a:xfrm>
          <a:prstGeom prst="rect">
            <a:avLst/>
          </a:prstGeom>
          <a:noFill/>
        </p:spPr>
        <p:txBody>
          <a:bodyPr wrap="square">
            <a:spAutoFit/>
          </a:bodyPr>
          <a:lstStyle/>
          <a:p>
            <a:pPr algn="l"/>
            <a:r>
              <a:rPr sz="1600" b="1" i="0" dirty="0">
                <a:solidFill>
                  <a:srgbClr val="2E74B5"/>
                </a:solidFill>
                <a:latin typeface="Arial"/>
              </a:rPr>
              <a:t>List all activities and estimate hours</a:t>
            </a:r>
            <a:endParaRPr sz="1500" b="1" i="0" dirty="0">
              <a:solidFill>
                <a:srgbClr val="2E74B5"/>
              </a:solidFill>
              <a:latin typeface="Arial"/>
            </a:endParaRPr>
          </a:p>
        </p:txBody>
      </p:sp>
      <p:sp>
        <p:nvSpPr>
          <p:cNvPr id="16" name="TextBox 15"/>
          <p:cNvSpPr txBox="1"/>
          <p:nvPr/>
        </p:nvSpPr>
        <p:spPr>
          <a:xfrm>
            <a:off x="1097280" y="2852928"/>
            <a:ext cx="10515600" cy="523220"/>
          </a:xfrm>
          <a:prstGeom prst="rect">
            <a:avLst/>
          </a:prstGeom>
          <a:noFill/>
        </p:spPr>
        <p:txBody>
          <a:bodyPr wrap="square">
            <a:spAutoFit/>
          </a:bodyPr>
          <a:lstStyle/>
          <a:p>
            <a:pPr algn="l"/>
            <a:r>
              <a:rPr sz="1400" b="0" i="0" dirty="0">
                <a:solidFill>
                  <a:srgbClr val="000000"/>
                </a:solidFill>
                <a:latin typeface="Arial"/>
              </a:rPr>
              <a:t>For each activity, estimate the total hours a student of average preparation would spend. Include EVERYTHING — not just class time.</a:t>
            </a:r>
          </a:p>
        </p:txBody>
      </p:sp>
      <p:sp>
        <p:nvSpPr>
          <p:cNvPr id="17" name="Rectangle 16"/>
          <p:cNvSpPr/>
          <p:nvPr/>
        </p:nvSpPr>
        <p:spPr>
          <a:xfrm>
            <a:off x="365760" y="3337559"/>
            <a:ext cx="3749039" cy="525221"/>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33399" y="3432123"/>
            <a:ext cx="3657600" cy="307777"/>
          </a:xfrm>
          <a:prstGeom prst="rect">
            <a:avLst/>
          </a:prstGeom>
          <a:noFill/>
        </p:spPr>
        <p:txBody>
          <a:bodyPr wrap="square">
            <a:spAutoFit/>
          </a:bodyPr>
          <a:lstStyle/>
          <a:p>
            <a:pPr algn="l"/>
            <a:r>
              <a:rPr sz="1400" b="1" i="0" dirty="0">
                <a:solidFill>
                  <a:srgbClr val="FFFFFF"/>
                </a:solidFill>
                <a:latin typeface="Arial"/>
              </a:rPr>
              <a:t>Component A: Scheduled Teaching</a:t>
            </a:r>
          </a:p>
        </p:txBody>
      </p:sp>
      <p:sp>
        <p:nvSpPr>
          <p:cNvPr id="19" name="Rectangle 18"/>
          <p:cNvSpPr/>
          <p:nvPr/>
        </p:nvSpPr>
        <p:spPr>
          <a:xfrm>
            <a:off x="365760" y="3849849"/>
            <a:ext cx="3749039" cy="877599"/>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64820" y="4032724"/>
            <a:ext cx="3611880" cy="584775"/>
          </a:xfrm>
          <a:prstGeom prst="rect">
            <a:avLst/>
          </a:prstGeom>
          <a:noFill/>
        </p:spPr>
        <p:txBody>
          <a:bodyPr wrap="square">
            <a:spAutoFit/>
          </a:bodyPr>
          <a:lstStyle/>
          <a:p>
            <a:pPr algn="l"/>
            <a:r>
              <a:rPr sz="1600" b="0" i="0" dirty="0">
                <a:solidFill>
                  <a:srgbClr val="000000"/>
                </a:solidFill>
                <a:latin typeface="Arial"/>
              </a:rPr>
              <a:t>Lectures, seminars, labs, tutorials, field sessions</a:t>
            </a:r>
          </a:p>
        </p:txBody>
      </p:sp>
      <p:sp>
        <p:nvSpPr>
          <p:cNvPr id="21" name="Rectangle 20"/>
          <p:cNvSpPr/>
          <p:nvPr/>
        </p:nvSpPr>
        <p:spPr>
          <a:xfrm>
            <a:off x="4297680" y="3337559"/>
            <a:ext cx="3749039" cy="603279"/>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343400" y="3376148"/>
            <a:ext cx="3657600" cy="523220"/>
          </a:xfrm>
          <a:prstGeom prst="rect">
            <a:avLst/>
          </a:prstGeom>
          <a:noFill/>
        </p:spPr>
        <p:txBody>
          <a:bodyPr wrap="square">
            <a:spAutoFit/>
          </a:bodyPr>
          <a:lstStyle/>
          <a:p>
            <a:pPr algn="l"/>
            <a:r>
              <a:rPr sz="1400" b="1" i="0" dirty="0">
                <a:solidFill>
                  <a:srgbClr val="FFFFFF"/>
                </a:solidFill>
                <a:latin typeface="Arial"/>
              </a:rPr>
              <a:t>Component B: Guided Independent Study</a:t>
            </a:r>
          </a:p>
        </p:txBody>
      </p:sp>
      <p:sp>
        <p:nvSpPr>
          <p:cNvPr id="23" name="Rectangle 22"/>
          <p:cNvSpPr/>
          <p:nvPr/>
        </p:nvSpPr>
        <p:spPr>
          <a:xfrm>
            <a:off x="4297680" y="3886200"/>
            <a:ext cx="3749039" cy="84124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419600" y="3944389"/>
            <a:ext cx="3611880" cy="584775"/>
          </a:xfrm>
          <a:prstGeom prst="rect">
            <a:avLst/>
          </a:prstGeom>
          <a:noFill/>
        </p:spPr>
        <p:txBody>
          <a:bodyPr wrap="square">
            <a:spAutoFit/>
          </a:bodyPr>
          <a:lstStyle/>
          <a:p>
            <a:pPr algn="l"/>
            <a:r>
              <a:rPr sz="1600" b="0" i="0" dirty="0">
                <a:solidFill>
                  <a:srgbClr val="000000"/>
                </a:solidFill>
                <a:latin typeface="Arial"/>
              </a:rPr>
              <a:t>Reading, assignments, group project work, online modules</a:t>
            </a:r>
          </a:p>
        </p:txBody>
      </p:sp>
      <p:sp>
        <p:nvSpPr>
          <p:cNvPr id="25" name="Rectangle 24"/>
          <p:cNvSpPr/>
          <p:nvPr/>
        </p:nvSpPr>
        <p:spPr>
          <a:xfrm>
            <a:off x="8229600" y="3337559"/>
            <a:ext cx="3749039" cy="512289"/>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8275319" y="3324401"/>
            <a:ext cx="3657600" cy="523220"/>
          </a:xfrm>
          <a:prstGeom prst="rect">
            <a:avLst/>
          </a:prstGeom>
          <a:noFill/>
        </p:spPr>
        <p:txBody>
          <a:bodyPr wrap="square">
            <a:spAutoFit/>
          </a:bodyPr>
          <a:lstStyle/>
          <a:p>
            <a:pPr algn="l"/>
            <a:r>
              <a:rPr sz="1400" b="1" i="0" dirty="0">
                <a:solidFill>
                  <a:srgbClr val="FFFFFF"/>
                </a:solidFill>
                <a:latin typeface="Arial"/>
              </a:rPr>
              <a:t>Component C: Assessment Prep &amp; Completion</a:t>
            </a:r>
          </a:p>
        </p:txBody>
      </p:sp>
      <p:sp>
        <p:nvSpPr>
          <p:cNvPr id="27" name="Rectangle 26"/>
          <p:cNvSpPr/>
          <p:nvPr/>
        </p:nvSpPr>
        <p:spPr>
          <a:xfrm>
            <a:off x="8229600" y="3816165"/>
            <a:ext cx="3749039" cy="911283"/>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8305800" y="3960697"/>
            <a:ext cx="3611880" cy="584775"/>
          </a:xfrm>
          <a:prstGeom prst="rect">
            <a:avLst/>
          </a:prstGeom>
          <a:noFill/>
        </p:spPr>
        <p:txBody>
          <a:bodyPr wrap="square">
            <a:spAutoFit/>
          </a:bodyPr>
          <a:lstStyle/>
          <a:p>
            <a:pPr algn="l"/>
            <a:r>
              <a:rPr sz="1600" b="0" i="0" dirty="0">
                <a:solidFill>
                  <a:srgbClr val="000000"/>
                </a:solidFill>
                <a:latin typeface="Arial"/>
              </a:rPr>
              <a:t>Exam revision, essays, projects, presentations, portfolios</a:t>
            </a:r>
          </a:p>
        </p:txBody>
      </p:sp>
      <p:sp>
        <p:nvSpPr>
          <p:cNvPr id="29" name="Rectangle 28"/>
          <p:cNvSpPr/>
          <p:nvPr/>
        </p:nvSpPr>
        <p:spPr>
          <a:xfrm>
            <a:off x="365760" y="4937759"/>
            <a:ext cx="11430000" cy="911283"/>
          </a:xfrm>
          <a:prstGeom prst="rect">
            <a:avLst/>
          </a:prstGeom>
          <a:solidFill>
            <a:srgbClr val="FF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502920" y="5075862"/>
            <a:ext cx="11155680" cy="584775"/>
          </a:xfrm>
          <a:prstGeom prst="rect">
            <a:avLst/>
          </a:prstGeom>
          <a:noFill/>
        </p:spPr>
        <p:txBody>
          <a:bodyPr wrap="square">
            <a:spAutoFit/>
          </a:bodyPr>
          <a:lstStyle/>
          <a:p>
            <a:pPr algn="l"/>
            <a:r>
              <a:rPr sz="1600" b="0" i="1" dirty="0">
                <a:solidFill>
                  <a:schemeClr val="tx1">
                    <a:lumMod val="95000"/>
                    <a:lumOff val="5000"/>
                  </a:schemeClr>
                </a:solidFill>
                <a:latin typeface="Arial"/>
              </a:rPr>
              <a:t>Common sticking point: Groups often underestimate autonomous study. Ask yourself: "How long does it actually take a student to read one academic article carefully?" (typically 45–90 min)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60604"/>
            <a:ext cx="10972800" cy="502920"/>
          </a:xfrm>
          <a:prstGeom prst="rect">
            <a:avLst/>
          </a:prstGeom>
          <a:noFill/>
        </p:spPr>
        <p:txBody>
          <a:bodyPr wrap="square">
            <a:spAutoFit/>
          </a:bodyPr>
          <a:lstStyle/>
          <a:p>
            <a:pPr algn="l"/>
            <a:r>
              <a:rPr sz="2200" b="1" i="0" dirty="0">
                <a:solidFill>
                  <a:srgbClr val="1F3864"/>
                </a:solidFill>
                <a:latin typeface="Arial"/>
              </a:rPr>
              <a:t>Group Work: Steps 3 &amp; 4</a:t>
            </a:r>
          </a:p>
        </p:txBody>
      </p:sp>
      <p:sp>
        <p:nvSpPr>
          <p:cNvPr id="7" name="Rectangle 6"/>
          <p:cNvSpPr/>
          <p:nvPr/>
        </p:nvSpPr>
        <p:spPr>
          <a:xfrm>
            <a:off x="365760" y="1097280"/>
            <a:ext cx="640080" cy="548640"/>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640080" cy="548640"/>
          </a:xfrm>
          <a:prstGeom prst="rect">
            <a:avLst/>
          </a:prstGeom>
          <a:solidFill>
            <a:schemeClr val="accent1"/>
          </a:solidFill>
        </p:spPr>
        <p:txBody>
          <a:bodyPr wrap="square">
            <a:spAutoFit/>
          </a:bodyPr>
          <a:lstStyle/>
          <a:p>
            <a:pPr algn="ctr"/>
            <a:r>
              <a:rPr sz="1300" b="1" i="0" dirty="0">
                <a:solidFill>
                  <a:srgbClr val="FFFFFF"/>
                </a:solidFill>
                <a:latin typeface="Arial"/>
              </a:rPr>
              <a:t>STEP
3</a:t>
            </a:r>
          </a:p>
        </p:txBody>
      </p:sp>
      <p:sp>
        <p:nvSpPr>
          <p:cNvPr id="9" name="TextBox 8"/>
          <p:cNvSpPr txBox="1"/>
          <p:nvPr/>
        </p:nvSpPr>
        <p:spPr>
          <a:xfrm>
            <a:off x="1097280" y="1115568"/>
            <a:ext cx="10515600" cy="338554"/>
          </a:xfrm>
          <a:prstGeom prst="rect">
            <a:avLst/>
          </a:prstGeom>
          <a:noFill/>
        </p:spPr>
        <p:txBody>
          <a:bodyPr wrap="square">
            <a:spAutoFit/>
          </a:bodyPr>
          <a:lstStyle/>
          <a:p>
            <a:pPr algn="l"/>
            <a:r>
              <a:rPr sz="1600" b="1" i="0" dirty="0">
                <a:solidFill>
                  <a:schemeClr val="accent1"/>
                </a:solidFill>
                <a:latin typeface="Arial"/>
              </a:rPr>
              <a:t>Calculate your ACTS credit value </a:t>
            </a:r>
          </a:p>
        </p:txBody>
      </p:sp>
      <p:sp>
        <p:nvSpPr>
          <p:cNvPr id="10" name="Rectangle 9"/>
          <p:cNvSpPr/>
          <p:nvPr/>
        </p:nvSpPr>
        <p:spPr>
          <a:xfrm>
            <a:off x="1097280" y="1463040"/>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8915400" y="1463040"/>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188720" y="1501140"/>
            <a:ext cx="7589520" cy="307777"/>
          </a:xfrm>
          <a:prstGeom prst="rect">
            <a:avLst/>
          </a:prstGeom>
          <a:noFill/>
        </p:spPr>
        <p:txBody>
          <a:bodyPr wrap="square">
            <a:spAutoFit/>
          </a:bodyPr>
          <a:lstStyle/>
          <a:p>
            <a:pPr algn="l"/>
            <a:r>
              <a:rPr sz="1400" b="0" i="0" dirty="0">
                <a:solidFill>
                  <a:srgbClr val="000000"/>
                </a:solidFill>
                <a:latin typeface="Arial"/>
              </a:rPr>
              <a:t>Subtotal A — Scheduled teaching</a:t>
            </a:r>
          </a:p>
        </p:txBody>
      </p:sp>
      <p:sp>
        <p:nvSpPr>
          <p:cNvPr id="13" name="TextBox 12"/>
          <p:cNvSpPr txBox="1"/>
          <p:nvPr/>
        </p:nvSpPr>
        <p:spPr>
          <a:xfrm>
            <a:off x="9006840" y="1501140"/>
            <a:ext cx="2743200" cy="307777"/>
          </a:xfrm>
          <a:prstGeom prst="rect">
            <a:avLst/>
          </a:prstGeom>
          <a:noFill/>
        </p:spPr>
        <p:txBody>
          <a:bodyPr wrap="square">
            <a:spAutoFit/>
          </a:bodyPr>
          <a:lstStyle/>
          <a:p>
            <a:pPr algn="ctr"/>
            <a:r>
              <a:rPr sz="1400" b="0" i="0" dirty="0">
                <a:solidFill>
                  <a:srgbClr val="000000"/>
                </a:solidFill>
                <a:latin typeface="Arial"/>
              </a:rPr>
              <a:t>___ h</a:t>
            </a:r>
          </a:p>
        </p:txBody>
      </p:sp>
      <p:sp>
        <p:nvSpPr>
          <p:cNvPr id="14" name="Rectangle 13"/>
          <p:cNvSpPr/>
          <p:nvPr/>
        </p:nvSpPr>
        <p:spPr>
          <a:xfrm>
            <a:off x="1097280" y="1865376"/>
            <a:ext cx="7772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8915400" y="1865376"/>
            <a:ext cx="292608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188720" y="1903476"/>
            <a:ext cx="7589520" cy="307777"/>
          </a:xfrm>
          <a:prstGeom prst="rect">
            <a:avLst/>
          </a:prstGeom>
          <a:noFill/>
        </p:spPr>
        <p:txBody>
          <a:bodyPr wrap="square">
            <a:spAutoFit/>
          </a:bodyPr>
          <a:lstStyle/>
          <a:p>
            <a:pPr algn="l"/>
            <a:r>
              <a:rPr sz="1400" b="0" i="0" dirty="0">
                <a:solidFill>
                  <a:srgbClr val="000000"/>
                </a:solidFill>
                <a:latin typeface="Arial"/>
              </a:rPr>
              <a:t>+ Subtotal B — Guided independent study</a:t>
            </a:r>
          </a:p>
        </p:txBody>
      </p:sp>
      <p:sp>
        <p:nvSpPr>
          <p:cNvPr id="17" name="TextBox 16"/>
          <p:cNvSpPr txBox="1"/>
          <p:nvPr/>
        </p:nvSpPr>
        <p:spPr>
          <a:xfrm>
            <a:off x="9006840" y="1903476"/>
            <a:ext cx="2743200" cy="307777"/>
          </a:xfrm>
          <a:prstGeom prst="rect">
            <a:avLst/>
          </a:prstGeom>
          <a:noFill/>
        </p:spPr>
        <p:txBody>
          <a:bodyPr wrap="square">
            <a:spAutoFit/>
          </a:bodyPr>
          <a:lstStyle/>
          <a:p>
            <a:pPr algn="ctr"/>
            <a:r>
              <a:rPr sz="1400" b="0" i="0" dirty="0">
                <a:solidFill>
                  <a:srgbClr val="000000"/>
                </a:solidFill>
                <a:latin typeface="Arial"/>
              </a:rPr>
              <a:t>___ h</a:t>
            </a:r>
          </a:p>
        </p:txBody>
      </p:sp>
      <p:sp>
        <p:nvSpPr>
          <p:cNvPr id="18" name="Rectangle 17"/>
          <p:cNvSpPr/>
          <p:nvPr/>
        </p:nvSpPr>
        <p:spPr>
          <a:xfrm>
            <a:off x="1097280" y="2267712"/>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8915400" y="2267712"/>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1188720" y="2305812"/>
            <a:ext cx="7589520" cy="307777"/>
          </a:xfrm>
          <a:prstGeom prst="rect">
            <a:avLst/>
          </a:prstGeom>
          <a:noFill/>
        </p:spPr>
        <p:txBody>
          <a:bodyPr wrap="square">
            <a:spAutoFit/>
          </a:bodyPr>
          <a:lstStyle/>
          <a:p>
            <a:pPr algn="l"/>
            <a:r>
              <a:rPr sz="1400" b="0" i="0" dirty="0">
                <a:solidFill>
                  <a:srgbClr val="000000"/>
                </a:solidFill>
                <a:latin typeface="Arial"/>
              </a:rPr>
              <a:t>+ Subtotal C — Assessment prep &amp; completion</a:t>
            </a:r>
          </a:p>
        </p:txBody>
      </p:sp>
      <p:sp>
        <p:nvSpPr>
          <p:cNvPr id="21" name="TextBox 20"/>
          <p:cNvSpPr txBox="1"/>
          <p:nvPr/>
        </p:nvSpPr>
        <p:spPr>
          <a:xfrm>
            <a:off x="9006840" y="2305812"/>
            <a:ext cx="2743200" cy="307777"/>
          </a:xfrm>
          <a:prstGeom prst="rect">
            <a:avLst/>
          </a:prstGeom>
          <a:noFill/>
        </p:spPr>
        <p:txBody>
          <a:bodyPr wrap="square">
            <a:spAutoFit/>
          </a:bodyPr>
          <a:lstStyle/>
          <a:p>
            <a:pPr algn="ctr"/>
            <a:r>
              <a:rPr sz="1400" b="0" i="0" dirty="0">
                <a:solidFill>
                  <a:srgbClr val="000000"/>
                </a:solidFill>
                <a:latin typeface="Arial"/>
              </a:rPr>
              <a:t>___ h</a:t>
            </a:r>
          </a:p>
        </p:txBody>
      </p:sp>
      <p:sp>
        <p:nvSpPr>
          <p:cNvPr id="22" name="Rectangle 21"/>
          <p:cNvSpPr/>
          <p:nvPr/>
        </p:nvSpPr>
        <p:spPr>
          <a:xfrm>
            <a:off x="1097280" y="2670048"/>
            <a:ext cx="7772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8915400" y="2670048"/>
            <a:ext cx="292608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1188720" y="2708148"/>
            <a:ext cx="7589520" cy="307777"/>
          </a:xfrm>
          <a:prstGeom prst="rect">
            <a:avLst/>
          </a:prstGeom>
          <a:noFill/>
        </p:spPr>
        <p:txBody>
          <a:bodyPr wrap="square">
            <a:spAutoFit/>
          </a:bodyPr>
          <a:lstStyle/>
          <a:p>
            <a:pPr algn="l"/>
            <a:r>
              <a:rPr sz="1400" b="1" i="0" dirty="0">
                <a:solidFill>
                  <a:srgbClr val="000000"/>
                </a:solidFill>
                <a:latin typeface="Arial"/>
              </a:rPr>
              <a:t>= TOTAL student workload (A + B + C)</a:t>
            </a:r>
          </a:p>
        </p:txBody>
      </p:sp>
      <p:sp>
        <p:nvSpPr>
          <p:cNvPr id="25" name="TextBox 24"/>
          <p:cNvSpPr txBox="1"/>
          <p:nvPr/>
        </p:nvSpPr>
        <p:spPr>
          <a:xfrm>
            <a:off x="9006840" y="2708148"/>
            <a:ext cx="2743200" cy="307777"/>
          </a:xfrm>
          <a:prstGeom prst="rect">
            <a:avLst/>
          </a:prstGeom>
          <a:noFill/>
        </p:spPr>
        <p:txBody>
          <a:bodyPr wrap="square">
            <a:spAutoFit/>
          </a:bodyPr>
          <a:lstStyle/>
          <a:p>
            <a:pPr algn="ctr"/>
            <a:r>
              <a:rPr sz="1400" b="1" i="0" dirty="0">
                <a:solidFill>
                  <a:srgbClr val="000000"/>
                </a:solidFill>
                <a:latin typeface="Arial"/>
              </a:rPr>
              <a:t>___ h</a:t>
            </a:r>
          </a:p>
        </p:txBody>
      </p:sp>
      <p:sp>
        <p:nvSpPr>
          <p:cNvPr id="26" name="Rectangle 25"/>
          <p:cNvSpPr/>
          <p:nvPr/>
        </p:nvSpPr>
        <p:spPr>
          <a:xfrm>
            <a:off x="1097280" y="3072384"/>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a:xfrm>
            <a:off x="8915400" y="3072384"/>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1188720" y="3110484"/>
            <a:ext cx="7589520" cy="307777"/>
          </a:xfrm>
          <a:prstGeom prst="rect">
            <a:avLst/>
          </a:prstGeom>
          <a:noFill/>
        </p:spPr>
        <p:txBody>
          <a:bodyPr wrap="square">
            <a:spAutoFit/>
          </a:bodyPr>
          <a:lstStyle/>
          <a:p>
            <a:pPr algn="l"/>
            <a:r>
              <a:rPr sz="1400" b="0" i="0" dirty="0">
                <a:solidFill>
                  <a:srgbClr val="000000"/>
                </a:solidFill>
                <a:latin typeface="Arial"/>
              </a:rPr>
              <a:t>÷ ACTS reference value (25 h/credit)</a:t>
            </a:r>
          </a:p>
        </p:txBody>
      </p:sp>
      <p:sp>
        <p:nvSpPr>
          <p:cNvPr id="29" name="TextBox 28"/>
          <p:cNvSpPr txBox="1"/>
          <p:nvPr/>
        </p:nvSpPr>
        <p:spPr>
          <a:xfrm>
            <a:off x="9006840" y="3110484"/>
            <a:ext cx="2743200" cy="307777"/>
          </a:xfrm>
          <a:prstGeom prst="rect">
            <a:avLst/>
          </a:prstGeom>
          <a:noFill/>
        </p:spPr>
        <p:txBody>
          <a:bodyPr wrap="square">
            <a:spAutoFit/>
          </a:bodyPr>
          <a:lstStyle/>
          <a:p>
            <a:pPr algn="ctr"/>
            <a:r>
              <a:rPr sz="1400" b="0" i="0" dirty="0">
                <a:solidFill>
                  <a:srgbClr val="000000"/>
                </a:solidFill>
                <a:latin typeface="Arial"/>
              </a:rPr>
              <a:t>25</a:t>
            </a:r>
          </a:p>
        </p:txBody>
      </p:sp>
      <p:sp>
        <p:nvSpPr>
          <p:cNvPr id="30" name="Rectangle 29"/>
          <p:cNvSpPr/>
          <p:nvPr/>
        </p:nvSpPr>
        <p:spPr>
          <a:xfrm>
            <a:off x="1097280" y="3474720"/>
            <a:ext cx="7772400" cy="365760"/>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Rectangle 30"/>
          <p:cNvSpPr/>
          <p:nvPr/>
        </p:nvSpPr>
        <p:spPr>
          <a:xfrm>
            <a:off x="8915400" y="3474720"/>
            <a:ext cx="2926080" cy="365760"/>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1188720" y="3512820"/>
            <a:ext cx="7589520" cy="307777"/>
          </a:xfrm>
          <a:prstGeom prst="rect">
            <a:avLst/>
          </a:prstGeom>
          <a:noFill/>
        </p:spPr>
        <p:txBody>
          <a:bodyPr wrap="square">
            <a:spAutoFit/>
          </a:bodyPr>
          <a:lstStyle/>
          <a:p>
            <a:pPr algn="l"/>
            <a:r>
              <a:rPr sz="1400" b="1" i="0" dirty="0">
                <a:solidFill>
                  <a:srgbClr val="FFFFFF"/>
                </a:solidFill>
                <a:latin typeface="Arial"/>
              </a:rPr>
              <a:t>= CALCULATED ACTS CREDIT VALUE</a:t>
            </a:r>
          </a:p>
        </p:txBody>
      </p:sp>
      <p:sp>
        <p:nvSpPr>
          <p:cNvPr id="33" name="TextBox 32"/>
          <p:cNvSpPr txBox="1"/>
          <p:nvPr/>
        </p:nvSpPr>
        <p:spPr>
          <a:xfrm>
            <a:off x="9006840" y="3512820"/>
            <a:ext cx="2743200" cy="307777"/>
          </a:xfrm>
          <a:prstGeom prst="rect">
            <a:avLst/>
          </a:prstGeom>
          <a:solidFill>
            <a:srgbClr val="E874C7"/>
          </a:solidFill>
        </p:spPr>
        <p:txBody>
          <a:bodyPr wrap="square">
            <a:spAutoFit/>
          </a:bodyPr>
          <a:lstStyle/>
          <a:p>
            <a:pPr algn="ctr"/>
            <a:r>
              <a:rPr sz="1400" b="1" i="0" dirty="0">
                <a:solidFill>
                  <a:srgbClr val="FFFFFF"/>
                </a:solidFill>
                <a:latin typeface="Arial"/>
              </a:rPr>
              <a:t>___ credits</a:t>
            </a:r>
          </a:p>
        </p:txBody>
      </p:sp>
      <p:sp>
        <p:nvSpPr>
          <p:cNvPr id="34" name="Rectangle 33"/>
          <p:cNvSpPr/>
          <p:nvPr/>
        </p:nvSpPr>
        <p:spPr>
          <a:xfrm>
            <a:off x="1097280" y="3877056"/>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Rectangle 34"/>
          <p:cNvSpPr/>
          <p:nvPr/>
        </p:nvSpPr>
        <p:spPr>
          <a:xfrm>
            <a:off x="8915400" y="3877056"/>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1188720" y="3915156"/>
            <a:ext cx="7589520" cy="307777"/>
          </a:xfrm>
          <a:prstGeom prst="rect">
            <a:avLst/>
          </a:prstGeom>
          <a:noFill/>
        </p:spPr>
        <p:txBody>
          <a:bodyPr wrap="square">
            <a:spAutoFit/>
          </a:bodyPr>
          <a:lstStyle/>
          <a:p>
            <a:pPr algn="l"/>
            <a:r>
              <a:rPr sz="1400" b="0" i="0" dirty="0">
                <a:solidFill>
                  <a:srgbClr val="000000"/>
                </a:solidFill>
                <a:latin typeface="Arial"/>
              </a:rPr>
              <a:t>Credits currently assigned at your institution</a:t>
            </a:r>
          </a:p>
        </p:txBody>
      </p:sp>
      <p:sp>
        <p:nvSpPr>
          <p:cNvPr id="37" name="TextBox 36"/>
          <p:cNvSpPr txBox="1"/>
          <p:nvPr/>
        </p:nvSpPr>
        <p:spPr>
          <a:xfrm>
            <a:off x="9006840" y="3915156"/>
            <a:ext cx="2743200" cy="307777"/>
          </a:xfrm>
          <a:prstGeom prst="rect">
            <a:avLst/>
          </a:prstGeom>
          <a:noFill/>
        </p:spPr>
        <p:txBody>
          <a:bodyPr wrap="square">
            <a:spAutoFit/>
          </a:bodyPr>
          <a:lstStyle/>
          <a:p>
            <a:pPr algn="ctr"/>
            <a:r>
              <a:rPr sz="1400" b="0" i="0" dirty="0">
                <a:solidFill>
                  <a:srgbClr val="000000"/>
                </a:solidFill>
                <a:latin typeface="Arial"/>
              </a:rPr>
              <a:t>___ credits</a:t>
            </a:r>
          </a:p>
        </p:txBody>
      </p:sp>
      <p:sp>
        <p:nvSpPr>
          <p:cNvPr id="38" name="Rectangle 37"/>
          <p:cNvSpPr/>
          <p:nvPr/>
        </p:nvSpPr>
        <p:spPr>
          <a:xfrm>
            <a:off x="1097280" y="4279392"/>
            <a:ext cx="7772400" cy="36576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8915400" y="4279392"/>
            <a:ext cx="2926080" cy="36576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1188720" y="4317492"/>
            <a:ext cx="7589520" cy="307777"/>
          </a:xfrm>
          <a:prstGeom prst="rect">
            <a:avLst/>
          </a:prstGeom>
          <a:noFill/>
        </p:spPr>
        <p:txBody>
          <a:bodyPr wrap="square">
            <a:spAutoFit/>
          </a:bodyPr>
          <a:lstStyle/>
          <a:p>
            <a:pPr algn="l"/>
            <a:r>
              <a:rPr sz="1400" b="1" i="0" dirty="0">
                <a:solidFill>
                  <a:srgbClr val="000000"/>
                </a:solidFill>
                <a:latin typeface="Arial"/>
              </a:rPr>
              <a:t>Difference (calculated − current)</a:t>
            </a:r>
          </a:p>
        </p:txBody>
      </p:sp>
      <p:sp>
        <p:nvSpPr>
          <p:cNvPr id="41" name="TextBox 40"/>
          <p:cNvSpPr txBox="1"/>
          <p:nvPr/>
        </p:nvSpPr>
        <p:spPr>
          <a:xfrm>
            <a:off x="9006840" y="4317492"/>
            <a:ext cx="2743200" cy="307777"/>
          </a:xfrm>
          <a:prstGeom prst="rect">
            <a:avLst/>
          </a:prstGeom>
          <a:noFill/>
        </p:spPr>
        <p:txBody>
          <a:bodyPr wrap="square">
            <a:spAutoFit/>
          </a:bodyPr>
          <a:lstStyle/>
          <a:p>
            <a:pPr algn="ctr"/>
            <a:r>
              <a:rPr sz="1400" b="1" i="0" dirty="0">
                <a:solidFill>
                  <a:srgbClr val="000000"/>
                </a:solidFill>
                <a:latin typeface="Arial"/>
              </a:rPr>
              <a:t>___ credits</a:t>
            </a:r>
          </a:p>
        </p:txBody>
      </p:sp>
      <p:sp>
        <p:nvSpPr>
          <p:cNvPr id="42" name="Rectangle 41"/>
          <p:cNvSpPr/>
          <p:nvPr/>
        </p:nvSpPr>
        <p:spPr>
          <a:xfrm>
            <a:off x="365760" y="5120640"/>
            <a:ext cx="640080" cy="54864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p:cNvSpPr txBox="1"/>
          <p:nvPr/>
        </p:nvSpPr>
        <p:spPr>
          <a:xfrm>
            <a:off x="365760" y="5120640"/>
            <a:ext cx="640080" cy="548640"/>
          </a:xfrm>
          <a:prstGeom prst="rect">
            <a:avLst/>
          </a:prstGeom>
          <a:solidFill>
            <a:schemeClr val="accent1"/>
          </a:solidFill>
        </p:spPr>
        <p:txBody>
          <a:bodyPr wrap="square">
            <a:spAutoFit/>
          </a:bodyPr>
          <a:lstStyle/>
          <a:p>
            <a:pPr algn="ctr"/>
            <a:r>
              <a:rPr sz="1300" b="1" i="0">
                <a:solidFill>
                  <a:srgbClr val="FFFFFF"/>
                </a:solidFill>
                <a:latin typeface="Arial"/>
              </a:rPr>
              <a:t>STEP
4</a:t>
            </a:r>
          </a:p>
        </p:txBody>
      </p:sp>
      <p:sp>
        <p:nvSpPr>
          <p:cNvPr id="44" name="TextBox 43"/>
          <p:cNvSpPr txBox="1"/>
          <p:nvPr/>
        </p:nvSpPr>
        <p:spPr>
          <a:xfrm>
            <a:off x="1097280" y="5138928"/>
            <a:ext cx="10515600" cy="338554"/>
          </a:xfrm>
          <a:prstGeom prst="rect">
            <a:avLst/>
          </a:prstGeom>
          <a:noFill/>
        </p:spPr>
        <p:txBody>
          <a:bodyPr wrap="square">
            <a:spAutoFit/>
          </a:bodyPr>
          <a:lstStyle/>
          <a:p>
            <a:pPr algn="l"/>
            <a:r>
              <a:rPr sz="1600" b="1" i="0" dirty="0">
                <a:solidFill>
                  <a:schemeClr val="accent1"/>
                </a:solidFill>
                <a:latin typeface="Arial"/>
              </a:rPr>
              <a:t>Reflect and prepare to share </a:t>
            </a:r>
          </a:p>
        </p:txBody>
      </p:sp>
      <p:sp>
        <p:nvSpPr>
          <p:cNvPr id="45" name="TextBox 44"/>
          <p:cNvSpPr txBox="1"/>
          <p:nvPr/>
        </p:nvSpPr>
        <p:spPr>
          <a:xfrm>
            <a:off x="1097280" y="5468112"/>
            <a:ext cx="10515600" cy="954107"/>
          </a:xfrm>
          <a:prstGeom prst="rect">
            <a:avLst/>
          </a:prstGeom>
          <a:noFill/>
        </p:spPr>
        <p:txBody>
          <a:bodyPr wrap="square">
            <a:spAutoFit/>
          </a:bodyPr>
          <a:lstStyle/>
          <a:p>
            <a:pPr marL="285750" indent="-285750" algn="l">
              <a:buFont typeface="Arial" panose="020B0604020202020204" pitchFamily="34" charset="0"/>
              <a:buChar char="•"/>
            </a:pPr>
            <a:r>
              <a:rPr sz="1400" dirty="0">
                <a:solidFill>
                  <a:srgbClr val="000000"/>
                </a:solidFill>
                <a:latin typeface="Arial"/>
              </a:rPr>
              <a:t>Q1: What does the difference tell you? (under-credited / over-credited)</a:t>
            </a:r>
          </a:p>
          <a:p>
            <a:pPr marL="285750" indent="-285750" algn="l">
              <a:buFont typeface="Arial" panose="020B0604020202020204" pitchFamily="34" charset="0"/>
              <a:buChar char="•"/>
            </a:pPr>
            <a:r>
              <a:rPr sz="1400" dirty="0">
                <a:solidFill>
                  <a:srgbClr val="000000"/>
                </a:solidFill>
                <a:latin typeface="Arial"/>
              </a:rPr>
              <a:t>Q2: Which component was hardest to estimate reliably, and why?</a:t>
            </a:r>
          </a:p>
          <a:p>
            <a:pPr marL="285750" indent="-285750" algn="l">
              <a:buFont typeface="Arial" panose="020B0604020202020204" pitchFamily="34" charset="0"/>
              <a:buChar char="•"/>
            </a:pPr>
            <a:r>
              <a:rPr sz="1400" dirty="0">
                <a:solidFill>
                  <a:srgbClr val="000000"/>
                </a:solidFill>
                <a:latin typeface="Arial"/>
              </a:rPr>
              <a:t>Q3: What one concrete change would bring this module into ACTS alignment?</a:t>
            </a:r>
          </a:p>
          <a:p>
            <a:pPr marL="285750" indent="-285750" algn="l">
              <a:buFont typeface="Arial" panose="020B0604020202020204" pitchFamily="34" charset="0"/>
              <a:buChar char="•"/>
            </a:pPr>
            <a:r>
              <a:rPr sz="1400" dirty="0">
                <a:solidFill>
                  <a:srgbClr val="000000"/>
                </a:solidFill>
                <a:latin typeface="Arial"/>
              </a:rPr>
              <a:t>Q4: Did this module have formally defined learning outcomes? How did that affect the process?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AA3A-E54A-18EF-85D5-48BF736C21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439E92-A12C-2DA3-D8C5-D4A49BF3D752}"/>
              </a:ext>
            </a:extLst>
          </p:cNvPr>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49A901C-C6A0-5390-5582-FE90523455EF}"/>
              </a:ext>
            </a:extLst>
          </p:cNvPr>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1F0AF7-B502-7915-ADE7-E05DCD422ADF}"/>
              </a:ext>
            </a:extLst>
          </p:cNvPr>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D4E105C-546B-09BC-D353-E40FC6667344}"/>
              </a:ext>
            </a:extLst>
          </p:cNvPr>
          <p:cNvSpPr txBox="1"/>
          <p:nvPr/>
        </p:nvSpPr>
        <p:spPr>
          <a:xfrm>
            <a:off x="548640" y="1371600"/>
            <a:ext cx="10972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CE3C"/>
                </a:solidFill>
                <a:effectLst/>
                <a:uLnTx/>
                <a:uFillTx/>
                <a:latin typeface="Arial"/>
                <a:ea typeface="+mn-ea"/>
                <a:cs typeface="+mn-cs"/>
              </a:rPr>
              <a:t>MODULE 1 | </a:t>
            </a:r>
            <a:r>
              <a:rPr lang="es-ES" sz="2400" b="1" dirty="0">
                <a:solidFill>
                  <a:srgbClr val="FFCE3C"/>
                </a:solidFill>
                <a:latin typeface="Arial"/>
              </a:rPr>
              <a:t>PRESENTATION OF RESULTS OF GROUP DISCUSSION</a:t>
            </a:r>
            <a:endParaRPr kumimoji="0" sz="2400" b="1" i="0" u="none" strike="noStrike" kern="1200" cap="none" spc="0" normalizeH="0" baseline="0" noProof="0" dirty="0">
              <a:ln>
                <a:noFill/>
              </a:ln>
              <a:solidFill>
                <a:srgbClr val="FFCE3C"/>
              </a:solidFill>
              <a:effectLst/>
              <a:uLnTx/>
              <a:uFillTx/>
              <a:latin typeface="Arial"/>
              <a:ea typeface="+mn-ea"/>
              <a:cs typeface="+mn-cs"/>
            </a:endParaRPr>
          </a:p>
        </p:txBody>
      </p:sp>
      <p:sp>
        <p:nvSpPr>
          <p:cNvPr id="6" name="TextBox 5">
            <a:extLst>
              <a:ext uri="{FF2B5EF4-FFF2-40B4-BE49-F238E27FC236}">
                <a16:creationId xmlns:a16="http://schemas.microsoft.com/office/drawing/2014/main" id="{DAA0743F-332B-F782-CFDA-A2DE797366A3}"/>
              </a:ext>
            </a:extLst>
          </p:cNvPr>
          <p:cNvSpPr txBox="1"/>
          <p:nvPr/>
        </p:nvSpPr>
        <p:spPr>
          <a:xfrm>
            <a:off x="548640" y="1920240"/>
            <a:ext cx="109728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What have we learned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the discussion?</a:t>
            </a:r>
          </a:p>
        </p:txBody>
      </p:sp>
    </p:spTree>
    <p:extLst>
      <p:ext uri="{BB962C8B-B14F-4D97-AF65-F5344CB8AC3E}">
        <p14:creationId xmlns:p14="http://schemas.microsoft.com/office/powerpoint/2010/main" val="268865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FBD8-B3CD-D86A-5F56-212A8EDFD0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187FA5-68F9-4793-DC94-7DDD02252909}"/>
              </a:ext>
            </a:extLst>
          </p:cNvPr>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22701B5-75EF-5CE7-E1DC-D93644DF4D17}"/>
              </a:ext>
            </a:extLst>
          </p:cNvPr>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4EC8401-F2AE-829C-1F5F-9601B16D7C91}"/>
              </a:ext>
            </a:extLst>
          </p:cNvPr>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4842105-1B73-D674-026F-B4C9A7BB60F4}"/>
              </a:ext>
            </a:extLst>
          </p:cNvPr>
          <p:cNvSpPr txBox="1"/>
          <p:nvPr/>
        </p:nvSpPr>
        <p:spPr>
          <a:xfrm>
            <a:off x="548640" y="1371600"/>
            <a:ext cx="10972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CE3C"/>
                </a:solidFill>
                <a:effectLst/>
                <a:uLnTx/>
                <a:uFillTx/>
                <a:latin typeface="Arial"/>
                <a:ea typeface="+mn-ea"/>
                <a:cs typeface="+mn-cs"/>
              </a:rPr>
              <a:t>MODULE 1 | </a:t>
            </a:r>
            <a:r>
              <a:rPr lang="es-ES" sz="2400" b="1" dirty="0">
                <a:solidFill>
                  <a:srgbClr val="FFCE3C"/>
                </a:solidFill>
                <a:latin typeface="Arial"/>
              </a:rPr>
              <a:t>CONCLUSION</a:t>
            </a:r>
            <a:endParaRPr kumimoji="0" sz="2400" b="1" i="0" u="none" strike="noStrike" kern="1200" cap="none" spc="0" normalizeH="0" baseline="0" noProof="0" dirty="0">
              <a:ln>
                <a:noFill/>
              </a:ln>
              <a:solidFill>
                <a:srgbClr val="FFCE3C"/>
              </a:solidFill>
              <a:effectLst/>
              <a:uLnTx/>
              <a:uFillTx/>
              <a:latin typeface="Arial"/>
              <a:ea typeface="+mn-ea"/>
              <a:cs typeface="+mn-cs"/>
            </a:endParaRPr>
          </a:p>
        </p:txBody>
      </p:sp>
      <p:sp>
        <p:nvSpPr>
          <p:cNvPr id="6" name="TextBox 5">
            <a:extLst>
              <a:ext uri="{FF2B5EF4-FFF2-40B4-BE49-F238E27FC236}">
                <a16:creationId xmlns:a16="http://schemas.microsoft.com/office/drawing/2014/main" id="{94FDD453-9C22-4BD4-E11E-A0C7869339D6}"/>
              </a:ext>
            </a:extLst>
          </p:cNvPr>
          <p:cNvSpPr txBox="1"/>
          <p:nvPr/>
        </p:nvSpPr>
        <p:spPr>
          <a:xfrm>
            <a:off x="548640" y="1920240"/>
            <a:ext cx="10972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What we learnt in this Module 1?</a:t>
            </a:r>
          </a:p>
        </p:txBody>
      </p:sp>
    </p:spTree>
    <p:extLst>
      <p:ext uri="{BB962C8B-B14F-4D97-AF65-F5344CB8AC3E}">
        <p14:creationId xmlns:p14="http://schemas.microsoft.com/office/powerpoint/2010/main" val="173885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SECTION 1</a:t>
            </a:r>
          </a:p>
        </p:txBody>
      </p:sp>
      <p:sp>
        <p:nvSpPr>
          <p:cNvPr id="5" name="TextBox 4"/>
          <p:cNvSpPr txBox="1"/>
          <p:nvPr/>
        </p:nvSpPr>
        <p:spPr>
          <a:xfrm>
            <a:off x="548640" y="2011680"/>
            <a:ext cx="10972800" cy="1200329"/>
          </a:xfrm>
          <a:prstGeom prst="rect">
            <a:avLst/>
          </a:prstGeom>
          <a:noFill/>
        </p:spPr>
        <p:txBody>
          <a:bodyPr wrap="square">
            <a:spAutoFit/>
          </a:bodyPr>
          <a:lstStyle/>
          <a:p>
            <a:pPr algn="l"/>
            <a:r>
              <a:rPr sz="3600" b="1" i="0" dirty="0">
                <a:solidFill>
                  <a:srgbClr val="FFFFFF"/>
                </a:solidFill>
                <a:latin typeface="Arial"/>
              </a:rPr>
              <a:t>Academic Credits: Concept, Workload
and the ACTS Framework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D7DB64-E54A-1BA9-88FF-AB5CAC450EDA}"/>
              </a:ext>
            </a:extLst>
          </p:cNvPr>
          <p:cNvSpPr txBox="1"/>
          <p:nvPr/>
        </p:nvSpPr>
        <p:spPr>
          <a:xfrm>
            <a:off x="254923" y="1166842"/>
            <a:ext cx="11194473" cy="4524315"/>
          </a:xfrm>
          <a:prstGeom prst="rect">
            <a:avLst/>
          </a:prstGeom>
          <a:noFill/>
        </p:spPr>
        <p:txBody>
          <a:bodyPr wrap="square">
            <a:spAutoFit/>
          </a:bodyPr>
          <a:lstStyle/>
          <a:p>
            <a:pPr marL="285750" indent="-285750" algn="l">
              <a:buFont typeface="Arial" panose="020B0604020202020204" pitchFamily="34" charset="0"/>
              <a:buChar char="•"/>
            </a:pPr>
            <a:endParaRPr lang="en-US" sz="1600" b="0"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ACTS credit reflects student effort, not teaching provision</a:t>
            </a:r>
            <a:r>
              <a:rPr lang="en-US" sz="1600" b="1" dirty="0">
                <a:solidFill>
                  <a:srgbClr val="27251E"/>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US" sz="1600" b="1"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1 ACTS credit = 20–25 hours of total student workload. </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A full academic year = 60 credits (approx. 1,200–1,500 hours). </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dirty="0">
                <a:solidFill>
                  <a:srgbClr val="27251E"/>
                </a:solidFill>
                <a:latin typeface="Arial" panose="020B0604020202020204" pitchFamily="34" charset="0"/>
                <a:cs typeface="Arial" panose="020B0604020202020204" pitchFamily="34" charset="0"/>
              </a:rPr>
              <a:t>T</a:t>
            </a:r>
            <a:r>
              <a:rPr lang="en-US" sz="1600" b="1" i="0" dirty="0">
                <a:solidFill>
                  <a:srgbClr val="27251E"/>
                </a:solidFill>
                <a:effectLst/>
                <a:latin typeface="Arial" panose="020B0604020202020204" pitchFamily="34" charset="0"/>
                <a:cs typeface="Arial" panose="020B0604020202020204" pitchFamily="34" charset="0"/>
              </a:rPr>
              <a:t>hree components of student workload</a:t>
            </a:r>
            <a:r>
              <a:rPr lang="en-US" sz="1600" b="1" dirty="0">
                <a:solidFill>
                  <a:srgbClr val="27251E"/>
                </a:solidFill>
                <a:latin typeface="Arial" panose="020B0604020202020204" pitchFamily="34" charset="0"/>
                <a:cs typeface="Arial" panose="020B0604020202020204" pitchFamily="34" charset="0"/>
              </a:rPr>
              <a:t>: </a:t>
            </a:r>
            <a:r>
              <a:rPr lang="en-US" sz="1600" b="1" i="0" dirty="0">
                <a:solidFill>
                  <a:srgbClr val="27251E"/>
                </a:solidFill>
                <a:effectLst/>
                <a:latin typeface="Arial" panose="020B0604020202020204" pitchFamily="34" charset="0"/>
                <a:cs typeface="Arial" panose="020B0604020202020204" pitchFamily="34" charset="0"/>
              </a:rPr>
              <a:t>Scheduled teaching (lectures, labs, seminars) + guided independent study (readings, assignments, projects) + assessment preparation and completion. </a:t>
            </a: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1"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Credits track progression, signal workload and facilitate mobility — but they do not guarantee content equivalence or academic quality. A credit is a starting point for dialogue about equivalence, not a guarantee of it.</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Credits must be linked to learning outcomes</a:t>
            </a:r>
            <a:r>
              <a:rPr lang="en-US" sz="1600" b="1" dirty="0">
                <a:solidFill>
                  <a:srgbClr val="27251E"/>
                </a:solidFill>
                <a:latin typeface="Arial" panose="020B0604020202020204" pitchFamily="34" charset="0"/>
                <a:cs typeface="Arial" panose="020B0604020202020204" pitchFamily="34" charset="0"/>
              </a:rPr>
              <a:t>. </a:t>
            </a:r>
            <a:r>
              <a:rPr lang="en-US" sz="1600" b="1" i="0" dirty="0">
                <a:solidFill>
                  <a:srgbClr val="27251E"/>
                </a:solidFill>
                <a:effectLst/>
                <a:latin typeface="Arial" panose="020B0604020202020204" pitchFamily="34" charset="0"/>
                <a:cs typeface="Arial" panose="020B0604020202020204" pitchFamily="34" charset="0"/>
              </a:rPr>
              <a:t>Without learning outcomes, credit transfer is a bureaucratic formality.</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ACTS is voluntary, output-based, and designed to complement — not replace — existing regional frameworks</a:t>
            </a:r>
          </a:p>
        </p:txBody>
      </p:sp>
      <p:sp>
        <p:nvSpPr>
          <p:cNvPr id="4" name="Rectangle 1">
            <a:extLst>
              <a:ext uri="{FF2B5EF4-FFF2-40B4-BE49-F238E27FC236}">
                <a16:creationId xmlns:a16="http://schemas.microsoft.com/office/drawing/2014/main" id="{97D81F3B-5F38-2A0D-4A74-000B7EF3DA81}"/>
              </a:ext>
            </a:extLst>
          </p:cNvPr>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Rectangle 2">
            <a:extLst>
              <a:ext uri="{FF2B5EF4-FFF2-40B4-BE49-F238E27FC236}">
                <a16:creationId xmlns:a16="http://schemas.microsoft.com/office/drawing/2014/main" id="{57E14E55-B0F8-B034-D64D-43E8ED206BA5}"/>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4">
            <a:extLst>
              <a:ext uri="{FF2B5EF4-FFF2-40B4-BE49-F238E27FC236}">
                <a16:creationId xmlns:a16="http://schemas.microsoft.com/office/drawing/2014/main" id="{4FC81065-1B46-FAA5-23D4-F303EB3AA0EB}"/>
              </a:ext>
            </a:extLst>
          </p:cNvPr>
          <p:cNvSpPr txBox="1"/>
          <p:nvPr/>
        </p:nvSpPr>
        <p:spPr>
          <a:xfrm>
            <a:off x="365760" y="260604"/>
            <a:ext cx="10972800" cy="430887"/>
          </a:xfrm>
          <a:prstGeom prst="rect">
            <a:avLst/>
          </a:prstGeom>
          <a:noFill/>
        </p:spPr>
        <p:txBody>
          <a:bodyPr wrap="square">
            <a:spAutoFit/>
          </a:bodyPr>
          <a:lstStyle/>
          <a:p>
            <a:pPr algn="l"/>
            <a:r>
              <a:rPr lang="es-ES" sz="2200" b="1" dirty="0">
                <a:solidFill>
                  <a:srgbClr val="1F3864"/>
                </a:solidFill>
                <a:latin typeface="Arial"/>
              </a:rPr>
              <a:t>Key Conceptual </a:t>
            </a:r>
            <a:r>
              <a:rPr lang="es-ES" sz="2200" b="1" dirty="0" err="1">
                <a:solidFill>
                  <a:srgbClr val="1F3864"/>
                </a:solidFill>
                <a:latin typeface="Arial"/>
              </a:rPr>
              <a:t>Points</a:t>
            </a:r>
            <a:endParaRPr sz="2200" b="1" i="0" dirty="0">
              <a:solidFill>
                <a:srgbClr val="1F3864"/>
              </a:solidFill>
              <a:latin typeface="Arial"/>
            </a:endParaRPr>
          </a:p>
        </p:txBody>
      </p:sp>
    </p:spTree>
    <p:extLst>
      <p:ext uri="{BB962C8B-B14F-4D97-AF65-F5344CB8AC3E}">
        <p14:creationId xmlns:p14="http://schemas.microsoft.com/office/powerpoint/2010/main" val="158371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cono&#10;&#10;Descripción generada automáticamente">
            <a:extLst>
              <a:ext uri="{FF2B5EF4-FFF2-40B4-BE49-F238E27FC236}">
                <a16:creationId xmlns:a16="http://schemas.microsoft.com/office/drawing/2014/main" id="{4D83C7D1-C367-CEBE-7CA5-ED6B907E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4886" cy="6858000"/>
          </a:xfrm>
          <a:prstGeom prst="rect">
            <a:avLst/>
          </a:prstGeom>
        </p:spPr>
      </p:pic>
      <p:sp>
        <p:nvSpPr>
          <p:cNvPr id="3" name="Título 1">
            <a:extLst>
              <a:ext uri="{FF2B5EF4-FFF2-40B4-BE49-F238E27FC236}">
                <a16:creationId xmlns:a16="http://schemas.microsoft.com/office/drawing/2014/main" id="{EA573DAC-7D93-BA74-83AE-5CC4AF1153A3}"/>
              </a:ext>
            </a:extLst>
          </p:cNvPr>
          <p:cNvSpPr txBox="1">
            <a:spLocks/>
          </p:cNvSpPr>
          <p:nvPr/>
        </p:nvSpPr>
        <p:spPr>
          <a:xfrm>
            <a:off x="2634916" y="576263"/>
            <a:ext cx="8409004" cy="2852737"/>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Thank</a:t>
            </a:r>
            <a:r>
              <a:rPr kumimoji="0" lang="es-ES" sz="48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 </a:t>
            </a:r>
            <a:r>
              <a:rPr kumimoji="0" lang="es-ES" sz="48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you</a:t>
            </a:r>
            <a:r>
              <a:rPr kumimoji="0" lang="es-ES" sz="48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 </a:t>
            </a:r>
            <a:r>
              <a:rPr kumimoji="0" lang="es-ES" sz="48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very</a:t>
            </a:r>
            <a:r>
              <a:rPr kumimoji="0" lang="es-ES" sz="48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 </a:t>
            </a:r>
            <a:r>
              <a:rPr kumimoji="0" lang="es-ES" sz="48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much</a:t>
            </a:r>
            <a:r>
              <a:rPr kumimoji="0" lang="es-ES" sz="66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a:t>
            </a:r>
          </a:p>
        </p:txBody>
      </p:sp>
      <p:sp>
        <p:nvSpPr>
          <p:cNvPr id="4" name="Título 1">
            <a:extLst>
              <a:ext uri="{FF2B5EF4-FFF2-40B4-BE49-F238E27FC236}">
                <a16:creationId xmlns:a16="http://schemas.microsoft.com/office/drawing/2014/main" id="{E84B1BB1-EB7A-CF28-90D4-CE5D2291C170}"/>
              </a:ext>
            </a:extLst>
          </p:cNvPr>
          <p:cNvSpPr txBox="1">
            <a:spLocks/>
          </p:cNvSpPr>
          <p:nvPr/>
        </p:nvSpPr>
        <p:spPr>
          <a:xfrm>
            <a:off x="4354286" y="2952673"/>
            <a:ext cx="7130144" cy="1417942"/>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endParaRPr>
          </a:p>
        </p:txBody>
      </p:sp>
    </p:spTree>
    <p:extLst>
      <p:ext uri="{BB962C8B-B14F-4D97-AF65-F5344CB8AC3E}">
        <p14:creationId xmlns:p14="http://schemas.microsoft.com/office/powerpoint/2010/main" val="98984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71554"/>
            <a:ext cx="10972800" cy="430887"/>
          </a:xfrm>
          <a:prstGeom prst="rect">
            <a:avLst/>
          </a:prstGeom>
          <a:noFill/>
        </p:spPr>
        <p:txBody>
          <a:bodyPr wrap="square">
            <a:spAutoFit/>
          </a:bodyPr>
          <a:lstStyle/>
          <a:p>
            <a:pPr algn="l"/>
            <a:r>
              <a:rPr sz="2200" b="1" i="0" dirty="0">
                <a:solidFill>
                  <a:srgbClr val="1F3864"/>
                </a:solidFill>
                <a:latin typeface="Arial"/>
              </a:rPr>
              <a:t>What is an Academic Credit?</a:t>
            </a:r>
          </a:p>
        </p:txBody>
      </p:sp>
      <p:sp>
        <p:nvSpPr>
          <p:cNvPr id="7" name="TextBox 6"/>
          <p:cNvSpPr txBox="1"/>
          <p:nvPr/>
        </p:nvSpPr>
        <p:spPr>
          <a:xfrm>
            <a:off x="365760" y="1097280"/>
            <a:ext cx="5303520" cy="365760"/>
          </a:xfrm>
          <a:prstGeom prst="rect">
            <a:avLst/>
          </a:prstGeom>
          <a:noFill/>
        </p:spPr>
        <p:txBody>
          <a:bodyPr wrap="square">
            <a:spAutoFit/>
          </a:bodyPr>
          <a:lstStyle/>
          <a:p>
            <a:pPr algn="l"/>
            <a:r>
              <a:rPr sz="1500" b="1" i="0">
                <a:solidFill>
                  <a:srgbClr val="FFFFFF"/>
                </a:solidFill>
                <a:latin typeface="Arial"/>
              </a:rPr>
              <a:t>Input-based logic</a:t>
            </a:r>
          </a:p>
        </p:txBody>
      </p:sp>
      <p:sp>
        <p:nvSpPr>
          <p:cNvPr id="8" name="Rectangle 7"/>
          <p:cNvSpPr/>
          <p:nvPr/>
        </p:nvSpPr>
        <p:spPr>
          <a:xfrm>
            <a:off x="365760" y="1051560"/>
            <a:ext cx="5486400" cy="347472"/>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65760" y="1051560"/>
            <a:ext cx="5394960" cy="347472"/>
          </a:xfrm>
          <a:prstGeom prst="rect">
            <a:avLst/>
          </a:prstGeom>
          <a:noFill/>
        </p:spPr>
        <p:txBody>
          <a:bodyPr wrap="square">
            <a:spAutoFit/>
          </a:bodyPr>
          <a:lstStyle/>
          <a:p>
            <a:pPr algn="ctr"/>
            <a:r>
              <a:rPr sz="1600" b="1" i="0" dirty="0">
                <a:solidFill>
                  <a:srgbClr val="FFFFFF"/>
                </a:solidFill>
                <a:latin typeface="Arial"/>
              </a:rPr>
              <a:t>INPUT-BASED LOGIC</a:t>
            </a:r>
          </a:p>
        </p:txBody>
      </p:sp>
      <p:sp>
        <p:nvSpPr>
          <p:cNvPr id="10" name="TextBox 9"/>
          <p:cNvSpPr txBox="1"/>
          <p:nvPr/>
        </p:nvSpPr>
        <p:spPr>
          <a:xfrm>
            <a:off x="365760" y="1463040"/>
            <a:ext cx="5486400" cy="738664"/>
          </a:xfrm>
          <a:prstGeom prst="rect">
            <a:avLst/>
          </a:prstGeom>
          <a:noFill/>
        </p:spPr>
        <p:txBody>
          <a:bodyPr wrap="square">
            <a:spAutoFit/>
          </a:bodyPr>
          <a:lstStyle/>
          <a:p>
            <a:pPr algn="l"/>
            <a:r>
              <a:rPr sz="1400" b="0" i="0" dirty="0">
                <a:solidFill>
                  <a:srgbClr val="000000"/>
                </a:solidFill>
                <a:latin typeface="Arial"/>
              </a:rPr>
              <a:t>Measures time the teacher spends teaching (contact hours).
Credits reflect teaching provision, not learning achievement.
Common in Carnegie-derived systems.</a:t>
            </a:r>
          </a:p>
        </p:txBody>
      </p:sp>
      <p:sp>
        <p:nvSpPr>
          <p:cNvPr id="11" name="Rectangle 10"/>
          <p:cNvSpPr/>
          <p:nvPr/>
        </p:nvSpPr>
        <p:spPr>
          <a:xfrm>
            <a:off x="6217920" y="1051560"/>
            <a:ext cx="5623560" cy="347472"/>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6217920" y="1051560"/>
            <a:ext cx="5623560" cy="347472"/>
          </a:xfrm>
          <a:prstGeom prst="rect">
            <a:avLst/>
          </a:prstGeom>
          <a:noFill/>
        </p:spPr>
        <p:txBody>
          <a:bodyPr wrap="square">
            <a:spAutoFit/>
          </a:bodyPr>
          <a:lstStyle/>
          <a:p>
            <a:pPr algn="ctr"/>
            <a:r>
              <a:rPr sz="1600" b="1" i="0" dirty="0">
                <a:solidFill>
                  <a:srgbClr val="FFFFFF"/>
                </a:solidFill>
                <a:latin typeface="Arial"/>
              </a:rPr>
              <a:t>OUTPUT-BASED LOGIC (ECTS &amp; ACTS)</a:t>
            </a:r>
          </a:p>
        </p:txBody>
      </p:sp>
      <p:sp>
        <p:nvSpPr>
          <p:cNvPr id="13" name="TextBox 12"/>
          <p:cNvSpPr txBox="1"/>
          <p:nvPr/>
        </p:nvSpPr>
        <p:spPr>
          <a:xfrm>
            <a:off x="6217920" y="1463040"/>
            <a:ext cx="5623560" cy="738664"/>
          </a:xfrm>
          <a:prstGeom prst="rect">
            <a:avLst/>
          </a:prstGeom>
          <a:noFill/>
        </p:spPr>
        <p:txBody>
          <a:bodyPr wrap="square">
            <a:spAutoFit/>
          </a:bodyPr>
          <a:lstStyle/>
          <a:p>
            <a:pPr algn="l"/>
            <a:r>
              <a:rPr sz="1400" b="0" i="0" dirty="0">
                <a:solidFill>
                  <a:srgbClr val="000000"/>
                </a:solidFill>
                <a:latin typeface="Arial"/>
              </a:rPr>
              <a:t>Measures total effort the student invests to achieve defined learning outcomes.
Credits reflect student workload. Shifts focus to the learner.</a:t>
            </a:r>
          </a:p>
        </p:txBody>
      </p:sp>
      <p:sp>
        <p:nvSpPr>
          <p:cNvPr id="14" name="TextBox 13"/>
          <p:cNvSpPr txBox="1"/>
          <p:nvPr/>
        </p:nvSpPr>
        <p:spPr>
          <a:xfrm>
            <a:off x="365760" y="2455902"/>
            <a:ext cx="11430000" cy="369332"/>
          </a:xfrm>
          <a:prstGeom prst="rect">
            <a:avLst/>
          </a:prstGeom>
          <a:noFill/>
        </p:spPr>
        <p:txBody>
          <a:bodyPr wrap="square">
            <a:spAutoFit/>
          </a:bodyPr>
          <a:lstStyle/>
          <a:p>
            <a:pPr algn="l"/>
            <a:r>
              <a:rPr b="1" i="0" dirty="0">
                <a:solidFill>
                  <a:srgbClr val="1F3864"/>
                </a:solidFill>
                <a:latin typeface="Arial"/>
              </a:rPr>
              <a:t>Four functions of academic credits</a:t>
            </a:r>
          </a:p>
        </p:txBody>
      </p:sp>
      <p:sp>
        <p:nvSpPr>
          <p:cNvPr id="15" name="Rectangle 14"/>
          <p:cNvSpPr/>
          <p:nvPr/>
        </p:nvSpPr>
        <p:spPr>
          <a:xfrm>
            <a:off x="365760" y="2971800"/>
            <a:ext cx="11430000" cy="65836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57200" y="3048000"/>
            <a:ext cx="2743200" cy="338554"/>
          </a:xfrm>
          <a:prstGeom prst="rect">
            <a:avLst/>
          </a:prstGeom>
          <a:noFill/>
        </p:spPr>
        <p:txBody>
          <a:bodyPr wrap="square">
            <a:spAutoFit/>
          </a:bodyPr>
          <a:lstStyle/>
          <a:p>
            <a:pPr algn="l"/>
            <a:r>
              <a:rPr sz="1600" b="1" i="0" dirty="0">
                <a:solidFill>
                  <a:srgbClr val="1F3864"/>
                </a:solidFill>
                <a:latin typeface="Arial"/>
              </a:rPr>
              <a:t>Progression tracking</a:t>
            </a:r>
          </a:p>
        </p:txBody>
      </p:sp>
      <p:sp>
        <p:nvSpPr>
          <p:cNvPr id="17" name="TextBox 16"/>
          <p:cNvSpPr txBox="1"/>
          <p:nvPr/>
        </p:nvSpPr>
        <p:spPr>
          <a:xfrm>
            <a:off x="3291840" y="3048000"/>
            <a:ext cx="8412480" cy="338554"/>
          </a:xfrm>
          <a:prstGeom prst="rect">
            <a:avLst/>
          </a:prstGeom>
          <a:noFill/>
        </p:spPr>
        <p:txBody>
          <a:bodyPr wrap="square">
            <a:spAutoFit/>
          </a:bodyPr>
          <a:lstStyle/>
          <a:p>
            <a:pPr algn="l"/>
            <a:r>
              <a:rPr sz="1600" b="0" i="0" dirty="0">
                <a:solidFill>
                  <a:srgbClr val="000000"/>
                </a:solidFill>
                <a:latin typeface="Arial"/>
              </a:rPr>
              <a:t>Certifies completion of required </a:t>
            </a:r>
            <a:r>
              <a:rPr sz="1600" b="0" i="0" dirty="0" err="1">
                <a:solidFill>
                  <a:srgbClr val="000000"/>
                </a:solidFill>
                <a:latin typeface="Arial"/>
              </a:rPr>
              <a:t>programme</a:t>
            </a:r>
            <a:r>
              <a:rPr sz="1600" b="0" i="0" dirty="0">
                <a:solidFill>
                  <a:srgbClr val="000000"/>
                </a:solidFill>
                <a:latin typeface="Arial"/>
              </a:rPr>
              <a:t> portions</a:t>
            </a:r>
          </a:p>
        </p:txBody>
      </p:sp>
      <p:sp>
        <p:nvSpPr>
          <p:cNvPr id="18" name="Rectangle 17"/>
          <p:cNvSpPr/>
          <p:nvPr/>
        </p:nvSpPr>
        <p:spPr>
          <a:xfrm>
            <a:off x="365760" y="3703320"/>
            <a:ext cx="11430000" cy="65836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57200" y="3779520"/>
            <a:ext cx="2743200" cy="338554"/>
          </a:xfrm>
          <a:prstGeom prst="rect">
            <a:avLst/>
          </a:prstGeom>
          <a:noFill/>
        </p:spPr>
        <p:txBody>
          <a:bodyPr wrap="square">
            <a:spAutoFit/>
          </a:bodyPr>
          <a:lstStyle/>
          <a:p>
            <a:pPr algn="l"/>
            <a:r>
              <a:rPr sz="1600" b="1" i="0" dirty="0">
                <a:solidFill>
                  <a:srgbClr val="1F3864"/>
                </a:solidFill>
                <a:latin typeface="Arial"/>
              </a:rPr>
              <a:t>Workload communication</a:t>
            </a:r>
          </a:p>
        </p:txBody>
      </p:sp>
      <p:sp>
        <p:nvSpPr>
          <p:cNvPr id="20" name="TextBox 19"/>
          <p:cNvSpPr txBox="1"/>
          <p:nvPr/>
        </p:nvSpPr>
        <p:spPr>
          <a:xfrm>
            <a:off x="3291840" y="3779520"/>
            <a:ext cx="8412480" cy="338554"/>
          </a:xfrm>
          <a:prstGeom prst="rect">
            <a:avLst/>
          </a:prstGeom>
          <a:noFill/>
        </p:spPr>
        <p:txBody>
          <a:bodyPr wrap="square">
            <a:spAutoFit/>
          </a:bodyPr>
          <a:lstStyle/>
          <a:p>
            <a:pPr algn="l"/>
            <a:r>
              <a:rPr sz="1600" b="0" i="0" dirty="0">
                <a:solidFill>
                  <a:srgbClr val="000000"/>
                </a:solidFill>
                <a:latin typeface="Arial"/>
              </a:rPr>
              <a:t>Signals how demanding a course is in terms of student effort</a:t>
            </a:r>
          </a:p>
        </p:txBody>
      </p:sp>
      <p:sp>
        <p:nvSpPr>
          <p:cNvPr id="21" name="Rectangle 20"/>
          <p:cNvSpPr/>
          <p:nvPr/>
        </p:nvSpPr>
        <p:spPr>
          <a:xfrm>
            <a:off x="365760" y="4434840"/>
            <a:ext cx="11430000" cy="65836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57200" y="4511040"/>
            <a:ext cx="2743200" cy="338554"/>
          </a:xfrm>
          <a:prstGeom prst="rect">
            <a:avLst/>
          </a:prstGeom>
          <a:noFill/>
        </p:spPr>
        <p:txBody>
          <a:bodyPr wrap="square">
            <a:spAutoFit/>
          </a:bodyPr>
          <a:lstStyle/>
          <a:p>
            <a:pPr algn="l"/>
            <a:r>
              <a:rPr sz="1600" b="1" i="0" dirty="0">
                <a:solidFill>
                  <a:srgbClr val="1F3864"/>
                </a:solidFill>
                <a:latin typeface="Arial"/>
              </a:rPr>
              <a:t>Mobility facilitation</a:t>
            </a:r>
          </a:p>
        </p:txBody>
      </p:sp>
      <p:sp>
        <p:nvSpPr>
          <p:cNvPr id="23" name="TextBox 22"/>
          <p:cNvSpPr txBox="1"/>
          <p:nvPr/>
        </p:nvSpPr>
        <p:spPr>
          <a:xfrm>
            <a:off x="3291840" y="4511040"/>
            <a:ext cx="8412480" cy="338554"/>
          </a:xfrm>
          <a:prstGeom prst="rect">
            <a:avLst/>
          </a:prstGeom>
          <a:noFill/>
        </p:spPr>
        <p:txBody>
          <a:bodyPr wrap="square">
            <a:spAutoFit/>
          </a:bodyPr>
          <a:lstStyle/>
          <a:p>
            <a:pPr algn="l"/>
            <a:r>
              <a:rPr sz="1600" b="0" i="0" dirty="0">
                <a:solidFill>
                  <a:srgbClr val="000000"/>
                </a:solidFill>
                <a:latin typeface="Arial"/>
              </a:rPr>
              <a:t>Provides a common currency to compare work across institutions — primary ACTS function</a:t>
            </a:r>
          </a:p>
        </p:txBody>
      </p:sp>
      <p:sp>
        <p:nvSpPr>
          <p:cNvPr id="24" name="Rectangle 23"/>
          <p:cNvSpPr/>
          <p:nvPr/>
        </p:nvSpPr>
        <p:spPr>
          <a:xfrm>
            <a:off x="365760" y="5166360"/>
            <a:ext cx="11430000" cy="65836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457200" y="5242560"/>
            <a:ext cx="2743200" cy="338554"/>
          </a:xfrm>
          <a:prstGeom prst="rect">
            <a:avLst/>
          </a:prstGeom>
          <a:noFill/>
        </p:spPr>
        <p:txBody>
          <a:bodyPr wrap="square">
            <a:spAutoFit/>
          </a:bodyPr>
          <a:lstStyle/>
          <a:p>
            <a:pPr algn="l"/>
            <a:r>
              <a:rPr sz="1600" b="1" i="0" dirty="0">
                <a:solidFill>
                  <a:srgbClr val="1F3864"/>
                </a:solidFill>
                <a:latin typeface="Arial"/>
              </a:rPr>
              <a:t>Quality </a:t>
            </a:r>
            <a:r>
              <a:rPr sz="1600" b="1" i="0" dirty="0" err="1">
                <a:solidFill>
                  <a:srgbClr val="1F3864"/>
                </a:solidFill>
                <a:latin typeface="Arial"/>
              </a:rPr>
              <a:t>signalling</a:t>
            </a:r>
            <a:endParaRPr sz="1600" b="1" i="0" dirty="0">
              <a:solidFill>
                <a:srgbClr val="1F3864"/>
              </a:solidFill>
              <a:latin typeface="Arial"/>
            </a:endParaRPr>
          </a:p>
        </p:txBody>
      </p:sp>
      <p:sp>
        <p:nvSpPr>
          <p:cNvPr id="26" name="TextBox 25"/>
          <p:cNvSpPr txBox="1"/>
          <p:nvPr/>
        </p:nvSpPr>
        <p:spPr>
          <a:xfrm>
            <a:off x="3291840" y="5242560"/>
            <a:ext cx="8412480" cy="584775"/>
          </a:xfrm>
          <a:prstGeom prst="rect">
            <a:avLst/>
          </a:prstGeom>
          <a:noFill/>
        </p:spPr>
        <p:txBody>
          <a:bodyPr wrap="square">
            <a:spAutoFit/>
          </a:bodyPr>
          <a:lstStyle/>
          <a:p>
            <a:pPr algn="l"/>
            <a:r>
              <a:rPr sz="1600" b="0" i="0" dirty="0">
                <a:solidFill>
                  <a:srgbClr val="000000"/>
                </a:solidFill>
                <a:latin typeface="Arial"/>
              </a:rPr>
              <a:t>In some systems, signals academic level or </a:t>
            </a:r>
            <a:r>
              <a:rPr sz="1600" b="0" i="0" dirty="0" err="1">
                <a:solidFill>
                  <a:srgbClr val="000000"/>
                </a:solidFill>
                <a:latin typeface="Arial"/>
              </a:rPr>
              <a:t>rigour</a:t>
            </a:r>
            <a:r>
              <a:rPr sz="1600" b="0" i="0" dirty="0">
                <a:solidFill>
                  <a:srgbClr val="000000"/>
                </a:solidFill>
                <a:latin typeface="Arial"/>
              </a:rPr>
              <a:t> (ACTS works best alongside QA frameworks)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87476"/>
            <a:ext cx="10972800" cy="430887"/>
          </a:xfrm>
          <a:prstGeom prst="rect">
            <a:avLst/>
          </a:prstGeom>
          <a:noFill/>
        </p:spPr>
        <p:txBody>
          <a:bodyPr wrap="square">
            <a:spAutoFit/>
          </a:bodyPr>
          <a:lstStyle/>
          <a:p>
            <a:pPr algn="l"/>
            <a:r>
              <a:rPr sz="2200" b="1" i="0" dirty="0">
                <a:solidFill>
                  <a:srgbClr val="1F3864"/>
                </a:solidFill>
                <a:latin typeface="Arial"/>
              </a:rPr>
              <a:t>Credits and Learning Outcomes: The Essential Connection</a:t>
            </a:r>
          </a:p>
        </p:txBody>
      </p:sp>
      <p:sp>
        <p:nvSpPr>
          <p:cNvPr id="7" name="TextBox 6"/>
          <p:cNvSpPr txBox="1"/>
          <p:nvPr/>
        </p:nvSpPr>
        <p:spPr>
          <a:xfrm>
            <a:off x="365760" y="1097280"/>
            <a:ext cx="11430000" cy="1200329"/>
          </a:xfrm>
          <a:prstGeom prst="rect">
            <a:avLst/>
          </a:prstGeom>
          <a:noFill/>
        </p:spPr>
        <p:txBody>
          <a:bodyPr wrap="square">
            <a:spAutoFit/>
          </a:bodyPr>
          <a:lstStyle/>
          <a:p>
            <a:pPr marL="285750" indent="-285750" algn="l">
              <a:buFont typeface="Arial" panose="020B0604020202020204" pitchFamily="34" charset="0"/>
              <a:buChar char="•"/>
            </a:pPr>
            <a:r>
              <a:rPr b="0" dirty="0">
                <a:solidFill>
                  <a:srgbClr val="000000"/>
                </a:solidFill>
                <a:latin typeface="Arial"/>
              </a:rPr>
              <a:t>Credits should reflect not just time invested, but learning achieved.</a:t>
            </a:r>
          </a:p>
          <a:p>
            <a:pPr marL="285750" indent="-285750" algn="l">
              <a:buFont typeface="Arial" panose="020B0604020202020204" pitchFamily="34" charset="0"/>
              <a:buChar char="•"/>
            </a:pPr>
            <a:r>
              <a:rPr b="0" dirty="0">
                <a:solidFill>
                  <a:srgbClr val="000000"/>
                </a:solidFill>
                <a:latin typeface="Arial"/>
              </a:rPr>
              <a:t>Learning outcomes make recognition more transparent — institutions can assess relevance of prior learning.</a:t>
            </a:r>
          </a:p>
          <a:p>
            <a:pPr marL="285750" indent="-285750" algn="l">
              <a:buFont typeface="Arial" panose="020B0604020202020204" pitchFamily="34" charset="0"/>
              <a:buChar char="•"/>
            </a:pPr>
            <a:r>
              <a:rPr b="0" dirty="0">
                <a:solidFill>
                  <a:srgbClr val="000000"/>
                </a:solidFill>
                <a:latin typeface="Arial"/>
              </a:rPr>
              <a:t>Tuning methodology makes this connection operational: </a:t>
            </a:r>
            <a:r>
              <a:rPr b="0" dirty="0" err="1">
                <a:solidFill>
                  <a:srgbClr val="000000"/>
                </a:solidFill>
                <a:latin typeface="Arial"/>
              </a:rPr>
              <a:t>programme</a:t>
            </a:r>
            <a:r>
              <a:rPr b="0" dirty="0">
                <a:solidFill>
                  <a:srgbClr val="000000"/>
                </a:solidFill>
                <a:latin typeface="Arial"/>
              </a:rPr>
              <a:t>-level and course-level outcomes expressed as competences.</a:t>
            </a:r>
          </a:p>
        </p:txBody>
      </p:sp>
      <p:sp>
        <p:nvSpPr>
          <p:cNvPr id="8" name="TextBox 7"/>
          <p:cNvSpPr txBox="1"/>
          <p:nvPr/>
        </p:nvSpPr>
        <p:spPr>
          <a:xfrm>
            <a:off x="379476" y="2571929"/>
            <a:ext cx="11430000" cy="365760"/>
          </a:xfrm>
          <a:prstGeom prst="rect">
            <a:avLst/>
          </a:prstGeom>
          <a:noFill/>
        </p:spPr>
        <p:txBody>
          <a:bodyPr wrap="square">
            <a:spAutoFit/>
          </a:bodyPr>
          <a:lstStyle/>
          <a:p>
            <a:pPr algn="l"/>
            <a:r>
              <a:rPr b="1" i="0" dirty="0">
                <a:solidFill>
                  <a:srgbClr val="1F3864"/>
                </a:solidFill>
                <a:latin typeface="Arial"/>
              </a:rPr>
              <a:t>Constructive Alignment (Biggs, 1999) — applied to the credit dimension</a:t>
            </a:r>
          </a:p>
        </p:txBody>
      </p:sp>
      <p:sp>
        <p:nvSpPr>
          <p:cNvPr id="9" name="Rectangle 8"/>
          <p:cNvSpPr/>
          <p:nvPr/>
        </p:nvSpPr>
        <p:spPr>
          <a:xfrm>
            <a:off x="365760" y="3246120"/>
            <a:ext cx="3749039" cy="4114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365760" y="3241209"/>
            <a:ext cx="3749039" cy="338554"/>
          </a:xfrm>
          <a:prstGeom prst="rect">
            <a:avLst/>
          </a:prstGeom>
          <a:solidFill>
            <a:srgbClr val="00B050"/>
          </a:solidFill>
        </p:spPr>
        <p:txBody>
          <a:bodyPr wrap="square">
            <a:spAutoFit/>
          </a:bodyPr>
          <a:lstStyle/>
          <a:p>
            <a:pPr algn="ctr"/>
            <a:r>
              <a:rPr sz="1600" b="1" i="0" dirty="0">
                <a:solidFill>
                  <a:srgbClr val="FFFFFF"/>
                </a:solidFill>
                <a:latin typeface="Arial"/>
              </a:rPr>
              <a:t>Vertical coherence</a:t>
            </a:r>
          </a:p>
        </p:txBody>
      </p:sp>
      <p:sp>
        <p:nvSpPr>
          <p:cNvPr id="11" name="Rectangle 10"/>
          <p:cNvSpPr/>
          <p:nvPr/>
        </p:nvSpPr>
        <p:spPr>
          <a:xfrm>
            <a:off x="365760" y="3657600"/>
            <a:ext cx="3749039" cy="12801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92760" y="3749039"/>
            <a:ext cx="3566160" cy="830997"/>
          </a:xfrm>
          <a:prstGeom prst="rect">
            <a:avLst/>
          </a:prstGeom>
          <a:noFill/>
        </p:spPr>
        <p:txBody>
          <a:bodyPr wrap="square">
            <a:spAutoFit/>
          </a:bodyPr>
          <a:lstStyle/>
          <a:p>
            <a:pPr algn="l"/>
            <a:r>
              <a:rPr sz="1600" b="0" i="0" dirty="0">
                <a:solidFill>
                  <a:srgbClr val="000000"/>
                </a:solidFill>
                <a:latin typeface="Arial"/>
              </a:rPr>
              <a:t>Every learning outcome is covered by at least one activity and one assessment.</a:t>
            </a:r>
          </a:p>
        </p:txBody>
      </p:sp>
      <p:sp>
        <p:nvSpPr>
          <p:cNvPr id="13" name="Rectangle 12"/>
          <p:cNvSpPr/>
          <p:nvPr/>
        </p:nvSpPr>
        <p:spPr>
          <a:xfrm>
            <a:off x="4297680" y="3246120"/>
            <a:ext cx="3749039" cy="41148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399280" y="3246120"/>
            <a:ext cx="3749039" cy="338554"/>
          </a:xfrm>
          <a:prstGeom prst="rect">
            <a:avLst/>
          </a:prstGeom>
          <a:noFill/>
        </p:spPr>
        <p:txBody>
          <a:bodyPr wrap="square">
            <a:spAutoFit/>
          </a:bodyPr>
          <a:lstStyle/>
          <a:p>
            <a:pPr algn="ctr"/>
            <a:r>
              <a:rPr sz="1600" b="1" i="0" dirty="0">
                <a:solidFill>
                  <a:srgbClr val="FFFFFF"/>
                </a:solidFill>
                <a:latin typeface="Arial"/>
              </a:rPr>
              <a:t>Horizontal coherence</a:t>
            </a:r>
          </a:p>
        </p:txBody>
      </p:sp>
      <p:sp>
        <p:nvSpPr>
          <p:cNvPr id="15" name="Rectangle 14"/>
          <p:cNvSpPr/>
          <p:nvPr/>
        </p:nvSpPr>
        <p:spPr>
          <a:xfrm>
            <a:off x="4297680" y="3657600"/>
            <a:ext cx="3749039" cy="12801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424680" y="3749039"/>
            <a:ext cx="3566160" cy="830997"/>
          </a:xfrm>
          <a:prstGeom prst="rect">
            <a:avLst/>
          </a:prstGeom>
          <a:noFill/>
        </p:spPr>
        <p:txBody>
          <a:bodyPr wrap="square">
            <a:spAutoFit/>
          </a:bodyPr>
          <a:lstStyle/>
          <a:p>
            <a:pPr algn="l"/>
            <a:r>
              <a:rPr sz="1600" b="0" i="0" dirty="0">
                <a:solidFill>
                  <a:srgbClr val="000000"/>
                </a:solidFill>
                <a:latin typeface="Arial"/>
              </a:rPr>
              <a:t>Activities and assessments are aligned — students </a:t>
            </a:r>
            <a:r>
              <a:rPr sz="1600" b="0" i="0" dirty="0" err="1">
                <a:solidFill>
                  <a:srgbClr val="000000"/>
                </a:solidFill>
                <a:latin typeface="Arial"/>
              </a:rPr>
              <a:t>practise</a:t>
            </a:r>
            <a:r>
              <a:rPr sz="1600" b="0" i="0" dirty="0">
                <a:solidFill>
                  <a:srgbClr val="000000"/>
                </a:solidFill>
                <a:latin typeface="Arial"/>
              </a:rPr>
              <a:t> what they are assessed on.</a:t>
            </a:r>
          </a:p>
        </p:txBody>
      </p:sp>
      <p:sp>
        <p:nvSpPr>
          <p:cNvPr id="17" name="Rectangle 16"/>
          <p:cNvSpPr/>
          <p:nvPr/>
        </p:nvSpPr>
        <p:spPr>
          <a:xfrm>
            <a:off x="8229600" y="3246120"/>
            <a:ext cx="3749039" cy="41148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331200" y="3246120"/>
            <a:ext cx="3749039" cy="338554"/>
          </a:xfrm>
          <a:prstGeom prst="rect">
            <a:avLst/>
          </a:prstGeom>
          <a:noFill/>
        </p:spPr>
        <p:txBody>
          <a:bodyPr wrap="square">
            <a:spAutoFit/>
          </a:bodyPr>
          <a:lstStyle/>
          <a:p>
            <a:pPr algn="ctr"/>
            <a:r>
              <a:rPr sz="1600" b="1" i="0" dirty="0">
                <a:solidFill>
                  <a:srgbClr val="FFFFFF"/>
                </a:solidFill>
                <a:latin typeface="Arial"/>
              </a:rPr>
              <a:t>Workload coherence</a:t>
            </a:r>
          </a:p>
        </p:txBody>
      </p:sp>
      <p:sp>
        <p:nvSpPr>
          <p:cNvPr id="19" name="Rectangle 18"/>
          <p:cNvSpPr/>
          <p:nvPr/>
        </p:nvSpPr>
        <p:spPr>
          <a:xfrm>
            <a:off x="8229600" y="3657600"/>
            <a:ext cx="3749039" cy="12801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356600" y="3749039"/>
            <a:ext cx="3566160" cy="584775"/>
          </a:xfrm>
          <a:prstGeom prst="rect">
            <a:avLst/>
          </a:prstGeom>
          <a:noFill/>
        </p:spPr>
        <p:txBody>
          <a:bodyPr wrap="square">
            <a:spAutoFit/>
          </a:bodyPr>
          <a:lstStyle/>
          <a:p>
            <a:pPr algn="l"/>
            <a:r>
              <a:rPr sz="1600" b="0" i="0" dirty="0">
                <a:solidFill>
                  <a:srgbClr val="000000"/>
                </a:solidFill>
                <a:latin typeface="Arial"/>
              </a:rPr>
              <a:t>Total hours required are consistent with the credit value declared.</a:t>
            </a:r>
          </a:p>
        </p:txBody>
      </p:sp>
      <p:sp>
        <p:nvSpPr>
          <p:cNvPr id="21" name="Rectangle 20"/>
          <p:cNvSpPr/>
          <p:nvPr/>
        </p:nvSpPr>
        <p:spPr>
          <a:xfrm>
            <a:off x="365760" y="5120640"/>
            <a:ext cx="11430000" cy="876717"/>
          </a:xfrm>
          <a:prstGeom prst="rect">
            <a:avLst/>
          </a:prstGeom>
          <a:solidFill>
            <a:srgbClr val="FFF2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502920" y="5166360"/>
            <a:ext cx="11155680" cy="830997"/>
          </a:xfrm>
          <a:prstGeom prst="rect">
            <a:avLst/>
          </a:prstGeom>
          <a:noFill/>
        </p:spPr>
        <p:txBody>
          <a:bodyPr wrap="square">
            <a:spAutoFit/>
          </a:bodyPr>
          <a:lstStyle/>
          <a:p>
            <a:pPr algn="just"/>
            <a:r>
              <a:rPr sz="1600" b="0" i="1" dirty="0">
                <a:solidFill>
                  <a:schemeClr val="tx1">
                    <a:lumMod val="95000"/>
                    <a:lumOff val="5000"/>
                  </a:schemeClr>
                </a:solidFill>
                <a:latin typeface="Arial"/>
              </a:rPr>
              <a:t>Key insight: A credit is a container. What matters for recognition is what is inside: the learning outcomes, the level of study, and the academic context. ACTS provides the container; curricula design and learning outcomes specification fill it with meaning.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15575"/>
            <a:ext cx="11612879" cy="430887"/>
          </a:xfrm>
          <a:prstGeom prst="rect">
            <a:avLst/>
          </a:prstGeom>
          <a:noFill/>
        </p:spPr>
        <p:txBody>
          <a:bodyPr wrap="square">
            <a:spAutoFit/>
          </a:bodyPr>
          <a:lstStyle/>
          <a:p>
            <a:pPr algn="l"/>
            <a:r>
              <a:rPr sz="2200" b="1" i="0" dirty="0">
                <a:solidFill>
                  <a:srgbClr val="1F3864"/>
                </a:solidFill>
                <a:latin typeface="Arial"/>
              </a:rPr>
              <a:t>Student Workload Components &amp; the ACTS Credit Reference Value</a:t>
            </a:r>
          </a:p>
        </p:txBody>
      </p:sp>
      <p:sp>
        <p:nvSpPr>
          <p:cNvPr id="8" name="TextBox 7"/>
          <p:cNvSpPr txBox="1"/>
          <p:nvPr/>
        </p:nvSpPr>
        <p:spPr>
          <a:xfrm>
            <a:off x="365759" y="1120581"/>
            <a:ext cx="3749039" cy="584775"/>
          </a:xfrm>
          <a:prstGeom prst="rect">
            <a:avLst/>
          </a:prstGeom>
          <a:solidFill>
            <a:srgbClr val="00B050"/>
          </a:solidFill>
        </p:spPr>
        <p:txBody>
          <a:bodyPr wrap="square">
            <a:spAutoFit/>
          </a:bodyPr>
          <a:lstStyle/>
          <a:p>
            <a:pPr algn="ctr"/>
            <a:r>
              <a:rPr sz="1600" b="1" i="0" dirty="0">
                <a:solidFill>
                  <a:srgbClr val="FFFFFF"/>
                </a:solidFill>
                <a:latin typeface="Arial"/>
              </a:rPr>
              <a:t>Scheduled Learning
&amp; Teaching</a:t>
            </a:r>
          </a:p>
        </p:txBody>
      </p:sp>
      <p:sp>
        <p:nvSpPr>
          <p:cNvPr id="9" name="Rectangle 8"/>
          <p:cNvSpPr/>
          <p:nvPr/>
        </p:nvSpPr>
        <p:spPr>
          <a:xfrm>
            <a:off x="365760" y="1737360"/>
            <a:ext cx="3749039" cy="109728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67360" y="1783080"/>
            <a:ext cx="3611880" cy="830997"/>
          </a:xfrm>
          <a:prstGeom prst="rect">
            <a:avLst/>
          </a:prstGeom>
          <a:noFill/>
        </p:spPr>
        <p:txBody>
          <a:bodyPr wrap="square">
            <a:spAutoFit/>
          </a:bodyPr>
          <a:lstStyle/>
          <a:p>
            <a:pPr algn="l"/>
            <a:r>
              <a:rPr sz="1600" b="0" i="0" dirty="0">
                <a:solidFill>
                  <a:srgbClr val="000000"/>
                </a:solidFill>
                <a:latin typeface="Arial"/>
              </a:rPr>
              <a:t>Lectures, seminars, tutorials, lab sessions, field work, online synchronous classes</a:t>
            </a:r>
          </a:p>
        </p:txBody>
      </p:sp>
      <p:sp>
        <p:nvSpPr>
          <p:cNvPr id="11" name="Rectangle 10"/>
          <p:cNvSpPr/>
          <p:nvPr/>
        </p:nvSpPr>
        <p:spPr>
          <a:xfrm>
            <a:off x="4297680" y="1097280"/>
            <a:ext cx="3749039" cy="64008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373880" y="1097280"/>
            <a:ext cx="3749039" cy="584775"/>
          </a:xfrm>
          <a:prstGeom prst="rect">
            <a:avLst/>
          </a:prstGeom>
          <a:noFill/>
        </p:spPr>
        <p:txBody>
          <a:bodyPr wrap="square">
            <a:spAutoFit/>
          </a:bodyPr>
          <a:lstStyle/>
          <a:p>
            <a:pPr algn="ctr"/>
            <a:r>
              <a:rPr sz="1600" b="1" i="0" dirty="0">
                <a:solidFill>
                  <a:srgbClr val="FFFFFF"/>
                </a:solidFill>
                <a:latin typeface="Arial"/>
              </a:rPr>
              <a:t>Guided Independent
Study</a:t>
            </a:r>
          </a:p>
        </p:txBody>
      </p:sp>
      <p:sp>
        <p:nvSpPr>
          <p:cNvPr id="13" name="Rectangle 12"/>
          <p:cNvSpPr/>
          <p:nvPr/>
        </p:nvSpPr>
        <p:spPr>
          <a:xfrm>
            <a:off x="4297680" y="1737360"/>
            <a:ext cx="3749039" cy="109728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399280" y="1783080"/>
            <a:ext cx="3611880" cy="830997"/>
          </a:xfrm>
          <a:prstGeom prst="rect">
            <a:avLst/>
          </a:prstGeom>
          <a:noFill/>
        </p:spPr>
        <p:txBody>
          <a:bodyPr wrap="square">
            <a:spAutoFit/>
          </a:bodyPr>
          <a:lstStyle/>
          <a:p>
            <a:pPr algn="l"/>
            <a:r>
              <a:rPr sz="1600" b="0" i="0" dirty="0">
                <a:solidFill>
                  <a:srgbClr val="000000"/>
                </a:solidFill>
                <a:latin typeface="Arial"/>
              </a:rPr>
              <a:t>Assigned readings, problem sets, online modules, case study preparation, group project work</a:t>
            </a:r>
          </a:p>
        </p:txBody>
      </p:sp>
      <p:sp>
        <p:nvSpPr>
          <p:cNvPr id="15" name="Rectangle 14"/>
          <p:cNvSpPr/>
          <p:nvPr/>
        </p:nvSpPr>
        <p:spPr>
          <a:xfrm>
            <a:off x="8229600" y="1097280"/>
            <a:ext cx="3749039" cy="64008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8305800" y="1097280"/>
            <a:ext cx="3749039" cy="584775"/>
          </a:xfrm>
          <a:prstGeom prst="rect">
            <a:avLst/>
          </a:prstGeom>
          <a:noFill/>
        </p:spPr>
        <p:txBody>
          <a:bodyPr wrap="square">
            <a:spAutoFit/>
          </a:bodyPr>
          <a:lstStyle/>
          <a:p>
            <a:pPr algn="ctr"/>
            <a:r>
              <a:rPr sz="1600" b="1" i="0" dirty="0">
                <a:solidFill>
                  <a:srgbClr val="FFFFFF"/>
                </a:solidFill>
                <a:latin typeface="Arial"/>
              </a:rPr>
              <a:t>Assessment Preparation
&amp; Completion</a:t>
            </a:r>
          </a:p>
        </p:txBody>
      </p:sp>
      <p:sp>
        <p:nvSpPr>
          <p:cNvPr id="17" name="Rectangle 16"/>
          <p:cNvSpPr/>
          <p:nvPr/>
        </p:nvSpPr>
        <p:spPr>
          <a:xfrm>
            <a:off x="8229600" y="1737360"/>
            <a:ext cx="3749039" cy="109728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331200" y="1783080"/>
            <a:ext cx="3611880" cy="830997"/>
          </a:xfrm>
          <a:prstGeom prst="rect">
            <a:avLst/>
          </a:prstGeom>
          <a:noFill/>
        </p:spPr>
        <p:txBody>
          <a:bodyPr wrap="square">
            <a:spAutoFit/>
          </a:bodyPr>
          <a:lstStyle/>
          <a:p>
            <a:pPr algn="l"/>
            <a:r>
              <a:rPr sz="1600" b="0" i="0" dirty="0">
                <a:solidFill>
                  <a:srgbClr val="000000"/>
                </a:solidFill>
                <a:latin typeface="Arial"/>
              </a:rPr>
              <a:t>Exam revision, essay writing, project completion, presentation preparation, portfolio assembly</a:t>
            </a:r>
          </a:p>
        </p:txBody>
      </p:sp>
      <p:sp>
        <p:nvSpPr>
          <p:cNvPr id="19" name="TextBox 18"/>
          <p:cNvSpPr txBox="1"/>
          <p:nvPr/>
        </p:nvSpPr>
        <p:spPr>
          <a:xfrm>
            <a:off x="365760" y="3017520"/>
            <a:ext cx="11430000" cy="369332"/>
          </a:xfrm>
          <a:prstGeom prst="rect">
            <a:avLst/>
          </a:prstGeom>
          <a:noFill/>
        </p:spPr>
        <p:txBody>
          <a:bodyPr wrap="square">
            <a:spAutoFit/>
          </a:bodyPr>
          <a:lstStyle/>
          <a:p>
            <a:pPr algn="l"/>
            <a:r>
              <a:rPr b="1" i="0" dirty="0">
                <a:solidFill>
                  <a:srgbClr val="1F3864"/>
                </a:solidFill>
                <a:latin typeface="Arial"/>
              </a:rPr>
              <a:t>ACTS Credit Reference Value</a:t>
            </a:r>
          </a:p>
        </p:txBody>
      </p:sp>
      <p:sp>
        <p:nvSpPr>
          <p:cNvPr id="20" name="Rectangle 19"/>
          <p:cNvSpPr/>
          <p:nvPr/>
        </p:nvSpPr>
        <p:spPr>
          <a:xfrm>
            <a:off x="365760" y="3520440"/>
            <a:ext cx="5303520" cy="12344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02920" y="3584448"/>
            <a:ext cx="5029200" cy="615553"/>
          </a:xfrm>
          <a:prstGeom prst="rect">
            <a:avLst/>
          </a:prstGeom>
          <a:noFill/>
        </p:spPr>
        <p:txBody>
          <a:bodyPr wrap="square">
            <a:spAutoFit/>
          </a:bodyPr>
          <a:lstStyle/>
          <a:p>
            <a:pPr algn="ctr"/>
            <a:r>
              <a:rPr sz="1700" b="1" i="0" dirty="0">
                <a:solidFill>
                  <a:srgbClr val="FFFFFF"/>
                </a:solidFill>
                <a:latin typeface="Arial"/>
              </a:rPr>
              <a:t>1 ACTS credit</a:t>
            </a:r>
            <a:r>
              <a:rPr lang="es-ES" sz="1700" b="1" i="0" dirty="0">
                <a:solidFill>
                  <a:srgbClr val="FFFFFF"/>
                </a:solidFill>
                <a:latin typeface="Arial"/>
              </a:rPr>
              <a:t> =</a:t>
            </a:r>
            <a:r>
              <a:rPr sz="1700" b="1" i="0" dirty="0">
                <a:solidFill>
                  <a:srgbClr val="FFFFFF"/>
                </a:solidFill>
                <a:latin typeface="Arial"/>
              </a:rPr>
              <a:t>
20 to 25 hours of total student workload</a:t>
            </a:r>
          </a:p>
        </p:txBody>
      </p:sp>
      <p:sp>
        <p:nvSpPr>
          <p:cNvPr id="22" name="Rectangle 21"/>
          <p:cNvSpPr/>
          <p:nvPr/>
        </p:nvSpPr>
        <p:spPr>
          <a:xfrm>
            <a:off x="5943600" y="3520440"/>
            <a:ext cx="5943600" cy="123444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6080760" y="3584448"/>
            <a:ext cx="5669280" cy="923330"/>
          </a:xfrm>
          <a:prstGeom prst="rect">
            <a:avLst/>
          </a:prstGeom>
          <a:noFill/>
        </p:spPr>
        <p:txBody>
          <a:bodyPr wrap="square">
            <a:spAutoFit/>
          </a:bodyPr>
          <a:lstStyle/>
          <a:p>
            <a:pPr algn="ctr"/>
            <a:r>
              <a:rPr b="1" i="0" dirty="0">
                <a:solidFill>
                  <a:srgbClr val="000000"/>
                </a:solidFill>
                <a:latin typeface="Arial"/>
              </a:rPr>
              <a:t>60 ACTS credits
= 1 full academic year
≈ 1,200 to 1,500 hours</a:t>
            </a:r>
          </a:p>
        </p:txBody>
      </p:sp>
      <p:sp>
        <p:nvSpPr>
          <p:cNvPr id="24" name="TextBox 23"/>
          <p:cNvSpPr txBox="1"/>
          <p:nvPr/>
        </p:nvSpPr>
        <p:spPr>
          <a:xfrm>
            <a:off x="365760" y="4892040"/>
            <a:ext cx="11430000" cy="923330"/>
          </a:xfrm>
          <a:prstGeom prst="rect">
            <a:avLst/>
          </a:prstGeom>
          <a:noFill/>
        </p:spPr>
        <p:txBody>
          <a:bodyPr wrap="square">
            <a:spAutoFit/>
          </a:bodyPr>
          <a:lstStyle/>
          <a:p>
            <a:pPr marL="182800" indent="-182800" algn="l">
              <a:buChar char="▸"/>
            </a:pPr>
            <a:r>
              <a:rPr b="0" dirty="0">
                <a:solidFill>
                  <a:srgbClr val="000000"/>
                </a:solidFill>
                <a:latin typeface="Arial"/>
              </a:rPr>
              <a:t>The 20–25 hour range acknowledges variation in institutional contexts, disciplines and delivery modes.</a:t>
            </a:r>
          </a:p>
          <a:p>
            <a:pPr marL="182800" indent="-182800" algn="l">
              <a:buChar char="▸"/>
            </a:pPr>
            <a:r>
              <a:rPr b="0" dirty="0">
                <a:solidFill>
                  <a:srgbClr val="000000"/>
                </a:solidFill>
                <a:latin typeface="Arial"/>
              </a:rPr>
              <a:t>National calibration: countries may adopt a specific point within the range for NQF consistency.</a:t>
            </a:r>
          </a:p>
          <a:p>
            <a:pPr marL="182800" indent="-182800" algn="l">
              <a:buChar char="▸"/>
            </a:pPr>
            <a:r>
              <a:rPr b="0" dirty="0">
                <a:solidFill>
                  <a:srgbClr val="000000"/>
                </a:solidFill>
                <a:latin typeface="Arial"/>
              </a:rPr>
              <a:t>Aligned with ECTS standard to facilitate international recognition under the Addis Convention.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20040"/>
            <a:ext cx="10972800" cy="430887"/>
          </a:xfrm>
          <a:prstGeom prst="rect">
            <a:avLst/>
          </a:prstGeom>
          <a:noFill/>
        </p:spPr>
        <p:txBody>
          <a:bodyPr wrap="square">
            <a:spAutoFit/>
          </a:bodyPr>
          <a:lstStyle/>
          <a:p>
            <a:pPr algn="l"/>
            <a:r>
              <a:rPr sz="2000" b="1" i="0" dirty="0">
                <a:solidFill>
                  <a:srgbClr val="1F3864"/>
                </a:solidFill>
                <a:latin typeface="Arial"/>
              </a:rPr>
              <a:t>ACTS: Design </a:t>
            </a:r>
            <a:r>
              <a:rPr sz="2200" b="1" i="0" dirty="0">
                <a:solidFill>
                  <a:srgbClr val="1F3864"/>
                </a:solidFill>
                <a:latin typeface="Arial"/>
              </a:rPr>
              <a:t>Principles</a:t>
            </a:r>
            <a:r>
              <a:rPr sz="2000" b="1" i="0" dirty="0">
                <a:solidFill>
                  <a:srgbClr val="1F3864"/>
                </a:solidFill>
                <a:latin typeface="Arial"/>
              </a:rPr>
              <a:t> </a:t>
            </a:r>
            <a:r>
              <a:rPr sz="2200" b="1" i="0" dirty="0">
                <a:solidFill>
                  <a:srgbClr val="1F3864"/>
                </a:solidFill>
                <a:latin typeface="Arial"/>
              </a:rPr>
              <a:t>and What Makes It Distinctive</a:t>
            </a:r>
          </a:p>
        </p:txBody>
      </p:sp>
      <p:sp>
        <p:nvSpPr>
          <p:cNvPr id="7" name="Rectangle 6"/>
          <p:cNvSpPr/>
          <p:nvPr/>
        </p:nvSpPr>
        <p:spPr>
          <a:xfrm>
            <a:off x="365760" y="118872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365760" y="118872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91160" y="1341120"/>
            <a:ext cx="548640" cy="369332"/>
          </a:xfrm>
          <a:prstGeom prst="rect">
            <a:avLst/>
          </a:prstGeom>
          <a:noFill/>
        </p:spPr>
        <p:txBody>
          <a:bodyPr wrap="square">
            <a:spAutoFit/>
          </a:bodyPr>
          <a:lstStyle/>
          <a:p>
            <a:pPr algn="ctr"/>
            <a:r>
              <a:rPr sz="1800" b="1" i="0" dirty="0">
                <a:solidFill>
                  <a:srgbClr val="FFFFFF"/>
                </a:solidFill>
                <a:latin typeface="Arial"/>
              </a:rPr>
              <a:t>1</a:t>
            </a:r>
          </a:p>
        </p:txBody>
      </p:sp>
      <p:sp>
        <p:nvSpPr>
          <p:cNvPr id="10" name="TextBox 9"/>
          <p:cNvSpPr txBox="1"/>
          <p:nvPr/>
        </p:nvSpPr>
        <p:spPr>
          <a:xfrm>
            <a:off x="1005840" y="1315720"/>
            <a:ext cx="4846320" cy="369332"/>
          </a:xfrm>
          <a:prstGeom prst="rect">
            <a:avLst/>
          </a:prstGeom>
          <a:noFill/>
        </p:spPr>
        <p:txBody>
          <a:bodyPr wrap="square">
            <a:spAutoFit/>
          </a:bodyPr>
          <a:lstStyle/>
          <a:p>
            <a:pPr algn="l"/>
            <a:r>
              <a:rPr b="1" i="0" dirty="0">
                <a:solidFill>
                  <a:srgbClr val="1F3864"/>
                </a:solidFill>
                <a:latin typeface="Arial"/>
              </a:rPr>
              <a:t>Voluntary &amp; Cooperative</a:t>
            </a:r>
          </a:p>
        </p:txBody>
      </p:sp>
      <p:sp>
        <p:nvSpPr>
          <p:cNvPr id="11" name="TextBox 10"/>
          <p:cNvSpPr txBox="1"/>
          <p:nvPr/>
        </p:nvSpPr>
        <p:spPr>
          <a:xfrm>
            <a:off x="1005840" y="1887220"/>
            <a:ext cx="4846320" cy="830997"/>
          </a:xfrm>
          <a:prstGeom prst="rect">
            <a:avLst/>
          </a:prstGeom>
          <a:noFill/>
        </p:spPr>
        <p:txBody>
          <a:bodyPr wrap="square">
            <a:spAutoFit/>
          </a:bodyPr>
          <a:lstStyle/>
          <a:p>
            <a:pPr algn="l"/>
            <a:r>
              <a:rPr sz="1600" b="0" i="0" dirty="0">
                <a:solidFill>
                  <a:srgbClr val="000000"/>
                </a:solidFill>
                <a:latin typeface="Arial"/>
              </a:rPr>
              <a:t>ACTS is not imposed as a regulatory obligation. Institutions use it because they see value in the shared reference framework</a:t>
            </a:r>
            <a:r>
              <a:rPr sz="1300" b="0" i="0" dirty="0">
                <a:solidFill>
                  <a:srgbClr val="000000"/>
                </a:solidFill>
                <a:latin typeface="Arial"/>
              </a:rPr>
              <a:t>.</a:t>
            </a:r>
          </a:p>
        </p:txBody>
      </p:sp>
      <p:sp>
        <p:nvSpPr>
          <p:cNvPr id="12" name="Rectangle 11"/>
          <p:cNvSpPr/>
          <p:nvPr/>
        </p:nvSpPr>
        <p:spPr>
          <a:xfrm>
            <a:off x="6309360" y="118872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6309360" y="118872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6334760" y="1341120"/>
            <a:ext cx="548640" cy="369332"/>
          </a:xfrm>
          <a:prstGeom prst="rect">
            <a:avLst/>
          </a:prstGeom>
          <a:noFill/>
        </p:spPr>
        <p:txBody>
          <a:bodyPr wrap="square">
            <a:spAutoFit/>
          </a:bodyPr>
          <a:lstStyle/>
          <a:p>
            <a:pPr algn="ctr"/>
            <a:r>
              <a:rPr sz="1800" b="1" i="0" dirty="0">
                <a:solidFill>
                  <a:srgbClr val="FFFFFF"/>
                </a:solidFill>
                <a:latin typeface="Arial"/>
              </a:rPr>
              <a:t>2</a:t>
            </a:r>
          </a:p>
        </p:txBody>
      </p:sp>
      <p:sp>
        <p:nvSpPr>
          <p:cNvPr id="15" name="TextBox 14"/>
          <p:cNvSpPr txBox="1"/>
          <p:nvPr/>
        </p:nvSpPr>
        <p:spPr>
          <a:xfrm>
            <a:off x="6949440" y="1315720"/>
            <a:ext cx="4846320" cy="369332"/>
          </a:xfrm>
          <a:prstGeom prst="rect">
            <a:avLst/>
          </a:prstGeom>
          <a:noFill/>
        </p:spPr>
        <p:txBody>
          <a:bodyPr wrap="square">
            <a:spAutoFit/>
          </a:bodyPr>
          <a:lstStyle/>
          <a:p>
            <a:pPr algn="l"/>
            <a:r>
              <a:rPr b="1" i="0" dirty="0">
                <a:solidFill>
                  <a:srgbClr val="1F3864"/>
                </a:solidFill>
                <a:latin typeface="Arial"/>
              </a:rPr>
              <a:t>Continental Reference</a:t>
            </a:r>
            <a:r>
              <a:rPr lang="es-ES" b="1" dirty="0">
                <a:solidFill>
                  <a:srgbClr val="1F3864"/>
                </a:solidFill>
                <a:latin typeface="Arial"/>
              </a:rPr>
              <a:t>, </a:t>
            </a:r>
            <a:r>
              <a:rPr b="1" i="0" dirty="0">
                <a:solidFill>
                  <a:srgbClr val="1F3864"/>
                </a:solidFill>
                <a:latin typeface="Arial"/>
              </a:rPr>
              <a:t>not Uniformity</a:t>
            </a:r>
          </a:p>
        </p:txBody>
      </p:sp>
      <p:sp>
        <p:nvSpPr>
          <p:cNvPr id="16" name="TextBox 15"/>
          <p:cNvSpPr txBox="1"/>
          <p:nvPr/>
        </p:nvSpPr>
        <p:spPr>
          <a:xfrm>
            <a:off x="6949440" y="1887220"/>
            <a:ext cx="4846320" cy="1077218"/>
          </a:xfrm>
          <a:prstGeom prst="rect">
            <a:avLst/>
          </a:prstGeom>
          <a:noFill/>
        </p:spPr>
        <p:txBody>
          <a:bodyPr wrap="square">
            <a:spAutoFit/>
          </a:bodyPr>
          <a:lstStyle/>
          <a:p>
            <a:pPr algn="l"/>
            <a:r>
              <a:rPr sz="1600" b="0" i="0" dirty="0">
                <a:solidFill>
                  <a:srgbClr val="000000"/>
                </a:solidFill>
                <a:latin typeface="Arial"/>
              </a:rPr>
              <a:t>ACTS does not require all African institutions to adopt identical systems. It provides a common reference point against which different national definitions can be mapped.</a:t>
            </a:r>
          </a:p>
        </p:txBody>
      </p:sp>
      <p:sp>
        <p:nvSpPr>
          <p:cNvPr id="17" name="Rectangle 16"/>
          <p:cNvSpPr/>
          <p:nvPr/>
        </p:nvSpPr>
        <p:spPr>
          <a:xfrm>
            <a:off x="365760" y="356616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365760" y="356616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391160" y="3718560"/>
            <a:ext cx="548640" cy="369332"/>
          </a:xfrm>
          <a:prstGeom prst="rect">
            <a:avLst/>
          </a:prstGeom>
          <a:noFill/>
        </p:spPr>
        <p:txBody>
          <a:bodyPr wrap="square">
            <a:spAutoFit/>
          </a:bodyPr>
          <a:lstStyle/>
          <a:p>
            <a:pPr algn="ctr"/>
            <a:r>
              <a:rPr sz="1800" b="1" i="0" dirty="0">
                <a:solidFill>
                  <a:srgbClr val="FFFFFF"/>
                </a:solidFill>
                <a:latin typeface="Arial"/>
              </a:rPr>
              <a:t>3</a:t>
            </a:r>
          </a:p>
        </p:txBody>
      </p:sp>
      <p:sp>
        <p:nvSpPr>
          <p:cNvPr id="20" name="TextBox 19"/>
          <p:cNvSpPr txBox="1"/>
          <p:nvPr/>
        </p:nvSpPr>
        <p:spPr>
          <a:xfrm>
            <a:off x="1005840" y="3693160"/>
            <a:ext cx="4846320" cy="369332"/>
          </a:xfrm>
          <a:prstGeom prst="rect">
            <a:avLst/>
          </a:prstGeom>
          <a:noFill/>
        </p:spPr>
        <p:txBody>
          <a:bodyPr wrap="square">
            <a:spAutoFit/>
          </a:bodyPr>
          <a:lstStyle/>
          <a:p>
            <a:pPr algn="l"/>
            <a:r>
              <a:rPr b="1" i="0" dirty="0">
                <a:solidFill>
                  <a:srgbClr val="1F3864"/>
                </a:solidFill>
                <a:latin typeface="Arial"/>
              </a:rPr>
              <a:t>Compatibility</a:t>
            </a:r>
            <a:r>
              <a:rPr lang="es-ES" b="1" i="0" dirty="0">
                <a:solidFill>
                  <a:srgbClr val="1F3864"/>
                </a:solidFill>
                <a:latin typeface="Arial"/>
              </a:rPr>
              <a:t> </a:t>
            </a:r>
            <a:r>
              <a:rPr b="1" i="0" dirty="0">
                <a:solidFill>
                  <a:srgbClr val="1F3864"/>
                </a:solidFill>
                <a:latin typeface="Arial"/>
              </a:rPr>
              <a:t>over Replacement</a:t>
            </a:r>
          </a:p>
        </p:txBody>
      </p:sp>
      <p:sp>
        <p:nvSpPr>
          <p:cNvPr id="21" name="TextBox 20"/>
          <p:cNvSpPr txBox="1"/>
          <p:nvPr/>
        </p:nvSpPr>
        <p:spPr>
          <a:xfrm>
            <a:off x="1005840" y="4264660"/>
            <a:ext cx="4846320" cy="830997"/>
          </a:xfrm>
          <a:prstGeom prst="rect">
            <a:avLst/>
          </a:prstGeom>
          <a:noFill/>
        </p:spPr>
        <p:txBody>
          <a:bodyPr wrap="square">
            <a:spAutoFit/>
          </a:bodyPr>
          <a:lstStyle/>
          <a:p>
            <a:pPr algn="l"/>
            <a:r>
              <a:rPr sz="1600" b="0" i="0" dirty="0">
                <a:solidFill>
                  <a:srgbClr val="000000"/>
                </a:solidFill>
                <a:latin typeface="Arial"/>
              </a:rPr>
              <a:t>ACTS explicitly </a:t>
            </a:r>
            <a:r>
              <a:rPr sz="1600" b="0" i="0" dirty="0" err="1">
                <a:solidFill>
                  <a:srgbClr val="000000"/>
                </a:solidFill>
                <a:latin typeface="Arial"/>
              </a:rPr>
              <a:t>recognises</a:t>
            </a:r>
            <a:r>
              <a:rPr sz="1600" b="0" i="0" dirty="0">
                <a:solidFill>
                  <a:srgbClr val="000000"/>
                </a:solidFill>
                <a:latin typeface="Arial"/>
              </a:rPr>
              <a:t> existing regional systems (EACATS, CAMES, SADCQF) and seeks articulation with them, not absorption.</a:t>
            </a:r>
          </a:p>
        </p:txBody>
      </p:sp>
      <p:sp>
        <p:nvSpPr>
          <p:cNvPr id="22" name="Rectangle 21"/>
          <p:cNvSpPr/>
          <p:nvPr/>
        </p:nvSpPr>
        <p:spPr>
          <a:xfrm>
            <a:off x="6309360" y="356616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309360" y="356616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334760" y="3718560"/>
            <a:ext cx="548640" cy="369332"/>
          </a:xfrm>
          <a:prstGeom prst="rect">
            <a:avLst/>
          </a:prstGeom>
          <a:noFill/>
        </p:spPr>
        <p:txBody>
          <a:bodyPr wrap="square">
            <a:spAutoFit/>
          </a:bodyPr>
          <a:lstStyle/>
          <a:p>
            <a:pPr algn="ctr"/>
            <a:r>
              <a:rPr sz="1800" b="1" i="0" dirty="0">
                <a:solidFill>
                  <a:srgbClr val="FFFFFF"/>
                </a:solidFill>
                <a:latin typeface="Arial"/>
              </a:rPr>
              <a:t>4</a:t>
            </a:r>
          </a:p>
        </p:txBody>
      </p:sp>
      <p:sp>
        <p:nvSpPr>
          <p:cNvPr id="25" name="TextBox 24"/>
          <p:cNvSpPr txBox="1"/>
          <p:nvPr/>
        </p:nvSpPr>
        <p:spPr>
          <a:xfrm>
            <a:off x="6949440" y="3693160"/>
            <a:ext cx="4846320" cy="369332"/>
          </a:xfrm>
          <a:prstGeom prst="rect">
            <a:avLst/>
          </a:prstGeom>
          <a:noFill/>
        </p:spPr>
        <p:txBody>
          <a:bodyPr wrap="square">
            <a:spAutoFit/>
          </a:bodyPr>
          <a:lstStyle/>
          <a:p>
            <a:pPr algn="l"/>
            <a:r>
              <a:rPr b="1" i="0" dirty="0">
                <a:solidFill>
                  <a:srgbClr val="1F3864"/>
                </a:solidFill>
                <a:latin typeface="Arial"/>
              </a:rPr>
              <a:t>Trust-building</a:t>
            </a:r>
            <a:r>
              <a:rPr lang="es-ES" b="1" i="0" dirty="0">
                <a:solidFill>
                  <a:srgbClr val="1F3864"/>
                </a:solidFill>
                <a:latin typeface="Arial"/>
              </a:rPr>
              <a:t> </a:t>
            </a:r>
            <a:r>
              <a:rPr b="1" i="0" dirty="0">
                <a:solidFill>
                  <a:srgbClr val="1F3864"/>
                </a:solidFill>
                <a:latin typeface="Arial"/>
              </a:rPr>
              <a:t>through Use</a:t>
            </a:r>
          </a:p>
        </p:txBody>
      </p:sp>
      <p:sp>
        <p:nvSpPr>
          <p:cNvPr id="26" name="TextBox 25"/>
          <p:cNvSpPr txBox="1"/>
          <p:nvPr/>
        </p:nvSpPr>
        <p:spPr>
          <a:xfrm>
            <a:off x="6949440" y="4264660"/>
            <a:ext cx="4846320" cy="1077218"/>
          </a:xfrm>
          <a:prstGeom prst="rect">
            <a:avLst/>
          </a:prstGeom>
          <a:noFill/>
        </p:spPr>
        <p:txBody>
          <a:bodyPr wrap="square">
            <a:spAutoFit/>
          </a:bodyPr>
          <a:lstStyle/>
          <a:p>
            <a:pPr algn="l"/>
            <a:r>
              <a:rPr sz="1600" b="0" i="0" dirty="0">
                <a:solidFill>
                  <a:srgbClr val="000000"/>
                </a:solidFill>
                <a:latin typeface="Arial"/>
              </a:rPr>
              <a:t>The credibility of ACTS grows through practice. Each successful credit transfer builds the institutional trust that makes the next transfer easier.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SECTION 2</a:t>
            </a:r>
          </a:p>
        </p:txBody>
      </p:sp>
      <p:sp>
        <p:nvSpPr>
          <p:cNvPr id="5" name="TextBox 4"/>
          <p:cNvSpPr txBox="1"/>
          <p:nvPr/>
        </p:nvSpPr>
        <p:spPr>
          <a:xfrm>
            <a:off x="548640" y="2228671"/>
            <a:ext cx="10972800" cy="1200329"/>
          </a:xfrm>
          <a:prstGeom prst="rect">
            <a:avLst/>
          </a:prstGeom>
          <a:noFill/>
        </p:spPr>
        <p:txBody>
          <a:bodyPr wrap="square">
            <a:spAutoFit/>
          </a:bodyPr>
          <a:lstStyle/>
          <a:p>
            <a:pPr algn="l"/>
            <a:r>
              <a:rPr sz="3600" b="1" i="0" dirty="0">
                <a:solidFill>
                  <a:srgbClr val="FFFFFF"/>
                </a:solidFill>
                <a:latin typeface="Arial"/>
              </a:rPr>
              <a:t>History and Evolution of</a:t>
            </a:r>
            <a:r>
              <a:rPr lang="es-ES" sz="3600" b="1" i="0" dirty="0">
                <a:solidFill>
                  <a:srgbClr val="FFFFFF"/>
                </a:solidFill>
                <a:latin typeface="Arial"/>
              </a:rPr>
              <a:t> </a:t>
            </a:r>
            <a:r>
              <a:rPr sz="3600" b="1" i="0" dirty="0">
                <a:solidFill>
                  <a:srgbClr val="FFFFFF"/>
                </a:solidFill>
                <a:latin typeface="Arial"/>
              </a:rPr>
              <a:t>Academic Credit Systems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88036"/>
            <a:ext cx="10972800" cy="430887"/>
          </a:xfrm>
          <a:prstGeom prst="rect">
            <a:avLst/>
          </a:prstGeom>
          <a:noFill/>
        </p:spPr>
        <p:txBody>
          <a:bodyPr wrap="square">
            <a:spAutoFit/>
          </a:bodyPr>
          <a:lstStyle/>
          <a:p>
            <a:pPr algn="l"/>
            <a:r>
              <a:rPr sz="2200" b="1" i="0" dirty="0">
                <a:solidFill>
                  <a:srgbClr val="1F3864"/>
                </a:solidFill>
                <a:latin typeface="Arial"/>
              </a:rPr>
              <a:t>From Carnegie to ECTS: Two Logics of Credit</a:t>
            </a:r>
          </a:p>
        </p:txBody>
      </p:sp>
      <p:sp>
        <p:nvSpPr>
          <p:cNvPr id="7" name="Rectangle 6"/>
          <p:cNvSpPr/>
          <p:nvPr/>
        </p:nvSpPr>
        <p:spPr>
          <a:xfrm>
            <a:off x="365760" y="1097280"/>
            <a:ext cx="5394960" cy="41148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5394960" cy="369332"/>
          </a:xfrm>
          <a:prstGeom prst="rect">
            <a:avLst/>
          </a:prstGeom>
          <a:noFill/>
        </p:spPr>
        <p:txBody>
          <a:bodyPr wrap="square">
            <a:spAutoFit/>
          </a:bodyPr>
          <a:lstStyle/>
          <a:p>
            <a:pPr algn="ctr"/>
            <a:r>
              <a:rPr b="1" i="0" dirty="0">
                <a:solidFill>
                  <a:srgbClr val="FFFFFF"/>
                </a:solidFill>
                <a:latin typeface="Arial"/>
              </a:rPr>
              <a:t>Carnegie Unit (USA, 1906)</a:t>
            </a:r>
          </a:p>
        </p:txBody>
      </p:sp>
      <p:sp>
        <p:nvSpPr>
          <p:cNvPr id="9" name="TextBox 8"/>
          <p:cNvSpPr txBox="1"/>
          <p:nvPr/>
        </p:nvSpPr>
        <p:spPr>
          <a:xfrm>
            <a:off x="365760" y="1554480"/>
            <a:ext cx="5394960" cy="3139321"/>
          </a:xfrm>
          <a:prstGeom prst="rect">
            <a:avLst/>
          </a:prstGeom>
          <a:noFill/>
        </p:spPr>
        <p:txBody>
          <a:bodyPr wrap="square">
            <a:spAutoFit/>
          </a:bodyPr>
          <a:lstStyle/>
          <a:p>
            <a:pPr marL="285750" indent="-285750" algn="l">
              <a:buFont typeface="Arial" panose="020B0604020202020204" pitchFamily="34" charset="0"/>
              <a:buChar char="•"/>
            </a:pPr>
            <a:r>
              <a:rPr b="0" dirty="0">
                <a:solidFill>
                  <a:srgbClr val="000000"/>
                </a:solidFill>
                <a:latin typeface="Arial"/>
              </a:rPr>
              <a:t>Designed as an administrative instrument for pension eligibility — not as a measure of learning.</a:t>
            </a:r>
          </a:p>
          <a:p>
            <a:pPr marL="285750" indent="-285750" algn="l">
              <a:buFont typeface="Arial" panose="020B0604020202020204" pitchFamily="34" charset="0"/>
              <a:buChar char="•"/>
            </a:pPr>
            <a:r>
              <a:rPr b="0" dirty="0">
                <a:solidFill>
                  <a:srgbClr val="000000"/>
                </a:solidFill>
                <a:latin typeface="Arial"/>
              </a:rPr>
              <a:t>1 credit = 1 hour of classroom instruction/week over ~15 weeks (contact hours only).</a:t>
            </a:r>
          </a:p>
          <a:p>
            <a:pPr marL="285750" indent="-285750" algn="l">
              <a:buFont typeface="Arial" panose="020B0604020202020204" pitchFamily="34" charset="0"/>
              <a:buChar char="•"/>
            </a:pPr>
            <a:r>
              <a:rPr b="0" dirty="0">
                <a:solidFill>
                  <a:srgbClr val="000000"/>
                </a:solidFill>
                <a:latin typeface="Arial"/>
              </a:rPr>
              <a:t>Input-based and teacher-</a:t>
            </a:r>
            <a:r>
              <a:rPr b="0" dirty="0" err="1">
                <a:solidFill>
                  <a:srgbClr val="000000"/>
                </a:solidFill>
                <a:latin typeface="Arial"/>
              </a:rPr>
              <a:t>centred</a:t>
            </a:r>
            <a:r>
              <a:rPr b="0" dirty="0">
                <a:solidFill>
                  <a:srgbClr val="000000"/>
                </a:solidFill>
                <a:latin typeface="Arial"/>
              </a:rPr>
              <a:t>: measures time in the classroom.</a:t>
            </a:r>
          </a:p>
          <a:p>
            <a:pPr marL="285750" indent="-285750" algn="l">
              <a:buFont typeface="Arial" panose="020B0604020202020204" pitchFamily="34" charset="0"/>
              <a:buChar char="•"/>
            </a:pPr>
            <a:r>
              <a:rPr b="0" dirty="0">
                <a:solidFill>
                  <a:srgbClr val="000000"/>
                </a:solidFill>
                <a:latin typeface="Arial"/>
              </a:rPr>
              <a:t>Its legacy is still visible in institutions that define credit value primarily by lecture hours.</a:t>
            </a:r>
          </a:p>
          <a:p>
            <a:pPr marL="285750" indent="-285750" algn="l">
              <a:buFont typeface="Arial" panose="020B0604020202020204" pitchFamily="34" charset="0"/>
              <a:buChar char="•"/>
            </a:pPr>
            <a:r>
              <a:rPr b="0" dirty="0">
                <a:solidFill>
                  <a:srgbClr val="000000"/>
                </a:solidFill>
                <a:latin typeface="Arial"/>
              </a:rPr>
              <a:t>Carnegie Foundation itself has called for replacement with outcome-based measures.</a:t>
            </a:r>
          </a:p>
        </p:txBody>
      </p:sp>
      <p:sp>
        <p:nvSpPr>
          <p:cNvPr id="10" name="Rectangle 9"/>
          <p:cNvSpPr/>
          <p:nvPr/>
        </p:nvSpPr>
        <p:spPr>
          <a:xfrm>
            <a:off x="6309360" y="1097280"/>
            <a:ext cx="5532120" cy="41148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6309360" y="1097280"/>
            <a:ext cx="5532120" cy="369332"/>
          </a:xfrm>
          <a:prstGeom prst="rect">
            <a:avLst/>
          </a:prstGeom>
          <a:noFill/>
        </p:spPr>
        <p:txBody>
          <a:bodyPr wrap="square">
            <a:spAutoFit/>
          </a:bodyPr>
          <a:lstStyle/>
          <a:p>
            <a:pPr algn="ctr"/>
            <a:r>
              <a:rPr b="1" i="0" dirty="0">
                <a:solidFill>
                  <a:srgbClr val="FFFFFF"/>
                </a:solidFill>
                <a:latin typeface="Arial"/>
              </a:rPr>
              <a:t>ECTS (Europe, 1988/1999)</a:t>
            </a:r>
          </a:p>
        </p:txBody>
      </p:sp>
      <p:sp>
        <p:nvSpPr>
          <p:cNvPr id="12" name="TextBox 11"/>
          <p:cNvSpPr txBox="1"/>
          <p:nvPr/>
        </p:nvSpPr>
        <p:spPr>
          <a:xfrm>
            <a:off x="6309360" y="1554480"/>
            <a:ext cx="5532120" cy="2862322"/>
          </a:xfrm>
          <a:prstGeom prst="rect">
            <a:avLst/>
          </a:prstGeom>
          <a:noFill/>
        </p:spPr>
        <p:txBody>
          <a:bodyPr wrap="square">
            <a:spAutoFit/>
          </a:bodyPr>
          <a:lstStyle/>
          <a:p>
            <a:pPr marL="285750" indent="-285750" algn="l">
              <a:buFont typeface="Arial" panose="020B0604020202020204" pitchFamily="34" charset="0"/>
              <a:buChar char="•"/>
            </a:pPr>
            <a:r>
              <a:rPr b="0" dirty="0">
                <a:solidFill>
                  <a:srgbClr val="000000"/>
                </a:solidFill>
                <a:latin typeface="Arial"/>
              </a:rPr>
              <a:t>Student-</a:t>
            </a:r>
            <a:r>
              <a:rPr b="0" dirty="0" err="1">
                <a:solidFill>
                  <a:srgbClr val="000000"/>
                </a:solidFill>
                <a:latin typeface="Arial"/>
              </a:rPr>
              <a:t>centred</a:t>
            </a:r>
            <a:r>
              <a:rPr b="0" dirty="0">
                <a:solidFill>
                  <a:srgbClr val="000000"/>
                </a:solidFill>
                <a:latin typeface="Arial"/>
              </a:rPr>
              <a:t>: credits measure what the student does, not what the teacher does.</a:t>
            </a:r>
          </a:p>
          <a:p>
            <a:pPr marL="285750" indent="-285750" algn="l">
              <a:buFont typeface="Arial" panose="020B0604020202020204" pitchFamily="34" charset="0"/>
              <a:buChar char="•"/>
            </a:pPr>
            <a:r>
              <a:rPr b="0" dirty="0">
                <a:solidFill>
                  <a:srgbClr val="000000"/>
                </a:solidFill>
                <a:latin typeface="Arial"/>
              </a:rPr>
              <a:t>1 ECTS = 25–30 hours of total student workload (contact + independent + assessment).</a:t>
            </a:r>
          </a:p>
          <a:p>
            <a:pPr marL="285750" indent="-285750" algn="l">
              <a:buFont typeface="Arial" panose="020B0604020202020204" pitchFamily="34" charset="0"/>
              <a:buChar char="•"/>
            </a:pPr>
            <a:r>
              <a:rPr b="0" dirty="0">
                <a:solidFill>
                  <a:srgbClr val="000000"/>
                </a:solidFill>
                <a:latin typeface="Arial"/>
              </a:rPr>
              <a:t>60 ECTS credits = one full academic year ≈ 1,500–1,800 hours.</a:t>
            </a:r>
          </a:p>
          <a:p>
            <a:pPr marL="285750" indent="-285750" algn="l">
              <a:buFont typeface="Arial" panose="020B0604020202020204" pitchFamily="34" charset="0"/>
              <a:buChar char="•"/>
            </a:pPr>
            <a:r>
              <a:rPr b="0" dirty="0">
                <a:solidFill>
                  <a:srgbClr val="000000"/>
                </a:solidFill>
                <a:latin typeface="Arial"/>
              </a:rPr>
              <a:t>Credits must be referenced to learning outcomes and their assessment.</a:t>
            </a:r>
          </a:p>
          <a:p>
            <a:pPr marL="285750" indent="-285750" algn="l">
              <a:buFont typeface="Arial" panose="020B0604020202020204" pitchFamily="34" charset="0"/>
              <a:buChar char="•"/>
            </a:pPr>
            <a:r>
              <a:rPr b="0" dirty="0">
                <a:solidFill>
                  <a:srgbClr val="000000"/>
                </a:solidFill>
                <a:latin typeface="Arial"/>
              </a:rPr>
              <a:t>Adopted by 50+ countries; primary model for ACTS and other regional systems.</a:t>
            </a:r>
          </a:p>
        </p:txBody>
      </p:sp>
      <p:sp>
        <p:nvSpPr>
          <p:cNvPr id="13" name="Rectangle 12"/>
          <p:cNvSpPr/>
          <p:nvPr/>
        </p:nvSpPr>
        <p:spPr>
          <a:xfrm>
            <a:off x="5577840" y="1874519"/>
            <a:ext cx="685800" cy="38404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605272" y="1739502"/>
            <a:ext cx="658368" cy="523220"/>
          </a:xfrm>
          <a:prstGeom prst="rect">
            <a:avLst/>
          </a:prstGeom>
          <a:noFill/>
        </p:spPr>
        <p:txBody>
          <a:bodyPr wrap="square">
            <a:spAutoFit/>
          </a:bodyPr>
          <a:lstStyle/>
          <a:p>
            <a:pPr algn="ctr"/>
            <a:r>
              <a:rPr sz="2800" b="1" i="0" dirty="0">
                <a:solidFill>
                  <a:srgbClr val="000000"/>
                </a:solidFill>
                <a:latin typeface="Arial"/>
              </a:rPr>
              <a:t>→</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7">
      <a:dk1>
        <a:sysClr val="windowText" lastClr="000000"/>
      </a:dk1>
      <a:lt1>
        <a:sysClr val="window" lastClr="FFFFFF"/>
      </a:lt1>
      <a:dk2>
        <a:srgbClr val="44546A"/>
      </a:dk2>
      <a:lt2>
        <a:srgbClr val="E7E6E6"/>
      </a:lt2>
      <a:accent1>
        <a:srgbClr val="FF6F6F"/>
      </a:accent1>
      <a:accent2>
        <a:srgbClr val="F9C82D"/>
      </a:accent2>
      <a:accent3>
        <a:srgbClr val="0DCBBF"/>
      </a:accent3>
      <a:accent4>
        <a:srgbClr val="2A80B9"/>
      </a:accent4>
      <a:accent5>
        <a:srgbClr val="B13F73"/>
      </a:accent5>
      <a:accent6>
        <a:srgbClr val="48647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12419</TotalTime>
  <Words>3102</Words>
  <Application>Microsoft Office PowerPoint</Application>
  <PresentationFormat>Panorámica</PresentationFormat>
  <Paragraphs>378</Paragraphs>
  <Slides>31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31</vt:i4>
      </vt:variant>
    </vt:vector>
  </HeadingPairs>
  <TitlesOfParts>
    <vt:vector size="37" baseType="lpstr">
      <vt:lpstr>Arial</vt:lpstr>
      <vt:lpstr>Calibri</vt:lpstr>
      <vt:lpstr>Calibri Light</vt:lpstr>
      <vt:lpstr>Montserrat</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Eloi Espósito</dc:creator>
  <cp:lastModifiedBy>Marina Larrea</cp:lastModifiedBy>
  <cp:revision>99</cp:revision>
  <dcterms:created xsi:type="dcterms:W3CDTF">2023-06-29T15:28:25Z</dcterms:created>
  <dcterms:modified xsi:type="dcterms:W3CDTF">2026-06-08T12:22:12Z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2023-09-18T13:10:43Z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3be26fec-ea62-4695-b32a-b1ddfa0da754</vt:lpwstr>
  </property>
  <property fmtid="{D5CDD505-2E9C-101B-9397-08002B2CF9AE}" pid="8" name="MSIP_Label_6bd9ddd1-4d20-43f6-abfa-fc3c07406f94_ContentBits">
    <vt:lpwstr>0</vt:lpwstr>
  </property>
</Properties>
</file>