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34"/>
  </p:notesMasterIdLst>
  <p:handoutMasterIdLst>
    <p:handoutMasterId r:id="rId35"/>
  </p:handoutMasterIdLst>
  <p:sldIdLst>
    <p:sldId id="2835" r:id="rId3"/>
    <p:sldId id="2857" r:id="rId4"/>
    <p:sldId id="2859" r:id="rId5"/>
    <p:sldId id="2860" r:id="rId6"/>
    <p:sldId id="2861" r:id="rId7"/>
    <p:sldId id="2862" r:id="rId8"/>
    <p:sldId id="2863" r:id="rId9"/>
    <p:sldId id="2864" r:id="rId10"/>
    <p:sldId id="2865" r:id="rId11"/>
    <p:sldId id="2866" r:id="rId12"/>
    <p:sldId id="2867" r:id="rId13"/>
    <p:sldId id="2888" r:id="rId14"/>
    <p:sldId id="2889" r:id="rId15"/>
    <p:sldId id="2890" r:id="rId16"/>
    <p:sldId id="2868" r:id="rId17"/>
    <p:sldId id="2869" r:id="rId18"/>
    <p:sldId id="2870" r:id="rId19"/>
    <p:sldId id="2871" r:id="rId20"/>
    <p:sldId id="2872" r:id="rId21"/>
    <p:sldId id="2876" r:id="rId22"/>
    <p:sldId id="2879" r:id="rId23"/>
    <p:sldId id="2895" r:id="rId24"/>
    <p:sldId id="2881" r:id="rId25"/>
    <p:sldId id="2882" r:id="rId26"/>
    <p:sldId id="2883" r:id="rId27"/>
    <p:sldId id="2884" r:id="rId28"/>
    <p:sldId id="2885" r:id="rId29"/>
    <p:sldId id="2891" r:id="rId30"/>
    <p:sldId id="2893" r:id="rId31"/>
    <p:sldId id="2892" r:id="rId32"/>
    <p:sldId id="2837" r:id="rId3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0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Beneitone" initials="PB" lastIdx="1" clrIdx="0">
    <p:extLst>
      <p:ext uri="{19B8F6BF-5375-455C-9EA6-DF929625EA0E}">
        <p15:presenceInfo xmlns:p15="http://schemas.microsoft.com/office/powerpoint/2012/main" userId="46a0becc8ffdf4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4C7"/>
    <a:srgbClr val="E94E1B"/>
    <a:srgbClr val="000099"/>
    <a:srgbClr val="0000FF"/>
    <a:srgbClr val="FFFF00"/>
    <a:srgbClr val="E6CC6C"/>
    <a:srgbClr val="DCB62C"/>
    <a:srgbClr val="F9B233"/>
    <a:srgbClr val="FFFFFF"/>
    <a:srgbClr val="8F4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4" d="100"/>
          <a:sy n="74" d="100"/>
        </p:scale>
        <p:origin x="376" y="56"/>
      </p:cViewPr>
      <p:guideLst>
        <p:guide orient="horz" pos="2160"/>
        <p:guide pos="3840"/>
        <p:guide pos="7083"/>
      </p:guideLst>
    </p:cSldViewPr>
  </p:slideViewPr>
  <p:notesTextViewPr>
    <p:cViewPr>
      <p:scale>
        <a:sx n="3" d="2"/>
        <a:sy n="3" d="2"/>
      </p:scale>
      <p:origin x="0" y="0"/>
    </p:cViewPr>
  </p:notesTextViewPr>
  <p:notesViewPr>
    <p:cSldViewPr snapToGrid="0" showGuides="1">
      <p:cViewPr varScale="1">
        <p:scale>
          <a:sx n="78" d="100"/>
          <a:sy n="78" d="100"/>
        </p:scale>
        <p:origin x="396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33DE51-9DC4-AB7A-11EA-338D4AE381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439A80E9-C80B-81ED-8335-64C8049563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1F69D-3298-4C1E-84EE-C22B79EBDD0E}" type="datetimeFigureOut">
              <a:rPr lang="en-GB" smtClean="0"/>
              <a:t>08/06/2026</a:t>
            </a:fld>
            <a:endParaRPr lang="en-GB"/>
          </a:p>
        </p:txBody>
      </p:sp>
      <p:sp>
        <p:nvSpPr>
          <p:cNvPr id="4" name="Marcador de pie de página 3">
            <a:extLst>
              <a:ext uri="{FF2B5EF4-FFF2-40B4-BE49-F238E27FC236}">
                <a16:creationId xmlns:a16="http://schemas.microsoft.com/office/drawing/2014/main" id="{32FCB65F-667C-6545-ED12-28E2C99AAA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04051948-E31F-EF3C-3803-F559CEE270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CCEFA4-2941-4541-9134-1A9FAE397620}" type="slidenum">
              <a:rPr lang="en-GB" smtClean="0"/>
              <a:t>‹Nº›</a:t>
            </a:fld>
            <a:endParaRPr lang="en-GB"/>
          </a:p>
        </p:txBody>
      </p:sp>
    </p:spTree>
    <p:extLst>
      <p:ext uri="{BB962C8B-B14F-4D97-AF65-F5344CB8AC3E}">
        <p14:creationId xmlns:p14="http://schemas.microsoft.com/office/powerpoint/2010/main" val="35853306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862E4-0B07-4A2A-9F69-B9D3D3A66BF2}" type="datetimeFigureOut">
              <a:rPr lang="es-ES" smtClean="0"/>
              <a:t>08/06/2026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3CB1E-1750-4526-8BEF-01BB9E28EB0B}" type="slidenum">
              <a:rPr lang="es-ES" smtClean="0"/>
              <a:t>‹Nº›</a:t>
            </a:fld>
            <a:endParaRPr lang="es-ES"/>
          </a:p>
        </p:txBody>
      </p:sp>
    </p:spTree>
    <p:extLst>
      <p:ext uri="{BB962C8B-B14F-4D97-AF65-F5344CB8AC3E}">
        <p14:creationId xmlns:p14="http://schemas.microsoft.com/office/powerpoint/2010/main" val="122554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 hay definición de Egipto, Chad y </a:t>
            </a:r>
            <a:r>
              <a:rPr lang="es-ES" dirty="0" err="1"/>
              <a:t>Lybia</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F4DD3-9A89-4E89-82EE-9627D482113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1892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Imagen 3" descr="Icono  Descripción generada automáticamente">
            <a:extLst>
              <a:ext uri="{FF2B5EF4-FFF2-40B4-BE49-F238E27FC236}">
                <a16:creationId xmlns:a16="http://schemas.microsoft.com/office/drawing/2014/main" id="{B6766C1C-620F-0438-5DA0-01798F29A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06" y="0"/>
            <a:ext cx="9675294" cy="6858000"/>
          </a:xfrm>
          <a:prstGeom prst="rect">
            <a:avLst/>
          </a:prstGeom>
        </p:spPr>
      </p:pic>
      <p:pic>
        <p:nvPicPr>
          <p:cNvPr id="7" name="Imagen 6" descr="Un dibujo de una cara feliz  Descripción generada automáticamente con confianza baja">
            <a:extLst>
              <a:ext uri="{FF2B5EF4-FFF2-40B4-BE49-F238E27FC236}">
                <a16:creationId xmlns:a16="http://schemas.microsoft.com/office/drawing/2014/main" id="{9C4B20E7-3EB4-BF29-E35A-8545C2234F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856" y="2382717"/>
            <a:ext cx="6090377" cy="1900197"/>
          </a:xfrm>
          <a:prstGeom prst="rect">
            <a:avLst/>
          </a:prstGeom>
        </p:spPr>
      </p:pic>
      <p:pic>
        <p:nvPicPr>
          <p:cNvPr id="8" name="Picture 24" descr="A picture containing drawing, food  Description automatically generated">
            <a:extLst>
              <a:ext uri="{FF2B5EF4-FFF2-40B4-BE49-F238E27FC236}">
                <a16:creationId xmlns:a16="http://schemas.microsoft.com/office/drawing/2014/main" id="{4369BB79-969D-B53A-A716-664A204848E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5732"/>
          <a:stretch/>
        </p:blipFill>
        <p:spPr>
          <a:xfrm>
            <a:off x="9240986" y="349670"/>
            <a:ext cx="2642535" cy="1280419"/>
          </a:xfrm>
          <a:prstGeom prst="rect">
            <a:avLst/>
          </a:prstGeom>
        </p:spPr>
      </p:pic>
      <p:pic>
        <p:nvPicPr>
          <p:cNvPr id="9" name="Picture 8" descr="A picture containing shirt, drawing  Description automatically generated">
            <a:extLst>
              <a:ext uri="{FF2B5EF4-FFF2-40B4-BE49-F238E27FC236}">
                <a16:creationId xmlns:a16="http://schemas.microsoft.com/office/drawing/2014/main" id="{9F2F25DA-9FB2-E31D-1E15-83CC0DDFE4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71964" y="5760644"/>
            <a:ext cx="1570758" cy="915588"/>
          </a:xfrm>
          <a:prstGeom prst="rect">
            <a:avLst/>
          </a:prstGeom>
        </p:spPr>
      </p:pic>
      <p:pic>
        <p:nvPicPr>
          <p:cNvPr id="11" name="Picture 32" descr="A picture containing drawing, food, plate  Description automatically generated">
            <a:extLst>
              <a:ext uri="{FF2B5EF4-FFF2-40B4-BE49-F238E27FC236}">
                <a16:creationId xmlns:a16="http://schemas.microsoft.com/office/drawing/2014/main" id="{148A4F17-445A-66CB-1B61-6E579F31C9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62253" y="5818922"/>
            <a:ext cx="1167274" cy="771043"/>
          </a:xfrm>
          <a:prstGeom prst="rect">
            <a:avLst/>
          </a:prstGeom>
        </p:spPr>
      </p:pic>
      <p:pic>
        <p:nvPicPr>
          <p:cNvPr id="12" name="Imagen 11">
            <a:extLst>
              <a:ext uri="{FF2B5EF4-FFF2-40B4-BE49-F238E27FC236}">
                <a16:creationId xmlns:a16="http://schemas.microsoft.com/office/drawing/2014/main" id="{209FB97B-097D-3136-82FD-95E63E3EBE3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4683641" y="5779714"/>
            <a:ext cx="1820266" cy="849458"/>
          </a:xfrm>
          <a:prstGeom prst="rect">
            <a:avLst/>
          </a:prstGeom>
        </p:spPr>
      </p:pic>
      <p:pic>
        <p:nvPicPr>
          <p:cNvPr id="2" name="Imagen 1" descr="Logotipo  Descripción generada automáticamente con confianza baja">
            <a:extLst>
              <a:ext uri="{FF2B5EF4-FFF2-40B4-BE49-F238E27FC236}">
                <a16:creationId xmlns:a16="http://schemas.microsoft.com/office/drawing/2014/main" id="{3B270AD6-B9A5-973D-AEF8-78AB10B73CC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602427" y="192369"/>
            <a:ext cx="1996809" cy="1199447"/>
          </a:xfrm>
          <a:prstGeom prst="rect">
            <a:avLst/>
          </a:prstGeom>
        </p:spPr>
      </p:pic>
      <p:pic>
        <p:nvPicPr>
          <p:cNvPr id="5" name="Picture 4">
            <a:extLst>
              <a:ext uri="{FF2B5EF4-FFF2-40B4-BE49-F238E27FC236}">
                <a16:creationId xmlns:a16="http://schemas.microsoft.com/office/drawing/2014/main" id="{B08CB15B-07CC-17A7-63D1-E7DEDF348B7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8652467" y="580030"/>
            <a:ext cx="1022827" cy="1076302"/>
          </a:xfrm>
          <a:prstGeom prst="rect">
            <a:avLst/>
          </a:prstGeom>
        </p:spPr>
      </p:pic>
      <p:pic>
        <p:nvPicPr>
          <p:cNvPr id="6" name="Graphic 5">
            <a:extLst>
              <a:ext uri="{FF2B5EF4-FFF2-40B4-BE49-F238E27FC236}">
                <a16:creationId xmlns:a16="http://schemas.microsoft.com/office/drawing/2014/main" id="{B50717E4-5765-1DD1-9818-C80D5BC9FB97}"/>
              </a:ext>
            </a:extLst>
          </p:cNvPr>
          <p:cNvPicPr>
            <a:picLocks noChangeAspect="1"/>
          </p:cNvPicPr>
          <p:nvPr userDrawn="1"/>
        </p:nvPicPr>
        <p:blipFill>
          <a:blip>
            <a:extLst>
              <a:ext uri="{96DAC541-7B7A-43D3-8B79-37D633B846F1}">
                <asvg:svgBlip xmlns:asvg="http://schemas.microsoft.com/office/drawing/2016/SVG/main" r:embed="rId10"/>
              </a:ext>
            </a:extLst>
          </a:blip>
          <a:stretch>
            <a:fillRect/>
          </a:stretch>
        </p:blipFill>
        <p:spPr>
          <a:xfrm>
            <a:off x="7842722" y="5860630"/>
            <a:ext cx="2419350" cy="647700"/>
          </a:xfrm>
          <a:prstGeom prst="rect">
            <a:avLst/>
          </a:prstGeom>
        </p:spPr>
      </p:pic>
    </p:spTree>
    <p:extLst>
      <p:ext uri="{BB962C8B-B14F-4D97-AF65-F5344CB8AC3E}">
        <p14:creationId xmlns:p14="http://schemas.microsoft.com/office/powerpoint/2010/main" val="1680854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273750"/>
            <a:ext cx="10515600" cy="1325563"/>
          </a:xfrm>
        </p:spPr>
        <p:txBody>
          <a:bodyPr>
            <a:noAutofit/>
          </a:bodyPr>
          <a:lstStyle>
            <a:lvl1pPr>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7" name="Imagen 6" descr="Un dibujo de una cara feliz  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56036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5" name="Imagen 4" descr="Un dibujo de una cara feliz  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175591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811F8-E31C-CDA9-27AE-0E1FA0B29283}"/>
              </a:ext>
            </a:extLst>
          </p:cNvPr>
          <p:cNvSpPr>
            <a:spLocks noGrp="1"/>
          </p:cNvSpPr>
          <p:nvPr>
            <p:ph type="title"/>
          </p:nvPr>
        </p:nvSpPr>
        <p:spPr>
          <a:xfrm>
            <a:off x="839788" y="457200"/>
            <a:ext cx="3932237" cy="1600200"/>
          </a:xfrm>
        </p:spPr>
        <p:txBody>
          <a:bodyPr anchor="b">
            <a:noAutofit/>
          </a:bodyPr>
          <a:lstStyle>
            <a:lvl1pPr algn="l" defTabSz="914400" rtl="0" eaLnBrk="1" latinLnBrk="0" hangingPunct="1">
              <a:lnSpc>
                <a:spcPct val="90000"/>
              </a:lnSpc>
              <a:spcBef>
                <a:spcPct val="0"/>
              </a:spcBef>
              <a:buNone/>
              <a:defRPr lang="en-GB" sz="28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0020BDD5-5FAD-395B-5354-9503ED456B11}"/>
              </a:ext>
            </a:extLst>
          </p:cNvPr>
          <p:cNvSpPr>
            <a:spLocks noGrp="1"/>
          </p:cNvSpPr>
          <p:nvPr>
            <p:ph idx="1"/>
          </p:nvPr>
        </p:nvSpPr>
        <p:spPr>
          <a:xfrm>
            <a:off x="5183188" y="987425"/>
            <a:ext cx="6172200" cy="4873625"/>
          </a:xfrm>
        </p:spPr>
        <p:txBody>
          <a:bodyPr/>
          <a:lstStyle>
            <a:lvl1pPr>
              <a:buClr>
                <a:srgbClr val="F9B233"/>
              </a:buClr>
              <a:defRPr sz="3200"/>
            </a:lvl1pPr>
            <a:lvl2pPr>
              <a:buClr>
                <a:srgbClr val="F9B233"/>
              </a:buClr>
              <a:defRPr sz="2800"/>
            </a:lvl2pPr>
            <a:lvl3pPr>
              <a:buClr>
                <a:srgbClr val="F9B233"/>
              </a:buClr>
              <a:defRPr sz="2400"/>
            </a:lvl3pPr>
            <a:lvl4pPr>
              <a:buClr>
                <a:srgbClr val="F9B233"/>
              </a:buClr>
              <a:defRPr sz="2000"/>
            </a:lvl4pPr>
            <a:lvl5pPr>
              <a:buClr>
                <a:srgbClr val="F9B233"/>
              </a:buCl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texto 3">
            <a:extLst>
              <a:ext uri="{FF2B5EF4-FFF2-40B4-BE49-F238E27FC236}">
                <a16:creationId xmlns:a16="http://schemas.microsoft.com/office/drawing/2014/main" id="{767DC1AB-2C21-7E23-CA43-975BD6187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03F5C8-E681-F08A-F2EA-B251258243F0}"/>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6" name="Marcador de pie de página 5">
            <a:extLst>
              <a:ext uri="{FF2B5EF4-FFF2-40B4-BE49-F238E27FC236}">
                <a16:creationId xmlns:a16="http://schemas.microsoft.com/office/drawing/2014/main" id="{BB84F894-377F-B0CB-C4FB-413D8C8D0D8F}"/>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3C3A7764-509B-6E0D-BF2F-C24002671976}"/>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8" name="Imagen 7" descr="Un dibujo de una cara feliz  Descripción generada automáticamente con confianza baja">
            <a:extLst>
              <a:ext uri="{FF2B5EF4-FFF2-40B4-BE49-F238E27FC236}">
                <a16:creationId xmlns:a16="http://schemas.microsoft.com/office/drawing/2014/main" id="{139B00AB-4ABD-563F-E7FF-1C7167F57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28041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D51F5-F6F6-A65B-EB46-6F14C5DEB93A}"/>
              </a:ext>
            </a:extLst>
          </p:cNvPr>
          <p:cNvSpPr>
            <a:spLocks noGrp="1"/>
          </p:cNvSpPr>
          <p:nvPr>
            <p:ph type="title"/>
          </p:nvPr>
        </p:nvSpPr>
        <p:spPr>
          <a:xfrm>
            <a:off x="839788" y="457200"/>
            <a:ext cx="3932237" cy="1600200"/>
          </a:xfrm>
        </p:spPr>
        <p:txBody>
          <a:bodyPr anchor="b">
            <a:normAutofit/>
          </a:bodyPr>
          <a:lstStyle>
            <a:lvl1pPr>
              <a:defRPr sz="2800">
                <a:gradFill>
                  <a:gsLst>
                    <a:gs pos="0">
                      <a:srgbClr val="E94E1B"/>
                    </a:gs>
                    <a:gs pos="100000">
                      <a:srgbClr val="F9B233"/>
                    </a:gs>
                  </a:gsLst>
                  <a:lin ang="1200000" scaled="0"/>
                </a:gradFill>
              </a:defRPr>
            </a:lvl1pPr>
          </a:lstStyle>
          <a:p>
            <a:r>
              <a:rPr lang="es-ES" dirty="0"/>
              <a:t>Haga clic para modificar el estilo de título del patrón</a:t>
            </a:r>
            <a:endParaRPr lang="en-GB" dirty="0"/>
          </a:p>
        </p:txBody>
      </p:sp>
      <p:sp>
        <p:nvSpPr>
          <p:cNvPr id="3" name="Marcador de posición de imagen 2">
            <a:extLst>
              <a:ext uri="{FF2B5EF4-FFF2-40B4-BE49-F238E27FC236}">
                <a16:creationId xmlns:a16="http://schemas.microsoft.com/office/drawing/2014/main" id="{2810A763-4722-2D2F-C612-6E4F63CBC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F4A42D30-F5F0-16AD-4266-79816E868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9DE773-2AF7-8B14-1DD0-6E8F54C76E50}"/>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6" name="Marcador de pie de página 5">
            <a:extLst>
              <a:ext uri="{FF2B5EF4-FFF2-40B4-BE49-F238E27FC236}">
                <a16:creationId xmlns:a16="http://schemas.microsoft.com/office/drawing/2014/main" id="{15903CF5-0E9F-F5E0-253D-1520D491005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F824E106-9D1B-F982-3881-D3656275CED9}"/>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8" name="Imagen 7" descr="Un dibujo de una cara feliz  Descripción generada automáticamente con confianza baja">
            <a:extLst>
              <a:ext uri="{FF2B5EF4-FFF2-40B4-BE49-F238E27FC236}">
                <a16:creationId xmlns:a16="http://schemas.microsoft.com/office/drawing/2014/main" id="{15600959-2B8B-870F-A288-2DED488DF7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450314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5" name="Imagen 4" descr="Un dibujo de una cara feliz  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743415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6A86-A000-4DD9-B938-70F09418CF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29EBFDD-F57B-4CE6-A20E-0177974543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F70B8E3-A010-408E-BB1B-6FEE3CE40535}"/>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5" name="Footer Placeholder 4">
            <a:extLst>
              <a:ext uri="{FF2B5EF4-FFF2-40B4-BE49-F238E27FC236}">
                <a16:creationId xmlns:a16="http://schemas.microsoft.com/office/drawing/2014/main" id="{5771BDE9-A1D8-4C36-8D25-58C1E2504CB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F02B3B-4C2E-4B86-9A2D-48B63338EF63}"/>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1526286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4865-0534-4D56-99C4-038D8B1540C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7C16A7B-63D3-4A14-8689-67BB288F47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287F3ED-AFBA-4EDE-854B-044A705A67E6}"/>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5" name="Footer Placeholder 4">
            <a:extLst>
              <a:ext uri="{FF2B5EF4-FFF2-40B4-BE49-F238E27FC236}">
                <a16:creationId xmlns:a16="http://schemas.microsoft.com/office/drawing/2014/main" id="{483EF8A3-2961-42AB-9463-E771010183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48FA9A-3693-48BB-A48A-BB7B1F27BD1A}"/>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2659840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05AF-1535-480B-89A3-4ED9C9B04F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061C279-BAFD-4E97-9978-75E4148EB6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5C3D27-1543-42C7-A01C-AC082997861A}"/>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5" name="Footer Placeholder 4">
            <a:extLst>
              <a:ext uri="{FF2B5EF4-FFF2-40B4-BE49-F238E27FC236}">
                <a16:creationId xmlns:a16="http://schemas.microsoft.com/office/drawing/2014/main" id="{33F52673-0F0B-4FF1-A907-C5C0FC13AFB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0C25B04-D03C-42C5-A893-22F11BA5134F}"/>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3086364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1289-DBA9-451F-B3AB-BF8D656B834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B5C365B-C550-48A8-BB5C-8EED8F60F1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F775539-5366-4A14-B9A7-176BD218A4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68F9E44-1B85-471F-B1DB-79544B860479}"/>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6" name="Footer Placeholder 5">
            <a:extLst>
              <a:ext uri="{FF2B5EF4-FFF2-40B4-BE49-F238E27FC236}">
                <a16:creationId xmlns:a16="http://schemas.microsoft.com/office/drawing/2014/main" id="{62F5BDA4-7334-45FB-BCCC-3130AF91DCA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0DE79B7-4B42-40A3-9C90-349B1559336A}"/>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880498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E84B-20C4-4D71-9745-DFDD3F9CF43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A4EABE7-3790-48C8-9157-60BC09876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A71A3B-4D40-4AFC-8BAC-5471C0C4BB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219E2F2-A962-45FA-B382-A3426A6739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C7AB99-52E6-49A9-881E-DDC9A1D70D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4E0356C-53BA-40BF-8C3B-033606845896}"/>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8" name="Footer Placeholder 7">
            <a:extLst>
              <a:ext uri="{FF2B5EF4-FFF2-40B4-BE49-F238E27FC236}">
                <a16:creationId xmlns:a16="http://schemas.microsoft.com/office/drawing/2014/main" id="{4115889E-EDE7-4107-B2F5-647D1C09D69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9157F4D-660C-4E34-8EBA-D7393726BD92}"/>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15039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descr="Imagen que contiene luz, reloj  Descripción generada automáticamente">
            <a:extLst>
              <a:ext uri="{FF2B5EF4-FFF2-40B4-BE49-F238E27FC236}">
                <a16:creationId xmlns:a16="http://schemas.microsoft.com/office/drawing/2014/main" id="{EC58E8B7-C146-C828-825F-BE969795E7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10" name="Imagen 9" descr="Un dibujo de una cara feliz  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7675557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ECD5F-8488-4D74-A6C0-3B892EC2CFF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DA388D0-13A2-4AC9-AD44-7635790AD9C9}"/>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4" name="Footer Placeholder 3">
            <a:extLst>
              <a:ext uri="{FF2B5EF4-FFF2-40B4-BE49-F238E27FC236}">
                <a16:creationId xmlns:a16="http://schemas.microsoft.com/office/drawing/2014/main" id="{8EEDF2C1-174D-4232-87D2-AD543EAFF27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C1C7398-C4B5-4034-AD5A-D30AF778A55B}"/>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705523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771C11-3FBE-4042-AFD1-851A7FD8156D}"/>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3" name="Footer Placeholder 2">
            <a:extLst>
              <a:ext uri="{FF2B5EF4-FFF2-40B4-BE49-F238E27FC236}">
                <a16:creationId xmlns:a16="http://schemas.microsoft.com/office/drawing/2014/main" id="{2FDF6F38-972F-4E25-A3FD-70CE49DFA22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F48D4CA-D418-4504-9DD0-8336F97A6276}"/>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3185013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8278-A141-444B-A063-0FAFECFB9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D464649-74F1-49B6-8C68-D07B302F98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4F7A5AE-B04D-43C2-AAB4-A410AF2E2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55E948-5944-423F-8994-278D46F962DE}"/>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6" name="Footer Placeholder 5">
            <a:extLst>
              <a:ext uri="{FF2B5EF4-FFF2-40B4-BE49-F238E27FC236}">
                <a16:creationId xmlns:a16="http://schemas.microsoft.com/office/drawing/2014/main" id="{9BA46CB2-91B7-4165-A444-14CD726F3A5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9D852F3-E6D3-46ED-AE8C-58703B2DBD97}"/>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1567286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9EBF-B0B7-4386-9E75-16097F7873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D7DE167-6D39-42CD-B5D1-2CBF8380D6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A08CEFB-3691-4069-AABB-48E283230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19DC8C-7B3D-4DFF-9525-7F7BFF982483}"/>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6" name="Footer Placeholder 5">
            <a:extLst>
              <a:ext uri="{FF2B5EF4-FFF2-40B4-BE49-F238E27FC236}">
                <a16:creationId xmlns:a16="http://schemas.microsoft.com/office/drawing/2014/main" id="{3AD688C2-475A-4FD3-9433-9194D736952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52BBA9B-D611-464D-8809-76BD763B9588}"/>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2786240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3F22-D88E-4628-9867-C6EA55E8D50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B59A98C-3648-440E-97E6-BDDBEEEFEC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ED2FB7F-A38B-4404-ACDC-CF004F3007CC}"/>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5" name="Footer Placeholder 4">
            <a:extLst>
              <a:ext uri="{FF2B5EF4-FFF2-40B4-BE49-F238E27FC236}">
                <a16:creationId xmlns:a16="http://schemas.microsoft.com/office/drawing/2014/main" id="{5D951712-4097-494B-85E2-D57EA6E27E4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CF22AFB-3920-46F6-9C73-73F459283F35}"/>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1518343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827EE5-5A3B-4C53-8E9F-C55345B0A3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E189D33-B309-41D4-921A-3EE2B3C7C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E86CAB1-FBF6-4AE7-80CC-3082164400C0}"/>
              </a:ext>
            </a:extLst>
          </p:cNvPr>
          <p:cNvSpPr>
            <a:spLocks noGrp="1"/>
          </p:cNvSpPr>
          <p:nvPr>
            <p:ph type="dt" sz="half" idx="10"/>
          </p:nvPr>
        </p:nvSpPr>
        <p:spPr/>
        <p:txBody>
          <a:bodyPr/>
          <a:lstStyle/>
          <a:p>
            <a:fld id="{A0DE6D64-DD9C-48E0-9568-450862D4C867}" type="datetimeFigureOut">
              <a:rPr lang="en-IN" smtClean="0"/>
              <a:t>08-06-2026</a:t>
            </a:fld>
            <a:endParaRPr lang="en-IN"/>
          </a:p>
        </p:txBody>
      </p:sp>
      <p:sp>
        <p:nvSpPr>
          <p:cNvPr id="5" name="Footer Placeholder 4">
            <a:extLst>
              <a:ext uri="{FF2B5EF4-FFF2-40B4-BE49-F238E27FC236}">
                <a16:creationId xmlns:a16="http://schemas.microsoft.com/office/drawing/2014/main" id="{117C4185-DB64-4C7F-86AE-462D020A950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2F0FBF-437E-41A8-BF42-DB91B2A54547}"/>
              </a:ext>
            </a:extLst>
          </p:cNvPr>
          <p:cNvSpPr>
            <a:spLocks noGrp="1"/>
          </p:cNvSpPr>
          <p:nvPr>
            <p:ph type="sldNum" sz="quarter" idx="12"/>
          </p:nvPr>
        </p:nvSpPr>
        <p:spPr/>
        <p:txBody>
          <a:bodyPr/>
          <a:lstStyle/>
          <a:p>
            <a:fld id="{0FEF1C79-37A4-466C-B86D-B6A4863F38BA}" type="slidenum">
              <a:rPr lang="en-IN" smtClean="0"/>
              <a:t>‹Nº›</a:t>
            </a:fld>
            <a:endParaRPr lang="en-IN"/>
          </a:p>
        </p:txBody>
      </p:sp>
    </p:spTree>
    <p:extLst>
      <p:ext uri="{BB962C8B-B14F-4D97-AF65-F5344CB8AC3E}">
        <p14:creationId xmlns:p14="http://schemas.microsoft.com/office/powerpoint/2010/main" val="64852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500062"/>
            <a:ext cx="10515600" cy="1325563"/>
          </a:xfrm>
        </p:spPr>
        <p:txBody>
          <a:bodyP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10" name="Imagen 9" descr="Un dibujo de una cara feliz  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754397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descr="Imagen que contiene luz, reloj  Descripción generada automáticamente">
            <a:extLst>
              <a:ext uri="{FF2B5EF4-FFF2-40B4-BE49-F238E27FC236}">
                <a16:creationId xmlns:a16="http://schemas.microsoft.com/office/drawing/2014/main" id="{B218AD49-FBD9-F897-B725-70CB8D84EC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48" r="-1"/>
          <a:stretch/>
        </p:blipFill>
        <p:spPr>
          <a:xfrm>
            <a:off x="0" y="0"/>
            <a:ext cx="12192000" cy="6858000"/>
          </a:xfrm>
          <a:prstGeom prst="rect">
            <a:avLst/>
          </a:prstGeom>
        </p:spPr>
      </p:pic>
      <p:sp>
        <p:nvSpPr>
          <p:cNvPr id="2" name="Título 1">
            <a:extLst>
              <a:ext uri="{FF2B5EF4-FFF2-40B4-BE49-F238E27FC236}">
                <a16:creationId xmlns:a16="http://schemas.microsoft.com/office/drawing/2014/main" id="{1C2D04F6-31C1-7448-92CD-B03EF294F71D}"/>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E9EC3938-D9D3-D7B5-FA5B-3389621B9C1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D31A9525-6BF0-B26F-9CD4-5A7C24399A7C}"/>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5" name="Marcador de pie de página 4">
            <a:extLst>
              <a:ext uri="{FF2B5EF4-FFF2-40B4-BE49-F238E27FC236}">
                <a16:creationId xmlns:a16="http://schemas.microsoft.com/office/drawing/2014/main" id="{9BEF75B0-3AE3-A43F-46E3-D9488C0559B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6D02F52-0BC1-0CCC-D13F-CF6991B94AEF}"/>
              </a:ext>
            </a:extLst>
          </p:cNvPr>
          <p:cNvSpPr>
            <a:spLocks noGrp="1"/>
          </p:cNvSpPr>
          <p:nvPr>
            <p:ph type="sldNum" sz="quarter" idx="12"/>
          </p:nvPr>
        </p:nvSpPr>
        <p:spPr/>
        <p:txBody>
          <a:bodyPr/>
          <a:lstStyle/>
          <a:p>
            <a:fld id="{D3A92039-7BCC-4D02-A517-162A6F375201}" type="slidenum">
              <a:rPr lang="en-GB" smtClean="0"/>
              <a:t>‹Nº›</a:t>
            </a:fld>
            <a:endParaRPr lang="en-GB"/>
          </a:p>
        </p:txBody>
      </p:sp>
    </p:spTree>
    <p:extLst>
      <p:ext uri="{BB962C8B-B14F-4D97-AF65-F5344CB8AC3E}">
        <p14:creationId xmlns:p14="http://schemas.microsoft.com/office/powerpoint/2010/main" val="201236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Imagen 9" descr="Imagen que contiene luz, reloj  Descripción generada automáticamente">
            <a:extLst>
              <a:ext uri="{FF2B5EF4-FFF2-40B4-BE49-F238E27FC236}">
                <a16:creationId xmlns:a16="http://schemas.microsoft.com/office/drawing/2014/main" id="{9931BEB8-C89E-35D8-CE43-A782EC66D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11" name="Imagen 10" descr="Un dibujo de una cara feliz  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51060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500062"/>
            <a:ext cx="10515600" cy="1325563"/>
          </a:xfrm>
        </p:spPr>
        <p:txBody>
          <a:bodyPr vert="horz" lIns="91440" tIns="45720" rIns="91440" bIns="45720" rtlCol="0" anchor="ctr">
            <a:noAutofit/>
          </a:bodyPr>
          <a:lstStyle>
            <a:lvl1pPr>
              <a:defRPr lang="en-GB" sz="3600" dirty="0">
                <a:gradFill>
                  <a:gsLst>
                    <a:gs pos="0">
                      <a:srgbClr val="E94E1B"/>
                    </a:gs>
                    <a:gs pos="100000">
                      <a:srgbClr val="F9B233"/>
                    </a:gs>
                  </a:gsLst>
                  <a:lin ang="1200000" scaled="0"/>
                </a:gradFill>
              </a:defRPr>
            </a:lvl1pPr>
          </a:lstStyle>
          <a:p>
            <a:pPr lvl="0"/>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11" name="Imagen 10" descr="Un dibujo de una cara feliz  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49205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descr="Imagen que contiene luz, reloj  Descripción generada automáticamente">
            <a:extLst>
              <a:ext uri="{FF2B5EF4-FFF2-40B4-BE49-F238E27FC236}">
                <a16:creationId xmlns:a16="http://schemas.microsoft.com/office/drawing/2014/main" id="{1D652AFF-A5E5-4357-D98D-A1FBB6F61C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168276"/>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11" name="Imagen 10" descr="Un dibujo de una cara feliz  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8802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318388"/>
            <a:ext cx="10515600" cy="1325563"/>
          </a:xfrm>
        </p:spPr>
        <p:txBody>
          <a:bodyPr>
            <a:noAutofit/>
          </a:bodyPr>
          <a:lstStyle>
            <a:lvl1pPr>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11" name="Imagen 10" descr="Un dibujo de una cara feliz  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91062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Imagen que contiene luz, reloj  Descripción generada automáticamente">
            <a:extLst>
              <a:ext uri="{FF2B5EF4-FFF2-40B4-BE49-F238E27FC236}">
                <a16:creationId xmlns:a16="http://schemas.microsoft.com/office/drawing/2014/main" id="{A89426AA-1285-02EA-946C-B57E494C1B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08/06/2026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‹Nº›</a:t>
            </a:fld>
            <a:endParaRPr lang="en-GB"/>
          </a:p>
        </p:txBody>
      </p:sp>
      <p:pic>
        <p:nvPicPr>
          <p:cNvPr id="7" name="Imagen 6" descr="Un dibujo de una cara feliz  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68953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32A7AFB-2C06-51BE-1D8C-CE2419E9E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A16174A3-880E-87B5-B52E-342F75982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0F6BA74B-509B-61B1-49FC-389897FC6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84D97-110F-436D-8052-5194FC30C3C0}" type="datetimeFigureOut">
              <a:rPr lang="en-GB" smtClean="0"/>
              <a:t>08/06/2026</a:t>
            </a:fld>
            <a:endParaRPr lang="en-GB"/>
          </a:p>
        </p:txBody>
      </p:sp>
      <p:sp>
        <p:nvSpPr>
          <p:cNvPr id="5" name="Marcador de pie de página 4">
            <a:extLst>
              <a:ext uri="{FF2B5EF4-FFF2-40B4-BE49-F238E27FC236}">
                <a16:creationId xmlns:a16="http://schemas.microsoft.com/office/drawing/2014/main" id="{19FBDB73-0FA7-FF30-9D47-279702892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9D4B8DE4-BB5E-18E8-DA6C-FB9AB9BB7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92039-7BCC-4D02-A517-162A6F375201}" type="slidenum">
              <a:rPr lang="en-GB" smtClean="0"/>
              <a:t>‹Nº›</a:t>
            </a:fld>
            <a:endParaRPr lang="en-GB"/>
          </a:p>
        </p:txBody>
      </p:sp>
    </p:spTree>
    <p:extLst>
      <p:ext uri="{BB962C8B-B14F-4D97-AF65-F5344CB8AC3E}">
        <p14:creationId xmlns:p14="http://schemas.microsoft.com/office/powerpoint/2010/main" val="2690480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2" r:id="rId6"/>
    <p:sldLayoutId id="2147483653" r:id="rId7"/>
    <p:sldLayoutId id="2147483663" r:id="rId8"/>
    <p:sldLayoutId id="2147483654" r:id="rId9"/>
    <p:sldLayoutId id="2147483664" r:id="rId10"/>
    <p:sldLayoutId id="2147483655" r:id="rId11"/>
    <p:sldLayoutId id="2147483656" r:id="rId12"/>
    <p:sldLayoutId id="2147483657" r:id="rId13"/>
    <p:sldLayoutId id="2147483661" r:id="rId14"/>
  </p:sldLayoutIdLst>
  <p:txStyles>
    <p:titleStyle>
      <a:lvl1pPr algn="l" defTabSz="914400" rtl="0" eaLnBrk="1" latinLnBrk="0" hangingPunct="1">
        <a:lnSpc>
          <a:spcPct val="90000"/>
        </a:lnSpc>
        <a:spcBef>
          <a:spcPct val="0"/>
        </a:spcBef>
        <a:buNone/>
        <a:defRPr sz="4400" b="1" kern="1200">
          <a:solidFill>
            <a:schemeClr val="tx1"/>
          </a:solidFill>
          <a:latin typeface="Montserra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2957B4-4252-4CAD-98ED-6A812D7ED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088F2C2-E46B-471D-A855-BEFDC970B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8EE869-9236-4CB5-B726-64BB0C781A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E6D64-DD9C-48E0-9568-450862D4C867}" type="datetimeFigureOut">
              <a:rPr lang="en-IN" smtClean="0"/>
              <a:t>08-06-2026</a:t>
            </a:fld>
            <a:endParaRPr lang="en-IN"/>
          </a:p>
        </p:txBody>
      </p:sp>
      <p:sp>
        <p:nvSpPr>
          <p:cNvPr id="5" name="Footer Placeholder 4">
            <a:extLst>
              <a:ext uri="{FF2B5EF4-FFF2-40B4-BE49-F238E27FC236}">
                <a16:creationId xmlns:a16="http://schemas.microsoft.com/office/drawing/2014/main" id="{766F88EB-C8F6-4DDD-A90A-16DA7993FD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131FEC5-9CE7-456A-B6C7-AF5E6E27AE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F1C79-37A4-466C-B86D-B6A4863F38BA}" type="slidenum">
              <a:rPr lang="en-IN" smtClean="0"/>
              <a:t>‹Nº›</a:t>
            </a:fld>
            <a:endParaRPr lang="en-IN"/>
          </a:p>
        </p:txBody>
      </p:sp>
    </p:spTree>
    <p:extLst>
      <p:ext uri="{BB962C8B-B14F-4D97-AF65-F5344CB8AC3E}">
        <p14:creationId xmlns:p14="http://schemas.microsoft.com/office/powerpoint/2010/main" val="19850199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A296FF3-251D-D06C-0003-C2B411263ACE}"/>
              </a:ext>
            </a:extLst>
          </p:cNvPr>
          <p:cNvSpPr txBox="1"/>
          <p:nvPr/>
        </p:nvSpPr>
        <p:spPr>
          <a:xfrm>
            <a:off x="69011" y="4245429"/>
            <a:ext cx="4123427" cy="2062103"/>
          </a:xfrm>
          <a:prstGeom prst="rect">
            <a:avLst/>
          </a:prstGeom>
          <a:noFill/>
        </p:spPr>
        <p:txBody>
          <a:bodyPr wrap="square" rtlCol="0">
            <a:spAutoFit/>
          </a:bodyPr>
          <a:lstStyle/>
          <a:p>
            <a:pPr algn="ctr"/>
            <a:r>
              <a:rPr lang="fr-FR" sz="3200" b="1" dirty="0">
                <a:solidFill>
                  <a:schemeClr val="bg1"/>
                </a:solidFill>
                <a:latin typeface="Montserrat" panose="00000500000000000000" pitchFamily="2" charset="0"/>
                <a:cs typeface="Arial" panose="020B0604020202020204" pitchFamily="34" charset="0"/>
              </a:rPr>
              <a:t>Système africain de transfert </a:t>
            </a:r>
          </a:p>
          <a:p>
            <a:pPr algn="ctr"/>
            <a:r>
              <a:rPr lang="fr-FR" sz="3200" b="1" dirty="0">
                <a:solidFill>
                  <a:schemeClr val="bg1"/>
                </a:solidFill>
                <a:latin typeface="Montserrat" panose="00000500000000000000" pitchFamily="2" charset="0"/>
                <a:cs typeface="Arial" panose="020B0604020202020204" pitchFamily="34" charset="0"/>
              </a:rPr>
              <a:t>de crédits </a:t>
            </a:r>
          </a:p>
          <a:p>
            <a:pPr algn="ctr"/>
            <a:r>
              <a:rPr lang="fr-FR" sz="3200" b="1" dirty="0">
                <a:solidFill>
                  <a:schemeClr val="bg1"/>
                </a:solidFill>
                <a:latin typeface="Montserrat" panose="00000500000000000000" pitchFamily="2" charset="0"/>
                <a:cs typeface="Arial" panose="020B0604020202020204" pitchFamily="34" charset="0"/>
              </a:rPr>
              <a:t>(ACTS)</a:t>
            </a:r>
            <a:endParaRPr lang="es-ES" sz="3200" b="1" dirty="0">
              <a:solidFill>
                <a:schemeClr val="bg1"/>
              </a:solidFill>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4166798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297523"/>
            <a:ext cx="10972800" cy="430887"/>
          </a:xfrm>
          <a:prstGeom prst="rect">
            <a:avLst/>
          </a:prstGeom>
          <a:noFill/>
        </p:spPr>
        <p:txBody>
          <a:bodyPr wrap="square">
            <a:spAutoFit/>
          </a:bodyPr>
          <a:lstStyle/>
          <a:p>
            <a:pPr algn="l"/>
            <a:r>
              <a:rPr sz="2200" b="1" i="0" dirty="0">
                <a:solidFill>
                  <a:srgbClr val="1F3864"/>
                </a:solidFill>
                <a:latin typeface="Arial"/>
              </a:rPr>
              <a:t>Vue comparative: Unité Carnegie, ECTS et ACTS</a:t>
            </a:r>
          </a:p>
        </p:txBody>
      </p:sp>
      <p:sp>
        <p:nvSpPr>
          <p:cNvPr id="7" name="Rectangle 6"/>
          <p:cNvSpPr/>
          <p:nvPr/>
        </p:nvSpPr>
        <p:spPr>
          <a:xfrm>
            <a:off x="365760" y="1097280"/>
            <a:ext cx="2286000" cy="475488"/>
          </a:xfrm>
          <a:prstGeom prst="rect">
            <a:avLst/>
          </a:prstGeom>
          <a:solidFill>
            <a:srgbClr val="E874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441960" y="1148080"/>
            <a:ext cx="2159000" cy="338554"/>
          </a:xfrm>
          <a:prstGeom prst="rect">
            <a:avLst/>
          </a:prstGeom>
          <a:noFill/>
        </p:spPr>
        <p:txBody>
          <a:bodyPr wrap="square">
            <a:spAutoFit/>
          </a:bodyPr>
          <a:lstStyle/>
          <a:p>
            <a:pPr algn="ctr"/>
            <a:r>
              <a:rPr sz="1600" b="1" i="0" dirty="0">
                <a:solidFill>
                  <a:srgbClr val="FFFFFF"/>
                </a:solidFill>
                <a:latin typeface="Arial"/>
              </a:rPr>
              <a:t>Caractéristique</a:t>
            </a:r>
          </a:p>
        </p:txBody>
      </p:sp>
      <p:sp>
        <p:nvSpPr>
          <p:cNvPr id="9" name="Rectangle 8"/>
          <p:cNvSpPr/>
          <p:nvPr/>
        </p:nvSpPr>
        <p:spPr>
          <a:xfrm>
            <a:off x="2697480" y="1097280"/>
            <a:ext cx="2560320" cy="475488"/>
          </a:xfrm>
          <a:prstGeom prst="rect">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2773680" y="1148080"/>
            <a:ext cx="2433320" cy="338554"/>
          </a:xfrm>
          <a:prstGeom prst="rect">
            <a:avLst/>
          </a:prstGeom>
          <a:noFill/>
        </p:spPr>
        <p:txBody>
          <a:bodyPr wrap="square">
            <a:spAutoFit/>
          </a:bodyPr>
          <a:lstStyle/>
          <a:p>
            <a:pPr algn="ctr"/>
            <a:r>
              <a:rPr sz="1600" b="1" i="0" dirty="0">
                <a:solidFill>
                  <a:srgbClr val="FFFFFF"/>
                </a:solidFill>
                <a:latin typeface="Arial"/>
              </a:rPr>
              <a:t>Unité Carnegie</a:t>
            </a:r>
          </a:p>
        </p:txBody>
      </p:sp>
      <p:sp>
        <p:nvSpPr>
          <p:cNvPr id="11" name="Rectangle 10"/>
          <p:cNvSpPr/>
          <p:nvPr/>
        </p:nvSpPr>
        <p:spPr>
          <a:xfrm>
            <a:off x="5303520" y="1097280"/>
            <a:ext cx="2743200" cy="475488"/>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5379720" y="1148080"/>
            <a:ext cx="2616200" cy="338554"/>
          </a:xfrm>
          <a:prstGeom prst="rect">
            <a:avLst/>
          </a:prstGeom>
          <a:noFill/>
        </p:spPr>
        <p:txBody>
          <a:bodyPr wrap="square">
            <a:spAutoFit/>
          </a:bodyPr>
          <a:lstStyle/>
          <a:p>
            <a:pPr algn="ctr"/>
            <a:r>
              <a:rPr sz="1600" b="1" i="0" dirty="0">
                <a:solidFill>
                  <a:srgbClr val="FFFFFF"/>
                </a:solidFill>
                <a:latin typeface="Arial"/>
              </a:rPr>
              <a:t>ECTS</a:t>
            </a:r>
          </a:p>
        </p:txBody>
      </p:sp>
      <p:sp>
        <p:nvSpPr>
          <p:cNvPr id="13" name="Rectangle 12"/>
          <p:cNvSpPr/>
          <p:nvPr/>
        </p:nvSpPr>
        <p:spPr>
          <a:xfrm>
            <a:off x="8092440" y="1097280"/>
            <a:ext cx="2743200" cy="475488"/>
          </a:xfrm>
          <a:prstGeom prst="rect">
            <a:avLst/>
          </a:prstGeom>
          <a:solidFill>
            <a:srgbClr val="3786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8168640" y="1148080"/>
            <a:ext cx="2616200" cy="338554"/>
          </a:xfrm>
          <a:prstGeom prst="rect">
            <a:avLst/>
          </a:prstGeom>
          <a:noFill/>
        </p:spPr>
        <p:txBody>
          <a:bodyPr wrap="square">
            <a:spAutoFit/>
          </a:bodyPr>
          <a:lstStyle/>
          <a:p>
            <a:pPr algn="ctr"/>
            <a:r>
              <a:rPr sz="1600" b="1" i="0" dirty="0">
                <a:solidFill>
                  <a:srgbClr val="FFFFFF"/>
                </a:solidFill>
                <a:latin typeface="Arial"/>
              </a:rPr>
              <a:t>ACTS</a:t>
            </a:r>
          </a:p>
        </p:txBody>
      </p:sp>
      <p:sp>
        <p:nvSpPr>
          <p:cNvPr id="15" name="Rectangle 14"/>
          <p:cNvSpPr/>
          <p:nvPr/>
        </p:nvSpPr>
        <p:spPr>
          <a:xfrm>
            <a:off x="365760" y="1572768"/>
            <a:ext cx="22860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441960" y="1623568"/>
            <a:ext cx="2159000" cy="307777"/>
          </a:xfrm>
          <a:prstGeom prst="rect">
            <a:avLst/>
          </a:prstGeom>
          <a:noFill/>
        </p:spPr>
        <p:txBody>
          <a:bodyPr wrap="square">
            <a:spAutoFit/>
          </a:bodyPr>
          <a:lstStyle/>
          <a:p>
            <a:pPr algn="l"/>
            <a:r>
              <a:rPr sz="1400" b="1" i="0" dirty="0">
                <a:solidFill>
                  <a:srgbClr val="1F3864"/>
                </a:solidFill>
                <a:latin typeface="Arial"/>
              </a:rPr>
              <a:t>Origine</a:t>
            </a:r>
          </a:p>
        </p:txBody>
      </p:sp>
      <p:sp>
        <p:nvSpPr>
          <p:cNvPr id="17" name="Rectangle 16"/>
          <p:cNvSpPr/>
          <p:nvPr/>
        </p:nvSpPr>
        <p:spPr>
          <a:xfrm>
            <a:off x="2697480" y="1572768"/>
            <a:ext cx="256032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2773680" y="1623568"/>
            <a:ext cx="2433320" cy="307777"/>
          </a:xfrm>
          <a:prstGeom prst="rect">
            <a:avLst/>
          </a:prstGeom>
          <a:noFill/>
        </p:spPr>
        <p:txBody>
          <a:bodyPr wrap="square">
            <a:spAutoFit/>
          </a:bodyPr>
          <a:lstStyle/>
          <a:p>
            <a:pPr algn="l"/>
            <a:r>
              <a:rPr sz="1400" b="0" i="0" dirty="0">
                <a:solidFill>
                  <a:srgbClr val="000000"/>
                </a:solidFill>
                <a:latin typeface="Arial"/>
              </a:rPr>
              <a:t>États-Unis, 1906</a:t>
            </a:r>
          </a:p>
        </p:txBody>
      </p:sp>
      <p:sp>
        <p:nvSpPr>
          <p:cNvPr id="19" name="Rectangle 18"/>
          <p:cNvSpPr/>
          <p:nvPr/>
        </p:nvSpPr>
        <p:spPr>
          <a:xfrm>
            <a:off x="5303520" y="1572768"/>
            <a:ext cx="27432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5379720" y="1623568"/>
            <a:ext cx="2616200" cy="307777"/>
          </a:xfrm>
          <a:prstGeom prst="rect">
            <a:avLst/>
          </a:prstGeom>
          <a:noFill/>
        </p:spPr>
        <p:txBody>
          <a:bodyPr wrap="square">
            <a:spAutoFit/>
          </a:bodyPr>
          <a:lstStyle/>
          <a:p>
            <a:pPr algn="l"/>
            <a:r>
              <a:rPr sz="1400" b="0" i="0" dirty="0">
                <a:solidFill>
                  <a:srgbClr val="000000"/>
                </a:solidFill>
                <a:latin typeface="Arial"/>
              </a:rPr>
              <a:t>Europe, 1988/1999</a:t>
            </a:r>
          </a:p>
        </p:txBody>
      </p:sp>
      <p:sp>
        <p:nvSpPr>
          <p:cNvPr id="21" name="Rectangle 20"/>
          <p:cNvSpPr/>
          <p:nvPr/>
        </p:nvSpPr>
        <p:spPr>
          <a:xfrm>
            <a:off x="8092440" y="1572768"/>
            <a:ext cx="27432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8168640" y="1623568"/>
            <a:ext cx="2616200" cy="307777"/>
          </a:xfrm>
          <a:prstGeom prst="rect">
            <a:avLst/>
          </a:prstGeom>
          <a:noFill/>
        </p:spPr>
        <p:txBody>
          <a:bodyPr wrap="square">
            <a:spAutoFit/>
          </a:bodyPr>
          <a:lstStyle/>
          <a:p>
            <a:pPr algn="l"/>
            <a:r>
              <a:rPr sz="1400" b="0" i="0" dirty="0">
                <a:solidFill>
                  <a:srgbClr val="000000"/>
                </a:solidFill>
                <a:latin typeface="Arial"/>
              </a:rPr>
              <a:t>Afrique, années 2000–présent</a:t>
            </a:r>
          </a:p>
        </p:txBody>
      </p:sp>
      <p:sp>
        <p:nvSpPr>
          <p:cNvPr id="23" name="Rectangle 22"/>
          <p:cNvSpPr/>
          <p:nvPr/>
        </p:nvSpPr>
        <p:spPr>
          <a:xfrm>
            <a:off x="365760" y="2139696"/>
            <a:ext cx="22860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441960" y="2190496"/>
            <a:ext cx="2159000" cy="307777"/>
          </a:xfrm>
          <a:prstGeom prst="rect">
            <a:avLst/>
          </a:prstGeom>
          <a:noFill/>
        </p:spPr>
        <p:txBody>
          <a:bodyPr wrap="square">
            <a:spAutoFit/>
          </a:bodyPr>
          <a:lstStyle/>
          <a:p>
            <a:pPr algn="l"/>
            <a:r>
              <a:rPr sz="1400" b="1" i="0" dirty="0">
                <a:solidFill>
                  <a:srgbClr val="1F3864"/>
                </a:solidFill>
                <a:latin typeface="Arial"/>
              </a:rPr>
              <a:t>Ce qui est mesuré</a:t>
            </a:r>
          </a:p>
        </p:txBody>
      </p:sp>
      <p:sp>
        <p:nvSpPr>
          <p:cNvPr id="25" name="Rectangle 24"/>
          <p:cNvSpPr/>
          <p:nvPr/>
        </p:nvSpPr>
        <p:spPr>
          <a:xfrm>
            <a:off x="2697480" y="2139696"/>
            <a:ext cx="256032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2773680" y="2190496"/>
            <a:ext cx="2433320" cy="307777"/>
          </a:xfrm>
          <a:prstGeom prst="rect">
            <a:avLst/>
          </a:prstGeom>
          <a:noFill/>
        </p:spPr>
        <p:txBody>
          <a:bodyPr wrap="square">
            <a:spAutoFit/>
          </a:bodyPr>
          <a:lstStyle/>
          <a:p>
            <a:pPr algn="l"/>
            <a:r>
              <a:rPr sz="1400" b="0" i="0" dirty="0">
                <a:solidFill>
                  <a:srgbClr val="000000"/>
                </a:solidFill>
                <a:latin typeface="Arial"/>
              </a:rPr>
              <a:t>Heures de contact enseignant</a:t>
            </a:r>
          </a:p>
        </p:txBody>
      </p:sp>
      <p:sp>
        <p:nvSpPr>
          <p:cNvPr id="27" name="Rectangle 26"/>
          <p:cNvSpPr/>
          <p:nvPr/>
        </p:nvSpPr>
        <p:spPr>
          <a:xfrm>
            <a:off x="5303520" y="2139696"/>
            <a:ext cx="27432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5379720" y="2190496"/>
            <a:ext cx="2616200" cy="307777"/>
          </a:xfrm>
          <a:prstGeom prst="rect">
            <a:avLst/>
          </a:prstGeom>
          <a:noFill/>
        </p:spPr>
        <p:txBody>
          <a:bodyPr wrap="square">
            <a:spAutoFit/>
          </a:bodyPr>
          <a:lstStyle/>
          <a:p>
            <a:pPr algn="l"/>
            <a:r>
              <a:rPr sz="1400" b="0" i="0" dirty="0">
                <a:solidFill>
                  <a:srgbClr val="000000"/>
                </a:solidFill>
                <a:latin typeface="Arial"/>
              </a:rPr>
              <a:t>Charge de travail totale de l'étudiant</a:t>
            </a:r>
          </a:p>
        </p:txBody>
      </p:sp>
      <p:sp>
        <p:nvSpPr>
          <p:cNvPr id="29" name="Rectangle 28"/>
          <p:cNvSpPr/>
          <p:nvPr/>
        </p:nvSpPr>
        <p:spPr>
          <a:xfrm>
            <a:off x="8092440" y="2139696"/>
            <a:ext cx="27432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8168640" y="2190496"/>
            <a:ext cx="2616200" cy="307777"/>
          </a:xfrm>
          <a:prstGeom prst="rect">
            <a:avLst/>
          </a:prstGeom>
          <a:noFill/>
        </p:spPr>
        <p:txBody>
          <a:bodyPr wrap="square">
            <a:spAutoFit/>
          </a:bodyPr>
          <a:lstStyle/>
          <a:p>
            <a:pPr algn="l"/>
            <a:r>
              <a:rPr sz="1400" b="0" i="0" dirty="0">
                <a:solidFill>
                  <a:srgbClr val="000000"/>
                </a:solidFill>
                <a:latin typeface="Arial"/>
              </a:rPr>
              <a:t>Charge de travail totale de l'étudiant</a:t>
            </a:r>
          </a:p>
        </p:txBody>
      </p:sp>
      <p:sp>
        <p:nvSpPr>
          <p:cNvPr id="31" name="Rectangle 30"/>
          <p:cNvSpPr/>
          <p:nvPr/>
        </p:nvSpPr>
        <p:spPr>
          <a:xfrm>
            <a:off x="365760" y="2706624"/>
            <a:ext cx="22860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441960" y="2757424"/>
            <a:ext cx="2159000" cy="307777"/>
          </a:xfrm>
          <a:prstGeom prst="rect">
            <a:avLst/>
          </a:prstGeom>
          <a:noFill/>
        </p:spPr>
        <p:txBody>
          <a:bodyPr wrap="square">
            <a:spAutoFit/>
          </a:bodyPr>
          <a:lstStyle/>
          <a:p>
            <a:pPr algn="l"/>
            <a:r>
              <a:rPr sz="1400" b="1" i="0" dirty="0">
                <a:solidFill>
                  <a:srgbClr val="1F3864"/>
                </a:solidFill>
                <a:latin typeface="Arial"/>
              </a:rPr>
              <a:t>1 crédit =</a:t>
            </a:r>
          </a:p>
        </p:txBody>
      </p:sp>
      <p:sp>
        <p:nvSpPr>
          <p:cNvPr id="33" name="Rectangle 32"/>
          <p:cNvSpPr/>
          <p:nvPr/>
        </p:nvSpPr>
        <p:spPr>
          <a:xfrm>
            <a:off x="2697480" y="2706624"/>
            <a:ext cx="256032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4" name="TextBox 33"/>
          <p:cNvSpPr txBox="1"/>
          <p:nvPr/>
        </p:nvSpPr>
        <p:spPr>
          <a:xfrm>
            <a:off x="2773680" y="2757424"/>
            <a:ext cx="2433320" cy="523220"/>
          </a:xfrm>
          <a:prstGeom prst="rect">
            <a:avLst/>
          </a:prstGeom>
          <a:noFill/>
        </p:spPr>
        <p:txBody>
          <a:bodyPr wrap="square">
            <a:spAutoFit/>
          </a:bodyPr>
          <a:lstStyle/>
          <a:p>
            <a:pPr algn="l"/>
            <a:r>
              <a:rPr sz="1400" b="0" i="0" dirty="0">
                <a:solidFill>
                  <a:srgbClr val="000000"/>
                </a:solidFill>
                <a:latin typeface="Arial"/>
              </a:rPr>
              <a:t>~1 h/semaine de contact (15 semaines)</a:t>
            </a:r>
          </a:p>
        </p:txBody>
      </p:sp>
      <p:sp>
        <p:nvSpPr>
          <p:cNvPr id="35" name="Rectangle 34"/>
          <p:cNvSpPr/>
          <p:nvPr/>
        </p:nvSpPr>
        <p:spPr>
          <a:xfrm>
            <a:off x="5303520" y="2706624"/>
            <a:ext cx="27432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TextBox 35"/>
          <p:cNvSpPr txBox="1"/>
          <p:nvPr/>
        </p:nvSpPr>
        <p:spPr>
          <a:xfrm>
            <a:off x="5379720" y="2757424"/>
            <a:ext cx="2616200" cy="307777"/>
          </a:xfrm>
          <a:prstGeom prst="rect">
            <a:avLst/>
          </a:prstGeom>
          <a:noFill/>
        </p:spPr>
        <p:txBody>
          <a:bodyPr wrap="square">
            <a:spAutoFit/>
          </a:bodyPr>
          <a:lstStyle/>
          <a:p>
            <a:pPr algn="l"/>
            <a:r>
              <a:rPr sz="1400" b="0" i="0" dirty="0">
                <a:solidFill>
                  <a:srgbClr val="000000"/>
                </a:solidFill>
                <a:latin typeface="Arial"/>
              </a:rPr>
              <a:t>25 à 30 h de charge totale</a:t>
            </a:r>
          </a:p>
        </p:txBody>
      </p:sp>
      <p:sp>
        <p:nvSpPr>
          <p:cNvPr id="37" name="Rectangle 36"/>
          <p:cNvSpPr/>
          <p:nvPr/>
        </p:nvSpPr>
        <p:spPr>
          <a:xfrm>
            <a:off x="8092440" y="2706624"/>
            <a:ext cx="27432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TextBox 37"/>
          <p:cNvSpPr txBox="1"/>
          <p:nvPr/>
        </p:nvSpPr>
        <p:spPr>
          <a:xfrm>
            <a:off x="8168640" y="2757424"/>
            <a:ext cx="2616200" cy="307777"/>
          </a:xfrm>
          <a:prstGeom prst="rect">
            <a:avLst/>
          </a:prstGeom>
          <a:noFill/>
        </p:spPr>
        <p:txBody>
          <a:bodyPr wrap="square">
            <a:spAutoFit/>
          </a:bodyPr>
          <a:lstStyle/>
          <a:p>
            <a:pPr algn="l"/>
            <a:r>
              <a:rPr sz="1400" b="0" i="0" dirty="0">
                <a:solidFill>
                  <a:srgbClr val="000000"/>
                </a:solidFill>
                <a:latin typeface="Arial"/>
              </a:rPr>
              <a:t>20 à 25 h de charge totale</a:t>
            </a:r>
          </a:p>
        </p:txBody>
      </p:sp>
      <p:sp>
        <p:nvSpPr>
          <p:cNvPr id="39" name="Rectangle 38"/>
          <p:cNvSpPr/>
          <p:nvPr/>
        </p:nvSpPr>
        <p:spPr>
          <a:xfrm>
            <a:off x="365760" y="3273552"/>
            <a:ext cx="22860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0" name="TextBox 39"/>
          <p:cNvSpPr txBox="1"/>
          <p:nvPr/>
        </p:nvSpPr>
        <p:spPr>
          <a:xfrm>
            <a:off x="441960" y="3324352"/>
            <a:ext cx="2159000" cy="307777"/>
          </a:xfrm>
          <a:prstGeom prst="rect">
            <a:avLst/>
          </a:prstGeom>
          <a:noFill/>
        </p:spPr>
        <p:txBody>
          <a:bodyPr wrap="square">
            <a:spAutoFit/>
          </a:bodyPr>
          <a:lstStyle/>
          <a:p>
            <a:pPr algn="l"/>
            <a:r>
              <a:rPr sz="1400" b="1" i="0" dirty="0">
                <a:solidFill>
                  <a:srgbClr val="1F3864"/>
                </a:solidFill>
                <a:latin typeface="Arial"/>
              </a:rPr>
              <a:t>Année académique complète</a:t>
            </a:r>
          </a:p>
        </p:txBody>
      </p:sp>
      <p:sp>
        <p:nvSpPr>
          <p:cNvPr id="41" name="Rectangle 40"/>
          <p:cNvSpPr/>
          <p:nvPr/>
        </p:nvSpPr>
        <p:spPr>
          <a:xfrm>
            <a:off x="2697480" y="3273552"/>
            <a:ext cx="256032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2" name="TextBox 41"/>
          <p:cNvSpPr txBox="1"/>
          <p:nvPr/>
        </p:nvSpPr>
        <p:spPr>
          <a:xfrm>
            <a:off x="2773680" y="3324352"/>
            <a:ext cx="2433320" cy="307777"/>
          </a:xfrm>
          <a:prstGeom prst="rect">
            <a:avLst/>
          </a:prstGeom>
          <a:noFill/>
        </p:spPr>
        <p:txBody>
          <a:bodyPr wrap="square">
            <a:spAutoFit/>
          </a:bodyPr>
          <a:lstStyle/>
          <a:p>
            <a:pPr algn="l"/>
            <a:r>
              <a:rPr sz="1400" b="0" i="0" dirty="0">
                <a:solidFill>
                  <a:srgbClr val="000000"/>
                </a:solidFill>
                <a:latin typeface="Arial"/>
              </a:rPr>
              <a:t>Variable (30 à 36 crédits)</a:t>
            </a:r>
          </a:p>
        </p:txBody>
      </p:sp>
      <p:sp>
        <p:nvSpPr>
          <p:cNvPr id="43" name="Rectangle 42"/>
          <p:cNvSpPr/>
          <p:nvPr/>
        </p:nvSpPr>
        <p:spPr>
          <a:xfrm>
            <a:off x="5303520" y="3273552"/>
            <a:ext cx="27432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4" name="TextBox 43"/>
          <p:cNvSpPr txBox="1"/>
          <p:nvPr/>
        </p:nvSpPr>
        <p:spPr>
          <a:xfrm>
            <a:off x="5379720" y="3324352"/>
            <a:ext cx="2616200" cy="307777"/>
          </a:xfrm>
          <a:prstGeom prst="rect">
            <a:avLst/>
          </a:prstGeom>
          <a:noFill/>
        </p:spPr>
        <p:txBody>
          <a:bodyPr wrap="square">
            <a:spAutoFit/>
          </a:bodyPr>
          <a:lstStyle/>
          <a:p>
            <a:pPr algn="l"/>
            <a:r>
              <a:rPr sz="1400" b="0" i="0" dirty="0">
                <a:solidFill>
                  <a:srgbClr val="000000"/>
                </a:solidFill>
                <a:latin typeface="Arial"/>
              </a:rPr>
              <a:t>60 crédits</a:t>
            </a:r>
          </a:p>
        </p:txBody>
      </p:sp>
      <p:sp>
        <p:nvSpPr>
          <p:cNvPr id="45" name="Rectangle 44"/>
          <p:cNvSpPr/>
          <p:nvPr/>
        </p:nvSpPr>
        <p:spPr>
          <a:xfrm>
            <a:off x="8092440" y="3273552"/>
            <a:ext cx="27432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6" name="TextBox 45"/>
          <p:cNvSpPr txBox="1"/>
          <p:nvPr/>
        </p:nvSpPr>
        <p:spPr>
          <a:xfrm>
            <a:off x="8168640" y="3324352"/>
            <a:ext cx="2616200" cy="307777"/>
          </a:xfrm>
          <a:prstGeom prst="rect">
            <a:avLst/>
          </a:prstGeom>
          <a:noFill/>
        </p:spPr>
        <p:txBody>
          <a:bodyPr wrap="square">
            <a:spAutoFit/>
          </a:bodyPr>
          <a:lstStyle/>
          <a:p>
            <a:pPr algn="l"/>
            <a:r>
              <a:rPr sz="1400" b="0" i="0" dirty="0">
                <a:solidFill>
                  <a:srgbClr val="000000"/>
                </a:solidFill>
                <a:latin typeface="Arial"/>
              </a:rPr>
              <a:t>60 crédits</a:t>
            </a:r>
          </a:p>
        </p:txBody>
      </p:sp>
      <p:sp>
        <p:nvSpPr>
          <p:cNvPr id="47" name="Rectangle 46"/>
          <p:cNvSpPr/>
          <p:nvPr/>
        </p:nvSpPr>
        <p:spPr>
          <a:xfrm>
            <a:off x="365760" y="3840480"/>
            <a:ext cx="22860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8" name="TextBox 47"/>
          <p:cNvSpPr txBox="1"/>
          <p:nvPr/>
        </p:nvSpPr>
        <p:spPr>
          <a:xfrm>
            <a:off x="441960" y="3891280"/>
            <a:ext cx="2159000" cy="523220"/>
          </a:xfrm>
          <a:prstGeom prst="rect">
            <a:avLst/>
          </a:prstGeom>
          <a:noFill/>
        </p:spPr>
        <p:txBody>
          <a:bodyPr wrap="square">
            <a:spAutoFit/>
          </a:bodyPr>
          <a:lstStyle/>
          <a:p>
            <a:pPr algn="l"/>
            <a:r>
              <a:rPr sz="1400" b="1" i="0" dirty="0">
                <a:solidFill>
                  <a:srgbClr val="1F3864"/>
                </a:solidFill>
                <a:latin typeface="Arial"/>
              </a:rPr>
              <a:t>Lien avec les résultats d'apprentissage</a:t>
            </a:r>
          </a:p>
        </p:txBody>
      </p:sp>
      <p:sp>
        <p:nvSpPr>
          <p:cNvPr id="49" name="Rectangle 48"/>
          <p:cNvSpPr/>
          <p:nvPr/>
        </p:nvSpPr>
        <p:spPr>
          <a:xfrm>
            <a:off x="2697480" y="3840480"/>
            <a:ext cx="256032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0" name="TextBox 49"/>
          <p:cNvSpPr txBox="1"/>
          <p:nvPr/>
        </p:nvSpPr>
        <p:spPr>
          <a:xfrm>
            <a:off x="2773680" y="3891280"/>
            <a:ext cx="2433320" cy="307777"/>
          </a:xfrm>
          <a:prstGeom prst="rect">
            <a:avLst/>
          </a:prstGeom>
          <a:noFill/>
        </p:spPr>
        <p:txBody>
          <a:bodyPr wrap="square">
            <a:spAutoFit/>
          </a:bodyPr>
          <a:lstStyle/>
          <a:p>
            <a:pPr algn="l"/>
            <a:r>
              <a:rPr sz="1400" b="0" i="0" dirty="0">
                <a:solidFill>
                  <a:srgbClr val="000000"/>
                </a:solidFill>
                <a:latin typeface="Arial"/>
              </a:rPr>
              <a:t>Non requis</a:t>
            </a:r>
          </a:p>
        </p:txBody>
      </p:sp>
      <p:sp>
        <p:nvSpPr>
          <p:cNvPr id="51" name="Rectangle 50"/>
          <p:cNvSpPr/>
          <p:nvPr/>
        </p:nvSpPr>
        <p:spPr>
          <a:xfrm>
            <a:off x="5303520" y="3840480"/>
            <a:ext cx="27432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2" name="TextBox 51"/>
          <p:cNvSpPr txBox="1"/>
          <p:nvPr/>
        </p:nvSpPr>
        <p:spPr>
          <a:xfrm>
            <a:off x="5379720" y="3891280"/>
            <a:ext cx="2616200" cy="307777"/>
          </a:xfrm>
          <a:prstGeom prst="rect">
            <a:avLst/>
          </a:prstGeom>
          <a:noFill/>
        </p:spPr>
        <p:txBody>
          <a:bodyPr wrap="square">
            <a:spAutoFit/>
          </a:bodyPr>
          <a:lstStyle/>
          <a:p>
            <a:pPr algn="l"/>
            <a:r>
              <a:rPr sz="1400" b="0" i="0" dirty="0">
                <a:solidFill>
                  <a:srgbClr val="000000"/>
                </a:solidFill>
                <a:latin typeface="Arial"/>
              </a:rPr>
              <a:t>Requis</a:t>
            </a:r>
          </a:p>
        </p:txBody>
      </p:sp>
      <p:sp>
        <p:nvSpPr>
          <p:cNvPr id="53" name="Rectangle 52"/>
          <p:cNvSpPr/>
          <p:nvPr/>
        </p:nvSpPr>
        <p:spPr>
          <a:xfrm>
            <a:off x="8092440" y="3840480"/>
            <a:ext cx="27432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4" name="TextBox 53"/>
          <p:cNvSpPr txBox="1"/>
          <p:nvPr/>
        </p:nvSpPr>
        <p:spPr>
          <a:xfrm>
            <a:off x="8168640" y="3891280"/>
            <a:ext cx="2616200" cy="307777"/>
          </a:xfrm>
          <a:prstGeom prst="rect">
            <a:avLst/>
          </a:prstGeom>
          <a:noFill/>
        </p:spPr>
        <p:txBody>
          <a:bodyPr wrap="square">
            <a:spAutoFit/>
          </a:bodyPr>
          <a:lstStyle/>
          <a:p>
            <a:pPr algn="l"/>
            <a:r>
              <a:rPr sz="1400" b="0" i="0" dirty="0">
                <a:solidFill>
                  <a:srgbClr val="000000"/>
                </a:solidFill>
                <a:latin typeface="Arial"/>
              </a:rPr>
              <a:t>Requis</a:t>
            </a:r>
          </a:p>
        </p:txBody>
      </p:sp>
      <p:sp>
        <p:nvSpPr>
          <p:cNvPr id="55" name="Rectangle 54"/>
          <p:cNvSpPr/>
          <p:nvPr/>
        </p:nvSpPr>
        <p:spPr>
          <a:xfrm>
            <a:off x="365760" y="4407408"/>
            <a:ext cx="22860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6" name="TextBox 55"/>
          <p:cNvSpPr txBox="1"/>
          <p:nvPr/>
        </p:nvSpPr>
        <p:spPr>
          <a:xfrm>
            <a:off x="441960" y="4458208"/>
            <a:ext cx="2159000" cy="307777"/>
          </a:xfrm>
          <a:prstGeom prst="rect">
            <a:avLst/>
          </a:prstGeom>
          <a:noFill/>
        </p:spPr>
        <p:txBody>
          <a:bodyPr wrap="square">
            <a:spAutoFit/>
          </a:bodyPr>
          <a:lstStyle/>
          <a:p>
            <a:pPr algn="l"/>
            <a:r>
              <a:rPr sz="1400" b="1" i="0" dirty="0">
                <a:solidFill>
                  <a:srgbClr val="1F3864"/>
                </a:solidFill>
                <a:latin typeface="Arial"/>
              </a:rPr>
              <a:t>Logique de conception</a:t>
            </a:r>
          </a:p>
        </p:txBody>
      </p:sp>
      <p:sp>
        <p:nvSpPr>
          <p:cNvPr id="57" name="Rectangle 56"/>
          <p:cNvSpPr/>
          <p:nvPr/>
        </p:nvSpPr>
        <p:spPr>
          <a:xfrm>
            <a:off x="2697480" y="4407408"/>
            <a:ext cx="256032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8" name="TextBox 57"/>
          <p:cNvSpPr txBox="1"/>
          <p:nvPr/>
        </p:nvSpPr>
        <p:spPr>
          <a:xfrm>
            <a:off x="2773680" y="4458208"/>
            <a:ext cx="2433320" cy="307777"/>
          </a:xfrm>
          <a:prstGeom prst="rect">
            <a:avLst/>
          </a:prstGeom>
          <a:noFill/>
        </p:spPr>
        <p:txBody>
          <a:bodyPr wrap="square">
            <a:spAutoFit/>
          </a:bodyPr>
          <a:lstStyle/>
          <a:p>
            <a:pPr algn="l"/>
            <a:r>
              <a:rPr sz="1400" b="0" i="0" dirty="0">
                <a:solidFill>
                  <a:srgbClr val="000000"/>
                </a:solidFill>
                <a:latin typeface="Arial"/>
              </a:rPr>
              <a:t>Axée sur les intrants</a:t>
            </a:r>
          </a:p>
        </p:txBody>
      </p:sp>
      <p:sp>
        <p:nvSpPr>
          <p:cNvPr id="59" name="Rectangle 58"/>
          <p:cNvSpPr/>
          <p:nvPr/>
        </p:nvSpPr>
        <p:spPr>
          <a:xfrm>
            <a:off x="5303520" y="4407408"/>
            <a:ext cx="27432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0" name="TextBox 59"/>
          <p:cNvSpPr txBox="1"/>
          <p:nvPr/>
        </p:nvSpPr>
        <p:spPr>
          <a:xfrm>
            <a:off x="5379720" y="4458208"/>
            <a:ext cx="2616200" cy="307777"/>
          </a:xfrm>
          <a:prstGeom prst="rect">
            <a:avLst/>
          </a:prstGeom>
          <a:noFill/>
        </p:spPr>
        <p:txBody>
          <a:bodyPr wrap="square">
            <a:spAutoFit/>
          </a:bodyPr>
          <a:lstStyle/>
          <a:p>
            <a:pPr algn="l"/>
            <a:r>
              <a:rPr sz="1400" b="0" i="0" dirty="0">
                <a:solidFill>
                  <a:srgbClr val="000000"/>
                </a:solidFill>
                <a:latin typeface="Arial"/>
              </a:rPr>
              <a:t>Axée sur les extrants</a:t>
            </a:r>
          </a:p>
        </p:txBody>
      </p:sp>
      <p:sp>
        <p:nvSpPr>
          <p:cNvPr id="61" name="Rectangle 60"/>
          <p:cNvSpPr/>
          <p:nvPr/>
        </p:nvSpPr>
        <p:spPr>
          <a:xfrm>
            <a:off x="8092440" y="4407408"/>
            <a:ext cx="2743200" cy="5303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2" name="TextBox 61"/>
          <p:cNvSpPr txBox="1"/>
          <p:nvPr/>
        </p:nvSpPr>
        <p:spPr>
          <a:xfrm>
            <a:off x="8168640" y="4458208"/>
            <a:ext cx="2616200" cy="307777"/>
          </a:xfrm>
          <a:prstGeom prst="rect">
            <a:avLst/>
          </a:prstGeom>
          <a:noFill/>
        </p:spPr>
        <p:txBody>
          <a:bodyPr wrap="square">
            <a:spAutoFit/>
          </a:bodyPr>
          <a:lstStyle/>
          <a:p>
            <a:pPr algn="l"/>
            <a:r>
              <a:rPr sz="1400" b="0" i="0" dirty="0">
                <a:solidFill>
                  <a:srgbClr val="000000"/>
                </a:solidFill>
                <a:latin typeface="Arial"/>
              </a:rPr>
              <a:t>Axée sur les extrants</a:t>
            </a:r>
          </a:p>
        </p:txBody>
      </p:sp>
      <p:sp>
        <p:nvSpPr>
          <p:cNvPr id="63" name="Rectangle 62"/>
          <p:cNvSpPr/>
          <p:nvPr/>
        </p:nvSpPr>
        <p:spPr>
          <a:xfrm>
            <a:off x="365760" y="4974336"/>
            <a:ext cx="22860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4" name="TextBox 63"/>
          <p:cNvSpPr txBox="1"/>
          <p:nvPr/>
        </p:nvSpPr>
        <p:spPr>
          <a:xfrm>
            <a:off x="441960" y="5025136"/>
            <a:ext cx="2159000" cy="307777"/>
          </a:xfrm>
          <a:prstGeom prst="rect">
            <a:avLst/>
          </a:prstGeom>
          <a:noFill/>
        </p:spPr>
        <p:txBody>
          <a:bodyPr wrap="square">
            <a:spAutoFit/>
          </a:bodyPr>
          <a:lstStyle/>
          <a:p>
            <a:pPr algn="l"/>
            <a:r>
              <a:rPr sz="1400" b="1" i="0" dirty="0">
                <a:solidFill>
                  <a:srgbClr val="1F3864"/>
                </a:solidFill>
                <a:latin typeface="Arial"/>
              </a:rPr>
              <a:t>Portée régionale</a:t>
            </a:r>
          </a:p>
        </p:txBody>
      </p:sp>
      <p:sp>
        <p:nvSpPr>
          <p:cNvPr id="65" name="Rectangle 64"/>
          <p:cNvSpPr/>
          <p:nvPr/>
        </p:nvSpPr>
        <p:spPr>
          <a:xfrm>
            <a:off x="2697480" y="4974336"/>
            <a:ext cx="256032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6" name="TextBox 65"/>
          <p:cNvSpPr txBox="1"/>
          <p:nvPr/>
        </p:nvSpPr>
        <p:spPr>
          <a:xfrm>
            <a:off x="2773680" y="5025136"/>
            <a:ext cx="2433320" cy="523220"/>
          </a:xfrm>
          <a:prstGeom prst="rect">
            <a:avLst/>
          </a:prstGeom>
          <a:noFill/>
        </p:spPr>
        <p:txBody>
          <a:bodyPr wrap="square">
            <a:spAutoFit/>
          </a:bodyPr>
          <a:lstStyle/>
          <a:p>
            <a:pPr algn="l"/>
            <a:r>
              <a:rPr sz="1400" b="0" i="0" dirty="0">
                <a:solidFill>
                  <a:srgbClr val="000000"/>
                </a:solidFill>
                <a:latin typeface="Arial"/>
              </a:rPr>
              <a:t>Amérique du Nord et systèmes influencés</a:t>
            </a:r>
          </a:p>
        </p:txBody>
      </p:sp>
      <p:sp>
        <p:nvSpPr>
          <p:cNvPr id="67" name="Rectangle 66"/>
          <p:cNvSpPr/>
          <p:nvPr/>
        </p:nvSpPr>
        <p:spPr>
          <a:xfrm>
            <a:off x="5303520" y="4974336"/>
            <a:ext cx="27432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8" name="TextBox 67"/>
          <p:cNvSpPr txBox="1"/>
          <p:nvPr/>
        </p:nvSpPr>
        <p:spPr>
          <a:xfrm>
            <a:off x="5379720" y="5025136"/>
            <a:ext cx="2616200" cy="307777"/>
          </a:xfrm>
          <a:prstGeom prst="rect">
            <a:avLst/>
          </a:prstGeom>
          <a:noFill/>
        </p:spPr>
        <p:txBody>
          <a:bodyPr wrap="square">
            <a:spAutoFit/>
          </a:bodyPr>
          <a:lstStyle/>
          <a:p>
            <a:pPr algn="l"/>
            <a:r>
              <a:rPr sz="1400" b="0" i="0" dirty="0">
                <a:solidFill>
                  <a:srgbClr val="000000"/>
                </a:solidFill>
                <a:latin typeface="Arial"/>
              </a:rPr>
              <a:t>50+ pays (Europe)</a:t>
            </a:r>
          </a:p>
        </p:txBody>
      </p:sp>
      <p:sp>
        <p:nvSpPr>
          <p:cNvPr id="69" name="Rectangle 68"/>
          <p:cNvSpPr/>
          <p:nvPr/>
        </p:nvSpPr>
        <p:spPr>
          <a:xfrm>
            <a:off x="8092440" y="4974336"/>
            <a:ext cx="2743200" cy="53035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0" name="TextBox 69"/>
          <p:cNvSpPr txBox="1"/>
          <p:nvPr/>
        </p:nvSpPr>
        <p:spPr>
          <a:xfrm>
            <a:off x="8168640" y="5025136"/>
            <a:ext cx="2616200" cy="307777"/>
          </a:xfrm>
          <a:prstGeom prst="rect">
            <a:avLst/>
          </a:prstGeom>
          <a:noFill/>
        </p:spPr>
        <p:txBody>
          <a:bodyPr wrap="square">
            <a:spAutoFit/>
          </a:bodyPr>
          <a:lstStyle/>
          <a:p>
            <a:pPr algn="l"/>
            <a:r>
              <a:rPr sz="1400" b="0" i="0" dirty="0">
                <a:solidFill>
                  <a:srgbClr val="000000"/>
                </a:solidFill>
                <a:latin typeface="Arial"/>
              </a:rPr>
              <a:t>Cadre panafricain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58833" y="297523"/>
            <a:ext cx="10972800" cy="430887"/>
          </a:xfrm>
          <a:prstGeom prst="rect">
            <a:avLst/>
          </a:prstGeom>
          <a:noFill/>
        </p:spPr>
        <p:txBody>
          <a:bodyPr wrap="square">
            <a:spAutoFit/>
          </a:bodyPr>
          <a:lstStyle/>
          <a:p>
            <a:pPr algn="l"/>
            <a:r>
              <a:rPr sz="2200" b="1" i="0" dirty="0">
                <a:solidFill>
                  <a:srgbClr val="1F3864"/>
                </a:solidFill>
                <a:latin typeface="Arial"/>
              </a:rPr>
              <a:t>Le développement de l'ACTS : de Tuning Africa à HAQAA3</a:t>
            </a:r>
          </a:p>
        </p:txBody>
      </p:sp>
      <p:sp>
        <p:nvSpPr>
          <p:cNvPr id="7" name="Rectangle 6"/>
          <p:cNvSpPr/>
          <p:nvPr/>
        </p:nvSpPr>
        <p:spPr>
          <a:xfrm>
            <a:off x="2971800" y="1874519"/>
            <a:ext cx="365760" cy="109728"/>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ectangle 7"/>
          <p:cNvSpPr/>
          <p:nvPr/>
        </p:nvSpPr>
        <p:spPr>
          <a:xfrm>
            <a:off x="365760" y="1097280"/>
            <a:ext cx="2606040" cy="502920"/>
          </a:xfrm>
          <a:prstGeom prst="rect">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41960" y="1097280"/>
            <a:ext cx="2606040" cy="523220"/>
          </a:xfrm>
          <a:prstGeom prst="rect">
            <a:avLst/>
          </a:prstGeom>
          <a:noFill/>
        </p:spPr>
        <p:txBody>
          <a:bodyPr wrap="square">
            <a:spAutoFit/>
          </a:bodyPr>
          <a:lstStyle/>
          <a:p>
            <a:pPr algn="ctr"/>
            <a:r>
              <a:rPr sz="1400" b="1" i="0" dirty="0">
                <a:solidFill>
                  <a:srgbClr val="FFFFFF"/>
                </a:solidFill>
                <a:latin typeface="Arial"/>
              </a:rPr>
              <a:t>Tuning Africa
2011–2015</a:t>
            </a:r>
          </a:p>
        </p:txBody>
      </p:sp>
      <p:sp>
        <p:nvSpPr>
          <p:cNvPr id="10" name="Rectangle 9"/>
          <p:cNvSpPr/>
          <p:nvPr/>
        </p:nvSpPr>
        <p:spPr>
          <a:xfrm>
            <a:off x="365760" y="1600200"/>
            <a:ext cx="2606040" cy="24943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467360" y="1664208"/>
            <a:ext cx="2468880" cy="1815882"/>
          </a:xfrm>
          <a:prstGeom prst="rect">
            <a:avLst/>
          </a:prstGeom>
          <a:noFill/>
        </p:spPr>
        <p:txBody>
          <a:bodyPr wrap="square">
            <a:spAutoFit/>
          </a:bodyPr>
          <a:lstStyle/>
          <a:p>
            <a:pPr algn="l"/>
            <a:r>
              <a:rPr sz="1400" b="0" i="0" dirty="0">
                <a:solidFill>
                  <a:srgbClr val="000000"/>
                </a:solidFill>
                <a:latin typeface="Arial"/>
              </a:rPr>
              <a:t>Adaptation de la méthodologie Tuning pour l'Afrique. Expérimentation de la conception de programmes basée sur les résultats d'apprentissage dans 5 disciplines. Établissement des fondements conceptuels pour l'attribution de crédits référencés aux résultats.</a:t>
            </a:r>
          </a:p>
        </p:txBody>
      </p:sp>
      <p:sp>
        <p:nvSpPr>
          <p:cNvPr id="12" name="Rectangle 11"/>
          <p:cNvSpPr/>
          <p:nvPr/>
        </p:nvSpPr>
        <p:spPr>
          <a:xfrm>
            <a:off x="5943600" y="1874519"/>
            <a:ext cx="365760" cy="109728"/>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3337560" y="1097280"/>
            <a:ext cx="2606040" cy="502920"/>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3413760" y="1097280"/>
            <a:ext cx="2606040" cy="523220"/>
          </a:xfrm>
          <a:prstGeom prst="rect">
            <a:avLst/>
          </a:prstGeom>
          <a:noFill/>
        </p:spPr>
        <p:txBody>
          <a:bodyPr wrap="square">
            <a:spAutoFit/>
          </a:bodyPr>
          <a:lstStyle/>
          <a:p>
            <a:pPr algn="ctr"/>
            <a:r>
              <a:rPr sz="1400" b="1" i="0" dirty="0">
                <a:solidFill>
                  <a:srgbClr val="FFFFFF"/>
                </a:solidFill>
                <a:latin typeface="Arial"/>
              </a:rPr>
              <a:t>HAQAA1
2015–2018</a:t>
            </a:r>
          </a:p>
        </p:txBody>
      </p:sp>
      <p:sp>
        <p:nvSpPr>
          <p:cNvPr id="15" name="Rectangle 14"/>
          <p:cNvSpPr/>
          <p:nvPr/>
        </p:nvSpPr>
        <p:spPr>
          <a:xfrm>
            <a:off x="3337560" y="1600200"/>
            <a:ext cx="2606040" cy="24943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3439160" y="1664208"/>
            <a:ext cx="2468880" cy="1600438"/>
          </a:xfrm>
          <a:prstGeom prst="rect">
            <a:avLst/>
          </a:prstGeom>
          <a:noFill/>
        </p:spPr>
        <p:txBody>
          <a:bodyPr wrap="square">
            <a:spAutoFit/>
          </a:bodyPr>
          <a:lstStyle/>
          <a:p>
            <a:pPr algn="l"/>
            <a:r>
              <a:rPr sz="1400" b="0" i="0" dirty="0">
                <a:solidFill>
                  <a:srgbClr val="000000"/>
                </a:solidFill>
                <a:latin typeface="Arial"/>
              </a:rPr>
              <a:t>Développement du Cadre panafricain d’assurance qualité et d’accréditation (PAQAF). Établissement de principes reliant l’assurance qualité, la reconnaissance des qualifications et le transfert de crédits.</a:t>
            </a:r>
          </a:p>
        </p:txBody>
      </p:sp>
      <p:sp>
        <p:nvSpPr>
          <p:cNvPr id="17" name="Rectangle 16"/>
          <p:cNvSpPr/>
          <p:nvPr/>
        </p:nvSpPr>
        <p:spPr>
          <a:xfrm>
            <a:off x="8915400" y="1874519"/>
            <a:ext cx="365760" cy="109728"/>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ectangle 17"/>
          <p:cNvSpPr/>
          <p:nvPr/>
        </p:nvSpPr>
        <p:spPr>
          <a:xfrm>
            <a:off x="6309360" y="1097280"/>
            <a:ext cx="2606040" cy="502920"/>
          </a:xfrm>
          <a:prstGeom prst="rect">
            <a:avLst/>
          </a:prstGeom>
          <a:solidFill>
            <a:srgbClr val="E874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6385560" y="1097280"/>
            <a:ext cx="2606040" cy="523220"/>
          </a:xfrm>
          <a:prstGeom prst="rect">
            <a:avLst/>
          </a:prstGeom>
          <a:noFill/>
        </p:spPr>
        <p:txBody>
          <a:bodyPr wrap="square">
            <a:spAutoFit/>
          </a:bodyPr>
          <a:lstStyle/>
          <a:p>
            <a:pPr algn="ctr"/>
            <a:r>
              <a:rPr sz="1400" b="1" i="0" dirty="0">
                <a:solidFill>
                  <a:srgbClr val="FFFFFF"/>
                </a:solidFill>
                <a:latin typeface="Arial"/>
              </a:rPr>
              <a:t>HAQAA2
2018–2022</a:t>
            </a:r>
          </a:p>
        </p:txBody>
      </p:sp>
      <p:sp>
        <p:nvSpPr>
          <p:cNvPr id="20" name="Rectangle 19"/>
          <p:cNvSpPr/>
          <p:nvPr/>
        </p:nvSpPr>
        <p:spPr>
          <a:xfrm>
            <a:off x="6309360" y="1600199"/>
            <a:ext cx="2606040" cy="2494299"/>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6410960" y="1664208"/>
            <a:ext cx="2468880" cy="1815882"/>
          </a:xfrm>
          <a:prstGeom prst="rect">
            <a:avLst/>
          </a:prstGeom>
          <a:noFill/>
        </p:spPr>
        <p:txBody>
          <a:bodyPr wrap="square">
            <a:spAutoFit/>
          </a:bodyPr>
          <a:lstStyle/>
          <a:p>
            <a:pPr algn="l"/>
            <a:r>
              <a:rPr sz="1400" b="0" i="0" dirty="0">
                <a:solidFill>
                  <a:srgbClr val="000000"/>
                </a:solidFill>
                <a:latin typeface="Arial"/>
              </a:rPr>
              <a:t>Production de la Feuille de route ACTS: valeurs de référence des crédits, lignes directrices de mise en œuvre pour les établissements, protocoles d'alignement avec les cadres nationaux de qualifications.</a:t>
            </a:r>
          </a:p>
        </p:txBody>
      </p:sp>
      <p:sp>
        <p:nvSpPr>
          <p:cNvPr id="22" name="Rectangle 21"/>
          <p:cNvSpPr/>
          <p:nvPr/>
        </p:nvSpPr>
        <p:spPr>
          <a:xfrm>
            <a:off x="9281160" y="1097280"/>
            <a:ext cx="2606040" cy="502920"/>
          </a:xfrm>
          <a:prstGeom prst="rect">
            <a:avLst/>
          </a:prstGeom>
          <a:solidFill>
            <a:srgbClr val="3786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9357360" y="1097280"/>
            <a:ext cx="2606040" cy="523220"/>
          </a:xfrm>
          <a:prstGeom prst="rect">
            <a:avLst/>
          </a:prstGeom>
          <a:noFill/>
        </p:spPr>
        <p:txBody>
          <a:bodyPr wrap="square">
            <a:spAutoFit/>
          </a:bodyPr>
          <a:lstStyle/>
          <a:p>
            <a:pPr algn="ctr"/>
            <a:r>
              <a:rPr sz="1400" b="1" i="0" dirty="0">
                <a:solidFill>
                  <a:srgbClr val="FFFFFF"/>
                </a:solidFill>
                <a:latin typeface="Arial"/>
              </a:rPr>
              <a:t>HAQAA3
202</a:t>
            </a:r>
            <a:r>
              <a:rPr lang="es-ES" sz="1400" b="1" i="0" dirty="0">
                <a:solidFill>
                  <a:srgbClr val="FFFFFF"/>
                </a:solidFill>
                <a:latin typeface="Arial"/>
              </a:rPr>
              <a:t>3</a:t>
            </a:r>
            <a:r>
              <a:rPr sz="1400" b="1" i="0" dirty="0">
                <a:solidFill>
                  <a:srgbClr val="FFFFFF"/>
                </a:solidFill>
                <a:latin typeface="Arial"/>
              </a:rPr>
              <a:t>–present</a:t>
            </a:r>
          </a:p>
        </p:txBody>
      </p:sp>
      <p:sp>
        <p:nvSpPr>
          <p:cNvPr id="24" name="Rectangle 23"/>
          <p:cNvSpPr/>
          <p:nvPr/>
        </p:nvSpPr>
        <p:spPr>
          <a:xfrm>
            <a:off x="9281160" y="1600200"/>
            <a:ext cx="2606040" cy="249429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TextBox 24"/>
          <p:cNvSpPr txBox="1"/>
          <p:nvPr/>
        </p:nvSpPr>
        <p:spPr>
          <a:xfrm>
            <a:off x="9382760" y="1664208"/>
            <a:ext cx="2468880" cy="1600438"/>
          </a:xfrm>
          <a:prstGeom prst="rect">
            <a:avLst/>
          </a:prstGeom>
          <a:noFill/>
        </p:spPr>
        <p:txBody>
          <a:bodyPr wrap="square">
            <a:spAutoFit/>
          </a:bodyPr>
          <a:lstStyle/>
          <a:p>
            <a:pPr algn="l"/>
            <a:r>
              <a:rPr sz="1400" b="0" i="0" dirty="0">
                <a:solidFill>
                  <a:srgbClr val="000000"/>
                </a:solidFill>
                <a:latin typeface="Arial"/>
              </a:rPr>
              <a:t>Passage du développement des politiques à la pratique institutionnelle. Prise en compte de l'inertie institutionnelle, des lacunes en matière de capacités, de la pauvreté des données, de la fragmentation réglementaire et des déficits de confiance.</a:t>
            </a:r>
          </a:p>
        </p:txBody>
      </p:sp>
      <p:sp>
        <p:nvSpPr>
          <p:cNvPr id="26" name="TextBox 25"/>
          <p:cNvSpPr txBox="1"/>
          <p:nvPr/>
        </p:nvSpPr>
        <p:spPr>
          <a:xfrm>
            <a:off x="365760" y="4114800"/>
            <a:ext cx="11430000" cy="365760"/>
          </a:xfrm>
          <a:prstGeom prst="rect">
            <a:avLst/>
          </a:prstGeom>
          <a:noFill/>
        </p:spPr>
        <p:txBody>
          <a:bodyPr wrap="square">
            <a:spAutoFit/>
          </a:bodyPr>
          <a:lstStyle/>
          <a:p>
            <a:pPr algn="l"/>
            <a:r>
              <a:rPr b="1" i="0" dirty="0">
                <a:solidFill>
                  <a:srgbClr val="1F3864"/>
                </a:solidFill>
                <a:latin typeface="Arial"/>
              </a:rPr>
              <a:t>Principaux obstacles identifiés par le rapport sur l'état de l'art de HAQAA3 (2025) :</a:t>
            </a:r>
          </a:p>
        </p:txBody>
      </p:sp>
      <p:sp>
        <p:nvSpPr>
          <p:cNvPr id="27" name="TextBox 26"/>
          <p:cNvSpPr txBox="1"/>
          <p:nvPr/>
        </p:nvSpPr>
        <p:spPr>
          <a:xfrm>
            <a:off x="379476" y="4480560"/>
            <a:ext cx="11430000" cy="2169825"/>
          </a:xfrm>
          <a:prstGeom prst="rect">
            <a:avLst/>
          </a:prstGeom>
          <a:solidFill>
            <a:schemeClr val="bg1"/>
          </a:solidFill>
        </p:spPr>
        <p:txBody>
          <a:bodyPr wrap="square">
            <a:spAutoFit/>
          </a:bodyPr>
          <a:lstStyle/>
          <a:p>
            <a:pPr marL="285750" indent="-285750" algn="l">
              <a:buFont typeface="Arial" panose="020B0604020202020204" pitchFamily="34" charset="0"/>
              <a:buChar char="•"/>
            </a:pPr>
            <a:r>
              <a:rPr sz="1500" b="0" dirty="0" err="1">
                <a:solidFill>
                  <a:srgbClr val="000000"/>
                </a:solidFill>
                <a:latin typeface="Arial"/>
              </a:rPr>
              <a:t>Inertie</a:t>
            </a:r>
            <a:r>
              <a:rPr sz="1500" b="0" dirty="0">
                <a:solidFill>
                  <a:srgbClr val="000000"/>
                </a:solidFill>
                <a:latin typeface="Arial"/>
              </a:rPr>
              <a:t> </a:t>
            </a:r>
            <a:r>
              <a:rPr sz="1500" b="0" dirty="0" err="1">
                <a:solidFill>
                  <a:srgbClr val="000000"/>
                </a:solidFill>
                <a:latin typeface="Arial"/>
              </a:rPr>
              <a:t>institutionnelle</a:t>
            </a:r>
            <a:r>
              <a:rPr sz="1500" b="0" dirty="0">
                <a:solidFill>
                  <a:srgbClr val="000000"/>
                </a:solidFill>
                <a:latin typeface="Arial"/>
              </a:rPr>
              <a:t>: de nombreuses universités utilisent encore des définitions de crédits basées sur les heures de contact, dérivées du système Carnegie.</a:t>
            </a:r>
          </a:p>
          <a:p>
            <a:pPr marL="285750" indent="-285750" algn="l">
              <a:buFont typeface="Arial" panose="020B0604020202020204" pitchFamily="34" charset="0"/>
              <a:buChar char="•"/>
            </a:pPr>
            <a:r>
              <a:rPr sz="1500" b="0" dirty="0">
                <a:solidFill>
                  <a:srgbClr val="000000"/>
                </a:solidFill>
                <a:latin typeface="Arial"/>
              </a:rPr>
              <a:t>Lacunes en matière de </a:t>
            </a:r>
            <a:r>
              <a:rPr sz="1500" b="0" dirty="0" err="1">
                <a:solidFill>
                  <a:srgbClr val="000000"/>
                </a:solidFill>
                <a:latin typeface="Arial"/>
              </a:rPr>
              <a:t>capacités</a:t>
            </a:r>
            <a:r>
              <a:rPr sz="1500" b="0" dirty="0">
                <a:solidFill>
                  <a:srgbClr val="000000"/>
                </a:solidFill>
                <a:latin typeface="Arial"/>
              </a:rPr>
              <a:t>: expertise limitée dans l'estimation de la charge de travail et la conception des résultats d'apprentissage au niveau des facultés.</a:t>
            </a:r>
          </a:p>
          <a:p>
            <a:pPr marL="285750" indent="-285750" algn="l">
              <a:buFont typeface="Arial" panose="020B0604020202020204" pitchFamily="34" charset="0"/>
              <a:buChar char="•"/>
            </a:pPr>
            <a:r>
              <a:rPr sz="1500" b="0" dirty="0">
                <a:solidFill>
                  <a:srgbClr val="000000"/>
                </a:solidFill>
                <a:latin typeface="Arial"/>
              </a:rPr>
              <a:t>Pauvreté des données: absence de données fiables sur la charge de travail réelle des étudiants pour un calibrage des crédits fondé sur des preuves.</a:t>
            </a:r>
          </a:p>
          <a:p>
            <a:pPr marL="285750" indent="-285750" algn="l">
              <a:buFont typeface="Arial" panose="020B0604020202020204" pitchFamily="34" charset="0"/>
              <a:buChar char="•"/>
            </a:pPr>
            <a:r>
              <a:rPr sz="1500" b="0" dirty="0">
                <a:solidFill>
                  <a:srgbClr val="000000"/>
                </a:solidFill>
                <a:latin typeface="Arial"/>
              </a:rPr>
              <a:t>Fragmentation </a:t>
            </a:r>
            <a:r>
              <a:rPr sz="1500" b="0" dirty="0" err="1">
                <a:solidFill>
                  <a:srgbClr val="000000"/>
                </a:solidFill>
                <a:latin typeface="Arial"/>
              </a:rPr>
              <a:t>réglementaire</a:t>
            </a:r>
            <a:r>
              <a:rPr sz="1500" b="0" dirty="0">
                <a:solidFill>
                  <a:srgbClr val="000000"/>
                </a:solidFill>
                <a:latin typeface="Arial"/>
              </a:rPr>
              <a:t>: les cadres nationaux de crédits varient considérablement dans leur alignement avec l'ACTS.</a:t>
            </a:r>
          </a:p>
          <a:p>
            <a:pPr marL="285750" indent="-285750" algn="l">
              <a:buFont typeface="Arial" panose="020B0604020202020204" pitchFamily="34" charset="0"/>
              <a:buChar char="•"/>
            </a:pPr>
            <a:r>
              <a:rPr sz="1500" b="0" dirty="0">
                <a:solidFill>
                  <a:srgbClr val="000000"/>
                </a:solidFill>
                <a:latin typeface="Arial"/>
              </a:rPr>
              <a:t>Déficits de </a:t>
            </a:r>
            <a:r>
              <a:rPr sz="1500" b="0" dirty="0" err="1">
                <a:solidFill>
                  <a:srgbClr val="000000"/>
                </a:solidFill>
                <a:latin typeface="Arial"/>
              </a:rPr>
              <a:t>confiance</a:t>
            </a:r>
            <a:r>
              <a:rPr sz="1500" b="0" dirty="0">
                <a:solidFill>
                  <a:srgbClr val="000000"/>
                </a:solidFill>
                <a:latin typeface="Arial"/>
              </a:rPr>
              <a:t>: sans mécanismes d'assurance qualité partagés, les établissements sont réticents à </a:t>
            </a:r>
            <a:r>
              <a:rPr sz="1500" b="0" dirty="0" err="1">
                <a:solidFill>
                  <a:srgbClr val="000000"/>
                </a:solidFill>
                <a:latin typeface="Arial"/>
              </a:rPr>
              <a:t>reconnaître</a:t>
            </a:r>
            <a:r>
              <a:rPr sz="1500" b="0" dirty="0">
                <a:solidFill>
                  <a:srgbClr val="000000"/>
                </a:solidFill>
                <a:latin typeface="Arial"/>
              </a:rPr>
              <a:t> les crédits de leurs partenaires.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31E04CE-03AE-139D-1373-1A9C55B77191}"/>
              </a:ext>
            </a:extLst>
          </p:cNvPr>
          <p:cNvSpPr/>
          <p:nvPr/>
        </p:nvSpPr>
        <p:spPr>
          <a:xfrm>
            <a:off x="0" y="4031668"/>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C8D58C58-6817-CC2C-A3F3-F1B79B12C390}"/>
              </a:ext>
            </a:extLst>
          </p:cNvPr>
          <p:cNvSpPr/>
          <p:nvPr/>
        </p:nvSpPr>
        <p:spPr>
          <a:xfrm>
            <a:off x="0" y="4031668"/>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ipse 10">
            <a:extLst>
              <a:ext uri="{FF2B5EF4-FFF2-40B4-BE49-F238E27FC236}">
                <a16:creationId xmlns:a16="http://schemas.microsoft.com/office/drawing/2014/main" id="{12AC3A4A-638A-102C-868B-EDF31B17F1C3}"/>
              </a:ext>
            </a:extLst>
          </p:cNvPr>
          <p:cNvSpPr/>
          <p:nvPr/>
        </p:nvSpPr>
        <p:spPr>
          <a:xfrm>
            <a:off x="7051962" y="2276055"/>
            <a:ext cx="845127" cy="775855"/>
          </a:xfrm>
          <a:prstGeom prst="ellipse">
            <a:avLst/>
          </a:prstGeom>
          <a:solidFill>
            <a:srgbClr val="F98B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a:t>
            </a:r>
          </a:p>
        </p:txBody>
      </p:sp>
      <p:sp>
        <p:nvSpPr>
          <p:cNvPr id="12" name="Elipse 11">
            <a:extLst>
              <a:ext uri="{FF2B5EF4-FFF2-40B4-BE49-F238E27FC236}">
                <a16:creationId xmlns:a16="http://schemas.microsoft.com/office/drawing/2014/main" id="{05B7702F-117F-09F2-4EA6-6FBE67D9586F}"/>
              </a:ext>
            </a:extLst>
          </p:cNvPr>
          <p:cNvSpPr/>
          <p:nvPr/>
        </p:nvSpPr>
        <p:spPr>
          <a:xfrm>
            <a:off x="7051962" y="3806090"/>
            <a:ext cx="845127" cy="775855"/>
          </a:xfrm>
          <a:prstGeom prst="ellipse">
            <a:avLst/>
          </a:prstGeom>
          <a:solidFill>
            <a:srgbClr val="9F6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pic>
        <p:nvPicPr>
          <p:cNvPr id="7" name="Imagen 6">
            <a:extLst>
              <a:ext uri="{FF2B5EF4-FFF2-40B4-BE49-F238E27FC236}">
                <a16:creationId xmlns:a16="http://schemas.microsoft.com/office/drawing/2014/main" id="{A556ADFD-EF0F-D7D1-A1B9-1D0E3DD46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69839"/>
            <a:ext cx="5721924" cy="5872501"/>
          </a:xfrm>
          <a:prstGeom prst="rect">
            <a:avLst/>
          </a:prstGeom>
        </p:spPr>
      </p:pic>
      <p:sp>
        <p:nvSpPr>
          <p:cNvPr id="4" name="Rectángulo 3">
            <a:extLst>
              <a:ext uri="{FF2B5EF4-FFF2-40B4-BE49-F238E27FC236}">
                <a16:creationId xmlns:a16="http://schemas.microsoft.com/office/drawing/2014/main" id="{1CD49D0C-9CE3-881C-4982-95C31033A485}"/>
              </a:ext>
            </a:extLst>
          </p:cNvPr>
          <p:cNvSpPr/>
          <p:nvPr/>
        </p:nvSpPr>
        <p:spPr>
          <a:xfrm>
            <a:off x="8188036" y="2179072"/>
            <a:ext cx="3699164" cy="949930"/>
          </a:xfrm>
          <a:prstGeom prst="rect">
            <a:avLst/>
          </a:prstGeom>
          <a:solidFill>
            <a:srgbClr val="F98B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Pays avec système de crédit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ángulo 4">
            <a:extLst>
              <a:ext uri="{FF2B5EF4-FFF2-40B4-BE49-F238E27FC236}">
                <a16:creationId xmlns:a16="http://schemas.microsoft.com/office/drawing/2014/main" id="{DBDE2222-445F-7EEA-C2FC-0601028D5CB6}"/>
              </a:ext>
            </a:extLst>
          </p:cNvPr>
          <p:cNvSpPr/>
          <p:nvPr/>
        </p:nvSpPr>
        <p:spPr>
          <a:xfrm>
            <a:off x="8188036" y="3719053"/>
            <a:ext cx="3699164" cy="949930"/>
          </a:xfrm>
          <a:prstGeom prst="rect">
            <a:avLst/>
          </a:prstGeom>
          <a:solidFill>
            <a:srgbClr val="9F6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22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Pays sans système de crédit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desk1">
            <a:extLst>
              <a:ext uri="{FF2B5EF4-FFF2-40B4-BE49-F238E27FC236}">
                <a16:creationId xmlns:a16="http://schemas.microsoft.com/office/drawing/2014/main" id="{A7C73144-271D-9400-2C81-DAC9BEE97D7A}"/>
              </a:ext>
            </a:extLst>
          </p:cNvPr>
          <p:cNvSpPr>
            <a:spLocks noEditPoints="1" noChangeArrowheads="1"/>
          </p:cNvSpPr>
          <p:nvPr/>
        </p:nvSpPr>
        <p:spPr bwMode="auto">
          <a:xfrm>
            <a:off x="1" y="0"/>
            <a:ext cx="12192000" cy="775855"/>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FFCE3C"/>
          </a:solidFill>
          <a:ln w="9525">
            <a:noFill/>
            <a:miter lim="800000"/>
            <a:headEnd/>
            <a:tailEnd/>
          </a:ln>
          <a:effectLst/>
        </p:spPr>
        <p:txBody>
          <a:bodyPr tIns="108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8" name="Rectangle 2">
            <a:extLst>
              <a:ext uri="{FF2B5EF4-FFF2-40B4-BE49-F238E27FC236}">
                <a16:creationId xmlns:a16="http://schemas.microsoft.com/office/drawing/2014/main" id="{1A7E21C2-DF13-81A2-BBD4-DADDB2F5207F}"/>
              </a:ext>
            </a:extLst>
          </p:cNvPr>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CuadroTexto 9">
            <a:extLst>
              <a:ext uri="{FF2B5EF4-FFF2-40B4-BE49-F238E27FC236}">
                <a16:creationId xmlns:a16="http://schemas.microsoft.com/office/drawing/2014/main" id="{1C01B5AE-6BB3-4560-08FD-8DEF0F53EAAB}"/>
              </a:ext>
            </a:extLst>
          </p:cNvPr>
          <p:cNvSpPr txBox="1"/>
          <p:nvPr/>
        </p:nvSpPr>
        <p:spPr>
          <a:xfrm>
            <a:off x="304799" y="248981"/>
            <a:ext cx="8049491" cy="430887"/>
          </a:xfrm>
          <a:prstGeom prst="rect">
            <a:avLst/>
          </a:prstGeom>
          <a:noFill/>
        </p:spPr>
        <p:txBody>
          <a:bodyPr wrap="square" rtlCol="0">
            <a:spAutoFit/>
          </a:bodyPr>
          <a:lstStyle/>
          <a:p>
            <a:r>
              <a:rPr lang="en-US" altLang="es-ES" sz="2200" b="1" dirty="0">
                <a:solidFill>
                  <a:prstClr val="black"/>
                </a:solidFill>
                <a:latin typeface="Arial" panose="020B0604020202020204" pitchFamily="34" charset="0"/>
                <a:cs typeface="Arial" panose="020B0604020202020204" pitchFamily="34" charset="0"/>
              </a:rPr>
              <a:t>État de l'art — Crédits académiques en Afrique</a:t>
            </a:r>
            <a:endParaRPr lang="es-ES" sz="2200" dirty="0"/>
          </a:p>
        </p:txBody>
      </p:sp>
    </p:spTree>
    <p:extLst>
      <p:ext uri="{BB962C8B-B14F-4D97-AF65-F5344CB8AC3E}">
        <p14:creationId xmlns:p14="http://schemas.microsoft.com/office/powerpoint/2010/main" val="1570197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3DF0709-C4F5-02DE-2AEE-A37F7940ED38}"/>
              </a:ext>
            </a:extLst>
          </p:cNvPr>
          <p:cNvSpPr/>
          <p:nvPr/>
        </p:nvSpPr>
        <p:spPr>
          <a:xfrm>
            <a:off x="-1" y="4322615"/>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ipse 4">
            <a:extLst>
              <a:ext uri="{FF2B5EF4-FFF2-40B4-BE49-F238E27FC236}">
                <a16:creationId xmlns:a16="http://schemas.microsoft.com/office/drawing/2014/main" id="{21391984-64FA-BFD4-BCBC-00B5B52228D2}"/>
              </a:ext>
            </a:extLst>
          </p:cNvPr>
          <p:cNvSpPr/>
          <p:nvPr/>
        </p:nvSpPr>
        <p:spPr>
          <a:xfrm>
            <a:off x="7197431" y="1237923"/>
            <a:ext cx="845127" cy="77585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21</a:t>
            </a:r>
          </a:p>
        </p:txBody>
      </p:sp>
      <p:sp>
        <p:nvSpPr>
          <p:cNvPr id="6" name="Rectángulo 5">
            <a:extLst>
              <a:ext uri="{FF2B5EF4-FFF2-40B4-BE49-F238E27FC236}">
                <a16:creationId xmlns:a16="http://schemas.microsoft.com/office/drawing/2014/main" id="{C81DC8E5-6B8D-C3F7-6980-0F0587D0573C}"/>
              </a:ext>
            </a:extLst>
          </p:cNvPr>
          <p:cNvSpPr/>
          <p:nvPr/>
        </p:nvSpPr>
        <p:spPr>
          <a:xfrm>
            <a:off x="8285013" y="1226131"/>
            <a:ext cx="3699164" cy="775855"/>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crédits</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année</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2" name="Elipse 1">
            <a:extLst>
              <a:ext uri="{FF2B5EF4-FFF2-40B4-BE49-F238E27FC236}">
                <a16:creationId xmlns:a16="http://schemas.microsoft.com/office/drawing/2014/main" id="{9141C654-0E1B-7AF5-E6F3-646000E81C09}"/>
              </a:ext>
            </a:extLst>
          </p:cNvPr>
          <p:cNvSpPr/>
          <p:nvPr/>
        </p:nvSpPr>
        <p:spPr>
          <a:xfrm>
            <a:off x="7301334" y="2159938"/>
            <a:ext cx="845127" cy="775855"/>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a:t>
            </a:r>
          </a:p>
        </p:txBody>
      </p:sp>
      <p:sp>
        <p:nvSpPr>
          <p:cNvPr id="7" name="Rectángulo 6">
            <a:extLst>
              <a:ext uri="{FF2B5EF4-FFF2-40B4-BE49-F238E27FC236}">
                <a16:creationId xmlns:a16="http://schemas.microsoft.com/office/drawing/2014/main" id="{073C772C-FC6D-F02A-C6DE-F3347C8592E2}"/>
              </a:ext>
            </a:extLst>
          </p:cNvPr>
          <p:cNvSpPr/>
          <p:nvPr/>
        </p:nvSpPr>
        <p:spPr>
          <a:xfrm>
            <a:off x="8326582" y="2139834"/>
            <a:ext cx="3699164" cy="775855"/>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120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crédits</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année</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9" name="Rectángulo 8">
            <a:extLst>
              <a:ext uri="{FF2B5EF4-FFF2-40B4-BE49-F238E27FC236}">
                <a16:creationId xmlns:a16="http://schemas.microsoft.com/office/drawing/2014/main" id="{6DB428C2-D642-1CE2-F60B-EB7FD5A42246}"/>
              </a:ext>
            </a:extLst>
          </p:cNvPr>
          <p:cNvSpPr/>
          <p:nvPr/>
        </p:nvSpPr>
        <p:spPr>
          <a:xfrm>
            <a:off x="13854" y="4253343"/>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ángulo 2">
            <a:extLst>
              <a:ext uri="{FF2B5EF4-FFF2-40B4-BE49-F238E27FC236}">
                <a16:creationId xmlns:a16="http://schemas.microsoft.com/office/drawing/2014/main" id="{F72BFFE8-347D-DDF1-8FEE-65C493B995AF}"/>
              </a:ext>
            </a:extLst>
          </p:cNvPr>
          <p:cNvSpPr/>
          <p:nvPr/>
        </p:nvSpPr>
        <p:spPr>
          <a:xfrm>
            <a:off x="8285013" y="3060181"/>
            <a:ext cx="3699164" cy="775855"/>
          </a:xfrm>
          <a:prstGeom prst="rect">
            <a:avLst/>
          </a:prstGeom>
          <a:solidFill>
            <a:srgbClr val="00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30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crédits</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année</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0" name="Elipse 9">
            <a:extLst>
              <a:ext uri="{FF2B5EF4-FFF2-40B4-BE49-F238E27FC236}">
                <a16:creationId xmlns:a16="http://schemas.microsoft.com/office/drawing/2014/main" id="{8D7DB5D0-41BE-8A26-E2CA-E35FFD1142FD}"/>
              </a:ext>
            </a:extLst>
          </p:cNvPr>
          <p:cNvSpPr/>
          <p:nvPr/>
        </p:nvSpPr>
        <p:spPr>
          <a:xfrm>
            <a:off x="7329044" y="3078904"/>
            <a:ext cx="845127" cy="775855"/>
          </a:xfrm>
          <a:prstGeom prst="ellipse">
            <a:avLst/>
          </a:prstGeom>
          <a:solidFill>
            <a:srgbClr val="00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1" name="Rectángulo 10">
            <a:extLst>
              <a:ext uri="{FF2B5EF4-FFF2-40B4-BE49-F238E27FC236}">
                <a16:creationId xmlns:a16="http://schemas.microsoft.com/office/drawing/2014/main" id="{E5198E10-B90C-2309-EC46-2840196881A0}"/>
              </a:ext>
            </a:extLst>
          </p:cNvPr>
          <p:cNvSpPr/>
          <p:nvPr/>
        </p:nvSpPr>
        <p:spPr>
          <a:xfrm>
            <a:off x="8326582" y="4024743"/>
            <a:ext cx="3699164" cy="77585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80crédits par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année</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2" name="Elipse 11">
            <a:extLst>
              <a:ext uri="{FF2B5EF4-FFF2-40B4-BE49-F238E27FC236}">
                <a16:creationId xmlns:a16="http://schemas.microsoft.com/office/drawing/2014/main" id="{8D0AFDF0-FD30-777A-1FB5-1079DC9F8F37}"/>
              </a:ext>
            </a:extLst>
          </p:cNvPr>
          <p:cNvSpPr/>
          <p:nvPr/>
        </p:nvSpPr>
        <p:spPr>
          <a:xfrm>
            <a:off x="7301334" y="3997034"/>
            <a:ext cx="845127" cy="77585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4" name="Rectángulo 13">
            <a:extLst>
              <a:ext uri="{FF2B5EF4-FFF2-40B4-BE49-F238E27FC236}">
                <a16:creationId xmlns:a16="http://schemas.microsoft.com/office/drawing/2014/main" id="{E5A4DF05-1E9F-C050-10E7-229FC62C1441}"/>
              </a:ext>
            </a:extLst>
          </p:cNvPr>
          <p:cNvSpPr/>
          <p:nvPr/>
        </p:nvSpPr>
        <p:spPr>
          <a:xfrm>
            <a:off x="13854" y="4184071"/>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ángulo 14">
            <a:extLst>
              <a:ext uri="{FF2B5EF4-FFF2-40B4-BE49-F238E27FC236}">
                <a16:creationId xmlns:a16="http://schemas.microsoft.com/office/drawing/2014/main" id="{B92CB3AC-C814-AC71-7604-AAB0F251E1DB}"/>
              </a:ext>
            </a:extLst>
          </p:cNvPr>
          <p:cNvSpPr/>
          <p:nvPr/>
        </p:nvSpPr>
        <p:spPr>
          <a:xfrm>
            <a:off x="59197" y="4287980"/>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ángulo 16">
            <a:extLst>
              <a:ext uri="{FF2B5EF4-FFF2-40B4-BE49-F238E27FC236}">
                <a16:creationId xmlns:a16="http://schemas.microsoft.com/office/drawing/2014/main" id="{E5A4DF05-1E9F-C050-10E7-229FC62C1441}"/>
              </a:ext>
            </a:extLst>
          </p:cNvPr>
          <p:cNvSpPr/>
          <p:nvPr/>
        </p:nvSpPr>
        <p:spPr>
          <a:xfrm>
            <a:off x="43191" y="4322615"/>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ángulo 18">
            <a:extLst>
              <a:ext uri="{FF2B5EF4-FFF2-40B4-BE49-F238E27FC236}">
                <a16:creationId xmlns:a16="http://schemas.microsoft.com/office/drawing/2014/main" id="{DFD618A3-00CA-D6D2-DB35-9069E298B0CB}"/>
              </a:ext>
            </a:extLst>
          </p:cNvPr>
          <p:cNvSpPr/>
          <p:nvPr/>
        </p:nvSpPr>
        <p:spPr>
          <a:xfrm>
            <a:off x="101258" y="3446317"/>
            <a:ext cx="257938" cy="1877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Imagen 21">
            <a:extLst>
              <a:ext uri="{FF2B5EF4-FFF2-40B4-BE49-F238E27FC236}">
                <a16:creationId xmlns:a16="http://schemas.microsoft.com/office/drawing/2014/main" id="{B2730366-CD25-C7AE-0176-E6F255735FD6}"/>
              </a:ext>
            </a:extLst>
          </p:cNvPr>
          <p:cNvPicPr>
            <a:picLocks noChangeAspect="1"/>
          </p:cNvPicPr>
          <p:nvPr/>
        </p:nvPicPr>
        <p:blipFill>
          <a:blip r:embed="rId3">
            <a:extLst>
              <a:ext uri="{28A0092B-C50C-407E-A947-70E740481C1C}">
                <a14:useLocalDpi xmlns:a14="http://schemas.microsoft.com/office/drawing/2010/main" val="0"/>
              </a:ext>
            </a:extLst>
          </a:blip>
          <a:srcRect l="8228" t="1344" r="2651" b="6515"/>
          <a:stretch/>
        </p:blipFill>
        <p:spPr>
          <a:xfrm>
            <a:off x="341214" y="914400"/>
            <a:ext cx="5754786" cy="5943600"/>
          </a:xfrm>
          <a:prstGeom prst="rect">
            <a:avLst/>
          </a:prstGeom>
        </p:spPr>
      </p:pic>
      <p:sp>
        <p:nvSpPr>
          <p:cNvPr id="23" name="CuadroTexto 22">
            <a:extLst>
              <a:ext uri="{FF2B5EF4-FFF2-40B4-BE49-F238E27FC236}">
                <a16:creationId xmlns:a16="http://schemas.microsoft.com/office/drawing/2014/main" id="{0671178C-B164-73E2-B0FE-F02DBC826EA2}"/>
              </a:ext>
            </a:extLst>
          </p:cNvPr>
          <p:cNvSpPr txBox="1"/>
          <p:nvPr/>
        </p:nvSpPr>
        <p:spPr>
          <a:xfrm>
            <a:off x="6315180" y="5521035"/>
            <a:ext cx="586296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 pays avec des crédits annuels variant de 30 à 120 (3 pays sans définition/information)</a:t>
            </a:r>
            <a:endPar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ectángulo 23">
            <a:extLst>
              <a:ext uri="{FF2B5EF4-FFF2-40B4-BE49-F238E27FC236}">
                <a16:creationId xmlns:a16="http://schemas.microsoft.com/office/drawing/2014/main" id="{02F67AB5-1CDE-88CC-1771-9C40726A3975}"/>
              </a:ext>
            </a:extLst>
          </p:cNvPr>
          <p:cNvSpPr/>
          <p:nvPr/>
        </p:nvSpPr>
        <p:spPr>
          <a:xfrm>
            <a:off x="13854" y="3899218"/>
            <a:ext cx="447630" cy="12330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desk1">
            <a:extLst>
              <a:ext uri="{FF2B5EF4-FFF2-40B4-BE49-F238E27FC236}">
                <a16:creationId xmlns:a16="http://schemas.microsoft.com/office/drawing/2014/main" id="{5F6F17A7-620E-FEA3-84A8-08F27B8C1468}"/>
              </a:ext>
            </a:extLst>
          </p:cNvPr>
          <p:cNvSpPr>
            <a:spLocks noEditPoints="1" noChangeArrowheads="1"/>
          </p:cNvSpPr>
          <p:nvPr/>
        </p:nvSpPr>
        <p:spPr bwMode="auto">
          <a:xfrm>
            <a:off x="1" y="0"/>
            <a:ext cx="12192000" cy="775855"/>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FFCE3C"/>
          </a:solidFill>
          <a:ln w="9525">
            <a:noFill/>
            <a:miter lim="800000"/>
            <a:headEnd/>
            <a:tailEnd/>
          </a:ln>
          <a:effectLst/>
        </p:spPr>
        <p:txBody>
          <a:bodyPr tIns="108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0" name="Rectangle 2">
            <a:extLst>
              <a:ext uri="{FF2B5EF4-FFF2-40B4-BE49-F238E27FC236}">
                <a16:creationId xmlns:a16="http://schemas.microsoft.com/office/drawing/2014/main" id="{9C6B597B-A29F-DA35-6DB4-74F5FF843AA3}"/>
              </a:ext>
            </a:extLst>
          </p:cNvPr>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CuadroTexto 20">
            <a:extLst>
              <a:ext uri="{FF2B5EF4-FFF2-40B4-BE49-F238E27FC236}">
                <a16:creationId xmlns:a16="http://schemas.microsoft.com/office/drawing/2014/main" id="{95F2A896-2B43-025E-8843-E768EF77612F}"/>
              </a:ext>
            </a:extLst>
          </p:cNvPr>
          <p:cNvSpPr txBox="1"/>
          <p:nvPr/>
        </p:nvSpPr>
        <p:spPr>
          <a:xfrm>
            <a:off x="374072" y="229984"/>
            <a:ext cx="121159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PAYS DISPOSANT D'UN SYSTÈME DE CRÉDITS (Nombre de crédits par année universitaire)</a:t>
            </a:r>
            <a:endPar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5008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D659B79-36C6-6A0D-A22D-A38FD3593961}"/>
              </a:ext>
            </a:extLst>
          </p:cNvPr>
          <p:cNvSpPr/>
          <p:nvPr/>
        </p:nvSpPr>
        <p:spPr>
          <a:xfrm>
            <a:off x="-1" y="4163288"/>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ipse 3">
            <a:extLst>
              <a:ext uri="{FF2B5EF4-FFF2-40B4-BE49-F238E27FC236}">
                <a16:creationId xmlns:a16="http://schemas.microsoft.com/office/drawing/2014/main" id="{2A37F84B-8D79-8EDD-0247-C9FF6AEF3A8E}"/>
              </a:ext>
            </a:extLst>
          </p:cNvPr>
          <p:cNvSpPr/>
          <p:nvPr/>
        </p:nvSpPr>
        <p:spPr>
          <a:xfrm>
            <a:off x="7155860" y="1262142"/>
            <a:ext cx="845127" cy="775855"/>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a:t>
            </a:r>
          </a:p>
        </p:txBody>
      </p:sp>
      <p:sp>
        <p:nvSpPr>
          <p:cNvPr id="5" name="Rectángulo 4">
            <a:extLst>
              <a:ext uri="{FF2B5EF4-FFF2-40B4-BE49-F238E27FC236}">
                <a16:creationId xmlns:a16="http://schemas.microsoft.com/office/drawing/2014/main" id="{F97AB644-FC51-0C03-C4CB-75CC7B604A02}"/>
              </a:ext>
            </a:extLst>
          </p:cNvPr>
          <p:cNvSpPr/>
          <p:nvPr/>
        </p:nvSpPr>
        <p:spPr>
          <a:xfrm>
            <a:off x="8194952" y="1257288"/>
            <a:ext cx="3699164" cy="775855"/>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1200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heures</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année</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universitaire</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6" name="Elipse 5">
            <a:extLst>
              <a:ext uri="{FF2B5EF4-FFF2-40B4-BE49-F238E27FC236}">
                <a16:creationId xmlns:a16="http://schemas.microsoft.com/office/drawing/2014/main" id="{83276847-F26B-0DA4-4E13-5F87D30B6641}"/>
              </a:ext>
            </a:extLst>
          </p:cNvPr>
          <p:cNvSpPr/>
          <p:nvPr/>
        </p:nvSpPr>
        <p:spPr>
          <a:xfrm>
            <a:off x="7218194" y="2223649"/>
            <a:ext cx="845127" cy="775855"/>
          </a:xfrm>
          <a:prstGeom prst="ellipse">
            <a:avLst/>
          </a:prstGeom>
          <a:solidFill>
            <a:srgbClr val="A8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7" name="Rectángulo 6">
            <a:extLst>
              <a:ext uri="{FF2B5EF4-FFF2-40B4-BE49-F238E27FC236}">
                <a16:creationId xmlns:a16="http://schemas.microsoft.com/office/drawing/2014/main" id="{D1494DEB-A131-857E-5101-232707C6A6CF}"/>
              </a:ext>
            </a:extLst>
          </p:cNvPr>
          <p:cNvSpPr/>
          <p:nvPr/>
        </p:nvSpPr>
        <p:spPr>
          <a:xfrm>
            <a:off x="8194952" y="2149161"/>
            <a:ext cx="3699164" cy="775855"/>
          </a:xfrm>
          <a:prstGeom prst="rect">
            <a:avLst/>
          </a:prstGeom>
          <a:solidFill>
            <a:srgbClr val="A8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1500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heures</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année</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universitaire</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8" name="Elipse 7">
            <a:extLst>
              <a:ext uri="{FF2B5EF4-FFF2-40B4-BE49-F238E27FC236}">
                <a16:creationId xmlns:a16="http://schemas.microsoft.com/office/drawing/2014/main" id="{5F75F69A-6B76-A0DC-09E8-CCC5C6906B2F}"/>
              </a:ext>
            </a:extLst>
          </p:cNvPr>
          <p:cNvSpPr/>
          <p:nvPr/>
        </p:nvSpPr>
        <p:spPr>
          <a:xfrm>
            <a:off x="7266673" y="3152760"/>
            <a:ext cx="845127" cy="775855"/>
          </a:xfrm>
          <a:prstGeom prst="ellipse">
            <a:avLst/>
          </a:prstGeom>
          <a:solidFill>
            <a:srgbClr val="2BAD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9" name="Rectángulo 8">
            <a:extLst>
              <a:ext uri="{FF2B5EF4-FFF2-40B4-BE49-F238E27FC236}">
                <a16:creationId xmlns:a16="http://schemas.microsoft.com/office/drawing/2014/main" id="{82FC3D21-AA25-1CD0-309D-7DC6FA6C18AE}"/>
              </a:ext>
            </a:extLst>
          </p:cNvPr>
          <p:cNvSpPr/>
          <p:nvPr/>
        </p:nvSpPr>
        <p:spPr>
          <a:xfrm>
            <a:off x="8194952" y="3123363"/>
            <a:ext cx="3699164" cy="775855"/>
          </a:xfrm>
          <a:prstGeom prst="rect">
            <a:avLst/>
          </a:prstGeom>
          <a:solidFill>
            <a:srgbClr val="2BAD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1620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heures</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année</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universitaire</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0" name="Elipse 9">
            <a:extLst>
              <a:ext uri="{FF2B5EF4-FFF2-40B4-BE49-F238E27FC236}">
                <a16:creationId xmlns:a16="http://schemas.microsoft.com/office/drawing/2014/main" id="{E6263E9C-2A55-87F9-A55A-193C635125D8}"/>
              </a:ext>
            </a:extLst>
          </p:cNvPr>
          <p:cNvSpPr/>
          <p:nvPr/>
        </p:nvSpPr>
        <p:spPr>
          <a:xfrm>
            <a:off x="7266673" y="4081871"/>
            <a:ext cx="845127" cy="775855"/>
          </a:xfrm>
          <a:prstGeom prst="ellipse">
            <a:avLst/>
          </a:prstGeom>
          <a:solidFill>
            <a:srgbClr val="150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1" name="Rectángulo 10">
            <a:extLst>
              <a:ext uri="{FF2B5EF4-FFF2-40B4-BE49-F238E27FC236}">
                <a16:creationId xmlns:a16="http://schemas.microsoft.com/office/drawing/2014/main" id="{6CAC6849-9F20-5222-D58C-5F2101C67E27}"/>
              </a:ext>
            </a:extLst>
          </p:cNvPr>
          <p:cNvSpPr/>
          <p:nvPr/>
        </p:nvSpPr>
        <p:spPr>
          <a:xfrm>
            <a:off x="8194952" y="4062850"/>
            <a:ext cx="3699164" cy="775855"/>
          </a:xfrm>
          <a:prstGeom prst="rect">
            <a:avLst/>
          </a:prstGeom>
          <a:solidFill>
            <a:srgbClr val="150D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1800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heures</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année</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s-ES"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universitaire</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2" name="Elipse 11">
            <a:extLst>
              <a:ext uri="{FF2B5EF4-FFF2-40B4-BE49-F238E27FC236}">
                <a16:creationId xmlns:a16="http://schemas.microsoft.com/office/drawing/2014/main" id="{C94DE3D5-B7BA-90AE-41FA-7F7A4581E3D3}"/>
              </a:ext>
            </a:extLst>
          </p:cNvPr>
          <p:cNvSpPr/>
          <p:nvPr/>
        </p:nvSpPr>
        <p:spPr>
          <a:xfrm>
            <a:off x="7301296" y="4988481"/>
            <a:ext cx="845127" cy="775855"/>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13" name="Rectángulo 12">
            <a:extLst>
              <a:ext uri="{FF2B5EF4-FFF2-40B4-BE49-F238E27FC236}">
                <a16:creationId xmlns:a16="http://schemas.microsoft.com/office/drawing/2014/main" id="{CE3539AB-D4E6-C279-C145-3C1F72338C5F}"/>
              </a:ext>
            </a:extLst>
          </p:cNvPr>
          <p:cNvSpPr/>
          <p:nvPr/>
        </p:nvSpPr>
        <p:spPr>
          <a:xfrm>
            <a:off x="8194952" y="4989016"/>
            <a:ext cx="3699164" cy="77585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1500 – 1800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heures</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année</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universitaire</a:t>
            </a: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8" name="Rectángulo 17">
            <a:extLst>
              <a:ext uri="{FF2B5EF4-FFF2-40B4-BE49-F238E27FC236}">
                <a16:creationId xmlns:a16="http://schemas.microsoft.com/office/drawing/2014/main" id="{FA8406D9-9179-F28E-F0B6-5CD89965C68A}"/>
              </a:ext>
            </a:extLst>
          </p:cNvPr>
          <p:cNvSpPr/>
          <p:nvPr/>
        </p:nvSpPr>
        <p:spPr>
          <a:xfrm>
            <a:off x="-1" y="4322615"/>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ángulo 21">
            <a:extLst>
              <a:ext uri="{FF2B5EF4-FFF2-40B4-BE49-F238E27FC236}">
                <a16:creationId xmlns:a16="http://schemas.microsoft.com/office/drawing/2014/main" id="{DC993E11-500C-75FB-4740-9712DDB0587C}"/>
              </a:ext>
            </a:extLst>
          </p:cNvPr>
          <p:cNvSpPr/>
          <p:nvPr/>
        </p:nvSpPr>
        <p:spPr>
          <a:xfrm>
            <a:off x="458362" y="4190995"/>
            <a:ext cx="374073" cy="1537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ángulo 16">
            <a:extLst>
              <a:ext uri="{FF2B5EF4-FFF2-40B4-BE49-F238E27FC236}">
                <a16:creationId xmlns:a16="http://schemas.microsoft.com/office/drawing/2014/main" id="{FB64E4FE-3018-C8DC-D765-6CA3BC30DC7B}"/>
              </a:ext>
            </a:extLst>
          </p:cNvPr>
          <p:cNvSpPr/>
          <p:nvPr/>
        </p:nvSpPr>
        <p:spPr>
          <a:xfrm>
            <a:off x="358143" y="3830778"/>
            <a:ext cx="257938" cy="1877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ángulo 20">
            <a:extLst>
              <a:ext uri="{FF2B5EF4-FFF2-40B4-BE49-F238E27FC236}">
                <a16:creationId xmlns:a16="http://schemas.microsoft.com/office/drawing/2014/main" id="{36F76279-AD4F-9548-55A0-3B745A28B158}"/>
              </a:ext>
            </a:extLst>
          </p:cNvPr>
          <p:cNvSpPr/>
          <p:nvPr/>
        </p:nvSpPr>
        <p:spPr>
          <a:xfrm>
            <a:off x="374071" y="4170216"/>
            <a:ext cx="374073" cy="123305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Imagen 25">
            <a:extLst>
              <a:ext uri="{FF2B5EF4-FFF2-40B4-BE49-F238E27FC236}">
                <a16:creationId xmlns:a16="http://schemas.microsoft.com/office/drawing/2014/main" id="{8332628F-48B6-AB14-1AED-C62BBB6800C0}"/>
              </a:ext>
            </a:extLst>
          </p:cNvPr>
          <p:cNvPicPr>
            <a:picLocks noChangeAspect="1"/>
          </p:cNvPicPr>
          <p:nvPr/>
        </p:nvPicPr>
        <p:blipFill>
          <a:blip r:embed="rId2">
            <a:extLst>
              <a:ext uri="{28A0092B-C50C-407E-A947-70E740481C1C}">
                <a14:useLocalDpi xmlns:a14="http://schemas.microsoft.com/office/drawing/2010/main" val="0"/>
              </a:ext>
            </a:extLst>
          </a:blip>
          <a:srcRect l="8072" t="3232" r="3025" b="6465"/>
          <a:stretch/>
        </p:blipFill>
        <p:spPr>
          <a:xfrm>
            <a:off x="166254" y="1285744"/>
            <a:ext cx="5375564" cy="5454487"/>
          </a:xfrm>
          <a:prstGeom prst="rect">
            <a:avLst/>
          </a:prstGeom>
        </p:spPr>
      </p:pic>
      <p:sp>
        <p:nvSpPr>
          <p:cNvPr id="27" name="Rectángulo 26">
            <a:extLst>
              <a:ext uri="{FF2B5EF4-FFF2-40B4-BE49-F238E27FC236}">
                <a16:creationId xmlns:a16="http://schemas.microsoft.com/office/drawing/2014/main" id="{2B4FFAA0-EB7B-0442-6A9F-BDD533FD6E70}"/>
              </a:ext>
            </a:extLst>
          </p:cNvPr>
          <p:cNvSpPr/>
          <p:nvPr/>
        </p:nvSpPr>
        <p:spPr>
          <a:xfrm>
            <a:off x="13854" y="3899218"/>
            <a:ext cx="447630" cy="12330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desk1">
            <a:extLst>
              <a:ext uri="{FF2B5EF4-FFF2-40B4-BE49-F238E27FC236}">
                <a16:creationId xmlns:a16="http://schemas.microsoft.com/office/drawing/2014/main" id="{1746354D-3007-DC9A-8808-03B508645C97}"/>
              </a:ext>
            </a:extLst>
          </p:cNvPr>
          <p:cNvSpPr>
            <a:spLocks noEditPoints="1" noChangeArrowheads="1"/>
          </p:cNvSpPr>
          <p:nvPr/>
        </p:nvSpPr>
        <p:spPr bwMode="auto">
          <a:xfrm>
            <a:off x="1" y="0"/>
            <a:ext cx="12192000" cy="775855"/>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FFCE3C"/>
          </a:solidFill>
          <a:ln w="9525">
            <a:noFill/>
            <a:miter lim="800000"/>
            <a:headEnd/>
            <a:tailEnd/>
          </a:ln>
          <a:effectLst/>
        </p:spPr>
        <p:txBody>
          <a:bodyPr tIns="108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6" name="Rectangle 2">
            <a:extLst>
              <a:ext uri="{FF2B5EF4-FFF2-40B4-BE49-F238E27FC236}">
                <a16:creationId xmlns:a16="http://schemas.microsoft.com/office/drawing/2014/main" id="{EBC68BA0-2DE1-EF3C-97FF-91E7B7ACA19E}"/>
              </a:ext>
            </a:extLst>
          </p:cNvPr>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CuadroTexto 18">
            <a:extLst>
              <a:ext uri="{FF2B5EF4-FFF2-40B4-BE49-F238E27FC236}">
                <a16:creationId xmlns:a16="http://schemas.microsoft.com/office/drawing/2014/main" id="{000C6775-B3A7-C761-B695-9F1E83B36273}"/>
              </a:ext>
            </a:extLst>
          </p:cNvPr>
          <p:cNvSpPr txBox="1"/>
          <p:nvPr/>
        </p:nvSpPr>
        <p:spPr>
          <a:xfrm>
            <a:off x="374071" y="229984"/>
            <a:ext cx="112914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PAYS DISPOSANT D'UN SYSTÈME DE CRÉDITS (Nombre d'heures par année universitaire)</a:t>
            </a:r>
            <a:endPar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3247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263497"/>
            <a:ext cx="10972800" cy="430887"/>
          </a:xfrm>
          <a:prstGeom prst="rect">
            <a:avLst/>
          </a:prstGeom>
          <a:noFill/>
        </p:spPr>
        <p:txBody>
          <a:bodyPr wrap="square">
            <a:spAutoFit/>
          </a:bodyPr>
          <a:lstStyle/>
          <a:p>
            <a:pPr algn="l"/>
            <a:r>
              <a:rPr sz="2200" b="1" i="0" dirty="0">
                <a:solidFill>
                  <a:srgbClr val="1F3864"/>
                </a:solidFill>
                <a:latin typeface="Arial"/>
              </a:rPr>
              <a:t>L'ACTS dans l'intégration </a:t>
            </a:r>
            <a:r>
              <a:rPr sz="2200" b="1" i="0" dirty="0" err="1">
                <a:solidFill>
                  <a:srgbClr val="1F3864"/>
                </a:solidFill>
                <a:latin typeface="Arial"/>
              </a:rPr>
              <a:t>régionale</a:t>
            </a:r>
            <a:r>
              <a:rPr sz="2200" b="1" i="0" dirty="0">
                <a:solidFill>
                  <a:srgbClr val="1F3864"/>
                </a:solidFill>
                <a:latin typeface="Arial"/>
              </a:rPr>
              <a:t> </a:t>
            </a:r>
            <a:r>
              <a:rPr sz="2200" b="1" i="0" dirty="0" err="1">
                <a:solidFill>
                  <a:srgbClr val="1F3864"/>
                </a:solidFill>
                <a:latin typeface="Arial"/>
              </a:rPr>
              <a:t>africaine</a:t>
            </a:r>
            <a:r>
              <a:rPr sz="2200" b="1" i="0" dirty="0">
                <a:solidFill>
                  <a:srgbClr val="1F3864"/>
                </a:solidFill>
                <a:latin typeface="Arial"/>
              </a:rPr>
              <a:t>: ACTS et ACQF</a:t>
            </a:r>
          </a:p>
        </p:txBody>
      </p:sp>
      <p:sp>
        <p:nvSpPr>
          <p:cNvPr id="7" name="TextBox 6"/>
          <p:cNvSpPr txBox="1"/>
          <p:nvPr/>
        </p:nvSpPr>
        <p:spPr>
          <a:xfrm>
            <a:off x="365760" y="1014899"/>
            <a:ext cx="11430000" cy="507831"/>
          </a:xfrm>
          <a:prstGeom prst="rect">
            <a:avLst/>
          </a:prstGeom>
          <a:noFill/>
        </p:spPr>
        <p:txBody>
          <a:bodyPr wrap="square">
            <a:spAutoFit/>
          </a:bodyPr>
          <a:lstStyle/>
          <a:p>
            <a:pPr algn="l"/>
            <a:r>
              <a:rPr lang="fr-FR" sz="1300" b="0" i="0" dirty="0">
                <a:solidFill>
                  <a:srgbClr val="000000"/>
                </a:solidFill>
                <a:latin typeface="Arial"/>
              </a:rPr>
              <a:t>L'ACTS s'inscrit dans le cadre de l'Agenda 2063 de l'UA et de la Stratégie continentale pour l'éducation en Afrique (CESA 2016-2025). Il contribue à la réalisation de quatre objectifs continentaux :</a:t>
            </a:r>
            <a:endParaRPr sz="1300" b="0" i="0" dirty="0">
              <a:solidFill>
                <a:srgbClr val="000000"/>
              </a:solidFill>
              <a:latin typeface="Arial"/>
            </a:endParaRPr>
          </a:p>
        </p:txBody>
      </p:sp>
      <p:sp>
        <p:nvSpPr>
          <p:cNvPr id="8" name="Rectangle 7"/>
          <p:cNvSpPr/>
          <p:nvPr/>
        </p:nvSpPr>
        <p:spPr>
          <a:xfrm>
            <a:off x="365760" y="1600200"/>
            <a:ext cx="384048" cy="4572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03860" y="1638300"/>
            <a:ext cx="365760" cy="411480"/>
          </a:xfrm>
          <a:prstGeom prst="rect">
            <a:avLst/>
          </a:prstGeom>
          <a:noFill/>
        </p:spPr>
        <p:txBody>
          <a:bodyPr wrap="square">
            <a:spAutoFit/>
          </a:bodyPr>
          <a:lstStyle/>
          <a:p>
            <a:pPr algn="ctr"/>
            <a:r>
              <a:rPr sz="1600" b="1" i="0">
                <a:solidFill>
                  <a:srgbClr val="000000"/>
                </a:solidFill>
                <a:latin typeface="Arial"/>
              </a:rPr>
              <a:t>1</a:t>
            </a:r>
          </a:p>
        </p:txBody>
      </p:sp>
      <p:sp>
        <p:nvSpPr>
          <p:cNvPr id="10" name="TextBox 9"/>
          <p:cNvSpPr txBox="1"/>
          <p:nvPr/>
        </p:nvSpPr>
        <p:spPr>
          <a:xfrm>
            <a:off x="822960" y="1663700"/>
            <a:ext cx="5212080" cy="411480"/>
          </a:xfrm>
          <a:prstGeom prst="rect">
            <a:avLst/>
          </a:prstGeom>
          <a:noFill/>
        </p:spPr>
        <p:txBody>
          <a:bodyPr wrap="square">
            <a:spAutoFit/>
          </a:bodyPr>
          <a:lstStyle/>
          <a:p>
            <a:pPr algn="l"/>
            <a:r>
              <a:rPr sz="1400" b="0" i="0" dirty="0">
                <a:solidFill>
                  <a:srgbClr val="000000"/>
                </a:solidFill>
                <a:latin typeface="Arial"/>
              </a:rPr>
              <a:t>Mobilité étudiante à travers l'Afrique</a:t>
            </a:r>
          </a:p>
        </p:txBody>
      </p:sp>
      <p:sp>
        <p:nvSpPr>
          <p:cNvPr id="11" name="Rectangle 10"/>
          <p:cNvSpPr/>
          <p:nvPr/>
        </p:nvSpPr>
        <p:spPr>
          <a:xfrm>
            <a:off x="6126480" y="1600200"/>
            <a:ext cx="384048" cy="4572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6164580" y="1638300"/>
            <a:ext cx="365760" cy="411480"/>
          </a:xfrm>
          <a:prstGeom prst="rect">
            <a:avLst/>
          </a:prstGeom>
          <a:noFill/>
        </p:spPr>
        <p:txBody>
          <a:bodyPr wrap="square">
            <a:spAutoFit/>
          </a:bodyPr>
          <a:lstStyle/>
          <a:p>
            <a:pPr algn="ctr"/>
            <a:r>
              <a:rPr sz="1600" b="1" i="0">
                <a:solidFill>
                  <a:srgbClr val="000000"/>
                </a:solidFill>
                <a:latin typeface="Arial"/>
              </a:rPr>
              <a:t>2</a:t>
            </a:r>
          </a:p>
        </p:txBody>
      </p:sp>
      <p:sp>
        <p:nvSpPr>
          <p:cNvPr id="13" name="TextBox 12"/>
          <p:cNvSpPr txBox="1"/>
          <p:nvPr/>
        </p:nvSpPr>
        <p:spPr>
          <a:xfrm>
            <a:off x="6583680" y="1663700"/>
            <a:ext cx="5212080" cy="411480"/>
          </a:xfrm>
          <a:prstGeom prst="rect">
            <a:avLst/>
          </a:prstGeom>
          <a:noFill/>
        </p:spPr>
        <p:txBody>
          <a:bodyPr wrap="square">
            <a:spAutoFit/>
          </a:bodyPr>
          <a:lstStyle/>
          <a:p>
            <a:pPr algn="l"/>
            <a:r>
              <a:rPr sz="1400" b="0" i="0">
                <a:solidFill>
                  <a:srgbClr val="000000"/>
                </a:solidFill>
                <a:latin typeface="Arial"/>
              </a:rPr>
              <a:t>Reconnaissance des qualifications entre les systèmes nationaux</a:t>
            </a:r>
          </a:p>
        </p:txBody>
      </p:sp>
      <p:sp>
        <p:nvSpPr>
          <p:cNvPr id="14" name="Rectangle 13"/>
          <p:cNvSpPr/>
          <p:nvPr/>
        </p:nvSpPr>
        <p:spPr>
          <a:xfrm>
            <a:off x="365760" y="2194560"/>
            <a:ext cx="384048" cy="4572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403860" y="2232660"/>
            <a:ext cx="365760" cy="411480"/>
          </a:xfrm>
          <a:prstGeom prst="rect">
            <a:avLst/>
          </a:prstGeom>
          <a:noFill/>
        </p:spPr>
        <p:txBody>
          <a:bodyPr wrap="square">
            <a:spAutoFit/>
          </a:bodyPr>
          <a:lstStyle/>
          <a:p>
            <a:pPr algn="ctr"/>
            <a:r>
              <a:rPr sz="1600" b="1" i="0">
                <a:solidFill>
                  <a:srgbClr val="000000"/>
                </a:solidFill>
                <a:latin typeface="Arial"/>
              </a:rPr>
              <a:t>3</a:t>
            </a:r>
          </a:p>
        </p:txBody>
      </p:sp>
      <p:sp>
        <p:nvSpPr>
          <p:cNvPr id="16" name="TextBox 15"/>
          <p:cNvSpPr txBox="1"/>
          <p:nvPr/>
        </p:nvSpPr>
        <p:spPr>
          <a:xfrm>
            <a:off x="822960" y="2258060"/>
            <a:ext cx="5212080" cy="307777"/>
          </a:xfrm>
          <a:prstGeom prst="rect">
            <a:avLst/>
          </a:prstGeom>
          <a:noFill/>
        </p:spPr>
        <p:txBody>
          <a:bodyPr wrap="square">
            <a:spAutoFit/>
          </a:bodyPr>
          <a:lstStyle/>
          <a:p>
            <a:pPr algn="l"/>
            <a:r>
              <a:rPr lang="es-ES" sz="1400" b="0" i="0" dirty="0" err="1">
                <a:solidFill>
                  <a:srgbClr val="000000"/>
                </a:solidFill>
                <a:latin typeface="Arial"/>
              </a:rPr>
              <a:t>Élaboration</a:t>
            </a:r>
            <a:r>
              <a:rPr lang="es-ES" sz="1400" b="0" i="0" dirty="0">
                <a:solidFill>
                  <a:srgbClr val="000000"/>
                </a:solidFill>
                <a:latin typeface="Arial"/>
              </a:rPr>
              <a:t> </a:t>
            </a:r>
            <a:r>
              <a:rPr lang="es-ES" sz="1400" b="0" i="0" dirty="0" err="1">
                <a:solidFill>
                  <a:srgbClr val="000000"/>
                </a:solidFill>
                <a:latin typeface="Arial"/>
              </a:rPr>
              <a:t>conjointe</a:t>
            </a:r>
            <a:r>
              <a:rPr lang="es-ES" sz="1400" b="0" i="0" dirty="0">
                <a:solidFill>
                  <a:srgbClr val="000000"/>
                </a:solidFill>
                <a:latin typeface="Arial"/>
              </a:rPr>
              <a:t> de </a:t>
            </a:r>
            <a:r>
              <a:rPr lang="es-ES" sz="1400" b="0" i="0" dirty="0" err="1">
                <a:solidFill>
                  <a:srgbClr val="000000"/>
                </a:solidFill>
                <a:latin typeface="Arial"/>
              </a:rPr>
              <a:t>programmes</a:t>
            </a:r>
            <a:endParaRPr sz="1400" b="0" i="0" dirty="0">
              <a:solidFill>
                <a:srgbClr val="000000"/>
              </a:solidFill>
              <a:latin typeface="Arial"/>
            </a:endParaRPr>
          </a:p>
        </p:txBody>
      </p:sp>
      <p:sp>
        <p:nvSpPr>
          <p:cNvPr id="17" name="Rectangle 16"/>
          <p:cNvSpPr/>
          <p:nvPr/>
        </p:nvSpPr>
        <p:spPr>
          <a:xfrm>
            <a:off x="6126480" y="2194560"/>
            <a:ext cx="384048" cy="4572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6164580" y="2232660"/>
            <a:ext cx="365760" cy="411480"/>
          </a:xfrm>
          <a:prstGeom prst="rect">
            <a:avLst/>
          </a:prstGeom>
          <a:noFill/>
        </p:spPr>
        <p:txBody>
          <a:bodyPr wrap="square">
            <a:spAutoFit/>
          </a:bodyPr>
          <a:lstStyle/>
          <a:p>
            <a:pPr algn="ctr"/>
            <a:r>
              <a:rPr sz="1600" b="1" i="0">
                <a:solidFill>
                  <a:srgbClr val="000000"/>
                </a:solidFill>
                <a:latin typeface="Arial"/>
              </a:rPr>
              <a:t>4</a:t>
            </a:r>
          </a:p>
        </p:txBody>
      </p:sp>
      <p:sp>
        <p:nvSpPr>
          <p:cNvPr id="19" name="TextBox 18"/>
          <p:cNvSpPr txBox="1"/>
          <p:nvPr/>
        </p:nvSpPr>
        <p:spPr>
          <a:xfrm>
            <a:off x="6583680" y="2258060"/>
            <a:ext cx="5212080" cy="411480"/>
          </a:xfrm>
          <a:prstGeom prst="rect">
            <a:avLst/>
          </a:prstGeom>
          <a:noFill/>
        </p:spPr>
        <p:txBody>
          <a:bodyPr wrap="square">
            <a:spAutoFit/>
          </a:bodyPr>
          <a:lstStyle/>
          <a:p>
            <a:pPr algn="l"/>
            <a:r>
              <a:rPr sz="1400" b="0" i="0">
                <a:solidFill>
                  <a:srgbClr val="000000"/>
                </a:solidFill>
                <a:latin typeface="Arial"/>
              </a:rPr>
              <a:t>Intégration dans le marché du travail</a:t>
            </a:r>
          </a:p>
        </p:txBody>
      </p:sp>
      <p:sp>
        <p:nvSpPr>
          <p:cNvPr id="20" name="TextBox 19"/>
          <p:cNvSpPr txBox="1"/>
          <p:nvPr/>
        </p:nvSpPr>
        <p:spPr>
          <a:xfrm>
            <a:off x="365760" y="2926080"/>
            <a:ext cx="11430000" cy="323165"/>
          </a:xfrm>
          <a:prstGeom prst="rect">
            <a:avLst/>
          </a:prstGeom>
          <a:noFill/>
        </p:spPr>
        <p:txBody>
          <a:bodyPr wrap="square">
            <a:spAutoFit/>
          </a:bodyPr>
          <a:lstStyle/>
          <a:p>
            <a:pPr algn="l"/>
            <a:r>
              <a:rPr sz="1500" b="1" i="0" dirty="0">
                <a:solidFill>
                  <a:srgbClr val="1F3864"/>
                </a:solidFill>
                <a:latin typeface="Arial"/>
              </a:rPr>
              <a:t>ACTS et ACQF: </a:t>
            </a:r>
            <a:r>
              <a:rPr sz="1500" b="1" i="0" dirty="0" err="1">
                <a:solidFill>
                  <a:srgbClr val="1F3864"/>
                </a:solidFill>
                <a:latin typeface="Arial"/>
              </a:rPr>
              <a:t>complémentaires</a:t>
            </a:r>
            <a:r>
              <a:rPr sz="1500" b="1" i="0" dirty="0">
                <a:solidFill>
                  <a:srgbClr val="1F3864"/>
                </a:solidFill>
                <a:latin typeface="Arial"/>
              </a:rPr>
              <a:t>, non </a:t>
            </a:r>
            <a:r>
              <a:rPr sz="1500" b="1" i="0" dirty="0" err="1">
                <a:solidFill>
                  <a:srgbClr val="1F3864"/>
                </a:solidFill>
                <a:latin typeface="Arial"/>
              </a:rPr>
              <a:t>concurrents</a:t>
            </a:r>
            <a:endParaRPr sz="1500" b="1" i="0" dirty="0">
              <a:solidFill>
                <a:srgbClr val="1F3864"/>
              </a:solidFill>
              <a:latin typeface="Arial"/>
            </a:endParaRPr>
          </a:p>
        </p:txBody>
      </p:sp>
      <p:sp>
        <p:nvSpPr>
          <p:cNvPr id="22" name="Rectangle 21"/>
          <p:cNvSpPr/>
          <p:nvPr/>
        </p:nvSpPr>
        <p:spPr>
          <a:xfrm>
            <a:off x="365760" y="3429000"/>
            <a:ext cx="5623560" cy="475488"/>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ectangle 22"/>
          <p:cNvSpPr/>
          <p:nvPr/>
        </p:nvSpPr>
        <p:spPr>
          <a:xfrm>
            <a:off x="6126480" y="3429000"/>
            <a:ext cx="5669280" cy="475488"/>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457200" y="3492500"/>
            <a:ext cx="5486400" cy="338554"/>
          </a:xfrm>
          <a:prstGeom prst="rect">
            <a:avLst/>
          </a:prstGeom>
          <a:noFill/>
        </p:spPr>
        <p:txBody>
          <a:bodyPr wrap="square">
            <a:spAutoFit/>
          </a:bodyPr>
          <a:lstStyle/>
          <a:p>
            <a:pPr algn="l"/>
            <a:r>
              <a:rPr sz="1600" b="1" i="0" dirty="0">
                <a:solidFill>
                  <a:srgbClr val="FFFFFF"/>
                </a:solidFill>
                <a:latin typeface="Arial"/>
              </a:rPr>
              <a:t>ACTS</a:t>
            </a:r>
          </a:p>
        </p:txBody>
      </p:sp>
      <p:sp>
        <p:nvSpPr>
          <p:cNvPr id="25" name="TextBox 24"/>
          <p:cNvSpPr txBox="1"/>
          <p:nvPr/>
        </p:nvSpPr>
        <p:spPr>
          <a:xfrm>
            <a:off x="6217920" y="3492500"/>
            <a:ext cx="5486400" cy="338554"/>
          </a:xfrm>
          <a:prstGeom prst="rect">
            <a:avLst/>
          </a:prstGeom>
          <a:noFill/>
        </p:spPr>
        <p:txBody>
          <a:bodyPr wrap="square">
            <a:spAutoFit/>
          </a:bodyPr>
          <a:lstStyle/>
          <a:p>
            <a:pPr algn="l"/>
            <a:r>
              <a:rPr sz="1600" b="1" i="0" dirty="0">
                <a:solidFill>
                  <a:srgbClr val="FFFFFF"/>
                </a:solidFill>
                <a:latin typeface="Arial"/>
              </a:rPr>
              <a:t>ACQF</a:t>
            </a:r>
          </a:p>
        </p:txBody>
      </p:sp>
      <p:sp>
        <p:nvSpPr>
          <p:cNvPr id="26" name="Rectangle 25"/>
          <p:cNvSpPr/>
          <p:nvPr/>
        </p:nvSpPr>
        <p:spPr>
          <a:xfrm>
            <a:off x="365760" y="3959352"/>
            <a:ext cx="5623560" cy="4754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a:xfrm>
            <a:off x="6126480" y="3959352"/>
            <a:ext cx="5669280" cy="4754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457200" y="4022852"/>
            <a:ext cx="5486400" cy="307777"/>
          </a:xfrm>
          <a:prstGeom prst="rect">
            <a:avLst/>
          </a:prstGeom>
          <a:noFill/>
        </p:spPr>
        <p:txBody>
          <a:bodyPr wrap="square">
            <a:spAutoFit/>
          </a:bodyPr>
          <a:lstStyle/>
          <a:p>
            <a:pPr algn="l"/>
            <a:r>
              <a:rPr sz="1400" b="0" i="0" dirty="0">
                <a:solidFill>
                  <a:srgbClr val="000000"/>
                </a:solidFill>
                <a:latin typeface="Arial"/>
              </a:rPr>
              <a:t>Facilite le transfert de crédits pour la mobilité étudiante</a:t>
            </a:r>
          </a:p>
        </p:txBody>
      </p:sp>
      <p:sp>
        <p:nvSpPr>
          <p:cNvPr id="29" name="TextBox 28"/>
          <p:cNvSpPr txBox="1"/>
          <p:nvPr/>
        </p:nvSpPr>
        <p:spPr>
          <a:xfrm>
            <a:off x="6217920" y="4022852"/>
            <a:ext cx="5486400" cy="307777"/>
          </a:xfrm>
          <a:prstGeom prst="rect">
            <a:avLst/>
          </a:prstGeom>
          <a:noFill/>
        </p:spPr>
        <p:txBody>
          <a:bodyPr wrap="square">
            <a:spAutoFit/>
          </a:bodyPr>
          <a:lstStyle/>
          <a:p>
            <a:pPr algn="l"/>
            <a:r>
              <a:rPr sz="1400" b="0" i="0" dirty="0">
                <a:solidFill>
                  <a:srgbClr val="000000"/>
                </a:solidFill>
                <a:latin typeface="Arial"/>
              </a:rPr>
              <a:t>Fournit une référence pour comparer les niveaux de qualification</a:t>
            </a:r>
          </a:p>
        </p:txBody>
      </p:sp>
      <p:sp>
        <p:nvSpPr>
          <p:cNvPr id="30" name="Rectangle 29"/>
          <p:cNvSpPr/>
          <p:nvPr/>
        </p:nvSpPr>
        <p:spPr>
          <a:xfrm>
            <a:off x="365760" y="4489704"/>
            <a:ext cx="5623560" cy="47548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1" name="Rectangle 30"/>
          <p:cNvSpPr/>
          <p:nvPr/>
        </p:nvSpPr>
        <p:spPr>
          <a:xfrm>
            <a:off x="6126480" y="4489704"/>
            <a:ext cx="5669280" cy="47548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457200" y="4553204"/>
            <a:ext cx="5486400" cy="307777"/>
          </a:xfrm>
          <a:prstGeom prst="rect">
            <a:avLst/>
          </a:prstGeom>
          <a:noFill/>
        </p:spPr>
        <p:txBody>
          <a:bodyPr wrap="square">
            <a:spAutoFit/>
          </a:bodyPr>
          <a:lstStyle/>
          <a:p>
            <a:pPr algn="l"/>
            <a:r>
              <a:rPr sz="1400" b="0" i="0" dirty="0">
                <a:solidFill>
                  <a:srgbClr val="1F3864"/>
                </a:solidFill>
                <a:latin typeface="Arial"/>
              </a:rPr>
              <a:t>Opère au niveau des cours et des périodes d'études</a:t>
            </a:r>
          </a:p>
        </p:txBody>
      </p:sp>
      <p:sp>
        <p:nvSpPr>
          <p:cNvPr id="33" name="TextBox 32"/>
          <p:cNvSpPr txBox="1"/>
          <p:nvPr/>
        </p:nvSpPr>
        <p:spPr>
          <a:xfrm>
            <a:off x="6217920" y="4553204"/>
            <a:ext cx="5486400" cy="307777"/>
          </a:xfrm>
          <a:prstGeom prst="rect">
            <a:avLst/>
          </a:prstGeom>
          <a:noFill/>
        </p:spPr>
        <p:txBody>
          <a:bodyPr wrap="square">
            <a:spAutoFit/>
          </a:bodyPr>
          <a:lstStyle/>
          <a:p>
            <a:pPr algn="l"/>
            <a:r>
              <a:rPr sz="1400" b="0" i="0" dirty="0">
                <a:solidFill>
                  <a:srgbClr val="1F3864"/>
                </a:solidFill>
                <a:latin typeface="Arial"/>
              </a:rPr>
              <a:t>Opère au niveau des qualifications complètes et des diplômes</a:t>
            </a:r>
          </a:p>
        </p:txBody>
      </p:sp>
      <p:sp>
        <p:nvSpPr>
          <p:cNvPr id="34" name="Rectangle 33"/>
          <p:cNvSpPr/>
          <p:nvPr/>
        </p:nvSpPr>
        <p:spPr>
          <a:xfrm>
            <a:off x="365760" y="5020056"/>
            <a:ext cx="5623560" cy="4754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5" name="Rectangle 34"/>
          <p:cNvSpPr/>
          <p:nvPr/>
        </p:nvSpPr>
        <p:spPr>
          <a:xfrm>
            <a:off x="6126480" y="5020056"/>
            <a:ext cx="5669280" cy="4754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TextBox 35"/>
          <p:cNvSpPr txBox="1"/>
          <p:nvPr/>
        </p:nvSpPr>
        <p:spPr>
          <a:xfrm>
            <a:off x="457200" y="5083556"/>
            <a:ext cx="5486400" cy="307777"/>
          </a:xfrm>
          <a:prstGeom prst="rect">
            <a:avLst/>
          </a:prstGeom>
          <a:noFill/>
        </p:spPr>
        <p:txBody>
          <a:bodyPr wrap="square">
            <a:spAutoFit/>
          </a:bodyPr>
          <a:lstStyle/>
          <a:p>
            <a:pPr algn="l"/>
            <a:r>
              <a:rPr sz="1400" b="0" i="0" dirty="0">
                <a:solidFill>
                  <a:srgbClr val="000000"/>
                </a:solidFill>
                <a:latin typeface="Arial"/>
              </a:rPr>
              <a:t>Soutient la mobilité à court terme et partielle</a:t>
            </a:r>
          </a:p>
        </p:txBody>
      </p:sp>
      <p:sp>
        <p:nvSpPr>
          <p:cNvPr id="37" name="TextBox 36"/>
          <p:cNvSpPr txBox="1"/>
          <p:nvPr/>
        </p:nvSpPr>
        <p:spPr>
          <a:xfrm>
            <a:off x="6217920" y="5083556"/>
            <a:ext cx="5486400" cy="307777"/>
          </a:xfrm>
          <a:prstGeom prst="rect">
            <a:avLst/>
          </a:prstGeom>
          <a:noFill/>
        </p:spPr>
        <p:txBody>
          <a:bodyPr wrap="square">
            <a:spAutoFit/>
          </a:bodyPr>
          <a:lstStyle/>
          <a:p>
            <a:pPr algn="l"/>
            <a:r>
              <a:rPr sz="1400" b="0" i="0" dirty="0">
                <a:solidFill>
                  <a:srgbClr val="000000"/>
                </a:solidFill>
                <a:latin typeface="Arial"/>
              </a:rPr>
              <a:t>Soutient la reconnaissance des qualifications complètes</a:t>
            </a:r>
          </a:p>
        </p:txBody>
      </p:sp>
      <p:sp>
        <p:nvSpPr>
          <p:cNvPr id="38" name="Rectangle 37"/>
          <p:cNvSpPr/>
          <p:nvPr/>
        </p:nvSpPr>
        <p:spPr>
          <a:xfrm>
            <a:off x="365760" y="5550407"/>
            <a:ext cx="5623560" cy="628719"/>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9" name="Rectangle 38"/>
          <p:cNvSpPr/>
          <p:nvPr/>
        </p:nvSpPr>
        <p:spPr>
          <a:xfrm>
            <a:off x="6126480" y="5550408"/>
            <a:ext cx="5669280" cy="62871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0" name="TextBox 39"/>
          <p:cNvSpPr txBox="1"/>
          <p:nvPr/>
        </p:nvSpPr>
        <p:spPr>
          <a:xfrm>
            <a:off x="457200" y="5613908"/>
            <a:ext cx="5486400" cy="307777"/>
          </a:xfrm>
          <a:prstGeom prst="rect">
            <a:avLst/>
          </a:prstGeom>
          <a:noFill/>
        </p:spPr>
        <p:txBody>
          <a:bodyPr wrap="square">
            <a:spAutoFit/>
          </a:bodyPr>
          <a:lstStyle/>
          <a:p>
            <a:pPr algn="l"/>
            <a:r>
              <a:rPr sz="1400" b="0" i="0" dirty="0">
                <a:solidFill>
                  <a:srgbClr val="1F3864"/>
                </a:solidFill>
                <a:latin typeface="Arial"/>
              </a:rPr>
              <a:t>Requiert la définition de la charge de travail et des résultats d'apprentissage</a:t>
            </a:r>
          </a:p>
        </p:txBody>
      </p:sp>
      <p:sp>
        <p:nvSpPr>
          <p:cNvPr id="41" name="TextBox 40"/>
          <p:cNvSpPr txBox="1"/>
          <p:nvPr/>
        </p:nvSpPr>
        <p:spPr>
          <a:xfrm>
            <a:off x="6217920" y="5613908"/>
            <a:ext cx="5486400" cy="307777"/>
          </a:xfrm>
          <a:prstGeom prst="rect">
            <a:avLst/>
          </a:prstGeom>
          <a:noFill/>
        </p:spPr>
        <p:txBody>
          <a:bodyPr wrap="square">
            <a:spAutoFit/>
          </a:bodyPr>
          <a:lstStyle/>
          <a:p>
            <a:pPr algn="l"/>
            <a:r>
              <a:rPr sz="1400" b="0" i="0" dirty="0">
                <a:solidFill>
                  <a:srgbClr val="1F3864"/>
                </a:solidFill>
                <a:latin typeface="Arial"/>
              </a:rPr>
              <a:t>Requiert des descripteurs de niveaux et des normes de qualification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5029200"/>
            <a:ext cx="12188952" cy="164592"/>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48640" y="1371600"/>
            <a:ext cx="10972800" cy="461665"/>
          </a:xfrm>
          <a:prstGeom prst="rect">
            <a:avLst/>
          </a:prstGeom>
          <a:noFill/>
        </p:spPr>
        <p:txBody>
          <a:bodyPr wrap="square">
            <a:spAutoFit/>
          </a:bodyPr>
          <a:lstStyle/>
          <a:p>
            <a:pPr algn="l"/>
            <a:r>
              <a:rPr sz="2400" b="1" i="0" dirty="0">
                <a:solidFill>
                  <a:srgbClr val="FFCE3C"/>
                </a:solidFill>
                <a:latin typeface="Arial"/>
              </a:rPr>
              <a:t>SECTION 3</a:t>
            </a:r>
          </a:p>
        </p:txBody>
      </p:sp>
      <p:sp>
        <p:nvSpPr>
          <p:cNvPr id="5" name="TextBox 4"/>
          <p:cNvSpPr txBox="1"/>
          <p:nvPr/>
        </p:nvSpPr>
        <p:spPr>
          <a:xfrm>
            <a:off x="548640" y="2233353"/>
            <a:ext cx="10972800" cy="1200329"/>
          </a:xfrm>
          <a:prstGeom prst="rect">
            <a:avLst/>
          </a:prstGeom>
          <a:noFill/>
        </p:spPr>
        <p:txBody>
          <a:bodyPr wrap="square">
            <a:spAutoFit/>
          </a:bodyPr>
          <a:lstStyle/>
          <a:p>
            <a:pPr algn="l"/>
            <a:r>
              <a:rPr sz="3600" b="1" i="0" dirty="0">
                <a:solidFill>
                  <a:srgbClr val="FFFFFF"/>
                </a:solidFill>
                <a:latin typeface="Arial"/>
              </a:rPr>
              <a:t>Transposer les programmes d'études </a:t>
            </a:r>
            <a:r>
              <a:rPr sz="3600" b="1" i="0" dirty="0" err="1">
                <a:solidFill>
                  <a:srgbClr val="FFFFFF"/>
                </a:solidFill>
                <a:latin typeface="Arial"/>
              </a:rPr>
              <a:t>en</a:t>
            </a:r>
            <a:r>
              <a:rPr sz="3600" b="1" i="0" dirty="0">
                <a:solidFill>
                  <a:srgbClr val="FFFFFF"/>
                </a:solidFill>
                <a:latin typeface="Arial"/>
              </a:rPr>
              <a:t> ACTS:
une voie pratique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411480"/>
            <a:ext cx="10972800" cy="430887"/>
          </a:xfrm>
          <a:prstGeom prst="rect">
            <a:avLst/>
          </a:prstGeom>
          <a:noFill/>
        </p:spPr>
        <p:txBody>
          <a:bodyPr wrap="square">
            <a:spAutoFit/>
          </a:bodyPr>
          <a:lstStyle/>
          <a:p>
            <a:pPr algn="l"/>
            <a:r>
              <a:rPr sz="2200" b="1" i="0" dirty="0">
                <a:solidFill>
                  <a:srgbClr val="1F3864"/>
                </a:solidFill>
                <a:latin typeface="Arial"/>
              </a:rPr>
              <a:t>Étape 1 — Établir la référence de charge de travail</a:t>
            </a:r>
          </a:p>
        </p:txBody>
      </p:sp>
      <p:sp>
        <p:nvSpPr>
          <p:cNvPr id="7" name="Rectangle 6"/>
          <p:cNvSpPr/>
          <p:nvPr/>
        </p:nvSpPr>
        <p:spPr>
          <a:xfrm>
            <a:off x="365760" y="1097280"/>
            <a:ext cx="594360" cy="356842"/>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365760" y="1097280"/>
            <a:ext cx="594360" cy="400110"/>
          </a:xfrm>
          <a:prstGeom prst="rect">
            <a:avLst/>
          </a:prstGeom>
          <a:solidFill>
            <a:srgbClr val="00B050"/>
          </a:solidFill>
        </p:spPr>
        <p:txBody>
          <a:bodyPr wrap="square">
            <a:spAutoFit/>
          </a:bodyPr>
          <a:lstStyle/>
          <a:p>
            <a:pPr algn="ctr"/>
            <a:r>
              <a:rPr sz="2000" b="1" i="0" dirty="0">
                <a:solidFill>
                  <a:srgbClr val="FFFFFF"/>
                </a:solidFill>
                <a:latin typeface="Arial"/>
              </a:rPr>
              <a:t>1</a:t>
            </a:r>
          </a:p>
        </p:txBody>
      </p:sp>
      <p:sp>
        <p:nvSpPr>
          <p:cNvPr id="9" name="TextBox 8"/>
          <p:cNvSpPr txBox="1"/>
          <p:nvPr/>
        </p:nvSpPr>
        <p:spPr>
          <a:xfrm>
            <a:off x="1018540" y="1004530"/>
            <a:ext cx="10698480" cy="584775"/>
          </a:xfrm>
          <a:prstGeom prst="rect">
            <a:avLst/>
          </a:prstGeom>
          <a:noFill/>
        </p:spPr>
        <p:txBody>
          <a:bodyPr wrap="square">
            <a:spAutoFit/>
          </a:bodyPr>
          <a:lstStyle/>
          <a:p>
            <a:pPr algn="l"/>
            <a:r>
              <a:rPr lang="fr-FR" sz="1600" b="1" i="0" dirty="0">
                <a:solidFill>
                  <a:srgbClr val="000000"/>
                </a:solidFill>
                <a:latin typeface="Arial"/>
              </a:rPr>
              <a:t>Estimez le nombre total d'heures qu'un étudiant type consacre à chaque cours, en incluant TOUTES les composantes:</a:t>
            </a:r>
            <a:endParaRPr sz="1600" b="1" i="0" dirty="0">
              <a:solidFill>
                <a:srgbClr val="000000"/>
              </a:solidFill>
              <a:latin typeface="Arial"/>
            </a:endParaRPr>
          </a:p>
        </p:txBody>
      </p:sp>
      <p:sp>
        <p:nvSpPr>
          <p:cNvPr id="10" name="Rectangle 9"/>
          <p:cNvSpPr/>
          <p:nvPr/>
        </p:nvSpPr>
        <p:spPr>
          <a:xfrm>
            <a:off x="365760" y="1618487"/>
            <a:ext cx="5577840" cy="878769"/>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a:xfrm>
            <a:off x="339021" y="1603546"/>
            <a:ext cx="73152" cy="87376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502920" y="1679991"/>
            <a:ext cx="3174630" cy="314520"/>
          </a:xfrm>
          <a:prstGeom prst="rect">
            <a:avLst/>
          </a:prstGeom>
          <a:noFill/>
        </p:spPr>
        <p:txBody>
          <a:bodyPr wrap="square">
            <a:spAutoFit/>
          </a:bodyPr>
          <a:lstStyle/>
          <a:p>
            <a:pPr algn="l"/>
            <a:r>
              <a:rPr sz="1400" b="1" i="0" dirty="0">
                <a:solidFill>
                  <a:srgbClr val="1F3864"/>
                </a:solidFill>
                <a:latin typeface="Arial"/>
              </a:rPr>
              <a:t>Temps de contact programmé</a:t>
            </a:r>
          </a:p>
        </p:txBody>
      </p:sp>
      <p:sp>
        <p:nvSpPr>
          <p:cNvPr id="13" name="TextBox 12"/>
          <p:cNvSpPr txBox="1"/>
          <p:nvPr/>
        </p:nvSpPr>
        <p:spPr>
          <a:xfrm>
            <a:off x="476181" y="1928984"/>
            <a:ext cx="5303520" cy="307777"/>
          </a:xfrm>
          <a:prstGeom prst="rect">
            <a:avLst/>
          </a:prstGeom>
          <a:noFill/>
        </p:spPr>
        <p:txBody>
          <a:bodyPr wrap="square">
            <a:spAutoFit/>
          </a:bodyPr>
          <a:lstStyle/>
          <a:p>
            <a:pPr algn="l"/>
            <a:r>
              <a:rPr sz="1400" b="0" i="0" dirty="0">
                <a:solidFill>
                  <a:srgbClr val="000000"/>
                </a:solidFill>
                <a:latin typeface="Arial"/>
              </a:rPr>
              <a:t>Cours magistraux, séminaires, séances de laboratoire, temps en studio</a:t>
            </a:r>
          </a:p>
        </p:txBody>
      </p:sp>
      <p:sp>
        <p:nvSpPr>
          <p:cNvPr id="14" name="Rectangle 13"/>
          <p:cNvSpPr/>
          <p:nvPr/>
        </p:nvSpPr>
        <p:spPr>
          <a:xfrm>
            <a:off x="6248400" y="1632204"/>
            <a:ext cx="5577840" cy="809244"/>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a:xfrm>
            <a:off x="6263640" y="1643272"/>
            <a:ext cx="73152" cy="798176"/>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6402324" y="1670692"/>
            <a:ext cx="2286000" cy="307777"/>
          </a:xfrm>
          <a:prstGeom prst="rect">
            <a:avLst/>
          </a:prstGeom>
          <a:noFill/>
        </p:spPr>
        <p:txBody>
          <a:bodyPr wrap="square">
            <a:spAutoFit/>
          </a:bodyPr>
          <a:lstStyle/>
          <a:p>
            <a:pPr algn="l"/>
            <a:r>
              <a:rPr sz="1400" b="1" i="0" dirty="0">
                <a:solidFill>
                  <a:srgbClr val="1F3864"/>
                </a:solidFill>
                <a:latin typeface="Arial"/>
              </a:rPr>
              <a:t>Étude dirigée</a:t>
            </a:r>
          </a:p>
        </p:txBody>
      </p:sp>
      <p:sp>
        <p:nvSpPr>
          <p:cNvPr id="17" name="TextBox 16"/>
          <p:cNvSpPr txBox="1"/>
          <p:nvPr/>
        </p:nvSpPr>
        <p:spPr>
          <a:xfrm>
            <a:off x="6367780" y="1926724"/>
            <a:ext cx="5303520" cy="307777"/>
          </a:xfrm>
          <a:prstGeom prst="rect">
            <a:avLst/>
          </a:prstGeom>
          <a:noFill/>
        </p:spPr>
        <p:txBody>
          <a:bodyPr wrap="square">
            <a:spAutoFit/>
          </a:bodyPr>
          <a:lstStyle/>
          <a:p>
            <a:pPr algn="l"/>
            <a:r>
              <a:rPr sz="1400" b="0" i="0" dirty="0">
                <a:solidFill>
                  <a:srgbClr val="000000"/>
                </a:solidFill>
                <a:latin typeface="Arial"/>
              </a:rPr>
              <a:t>Lectures assignées, séries de problèmes, exercices préparatoires</a:t>
            </a:r>
          </a:p>
        </p:txBody>
      </p:sp>
      <p:sp>
        <p:nvSpPr>
          <p:cNvPr id="18" name="Rectangle 17"/>
          <p:cNvSpPr/>
          <p:nvPr/>
        </p:nvSpPr>
        <p:spPr>
          <a:xfrm>
            <a:off x="365760" y="2606040"/>
            <a:ext cx="5577840" cy="74980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Rectangle 18"/>
          <p:cNvSpPr/>
          <p:nvPr/>
        </p:nvSpPr>
        <p:spPr>
          <a:xfrm>
            <a:off x="365760" y="2606040"/>
            <a:ext cx="73152" cy="749808"/>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502920" y="2656840"/>
            <a:ext cx="2286000" cy="307777"/>
          </a:xfrm>
          <a:prstGeom prst="rect">
            <a:avLst/>
          </a:prstGeom>
          <a:noFill/>
        </p:spPr>
        <p:txBody>
          <a:bodyPr wrap="square">
            <a:spAutoFit/>
          </a:bodyPr>
          <a:lstStyle/>
          <a:p>
            <a:pPr algn="l"/>
            <a:r>
              <a:rPr sz="1400" b="1" i="0" dirty="0">
                <a:solidFill>
                  <a:srgbClr val="1F3864"/>
                </a:solidFill>
                <a:latin typeface="Arial"/>
              </a:rPr>
              <a:t>Étude </a:t>
            </a:r>
            <a:r>
              <a:rPr sz="1400" b="1" i="0" dirty="0" err="1">
                <a:solidFill>
                  <a:srgbClr val="1F3864"/>
                </a:solidFill>
                <a:latin typeface="Arial"/>
              </a:rPr>
              <a:t>autodiri</a:t>
            </a:r>
            <a:r>
              <a:rPr lang="es-ES" sz="1400" b="1" i="0" dirty="0">
                <a:solidFill>
                  <a:srgbClr val="1F3864"/>
                </a:solidFill>
                <a:latin typeface="Arial"/>
              </a:rPr>
              <a:t>g</a:t>
            </a:r>
            <a:r>
              <a:rPr sz="1400" b="1" i="0" dirty="0" err="1">
                <a:solidFill>
                  <a:srgbClr val="1F3864"/>
                </a:solidFill>
                <a:latin typeface="Arial"/>
              </a:rPr>
              <a:t>ée</a:t>
            </a:r>
            <a:endParaRPr sz="1400" b="1" i="0" dirty="0">
              <a:solidFill>
                <a:srgbClr val="1F3864"/>
              </a:solidFill>
              <a:latin typeface="Arial"/>
            </a:endParaRPr>
          </a:p>
        </p:txBody>
      </p:sp>
      <p:sp>
        <p:nvSpPr>
          <p:cNvPr id="21" name="TextBox 20"/>
          <p:cNvSpPr txBox="1"/>
          <p:nvPr/>
        </p:nvSpPr>
        <p:spPr>
          <a:xfrm>
            <a:off x="502920" y="3012440"/>
            <a:ext cx="5303520" cy="307777"/>
          </a:xfrm>
          <a:prstGeom prst="rect">
            <a:avLst/>
          </a:prstGeom>
          <a:noFill/>
        </p:spPr>
        <p:txBody>
          <a:bodyPr wrap="square">
            <a:spAutoFit/>
          </a:bodyPr>
          <a:lstStyle/>
          <a:p>
            <a:pPr algn="l"/>
            <a:r>
              <a:rPr sz="1400" b="0" i="0" dirty="0">
                <a:solidFill>
                  <a:srgbClr val="000000"/>
                </a:solidFill>
                <a:latin typeface="Arial"/>
              </a:rPr>
              <a:t>Révision, lectures générales, travail exploratoire</a:t>
            </a:r>
          </a:p>
        </p:txBody>
      </p:sp>
      <p:sp>
        <p:nvSpPr>
          <p:cNvPr id="22" name="Rectangle 21"/>
          <p:cNvSpPr/>
          <p:nvPr/>
        </p:nvSpPr>
        <p:spPr>
          <a:xfrm>
            <a:off x="6263640" y="2606040"/>
            <a:ext cx="5577840" cy="74980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ectangle 22"/>
          <p:cNvSpPr/>
          <p:nvPr/>
        </p:nvSpPr>
        <p:spPr>
          <a:xfrm>
            <a:off x="6263640" y="2606040"/>
            <a:ext cx="73152" cy="749808"/>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6400800" y="2656840"/>
            <a:ext cx="4461164" cy="307777"/>
          </a:xfrm>
          <a:prstGeom prst="rect">
            <a:avLst/>
          </a:prstGeom>
          <a:noFill/>
        </p:spPr>
        <p:txBody>
          <a:bodyPr wrap="square">
            <a:spAutoFit/>
          </a:bodyPr>
          <a:lstStyle/>
          <a:p>
            <a:r>
              <a:rPr lang="fr-FR" sz="1400" b="1" dirty="0">
                <a:solidFill>
                  <a:srgbClr val="1F3864"/>
                </a:solidFill>
                <a:latin typeface="Arial"/>
              </a:rPr>
              <a:t>Préparation et réalisation de l’évaluation</a:t>
            </a:r>
            <a:endParaRPr sz="1400" b="1" i="0" dirty="0">
              <a:solidFill>
                <a:srgbClr val="1F3864"/>
              </a:solidFill>
              <a:latin typeface="Arial"/>
            </a:endParaRPr>
          </a:p>
        </p:txBody>
      </p:sp>
      <p:sp>
        <p:nvSpPr>
          <p:cNvPr id="25" name="TextBox 24"/>
          <p:cNvSpPr txBox="1"/>
          <p:nvPr/>
        </p:nvSpPr>
        <p:spPr>
          <a:xfrm>
            <a:off x="6400800" y="3012440"/>
            <a:ext cx="5303520" cy="307777"/>
          </a:xfrm>
          <a:prstGeom prst="rect">
            <a:avLst/>
          </a:prstGeom>
          <a:noFill/>
        </p:spPr>
        <p:txBody>
          <a:bodyPr wrap="square">
            <a:spAutoFit/>
          </a:bodyPr>
          <a:lstStyle/>
          <a:p>
            <a:pPr algn="l"/>
            <a:r>
              <a:rPr sz="1400" b="0" i="0" dirty="0">
                <a:solidFill>
                  <a:srgbClr val="000000"/>
                </a:solidFill>
                <a:latin typeface="Arial"/>
              </a:rPr>
              <a:t>Examens, dissertations, projets, présentations, portfolios</a:t>
            </a:r>
          </a:p>
        </p:txBody>
      </p:sp>
      <p:sp>
        <p:nvSpPr>
          <p:cNvPr id="26" name="TextBox 25"/>
          <p:cNvSpPr txBox="1"/>
          <p:nvPr/>
        </p:nvSpPr>
        <p:spPr>
          <a:xfrm>
            <a:off x="365760" y="3520440"/>
            <a:ext cx="11430000" cy="347472"/>
          </a:xfrm>
          <a:prstGeom prst="rect">
            <a:avLst/>
          </a:prstGeom>
          <a:noFill/>
        </p:spPr>
        <p:txBody>
          <a:bodyPr wrap="square">
            <a:spAutoFit/>
          </a:bodyPr>
          <a:lstStyle/>
          <a:p>
            <a:pPr algn="l"/>
            <a:r>
              <a:rPr sz="1400" b="1" i="0">
                <a:solidFill>
                  <a:srgbClr val="1F3864"/>
                </a:solidFill>
                <a:latin typeface="Arial"/>
              </a:rPr>
              <a:t>Exemple travaillé — Cours d'un semestre de 16 semaines</a:t>
            </a:r>
          </a:p>
        </p:txBody>
      </p:sp>
      <p:sp>
        <p:nvSpPr>
          <p:cNvPr id="27" name="Rectangle 26"/>
          <p:cNvSpPr/>
          <p:nvPr/>
        </p:nvSpPr>
        <p:spPr>
          <a:xfrm>
            <a:off x="365760" y="3931920"/>
            <a:ext cx="502920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429260" y="3970020"/>
            <a:ext cx="4927600" cy="310896"/>
          </a:xfrm>
          <a:prstGeom prst="rect">
            <a:avLst/>
          </a:prstGeom>
          <a:noFill/>
        </p:spPr>
        <p:txBody>
          <a:bodyPr wrap="square">
            <a:spAutoFit/>
          </a:bodyPr>
          <a:lstStyle/>
          <a:p>
            <a:pPr algn="l"/>
            <a:r>
              <a:rPr sz="1400" b="0" i="0" dirty="0">
                <a:solidFill>
                  <a:srgbClr val="000000"/>
                </a:solidFill>
                <a:latin typeface="Arial"/>
              </a:rPr>
              <a:t>Cours magistraux (2 × 1,5 h/semaine)</a:t>
            </a:r>
          </a:p>
        </p:txBody>
      </p:sp>
      <p:sp>
        <p:nvSpPr>
          <p:cNvPr id="29" name="Rectangle 28"/>
          <p:cNvSpPr/>
          <p:nvPr/>
        </p:nvSpPr>
        <p:spPr>
          <a:xfrm>
            <a:off x="5440680" y="3931920"/>
            <a:ext cx="182880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5504180" y="3970020"/>
            <a:ext cx="1727200" cy="310896"/>
          </a:xfrm>
          <a:prstGeom prst="rect">
            <a:avLst/>
          </a:prstGeom>
          <a:noFill/>
        </p:spPr>
        <p:txBody>
          <a:bodyPr wrap="square">
            <a:spAutoFit/>
          </a:bodyPr>
          <a:lstStyle/>
          <a:p>
            <a:pPr algn="l"/>
            <a:r>
              <a:rPr sz="1400" b="0" i="0" dirty="0">
                <a:solidFill>
                  <a:srgbClr val="000000"/>
                </a:solidFill>
                <a:latin typeface="Arial"/>
              </a:rPr>
              <a:t>3 h/semaine</a:t>
            </a:r>
          </a:p>
        </p:txBody>
      </p:sp>
      <p:sp>
        <p:nvSpPr>
          <p:cNvPr id="31" name="Rectangle 30"/>
          <p:cNvSpPr/>
          <p:nvPr/>
        </p:nvSpPr>
        <p:spPr>
          <a:xfrm>
            <a:off x="7315200" y="3931920"/>
            <a:ext cx="420624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7378700" y="3970020"/>
            <a:ext cx="4104640" cy="310896"/>
          </a:xfrm>
          <a:prstGeom prst="rect">
            <a:avLst/>
          </a:prstGeom>
          <a:noFill/>
        </p:spPr>
        <p:txBody>
          <a:bodyPr wrap="square">
            <a:spAutoFit/>
          </a:bodyPr>
          <a:lstStyle/>
          <a:p>
            <a:pPr algn="l"/>
            <a:r>
              <a:rPr sz="1400" b="0" i="0" dirty="0">
                <a:solidFill>
                  <a:srgbClr val="000000"/>
                </a:solidFill>
                <a:latin typeface="Arial"/>
              </a:rPr>
              <a:t>48 h</a:t>
            </a:r>
          </a:p>
        </p:txBody>
      </p:sp>
      <p:sp>
        <p:nvSpPr>
          <p:cNvPr id="33" name="Rectangle 32"/>
          <p:cNvSpPr/>
          <p:nvPr/>
        </p:nvSpPr>
        <p:spPr>
          <a:xfrm>
            <a:off x="365760" y="4315968"/>
            <a:ext cx="5029200" cy="34747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4" name="TextBox 33"/>
          <p:cNvSpPr txBox="1"/>
          <p:nvPr/>
        </p:nvSpPr>
        <p:spPr>
          <a:xfrm>
            <a:off x="429260" y="4354068"/>
            <a:ext cx="4927600" cy="310896"/>
          </a:xfrm>
          <a:prstGeom prst="rect">
            <a:avLst/>
          </a:prstGeom>
          <a:noFill/>
        </p:spPr>
        <p:txBody>
          <a:bodyPr wrap="square">
            <a:spAutoFit/>
          </a:bodyPr>
          <a:lstStyle/>
          <a:p>
            <a:pPr algn="l"/>
            <a:r>
              <a:rPr sz="1400" b="0" i="0" dirty="0">
                <a:solidFill>
                  <a:srgbClr val="000000"/>
                </a:solidFill>
                <a:latin typeface="Arial"/>
              </a:rPr>
              <a:t>Participation aux séminaires/travaux dirigés</a:t>
            </a:r>
          </a:p>
        </p:txBody>
      </p:sp>
      <p:sp>
        <p:nvSpPr>
          <p:cNvPr id="35" name="Rectangle 34"/>
          <p:cNvSpPr/>
          <p:nvPr/>
        </p:nvSpPr>
        <p:spPr>
          <a:xfrm>
            <a:off x="5440680" y="4315968"/>
            <a:ext cx="1828800" cy="34747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TextBox 35"/>
          <p:cNvSpPr txBox="1"/>
          <p:nvPr/>
        </p:nvSpPr>
        <p:spPr>
          <a:xfrm>
            <a:off x="5504180" y="4354068"/>
            <a:ext cx="1727200" cy="310896"/>
          </a:xfrm>
          <a:prstGeom prst="rect">
            <a:avLst/>
          </a:prstGeom>
          <a:noFill/>
        </p:spPr>
        <p:txBody>
          <a:bodyPr wrap="square">
            <a:spAutoFit/>
          </a:bodyPr>
          <a:lstStyle/>
          <a:p>
            <a:pPr algn="l"/>
            <a:r>
              <a:rPr sz="1400" b="0" i="0" dirty="0">
                <a:solidFill>
                  <a:srgbClr val="000000"/>
                </a:solidFill>
                <a:latin typeface="Arial"/>
              </a:rPr>
              <a:t>1 h/semaine</a:t>
            </a:r>
          </a:p>
        </p:txBody>
      </p:sp>
      <p:sp>
        <p:nvSpPr>
          <p:cNvPr id="37" name="Rectangle 36"/>
          <p:cNvSpPr/>
          <p:nvPr/>
        </p:nvSpPr>
        <p:spPr>
          <a:xfrm>
            <a:off x="7315200" y="4315968"/>
            <a:ext cx="4206240" cy="34747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TextBox 37"/>
          <p:cNvSpPr txBox="1"/>
          <p:nvPr/>
        </p:nvSpPr>
        <p:spPr>
          <a:xfrm>
            <a:off x="7378700" y="4354068"/>
            <a:ext cx="4104640" cy="310896"/>
          </a:xfrm>
          <a:prstGeom prst="rect">
            <a:avLst/>
          </a:prstGeom>
          <a:noFill/>
        </p:spPr>
        <p:txBody>
          <a:bodyPr wrap="square">
            <a:spAutoFit/>
          </a:bodyPr>
          <a:lstStyle/>
          <a:p>
            <a:pPr algn="l"/>
            <a:r>
              <a:rPr sz="1400" b="0" i="0" dirty="0">
                <a:solidFill>
                  <a:srgbClr val="000000"/>
                </a:solidFill>
                <a:latin typeface="Arial"/>
              </a:rPr>
              <a:t>16 h</a:t>
            </a:r>
          </a:p>
        </p:txBody>
      </p:sp>
      <p:sp>
        <p:nvSpPr>
          <p:cNvPr id="39" name="Rectangle 38"/>
          <p:cNvSpPr/>
          <p:nvPr/>
        </p:nvSpPr>
        <p:spPr>
          <a:xfrm>
            <a:off x="365760" y="4700016"/>
            <a:ext cx="502920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0" name="TextBox 39"/>
          <p:cNvSpPr txBox="1"/>
          <p:nvPr/>
        </p:nvSpPr>
        <p:spPr>
          <a:xfrm>
            <a:off x="429260" y="4738116"/>
            <a:ext cx="4927600" cy="310896"/>
          </a:xfrm>
          <a:prstGeom prst="rect">
            <a:avLst/>
          </a:prstGeom>
          <a:noFill/>
        </p:spPr>
        <p:txBody>
          <a:bodyPr wrap="square">
            <a:spAutoFit/>
          </a:bodyPr>
          <a:lstStyle/>
          <a:p>
            <a:pPr algn="l"/>
            <a:r>
              <a:rPr sz="1400" b="0" i="0" dirty="0">
                <a:solidFill>
                  <a:srgbClr val="000000"/>
                </a:solidFill>
                <a:latin typeface="Arial"/>
              </a:rPr>
              <a:t>Lectures assignées et préparation de cas</a:t>
            </a:r>
          </a:p>
        </p:txBody>
      </p:sp>
      <p:sp>
        <p:nvSpPr>
          <p:cNvPr id="41" name="Rectangle 40"/>
          <p:cNvSpPr/>
          <p:nvPr/>
        </p:nvSpPr>
        <p:spPr>
          <a:xfrm>
            <a:off x="5440680" y="4700016"/>
            <a:ext cx="182880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2" name="TextBox 41"/>
          <p:cNvSpPr txBox="1"/>
          <p:nvPr/>
        </p:nvSpPr>
        <p:spPr>
          <a:xfrm>
            <a:off x="5504180" y="4738116"/>
            <a:ext cx="1727200" cy="310896"/>
          </a:xfrm>
          <a:prstGeom prst="rect">
            <a:avLst/>
          </a:prstGeom>
          <a:noFill/>
        </p:spPr>
        <p:txBody>
          <a:bodyPr wrap="square">
            <a:spAutoFit/>
          </a:bodyPr>
          <a:lstStyle/>
          <a:p>
            <a:pPr algn="l"/>
            <a:r>
              <a:rPr sz="1400" b="0" i="0" dirty="0">
                <a:solidFill>
                  <a:srgbClr val="000000"/>
                </a:solidFill>
                <a:latin typeface="Arial"/>
              </a:rPr>
              <a:t>2,5 h/semaine</a:t>
            </a:r>
          </a:p>
        </p:txBody>
      </p:sp>
      <p:sp>
        <p:nvSpPr>
          <p:cNvPr id="43" name="Rectangle 42"/>
          <p:cNvSpPr/>
          <p:nvPr/>
        </p:nvSpPr>
        <p:spPr>
          <a:xfrm>
            <a:off x="7315200" y="4700016"/>
            <a:ext cx="420624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4" name="TextBox 43"/>
          <p:cNvSpPr txBox="1"/>
          <p:nvPr/>
        </p:nvSpPr>
        <p:spPr>
          <a:xfrm>
            <a:off x="7378700" y="4738116"/>
            <a:ext cx="4104640" cy="310896"/>
          </a:xfrm>
          <a:prstGeom prst="rect">
            <a:avLst/>
          </a:prstGeom>
          <a:noFill/>
        </p:spPr>
        <p:txBody>
          <a:bodyPr wrap="square">
            <a:spAutoFit/>
          </a:bodyPr>
          <a:lstStyle/>
          <a:p>
            <a:pPr algn="l"/>
            <a:r>
              <a:rPr sz="1400" b="0" i="0" dirty="0">
                <a:solidFill>
                  <a:srgbClr val="000000"/>
                </a:solidFill>
                <a:latin typeface="Arial"/>
              </a:rPr>
              <a:t>40 h</a:t>
            </a:r>
          </a:p>
        </p:txBody>
      </p:sp>
      <p:sp>
        <p:nvSpPr>
          <p:cNvPr id="45" name="Rectangle 44"/>
          <p:cNvSpPr/>
          <p:nvPr/>
        </p:nvSpPr>
        <p:spPr>
          <a:xfrm>
            <a:off x="365760" y="5084064"/>
            <a:ext cx="5029200" cy="34747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6" name="TextBox 45"/>
          <p:cNvSpPr txBox="1"/>
          <p:nvPr/>
        </p:nvSpPr>
        <p:spPr>
          <a:xfrm>
            <a:off x="429260" y="5122164"/>
            <a:ext cx="4927600" cy="310896"/>
          </a:xfrm>
          <a:prstGeom prst="rect">
            <a:avLst/>
          </a:prstGeom>
          <a:noFill/>
        </p:spPr>
        <p:txBody>
          <a:bodyPr wrap="square">
            <a:spAutoFit/>
          </a:bodyPr>
          <a:lstStyle/>
          <a:p>
            <a:pPr algn="l"/>
            <a:r>
              <a:rPr sz="1400" b="0" i="0" dirty="0">
                <a:solidFill>
                  <a:srgbClr val="000000"/>
                </a:solidFill>
                <a:latin typeface="Arial"/>
              </a:rPr>
              <a:t>Travail en groupe</a:t>
            </a:r>
          </a:p>
        </p:txBody>
      </p:sp>
      <p:sp>
        <p:nvSpPr>
          <p:cNvPr id="47" name="Rectangle 46"/>
          <p:cNvSpPr/>
          <p:nvPr/>
        </p:nvSpPr>
        <p:spPr>
          <a:xfrm>
            <a:off x="5440680" y="5084064"/>
            <a:ext cx="1828800" cy="34747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8" name="TextBox 47"/>
          <p:cNvSpPr txBox="1"/>
          <p:nvPr/>
        </p:nvSpPr>
        <p:spPr>
          <a:xfrm>
            <a:off x="5504180" y="5122164"/>
            <a:ext cx="1727200" cy="310896"/>
          </a:xfrm>
          <a:prstGeom prst="rect">
            <a:avLst/>
          </a:prstGeom>
          <a:noFill/>
        </p:spPr>
        <p:txBody>
          <a:bodyPr wrap="square">
            <a:spAutoFit/>
          </a:bodyPr>
          <a:lstStyle/>
          <a:p>
            <a:pPr algn="l"/>
            <a:r>
              <a:rPr sz="1400" b="0" i="0" dirty="0">
                <a:solidFill>
                  <a:srgbClr val="000000"/>
                </a:solidFill>
                <a:latin typeface="Arial"/>
              </a:rPr>
              <a:t>1,5 h/semaine</a:t>
            </a:r>
          </a:p>
        </p:txBody>
      </p:sp>
      <p:sp>
        <p:nvSpPr>
          <p:cNvPr id="49" name="Rectangle 48"/>
          <p:cNvSpPr/>
          <p:nvPr/>
        </p:nvSpPr>
        <p:spPr>
          <a:xfrm>
            <a:off x="7315200" y="5084064"/>
            <a:ext cx="4206240" cy="34747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0" name="TextBox 49"/>
          <p:cNvSpPr txBox="1"/>
          <p:nvPr/>
        </p:nvSpPr>
        <p:spPr>
          <a:xfrm>
            <a:off x="7378700" y="5122164"/>
            <a:ext cx="4104640" cy="310896"/>
          </a:xfrm>
          <a:prstGeom prst="rect">
            <a:avLst/>
          </a:prstGeom>
          <a:noFill/>
        </p:spPr>
        <p:txBody>
          <a:bodyPr wrap="square">
            <a:spAutoFit/>
          </a:bodyPr>
          <a:lstStyle/>
          <a:p>
            <a:pPr algn="l"/>
            <a:r>
              <a:rPr sz="1400" b="0" i="0" dirty="0">
                <a:solidFill>
                  <a:srgbClr val="000000"/>
                </a:solidFill>
                <a:latin typeface="Arial"/>
              </a:rPr>
              <a:t>24 h</a:t>
            </a:r>
          </a:p>
        </p:txBody>
      </p:sp>
      <p:sp>
        <p:nvSpPr>
          <p:cNvPr id="51" name="Rectangle 50"/>
          <p:cNvSpPr/>
          <p:nvPr/>
        </p:nvSpPr>
        <p:spPr>
          <a:xfrm>
            <a:off x="365760" y="5468112"/>
            <a:ext cx="502920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2" name="TextBox 51"/>
          <p:cNvSpPr txBox="1"/>
          <p:nvPr/>
        </p:nvSpPr>
        <p:spPr>
          <a:xfrm>
            <a:off x="429260" y="5506212"/>
            <a:ext cx="4927600" cy="310896"/>
          </a:xfrm>
          <a:prstGeom prst="rect">
            <a:avLst/>
          </a:prstGeom>
          <a:noFill/>
        </p:spPr>
        <p:txBody>
          <a:bodyPr wrap="square">
            <a:spAutoFit/>
          </a:bodyPr>
          <a:lstStyle/>
          <a:p>
            <a:pPr algn="l"/>
            <a:r>
              <a:rPr sz="1400" b="0" i="0" dirty="0">
                <a:solidFill>
                  <a:srgbClr val="000000"/>
                </a:solidFill>
                <a:latin typeface="Arial"/>
              </a:rPr>
              <a:t>Préparation et réalisation des évaluations</a:t>
            </a:r>
          </a:p>
        </p:txBody>
      </p:sp>
      <p:sp>
        <p:nvSpPr>
          <p:cNvPr id="53" name="Rectangle 52"/>
          <p:cNvSpPr/>
          <p:nvPr/>
        </p:nvSpPr>
        <p:spPr>
          <a:xfrm>
            <a:off x="5440680" y="5468112"/>
            <a:ext cx="182880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4" name="TextBox 53"/>
          <p:cNvSpPr txBox="1"/>
          <p:nvPr/>
        </p:nvSpPr>
        <p:spPr>
          <a:xfrm>
            <a:off x="5504180" y="5506212"/>
            <a:ext cx="1727200" cy="310896"/>
          </a:xfrm>
          <a:prstGeom prst="rect">
            <a:avLst/>
          </a:prstGeom>
          <a:noFill/>
        </p:spPr>
        <p:txBody>
          <a:bodyPr wrap="square">
            <a:spAutoFit/>
          </a:bodyPr>
          <a:lstStyle/>
          <a:p>
            <a:pPr algn="l"/>
            <a:r>
              <a:rPr sz="1400" b="0" i="0" dirty="0">
                <a:solidFill>
                  <a:srgbClr val="000000"/>
                </a:solidFill>
                <a:latin typeface="Arial"/>
              </a:rPr>
              <a:t>—</a:t>
            </a:r>
          </a:p>
        </p:txBody>
      </p:sp>
      <p:sp>
        <p:nvSpPr>
          <p:cNvPr id="55" name="Rectangle 54"/>
          <p:cNvSpPr/>
          <p:nvPr/>
        </p:nvSpPr>
        <p:spPr>
          <a:xfrm>
            <a:off x="7315200" y="5468112"/>
            <a:ext cx="4206240" cy="34747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6" name="TextBox 55"/>
          <p:cNvSpPr txBox="1"/>
          <p:nvPr/>
        </p:nvSpPr>
        <p:spPr>
          <a:xfrm>
            <a:off x="7378700" y="5506212"/>
            <a:ext cx="4104640" cy="310896"/>
          </a:xfrm>
          <a:prstGeom prst="rect">
            <a:avLst/>
          </a:prstGeom>
          <a:noFill/>
        </p:spPr>
        <p:txBody>
          <a:bodyPr wrap="square">
            <a:spAutoFit/>
          </a:bodyPr>
          <a:lstStyle/>
          <a:p>
            <a:pPr algn="l"/>
            <a:r>
              <a:rPr sz="1400" b="0" i="0" dirty="0">
                <a:solidFill>
                  <a:srgbClr val="000000"/>
                </a:solidFill>
                <a:latin typeface="Arial"/>
              </a:rPr>
              <a:t>22 h</a:t>
            </a:r>
          </a:p>
        </p:txBody>
      </p:sp>
      <p:sp>
        <p:nvSpPr>
          <p:cNvPr id="57" name="Rectangle 56"/>
          <p:cNvSpPr/>
          <p:nvPr/>
        </p:nvSpPr>
        <p:spPr>
          <a:xfrm>
            <a:off x="365760" y="5852160"/>
            <a:ext cx="5029200" cy="347472"/>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8" name="TextBox 57"/>
          <p:cNvSpPr txBox="1"/>
          <p:nvPr/>
        </p:nvSpPr>
        <p:spPr>
          <a:xfrm>
            <a:off x="429260" y="5890260"/>
            <a:ext cx="4927600" cy="338554"/>
          </a:xfrm>
          <a:prstGeom prst="rect">
            <a:avLst/>
          </a:prstGeom>
          <a:noFill/>
        </p:spPr>
        <p:txBody>
          <a:bodyPr wrap="square">
            <a:spAutoFit/>
          </a:bodyPr>
          <a:lstStyle/>
          <a:p>
            <a:pPr algn="l"/>
            <a:r>
              <a:rPr sz="1600" b="1" i="0" dirty="0">
                <a:solidFill>
                  <a:srgbClr val="FFFFFF"/>
                </a:solidFill>
                <a:latin typeface="Arial"/>
              </a:rPr>
              <a:t>TOTAL</a:t>
            </a:r>
          </a:p>
        </p:txBody>
      </p:sp>
      <p:sp>
        <p:nvSpPr>
          <p:cNvPr id="59" name="Rectangle 58"/>
          <p:cNvSpPr/>
          <p:nvPr/>
        </p:nvSpPr>
        <p:spPr>
          <a:xfrm>
            <a:off x="5440680" y="5852160"/>
            <a:ext cx="1828800" cy="347472"/>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0" name="TextBox 59"/>
          <p:cNvSpPr txBox="1"/>
          <p:nvPr/>
        </p:nvSpPr>
        <p:spPr>
          <a:xfrm>
            <a:off x="5504180" y="5890260"/>
            <a:ext cx="1727200" cy="310896"/>
          </a:xfrm>
          <a:prstGeom prst="rect">
            <a:avLst/>
          </a:prstGeom>
          <a:noFill/>
        </p:spPr>
        <p:txBody>
          <a:bodyPr wrap="square">
            <a:spAutoFit/>
          </a:bodyPr>
          <a:lstStyle/>
          <a:p>
            <a:pPr algn="l"/>
            <a:r>
              <a:rPr sz="1200" b="1" i="0" dirty="0">
                <a:solidFill>
                  <a:srgbClr val="FFFFFF"/>
                </a:solidFill>
                <a:latin typeface="Arial"/>
              </a:rPr>
              <a:t>—</a:t>
            </a:r>
          </a:p>
        </p:txBody>
      </p:sp>
      <p:sp>
        <p:nvSpPr>
          <p:cNvPr id="61" name="Rectangle 60"/>
          <p:cNvSpPr/>
          <p:nvPr/>
        </p:nvSpPr>
        <p:spPr>
          <a:xfrm>
            <a:off x="7315200" y="5852160"/>
            <a:ext cx="4206240" cy="347472"/>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2" name="TextBox 61"/>
          <p:cNvSpPr txBox="1"/>
          <p:nvPr/>
        </p:nvSpPr>
        <p:spPr>
          <a:xfrm>
            <a:off x="7378700" y="5890260"/>
            <a:ext cx="4104640" cy="310896"/>
          </a:xfrm>
          <a:prstGeom prst="rect">
            <a:avLst/>
          </a:prstGeom>
          <a:noFill/>
        </p:spPr>
        <p:txBody>
          <a:bodyPr wrap="square">
            <a:spAutoFit/>
          </a:bodyPr>
          <a:lstStyle/>
          <a:p>
            <a:pPr algn="l"/>
            <a:r>
              <a:rPr sz="1400" b="1" i="0" dirty="0">
                <a:solidFill>
                  <a:srgbClr val="FFFFFF"/>
                </a:solidFill>
                <a:latin typeface="Arial"/>
              </a:rPr>
              <a:t>150 h  →  150 ÷ 25 = 6 crédits ACTS</a:t>
            </a:r>
          </a:p>
        </p:txBody>
      </p:sp>
      <p:sp>
        <p:nvSpPr>
          <p:cNvPr id="63" name="Rectangle 62"/>
          <p:cNvSpPr/>
          <p:nvPr/>
        </p:nvSpPr>
        <p:spPr>
          <a:xfrm>
            <a:off x="365760" y="6263640"/>
            <a:ext cx="11430000" cy="502920"/>
          </a:xfrm>
          <a:prstGeom prst="rect">
            <a:avLst/>
          </a:prstGeom>
          <a:solidFill>
            <a:srgbClr val="FFE6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4" name="TextBox 63"/>
          <p:cNvSpPr txBox="1"/>
          <p:nvPr/>
        </p:nvSpPr>
        <p:spPr>
          <a:xfrm>
            <a:off x="502920" y="6291072"/>
            <a:ext cx="11155680" cy="523220"/>
          </a:xfrm>
          <a:prstGeom prst="rect">
            <a:avLst/>
          </a:prstGeom>
          <a:noFill/>
        </p:spPr>
        <p:txBody>
          <a:bodyPr wrap="square">
            <a:spAutoFit/>
          </a:bodyPr>
          <a:lstStyle/>
          <a:p>
            <a:pPr algn="just"/>
            <a:r>
              <a:rPr sz="1400" b="0" i="1" dirty="0">
                <a:latin typeface="Arial"/>
              </a:rPr>
              <a:t>Erreur courante : les établissements qui ne comptent que les heures de cours magistraux (48 h) attribuent 2 crédits — ce qui sous-crédite considérablement le module et rend la charge étudiante invisible dans les registres officiels.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4375" y="154775"/>
            <a:ext cx="10972800" cy="430887"/>
          </a:xfrm>
          <a:prstGeom prst="rect">
            <a:avLst/>
          </a:prstGeom>
          <a:noFill/>
        </p:spPr>
        <p:txBody>
          <a:bodyPr wrap="square">
            <a:spAutoFit/>
          </a:bodyPr>
          <a:lstStyle/>
          <a:p>
            <a:pPr algn="l"/>
            <a:r>
              <a:rPr sz="2200" b="1" i="0" dirty="0">
                <a:solidFill>
                  <a:srgbClr val="1F3864"/>
                </a:solidFill>
                <a:latin typeface="Arial"/>
              </a:rPr>
              <a:t>Étapes 2 et 3 — Résultats d'apprentissage et correspondance avec la valeur de crédit ACTS</a:t>
            </a:r>
          </a:p>
        </p:txBody>
      </p:sp>
      <p:sp>
        <p:nvSpPr>
          <p:cNvPr id="7" name="Rectangle 6"/>
          <p:cNvSpPr/>
          <p:nvPr/>
        </p:nvSpPr>
        <p:spPr>
          <a:xfrm>
            <a:off x="365760" y="1097280"/>
            <a:ext cx="594360" cy="400110"/>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365760" y="1097280"/>
            <a:ext cx="594360" cy="400110"/>
          </a:xfrm>
          <a:prstGeom prst="rect">
            <a:avLst/>
          </a:prstGeom>
          <a:solidFill>
            <a:srgbClr val="00B050"/>
          </a:solidFill>
        </p:spPr>
        <p:txBody>
          <a:bodyPr wrap="square">
            <a:spAutoFit/>
          </a:bodyPr>
          <a:lstStyle/>
          <a:p>
            <a:pPr algn="ctr"/>
            <a:r>
              <a:rPr sz="2000" b="1" i="0" dirty="0">
                <a:solidFill>
                  <a:srgbClr val="FFFFFF"/>
                </a:solidFill>
                <a:latin typeface="Arial"/>
              </a:rPr>
              <a:t>2</a:t>
            </a:r>
          </a:p>
        </p:txBody>
      </p:sp>
      <p:sp>
        <p:nvSpPr>
          <p:cNvPr id="9" name="TextBox 8"/>
          <p:cNvSpPr txBox="1"/>
          <p:nvPr/>
        </p:nvSpPr>
        <p:spPr>
          <a:xfrm>
            <a:off x="1051560" y="1115568"/>
            <a:ext cx="10698480" cy="338554"/>
          </a:xfrm>
          <a:prstGeom prst="rect">
            <a:avLst/>
          </a:prstGeom>
          <a:noFill/>
        </p:spPr>
        <p:txBody>
          <a:bodyPr wrap="square">
            <a:spAutoFit/>
          </a:bodyPr>
          <a:lstStyle/>
          <a:p>
            <a:pPr algn="l"/>
            <a:r>
              <a:rPr sz="1600" b="1" i="0" dirty="0">
                <a:solidFill>
                  <a:srgbClr val="1F3864"/>
                </a:solidFill>
                <a:latin typeface="Arial"/>
              </a:rPr>
              <a:t>Formuler les résultats d'apprentissage — Un résultat d'apprentissage bien formulé :</a:t>
            </a:r>
          </a:p>
        </p:txBody>
      </p:sp>
      <p:sp>
        <p:nvSpPr>
          <p:cNvPr id="10" name="TextBox 9"/>
          <p:cNvSpPr txBox="1"/>
          <p:nvPr/>
        </p:nvSpPr>
        <p:spPr>
          <a:xfrm>
            <a:off x="1073265" y="1454122"/>
            <a:ext cx="10698480" cy="1077218"/>
          </a:xfrm>
          <a:prstGeom prst="rect">
            <a:avLst/>
          </a:prstGeom>
          <a:noFill/>
        </p:spPr>
        <p:txBody>
          <a:bodyPr wrap="square">
            <a:spAutoFit/>
          </a:bodyPr>
          <a:lstStyle/>
          <a:p>
            <a:pPr marL="285750" indent="-285750" algn="l">
              <a:buFont typeface="Arial" panose="020B0604020202020204" pitchFamily="34" charset="0"/>
              <a:buChar char="•"/>
            </a:pPr>
            <a:r>
              <a:rPr sz="1600" b="0" dirty="0">
                <a:solidFill>
                  <a:srgbClr val="000000"/>
                </a:solidFill>
                <a:latin typeface="Arial"/>
              </a:rPr>
              <a:t>Utilise un verbe actif décrivant une capacité observable (</a:t>
            </a:r>
            <a:r>
              <a:rPr sz="1600" b="0" dirty="0" err="1">
                <a:solidFill>
                  <a:srgbClr val="000000"/>
                </a:solidFill>
                <a:latin typeface="Arial"/>
              </a:rPr>
              <a:t>analyse</a:t>
            </a:r>
            <a:r>
              <a:rPr lang="es-ES" sz="1600" b="0" dirty="0">
                <a:solidFill>
                  <a:srgbClr val="000000"/>
                </a:solidFill>
                <a:latin typeface="Arial"/>
              </a:rPr>
              <a:t>r</a:t>
            </a:r>
            <a:r>
              <a:rPr sz="1600" b="0" dirty="0">
                <a:solidFill>
                  <a:srgbClr val="000000"/>
                </a:solidFill>
                <a:latin typeface="Arial"/>
              </a:rPr>
              <a:t>, concevoir, évaluer, appliquer — pas "comprendre" ou "apprécier").</a:t>
            </a:r>
          </a:p>
          <a:p>
            <a:pPr marL="285750" indent="-285750" algn="l">
              <a:buFont typeface="Arial" panose="020B0604020202020204" pitchFamily="34" charset="0"/>
              <a:buChar char="•"/>
            </a:pPr>
            <a:r>
              <a:rPr sz="1600" b="0" dirty="0">
                <a:solidFill>
                  <a:srgbClr val="000000"/>
                </a:solidFill>
                <a:latin typeface="Arial"/>
              </a:rPr>
              <a:t>Précise la matière ou le contexte auquel la capacité s'applique.</a:t>
            </a:r>
          </a:p>
          <a:p>
            <a:pPr marL="285750" indent="-285750" algn="l">
              <a:buFont typeface="Arial" panose="020B0604020202020204" pitchFamily="34" charset="0"/>
              <a:buChar char="•"/>
            </a:pPr>
            <a:r>
              <a:rPr sz="1600" b="0" dirty="0">
                <a:solidFill>
                  <a:srgbClr val="000000"/>
                </a:solidFill>
                <a:latin typeface="Arial"/>
              </a:rPr>
              <a:t>Indique implicitement ou explicitement le niveau de complexité (introductif, intermédiaire, avancé).</a:t>
            </a:r>
          </a:p>
        </p:txBody>
      </p:sp>
      <p:sp>
        <p:nvSpPr>
          <p:cNvPr id="12" name="Rectangle 11"/>
          <p:cNvSpPr/>
          <p:nvPr/>
        </p:nvSpPr>
        <p:spPr>
          <a:xfrm>
            <a:off x="365760" y="3429000"/>
            <a:ext cx="594360" cy="400110"/>
          </a:xfrm>
          <a:prstGeom prst="rect">
            <a:avLst/>
          </a:prstGeom>
          <a:solidFill>
            <a:srgbClr val="3786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365760" y="3429000"/>
            <a:ext cx="594360" cy="400110"/>
          </a:xfrm>
          <a:prstGeom prst="rect">
            <a:avLst/>
          </a:prstGeom>
          <a:solidFill>
            <a:srgbClr val="00B050"/>
          </a:solidFill>
        </p:spPr>
        <p:txBody>
          <a:bodyPr wrap="square">
            <a:spAutoFit/>
          </a:bodyPr>
          <a:lstStyle/>
          <a:p>
            <a:pPr algn="ctr"/>
            <a:r>
              <a:rPr sz="2000" b="1" i="0" dirty="0">
                <a:solidFill>
                  <a:srgbClr val="FFFFFF"/>
                </a:solidFill>
                <a:latin typeface="Arial"/>
              </a:rPr>
              <a:t>3</a:t>
            </a:r>
          </a:p>
        </p:txBody>
      </p:sp>
      <p:sp>
        <p:nvSpPr>
          <p:cNvPr id="14" name="TextBox 13"/>
          <p:cNvSpPr txBox="1"/>
          <p:nvPr/>
        </p:nvSpPr>
        <p:spPr>
          <a:xfrm>
            <a:off x="1051560" y="3447288"/>
            <a:ext cx="10698480" cy="338554"/>
          </a:xfrm>
          <a:prstGeom prst="rect">
            <a:avLst/>
          </a:prstGeom>
          <a:noFill/>
        </p:spPr>
        <p:txBody>
          <a:bodyPr wrap="square">
            <a:spAutoFit/>
          </a:bodyPr>
          <a:lstStyle/>
          <a:p>
            <a:r>
              <a:rPr sz="1600" b="1" i="0" dirty="0">
                <a:solidFill>
                  <a:srgbClr val="1F3864"/>
                </a:solidFill>
                <a:latin typeface="Arial"/>
              </a:rPr>
              <a:t>Correspondance avec la valeur de crédit ACTS — </a:t>
            </a:r>
            <a:r>
              <a:rPr lang="es-ES" sz="1600" b="1" dirty="0" err="1">
                <a:solidFill>
                  <a:srgbClr val="1F3864"/>
                </a:solidFill>
                <a:latin typeface="Arial"/>
              </a:rPr>
              <a:t>Tableau</a:t>
            </a:r>
            <a:r>
              <a:rPr lang="es-ES" sz="1600" b="1" dirty="0">
                <a:solidFill>
                  <a:srgbClr val="1F3864"/>
                </a:solidFill>
                <a:latin typeface="Arial"/>
              </a:rPr>
              <a:t> de </a:t>
            </a:r>
            <a:r>
              <a:rPr lang="es-ES" sz="1600" b="1" dirty="0" err="1">
                <a:solidFill>
                  <a:srgbClr val="1F3864"/>
                </a:solidFill>
                <a:latin typeface="Arial"/>
              </a:rPr>
              <a:t>référence</a:t>
            </a:r>
            <a:r>
              <a:rPr sz="1400" b="1" i="0" dirty="0">
                <a:solidFill>
                  <a:srgbClr val="1F3864"/>
                </a:solidFill>
                <a:latin typeface="Arial"/>
              </a:rPr>
              <a:t>:</a:t>
            </a:r>
          </a:p>
        </p:txBody>
      </p:sp>
      <p:sp>
        <p:nvSpPr>
          <p:cNvPr id="15" name="Rectangle 14"/>
          <p:cNvSpPr/>
          <p:nvPr/>
        </p:nvSpPr>
        <p:spPr>
          <a:xfrm>
            <a:off x="1051560" y="3838590"/>
            <a:ext cx="1783080" cy="45909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1127760" y="3838590"/>
            <a:ext cx="1706880" cy="307777"/>
          </a:xfrm>
          <a:prstGeom prst="rect">
            <a:avLst/>
          </a:prstGeom>
          <a:noFill/>
        </p:spPr>
        <p:txBody>
          <a:bodyPr wrap="square">
            <a:spAutoFit/>
          </a:bodyPr>
          <a:lstStyle/>
          <a:p>
            <a:pPr algn="ctr"/>
            <a:r>
              <a:rPr sz="1400" b="1" i="0" dirty="0">
                <a:solidFill>
                  <a:srgbClr val="FFFFFF"/>
                </a:solidFill>
                <a:latin typeface="Arial"/>
              </a:rPr>
              <a:t>Charge de travail totale</a:t>
            </a:r>
          </a:p>
        </p:txBody>
      </p:sp>
      <p:sp>
        <p:nvSpPr>
          <p:cNvPr id="17" name="Rectangle 16"/>
          <p:cNvSpPr/>
          <p:nvPr/>
        </p:nvSpPr>
        <p:spPr>
          <a:xfrm>
            <a:off x="2880360" y="3838590"/>
            <a:ext cx="1783080" cy="45909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2931160" y="3931920"/>
            <a:ext cx="1706880" cy="307777"/>
          </a:xfrm>
          <a:prstGeom prst="rect">
            <a:avLst/>
          </a:prstGeom>
          <a:noFill/>
        </p:spPr>
        <p:txBody>
          <a:bodyPr wrap="square">
            <a:spAutoFit/>
          </a:bodyPr>
          <a:lstStyle/>
          <a:p>
            <a:pPr algn="ctr"/>
            <a:r>
              <a:rPr sz="1400" b="1" i="0" dirty="0">
                <a:solidFill>
                  <a:srgbClr val="FFFFFF"/>
                </a:solidFill>
                <a:latin typeface="Arial"/>
              </a:rPr>
              <a:t>Crédits ACTS</a:t>
            </a:r>
          </a:p>
        </p:txBody>
      </p:sp>
      <p:sp>
        <p:nvSpPr>
          <p:cNvPr id="19" name="Rectangle 18"/>
          <p:cNvSpPr/>
          <p:nvPr/>
        </p:nvSpPr>
        <p:spPr>
          <a:xfrm>
            <a:off x="1051560" y="4343400"/>
            <a:ext cx="1783080" cy="310896"/>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1102360" y="4368800"/>
            <a:ext cx="1706880" cy="307777"/>
          </a:xfrm>
          <a:prstGeom prst="rect">
            <a:avLst/>
          </a:prstGeom>
          <a:noFill/>
        </p:spPr>
        <p:txBody>
          <a:bodyPr wrap="square">
            <a:spAutoFit/>
          </a:bodyPr>
          <a:lstStyle/>
          <a:p>
            <a:pPr algn="ctr"/>
            <a:r>
              <a:rPr sz="1400" b="0" i="0" dirty="0">
                <a:solidFill>
                  <a:srgbClr val="000000"/>
                </a:solidFill>
                <a:latin typeface="Arial"/>
              </a:rPr>
              <a:t>20 à 25 h</a:t>
            </a:r>
          </a:p>
        </p:txBody>
      </p:sp>
      <p:sp>
        <p:nvSpPr>
          <p:cNvPr id="21" name="Rectangle 20"/>
          <p:cNvSpPr/>
          <p:nvPr/>
        </p:nvSpPr>
        <p:spPr>
          <a:xfrm>
            <a:off x="2880360" y="4343400"/>
            <a:ext cx="1783080" cy="310896"/>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2931160" y="4368800"/>
            <a:ext cx="1706880" cy="307777"/>
          </a:xfrm>
          <a:prstGeom prst="rect">
            <a:avLst/>
          </a:prstGeom>
          <a:noFill/>
        </p:spPr>
        <p:txBody>
          <a:bodyPr wrap="square">
            <a:spAutoFit/>
          </a:bodyPr>
          <a:lstStyle/>
          <a:p>
            <a:pPr algn="ctr"/>
            <a:r>
              <a:rPr sz="1400" b="0" i="0" dirty="0">
                <a:solidFill>
                  <a:srgbClr val="000000"/>
                </a:solidFill>
                <a:latin typeface="Arial"/>
              </a:rPr>
              <a:t>1 crédit</a:t>
            </a:r>
          </a:p>
        </p:txBody>
      </p:sp>
      <p:sp>
        <p:nvSpPr>
          <p:cNvPr id="23" name="Rectangle 22"/>
          <p:cNvSpPr/>
          <p:nvPr/>
        </p:nvSpPr>
        <p:spPr>
          <a:xfrm>
            <a:off x="1051560" y="4681728"/>
            <a:ext cx="1783080" cy="31089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1102360" y="4707128"/>
            <a:ext cx="1706880" cy="307777"/>
          </a:xfrm>
          <a:prstGeom prst="rect">
            <a:avLst/>
          </a:prstGeom>
          <a:noFill/>
        </p:spPr>
        <p:txBody>
          <a:bodyPr wrap="square">
            <a:spAutoFit/>
          </a:bodyPr>
          <a:lstStyle/>
          <a:p>
            <a:pPr algn="ctr"/>
            <a:r>
              <a:rPr sz="1400" b="0" i="0" dirty="0">
                <a:solidFill>
                  <a:srgbClr val="000000"/>
                </a:solidFill>
                <a:latin typeface="Arial"/>
              </a:rPr>
              <a:t>40 à 50 h</a:t>
            </a:r>
          </a:p>
        </p:txBody>
      </p:sp>
      <p:sp>
        <p:nvSpPr>
          <p:cNvPr id="25" name="Rectangle 24"/>
          <p:cNvSpPr/>
          <p:nvPr/>
        </p:nvSpPr>
        <p:spPr>
          <a:xfrm>
            <a:off x="2880360" y="4681728"/>
            <a:ext cx="1783080" cy="31089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2931160" y="4707128"/>
            <a:ext cx="1706880" cy="307777"/>
          </a:xfrm>
          <a:prstGeom prst="rect">
            <a:avLst/>
          </a:prstGeom>
          <a:noFill/>
        </p:spPr>
        <p:txBody>
          <a:bodyPr wrap="square">
            <a:spAutoFit/>
          </a:bodyPr>
          <a:lstStyle/>
          <a:p>
            <a:pPr algn="ctr"/>
            <a:r>
              <a:rPr sz="1400" b="0" i="0" dirty="0">
                <a:solidFill>
                  <a:srgbClr val="000000"/>
                </a:solidFill>
                <a:latin typeface="Arial"/>
              </a:rPr>
              <a:t>2 crédits</a:t>
            </a:r>
          </a:p>
        </p:txBody>
      </p:sp>
      <p:sp>
        <p:nvSpPr>
          <p:cNvPr id="27" name="Rectangle 26"/>
          <p:cNvSpPr/>
          <p:nvPr/>
        </p:nvSpPr>
        <p:spPr>
          <a:xfrm>
            <a:off x="1051560" y="5020056"/>
            <a:ext cx="1783080" cy="310896"/>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1102360" y="5045456"/>
            <a:ext cx="1706880" cy="307777"/>
          </a:xfrm>
          <a:prstGeom prst="rect">
            <a:avLst/>
          </a:prstGeom>
          <a:noFill/>
        </p:spPr>
        <p:txBody>
          <a:bodyPr wrap="square">
            <a:spAutoFit/>
          </a:bodyPr>
          <a:lstStyle/>
          <a:p>
            <a:pPr algn="ctr"/>
            <a:r>
              <a:rPr sz="1400" b="0" i="0" dirty="0">
                <a:solidFill>
                  <a:srgbClr val="000000"/>
                </a:solidFill>
                <a:latin typeface="Arial"/>
              </a:rPr>
              <a:t>60 à 75 h</a:t>
            </a:r>
          </a:p>
        </p:txBody>
      </p:sp>
      <p:sp>
        <p:nvSpPr>
          <p:cNvPr id="29" name="Rectangle 28"/>
          <p:cNvSpPr/>
          <p:nvPr/>
        </p:nvSpPr>
        <p:spPr>
          <a:xfrm>
            <a:off x="2880360" y="5020056"/>
            <a:ext cx="1783080" cy="310896"/>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2931160" y="5045456"/>
            <a:ext cx="1706880" cy="307777"/>
          </a:xfrm>
          <a:prstGeom prst="rect">
            <a:avLst/>
          </a:prstGeom>
          <a:noFill/>
        </p:spPr>
        <p:txBody>
          <a:bodyPr wrap="square">
            <a:spAutoFit/>
          </a:bodyPr>
          <a:lstStyle/>
          <a:p>
            <a:pPr algn="ctr"/>
            <a:r>
              <a:rPr sz="1400" b="0" i="0" dirty="0">
                <a:solidFill>
                  <a:srgbClr val="000000"/>
                </a:solidFill>
                <a:latin typeface="Arial"/>
              </a:rPr>
              <a:t>3 crédits</a:t>
            </a:r>
          </a:p>
        </p:txBody>
      </p:sp>
      <p:sp>
        <p:nvSpPr>
          <p:cNvPr id="31" name="Rectangle 30"/>
          <p:cNvSpPr/>
          <p:nvPr/>
        </p:nvSpPr>
        <p:spPr>
          <a:xfrm>
            <a:off x="1051560" y="5358384"/>
            <a:ext cx="1783080" cy="31089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1102360" y="5383784"/>
            <a:ext cx="1706880" cy="307777"/>
          </a:xfrm>
          <a:prstGeom prst="rect">
            <a:avLst/>
          </a:prstGeom>
          <a:noFill/>
        </p:spPr>
        <p:txBody>
          <a:bodyPr wrap="square">
            <a:spAutoFit/>
          </a:bodyPr>
          <a:lstStyle/>
          <a:p>
            <a:pPr algn="ctr"/>
            <a:r>
              <a:rPr sz="1400" b="0" i="0" dirty="0">
                <a:solidFill>
                  <a:srgbClr val="000000"/>
                </a:solidFill>
                <a:latin typeface="Arial"/>
              </a:rPr>
              <a:t>80 à 100 h</a:t>
            </a:r>
          </a:p>
        </p:txBody>
      </p:sp>
      <p:sp>
        <p:nvSpPr>
          <p:cNvPr id="33" name="Rectangle 32"/>
          <p:cNvSpPr/>
          <p:nvPr/>
        </p:nvSpPr>
        <p:spPr>
          <a:xfrm>
            <a:off x="2880360" y="5358384"/>
            <a:ext cx="1783080" cy="31089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4" name="TextBox 33"/>
          <p:cNvSpPr txBox="1"/>
          <p:nvPr/>
        </p:nvSpPr>
        <p:spPr>
          <a:xfrm>
            <a:off x="2931160" y="5383784"/>
            <a:ext cx="1706880" cy="307777"/>
          </a:xfrm>
          <a:prstGeom prst="rect">
            <a:avLst/>
          </a:prstGeom>
          <a:noFill/>
        </p:spPr>
        <p:txBody>
          <a:bodyPr wrap="square">
            <a:spAutoFit/>
          </a:bodyPr>
          <a:lstStyle/>
          <a:p>
            <a:pPr algn="ctr"/>
            <a:r>
              <a:rPr sz="1400" b="0" i="0" dirty="0">
                <a:solidFill>
                  <a:srgbClr val="000000"/>
                </a:solidFill>
                <a:latin typeface="Arial"/>
              </a:rPr>
              <a:t>4 crédits</a:t>
            </a:r>
          </a:p>
        </p:txBody>
      </p:sp>
      <p:sp>
        <p:nvSpPr>
          <p:cNvPr id="35" name="Rectangle 34"/>
          <p:cNvSpPr/>
          <p:nvPr/>
        </p:nvSpPr>
        <p:spPr>
          <a:xfrm>
            <a:off x="1051560" y="5696712"/>
            <a:ext cx="1783080" cy="310896"/>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TextBox 35"/>
          <p:cNvSpPr txBox="1"/>
          <p:nvPr/>
        </p:nvSpPr>
        <p:spPr>
          <a:xfrm>
            <a:off x="1102360" y="5722112"/>
            <a:ext cx="1706880" cy="307777"/>
          </a:xfrm>
          <a:prstGeom prst="rect">
            <a:avLst/>
          </a:prstGeom>
          <a:noFill/>
        </p:spPr>
        <p:txBody>
          <a:bodyPr wrap="square">
            <a:spAutoFit/>
          </a:bodyPr>
          <a:lstStyle/>
          <a:p>
            <a:pPr algn="ctr"/>
            <a:r>
              <a:rPr sz="1400" b="0" i="0" dirty="0">
                <a:solidFill>
                  <a:srgbClr val="000000"/>
                </a:solidFill>
                <a:latin typeface="Arial"/>
              </a:rPr>
              <a:t>100 à 125 h</a:t>
            </a:r>
          </a:p>
        </p:txBody>
      </p:sp>
      <p:sp>
        <p:nvSpPr>
          <p:cNvPr id="37" name="Rectangle 36"/>
          <p:cNvSpPr/>
          <p:nvPr/>
        </p:nvSpPr>
        <p:spPr>
          <a:xfrm>
            <a:off x="2880360" y="5696712"/>
            <a:ext cx="1783080" cy="310896"/>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TextBox 37"/>
          <p:cNvSpPr txBox="1"/>
          <p:nvPr/>
        </p:nvSpPr>
        <p:spPr>
          <a:xfrm>
            <a:off x="2931160" y="5722112"/>
            <a:ext cx="1706880" cy="307777"/>
          </a:xfrm>
          <a:prstGeom prst="rect">
            <a:avLst/>
          </a:prstGeom>
          <a:noFill/>
        </p:spPr>
        <p:txBody>
          <a:bodyPr wrap="square">
            <a:spAutoFit/>
          </a:bodyPr>
          <a:lstStyle/>
          <a:p>
            <a:pPr algn="ctr"/>
            <a:r>
              <a:rPr sz="1400" b="0" i="0" dirty="0">
                <a:solidFill>
                  <a:srgbClr val="000000"/>
                </a:solidFill>
                <a:latin typeface="Arial"/>
              </a:rPr>
              <a:t>5 crédits</a:t>
            </a:r>
          </a:p>
        </p:txBody>
      </p:sp>
      <p:sp>
        <p:nvSpPr>
          <p:cNvPr id="39" name="Rectangle 38"/>
          <p:cNvSpPr/>
          <p:nvPr/>
        </p:nvSpPr>
        <p:spPr>
          <a:xfrm>
            <a:off x="1051560" y="6035040"/>
            <a:ext cx="1783080" cy="31089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0" name="TextBox 39"/>
          <p:cNvSpPr txBox="1"/>
          <p:nvPr/>
        </p:nvSpPr>
        <p:spPr>
          <a:xfrm>
            <a:off x="1102360" y="6060440"/>
            <a:ext cx="1706880" cy="307777"/>
          </a:xfrm>
          <a:prstGeom prst="rect">
            <a:avLst/>
          </a:prstGeom>
          <a:noFill/>
        </p:spPr>
        <p:txBody>
          <a:bodyPr wrap="square">
            <a:spAutoFit/>
          </a:bodyPr>
          <a:lstStyle/>
          <a:p>
            <a:pPr algn="ctr"/>
            <a:r>
              <a:rPr sz="1400" b="0" i="0" dirty="0">
                <a:solidFill>
                  <a:srgbClr val="000000"/>
                </a:solidFill>
                <a:latin typeface="Arial"/>
              </a:rPr>
              <a:t>120 à 150 h</a:t>
            </a:r>
          </a:p>
        </p:txBody>
      </p:sp>
      <p:sp>
        <p:nvSpPr>
          <p:cNvPr id="41" name="Rectangle 40"/>
          <p:cNvSpPr/>
          <p:nvPr/>
        </p:nvSpPr>
        <p:spPr>
          <a:xfrm>
            <a:off x="2880360" y="6035040"/>
            <a:ext cx="1783080" cy="31089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2" name="TextBox 41"/>
          <p:cNvSpPr txBox="1"/>
          <p:nvPr/>
        </p:nvSpPr>
        <p:spPr>
          <a:xfrm>
            <a:off x="2931160" y="6060440"/>
            <a:ext cx="1706880" cy="307777"/>
          </a:xfrm>
          <a:prstGeom prst="rect">
            <a:avLst/>
          </a:prstGeom>
          <a:noFill/>
        </p:spPr>
        <p:txBody>
          <a:bodyPr wrap="square">
            <a:spAutoFit/>
          </a:bodyPr>
          <a:lstStyle/>
          <a:p>
            <a:pPr algn="ctr"/>
            <a:r>
              <a:rPr sz="1400" b="0" i="0" dirty="0">
                <a:solidFill>
                  <a:srgbClr val="000000"/>
                </a:solidFill>
                <a:latin typeface="Arial"/>
              </a:rPr>
              <a:t>6 crédits</a:t>
            </a:r>
          </a:p>
        </p:txBody>
      </p:sp>
      <p:sp>
        <p:nvSpPr>
          <p:cNvPr id="43" name="TextBox 42"/>
          <p:cNvSpPr txBox="1"/>
          <p:nvPr/>
        </p:nvSpPr>
        <p:spPr>
          <a:xfrm>
            <a:off x="5029200" y="3931920"/>
            <a:ext cx="6858000" cy="338554"/>
          </a:xfrm>
          <a:prstGeom prst="rect">
            <a:avLst/>
          </a:prstGeom>
          <a:noFill/>
        </p:spPr>
        <p:txBody>
          <a:bodyPr wrap="square">
            <a:spAutoFit/>
          </a:bodyPr>
          <a:lstStyle/>
          <a:p>
            <a:r>
              <a:rPr lang="fr-FR" sz="1600" b="1" dirty="0">
                <a:solidFill>
                  <a:srgbClr val="1F3864"/>
                </a:solidFill>
                <a:latin typeface="Arial"/>
              </a:rPr>
              <a:t>La carte des crédits au niveau du programme fournit :</a:t>
            </a:r>
            <a:endParaRPr sz="1600" b="1" i="0" dirty="0">
              <a:solidFill>
                <a:srgbClr val="1F3864"/>
              </a:solidFill>
              <a:latin typeface="Arial"/>
            </a:endParaRPr>
          </a:p>
        </p:txBody>
      </p:sp>
      <p:sp>
        <p:nvSpPr>
          <p:cNvPr id="44" name="TextBox 43"/>
          <p:cNvSpPr txBox="1"/>
          <p:nvPr/>
        </p:nvSpPr>
        <p:spPr>
          <a:xfrm>
            <a:off x="5029200" y="4343400"/>
            <a:ext cx="6858000" cy="1569660"/>
          </a:xfrm>
          <a:prstGeom prst="rect">
            <a:avLst/>
          </a:prstGeom>
          <a:noFill/>
        </p:spPr>
        <p:txBody>
          <a:bodyPr wrap="square">
            <a:spAutoFit/>
          </a:bodyPr>
          <a:lstStyle/>
          <a:p>
            <a:pPr marL="182800" indent="-182800" algn="l">
              <a:buChar char="▸"/>
            </a:pPr>
            <a:r>
              <a:rPr sz="1600" b="0" dirty="0">
                <a:solidFill>
                  <a:srgbClr val="000000"/>
                </a:solidFill>
                <a:latin typeface="Arial"/>
              </a:rPr>
              <a:t>Un diplôme de premier cycle de 3 ans → 180 crédits ACTS</a:t>
            </a:r>
          </a:p>
          <a:p>
            <a:pPr marL="182800" indent="-182800" algn="l">
              <a:buChar char="▸"/>
            </a:pPr>
            <a:r>
              <a:rPr sz="1600" b="0" dirty="0">
                <a:solidFill>
                  <a:srgbClr val="000000"/>
                </a:solidFill>
                <a:latin typeface="Arial"/>
              </a:rPr>
              <a:t>Un diplôme de premier cycle de 4 ans → 240 crédits ACTS</a:t>
            </a:r>
          </a:p>
          <a:p>
            <a:pPr marL="182800" indent="-182800" algn="l">
              <a:buChar char="▸"/>
            </a:pPr>
            <a:r>
              <a:rPr sz="1600" b="0" dirty="0">
                <a:solidFill>
                  <a:srgbClr val="000000"/>
                </a:solidFill>
                <a:latin typeface="Arial"/>
              </a:rPr>
              <a:t>Vue structurelle des cours obligatoires, des options, des stages et des projets de fin d'études</a:t>
            </a:r>
          </a:p>
          <a:p>
            <a:pPr marL="182800" indent="-182800" algn="l">
              <a:buChar char="▸"/>
            </a:pPr>
            <a:r>
              <a:rPr sz="1600" b="0" dirty="0">
                <a:solidFill>
                  <a:srgbClr val="000000"/>
                </a:solidFill>
                <a:latin typeface="Arial"/>
              </a:rPr>
              <a:t>Informations essentielles pour les établissements d'accueil évaluant les étudiants en transfert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81000" y="269189"/>
            <a:ext cx="10972800" cy="430887"/>
          </a:xfrm>
          <a:prstGeom prst="rect">
            <a:avLst/>
          </a:prstGeom>
          <a:noFill/>
        </p:spPr>
        <p:txBody>
          <a:bodyPr wrap="square">
            <a:spAutoFit/>
          </a:bodyPr>
          <a:lstStyle/>
          <a:p>
            <a:pPr algn="l"/>
            <a:r>
              <a:rPr lang="es-ES" sz="2200" b="1" i="0" dirty="0">
                <a:solidFill>
                  <a:srgbClr val="1F3864"/>
                </a:solidFill>
                <a:latin typeface="Arial"/>
              </a:rPr>
              <a:t>5 e</a:t>
            </a:r>
            <a:r>
              <a:rPr sz="2200" b="1" i="0" dirty="0" err="1">
                <a:solidFill>
                  <a:srgbClr val="1F3864"/>
                </a:solidFill>
                <a:latin typeface="Arial"/>
              </a:rPr>
              <a:t>rreurs</a:t>
            </a:r>
            <a:r>
              <a:rPr sz="2200" b="1" i="0" dirty="0">
                <a:solidFill>
                  <a:srgbClr val="1F3864"/>
                </a:solidFill>
                <a:latin typeface="Arial"/>
              </a:rPr>
              <a:t> courantes à éviter</a:t>
            </a:r>
          </a:p>
        </p:txBody>
      </p:sp>
      <p:sp>
        <p:nvSpPr>
          <p:cNvPr id="7" name="Rectangle 6"/>
          <p:cNvSpPr/>
          <p:nvPr/>
        </p:nvSpPr>
        <p:spPr>
          <a:xfrm>
            <a:off x="365760" y="1097280"/>
            <a:ext cx="5577840" cy="384048"/>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467360" y="1100928"/>
            <a:ext cx="5400040" cy="307777"/>
          </a:xfrm>
          <a:prstGeom prst="rect">
            <a:avLst/>
          </a:prstGeom>
          <a:noFill/>
        </p:spPr>
        <p:txBody>
          <a:bodyPr wrap="square">
            <a:spAutoFit/>
          </a:bodyPr>
          <a:lstStyle/>
          <a:p>
            <a:pPr algn="l"/>
            <a:r>
              <a:rPr lang="fr-FR" sz="1400" b="1" i="0" dirty="0">
                <a:solidFill>
                  <a:srgbClr val="FFFFFF"/>
                </a:solidFill>
                <a:latin typeface="Arial"/>
              </a:rPr>
              <a:t>Attribution de crédits sans estimation de la charge de travail</a:t>
            </a:r>
            <a:endParaRPr sz="1400" b="1" i="0" dirty="0">
              <a:solidFill>
                <a:srgbClr val="FFFFFF"/>
              </a:solidFill>
              <a:latin typeface="Arial"/>
            </a:endParaRPr>
          </a:p>
        </p:txBody>
      </p:sp>
      <p:sp>
        <p:nvSpPr>
          <p:cNvPr id="9" name="Rectangle 8"/>
          <p:cNvSpPr/>
          <p:nvPr/>
        </p:nvSpPr>
        <p:spPr>
          <a:xfrm>
            <a:off x="365760" y="1481328"/>
            <a:ext cx="5577840" cy="18288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467360" y="1536192"/>
            <a:ext cx="5400040" cy="523220"/>
          </a:xfrm>
          <a:prstGeom prst="rect">
            <a:avLst/>
          </a:prstGeom>
          <a:noFill/>
        </p:spPr>
        <p:txBody>
          <a:bodyPr wrap="square">
            <a:spAutoFit/>
          </a:bodyPr>
          <a:lstStyle/>
          <a:p>
            <a:pPr algn="l"/>
            <a:r>
              <a:rPr sz="1400" b="0" i="1" dirty="0">
                <a:solidFill>
                  <a:srgbClr val="595959"/>
                </a:solidFill>
                <a:latin typeface="Arial"/>
              </a:rPr>
              <a:t>Pourquoi c'est important : les crédits deviennent des chiffres arbitraires sans signification pour les établissements d'accueil.</a:t>
            </a:r>
          </a:p>
        </p:txBody>
      </p:sp>
      <p:sp>
        <p:nvSpPr>
          <p:cNvPr id="11" name="Rectangle 10"/>
          <p:cNvSpPr/>
          <p:nvPr/>
        </p:nvSpPr>
        <p:spPr>
          <a:xfrm>
            <a:off x="426720" y="2148840"/>
            <a:ext cx="5298440" cy="4572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454660" y="2375428"/>
            <a:ext cx="5400040" cy="523220"/>
          </a:xfrm>
          <a:prstGeom prst="rect">
            <a:avLst/>
          </a:prstGeom>
          <a:noFill/>
        </p:spPr>
        <p:txBody>
          <a:bodyPr wrap="square">
            <a:spAutoFit/>
          </a:bodyPr>
          <a:lstStyle/>
          <a:p>
            <a:pPr algn="l"/>
            <a:r>
              <a:rPr sz="1400" b="0" i="0" dirty="0">
                <a:solidFill>
                  <a:srgbClr val="000000"/>
                </a:solidFill>
                <a:latin typeface="Arial"/>
              </a:rPr>
              <a:t>Comment l'éviter : toujours fonder les valeurs de crédits sur une estimation documentée de la charge de travail, aussi approximative soit-elle.</a:t>
            </a:r>
          </a:p>
        </p:txBody>
      </p:sp>
      <p:sp>
        <p:nvSpPr>
          <p:cNvPr id="13" name="Rectangle 12"/>
          <p:cNvSpPr/>
          <p:nvPr/>
        </p:nvSpPr>
        <p:spPr>
          <a:xfrm>
            <a:off x="6263640" y="1097280"/>
            <a:ext cx="5577840" cy="384048"/>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6352540" y="1125266"/>
            <a:ext cx="5400040" cy="292388"/>
          </a:xfrm>
          <a:prstGeom prst="rect">
            <a:avLst/>
          </a:prstGeom>
          <a:noFill/>
        </p:spPr>
        <p:txBody>
          <a:bodyPr wrap="square">
            <a:spAutoFit/>
          </a:bodyPr>
          <a:lstStyle/>
          <a:p>
            <a:pPr algn="l"/>
            <a:r>
              <a:rPr lang="fr-FR" sz="1300" b="1" i="0" dirty="0">
                <a:solidFill>
                  <a:srgbClr val="FFFFFF"/>
                </a:solidFill>
                <a:latin typeface="Arial"/>
              </a:rPr>
              <a:t>Considérer la traduction comme une simple tâche administrative</a:t>
            </a:r>
            <a:endParaRPr sz="1300" b="1" i="0" dirty="0">
              <a:solidFill>
                <a:srgbClr val="FFFFFF"/>
              </a:solidFill>
              <a:latin typeface="Arial"/>
            </a:endParaRPr>
          </a:p>
        </p:txBody>
      </p:sp>
      <p:sp>
        <p:nvSpPr>
          <p:cNvPr id="15" name="Rectangle 14"/>
          <p:cNvSpPr/>
          <p:nvPr/>
        </p:nvSpPr>
        <p:spPr>
          <a:xfrm>
            <a:off x="6263640" y="1524278"/>
            <a:ext cx="5577840" cy="18288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6365240" y="1536192"/>
            <a:ext cx="5400040" cy="523220"/>
          </a:xfrm>
          <a:prstGeom prst="rect">
            <a:avLst/>
          </a:prstGeom>
          <a:noFill/>
        </p:spPr>
        <p:txBody>
          <a:bodyPr wrap="square">
            <a:spAutoFit/>
          </a:bodyPr>
          <a:lstStyle/>
          <a:p>
            <a:pPr algn="l"/>
            <a:r>
              <a:rPr sz="1400" b="0" i="1" dirty="0">
                <a:solidFill>
                  <a:srgbClr val="595959"/>
                </a:solidFill>
                <a:latin typeface="Arial"/>
              </a:rPr>
              <a:t>Pourquoi c'est important : le personnel académique se désengage ; les crédits deviennent des étiquettes bureaucratiques.</a:t>
            </a:r>
          </a:p>
        </p:txBody>
      </p:sp>
      <p:sp>
        <p:nvSpPr>
          <p:cNvPr id="17" name="Rectangle 16"/>
          <p:cNvSpPr/>
          <p:nvPr/>
        </p:nvSpPr>
        <p:spPr>
          <a:xfrm>
            <a:off x="6352540" y="2148840"/>
            <a:ext cx="5298440" cy="4572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6352540" y="2338852"/>
            <a:ext cx="5400040" cy="523220"/>
          </a:xfrm>
          <a:prstGeom prst="rect">
            <a:avLst/>
          </a:prstGeom>
          <a:noFill/>
        </p:spPr>
        <p:txBody>
          <a:bodyPr wrap="square">
            <a:spAutoFit/>
          </a:bodyPr>
          <a:lstStyle/>
          <a:p>
            <a:pPr algn="l"/>
            <a:r>
              <a:rPr sz="1400" b="0" i="0" dirty="0">
                <a:solidFill>
                  <a:srgbClr val="000000"/>
                </a:solidFill>
                <a:latin typeface="Arial"/>
              </a:rPr>
              <a:t>Comment l'éviter : impliquer le personnel académique dans l'attribution des crédits, en particulier dans la formulation des résultats d'apprentissage.</a:t>
            </a:r>
          </a:p>
        </p:txBody>
      </p:sp>
      <p:sp>
        <p:nvSpPr>
          <p:cNvPr id="19" name="Rectangle 18"/>
          <p:cNvSpPr/>
          <p:nvPr/>
        </p:nvSpPr>
        <p:spPr>
          <a:xfrm>
            <a:off x="365760" y="3429000"/>
            <a:ext cx="5577840" cy="384048"/>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467360" y="3479800"/>
            <a:ext cx="5400040" cy="307777"/>
          </a:xfrm>
          <a:prstGeom prst="rect">
            <a:avLst/>
          </a:prstGeom>
          <a:noFill/>
        </p:spPr>
        <p:txBody>
          <a:bodyPr wrap="square">
            <a:spAutoFit/>
          </a:bodyPr>
          <a:lstStyle/>
          <a:p>
            <a:pPr algn="l"/>
            <a:r>
              <a:rPr lang="fr-FR" sz="1400" b="1" i="0" dirty="0">
                <a:solidFill>
                  <a:srgbClr val="FFFFFF"/>
                </a:solidFill>
                <a:latin typeface="Arial"/>
              </a:rPr>
              <a:t>Ignorer les cadres régionaux existants</a:t>
            </a:r>
            <a:endParaRPr sz="1400" b="1" i="0" dirty="0">
              <a:solidFill>
                <a:srgbClr val="FFFFFF"/>
              </a:solidFill>
              <a:latin typeface="Arial"/>
            </a:endParaRPr>
          </a:p>
        </p:txBody>
      </p:sp>
      <p:sp>
        <p:nvSpPr>
          <p:cNvPr id="21" name="Rectangle 20"/>
          <p:cNvSpPr/>
          <p:nvPr/>
        </p:nvSpPr>
        <p:spPr>
          <a:xfrm>
            <a:off x="365760" y="3813048"/>
            <a:ext cx="5577840" cy="18288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467360" y="3882248"/>
            <a:ext cx="5400040" cy="523220"/>
          </a:xfrm>
          <a:prstGeom prst="rect">
            <a:avLst/>
          </a:prstGeom>
          <a:noFill/>
        </p:spPr>
        <p:txBody>
          <a:bodyPr wrap="square">
            <a:spAutoFit/>
          </a:bodyPr>
          <a:lstStyle/>
          <a:p>
            <a:pPr algn="l"/>
            <a:r>
              <a:rPr sz="1400" b="0" i="1" dirty="0">
                <a:solidFill>
                  <a:srgbClr val="595959"/>
                </a:solidFill>
                <a:latin typeface="Arial"/>
              </a:rPr>
              <a:t>Pourquoi c'est important : une transposition ACTS incohérente avec EACATS, CAMES ou SADCQF crée de la confusion.</a:t>
            </a:r>
          </a:p>
        </p:txBody>
      </p:sp>
      <p:sp>
        <p:nvSpPr>
          <p:cNvPr id="23" name="Rectangle 22"/>
          <p:cNvSpPr/>
          <p:nvPr/>
        </p:nvSpPr>
        <p:spPr>
          <a:xfrm>
            <a:off x="454660" y="4537184"/>
            <a:ext cx="5298440" cy="4572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454660" y="4701776"/>
            <a:ext cx="5400040" cy="523220"/>
          </a:xfrm>
          <a:prstGeom prst="rect">
            <a:avLst/>
          </a:prstGeom>
          <a:noFill/>
        </p:spPr>
        <p:txBody>
          <a:bodyPr wrap="square">
            <a:spAutoFit/>
          </a:bodyPr>
          <a:lstStyle/>
          <a:p>
            <a:pPr algn="l"/>
            <a:r>
              <a:rPr sz="1400" b="0" i="0" dirty="0">
                <a:solidFill>
                  <a:srgbClr val="000000"/>
                </a:solidFill>
                <a:latin typeface="Arial"/>
              </a:rPr>
              <a:t>Comment l'éviter : aligner les crédits ACTS sur les cadres régionaux existants ; documenter explicitement la compatibilité.</a:t>
            </a:r>
          </a:p>
        </p:txBody>
      </p:sp>
      <p:sp>
        <p:nvSpPr>
          <p:cNvPr id="25" name="Rectangle 24"/>
          <p:cNvSpPr/>
          <p:nvPr/>
        </p:nvSpPr>
        <p:spPr>
          <a:xfrm>
            <a:off x="6263640" y="3428999"/>
            <a:ext cx="5577840" cy="573301"/>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6365240" y="3479801"/>
            <a:ext cx="5285740" cy="492443"/>
          </a:xfrm>
          <a:prstGeom prst="rect">
            <a:avLst/>
          </a:prstGeom>
          <a:noFill/>
        </p:spPr>
        <p:txBody>
          <a:bodyPr wrap="square">
            <a:spAutoFit/>
          </a:bodyPr>
          <a:lstStyle/>
          <a:p>
            <a:pPr algn="l"/>
            <a:r>
              <a:rPr lang="fr-FR" sz="1300" b="1" i="0" dirty="0">
                <a:solidFill>
                  <a:srgbClr val="FFFFFF"/>
                </a:solidFill>
                <a:latin typeface="Arial"/>
              </a:rPr>
              <a:t>Partir du principe que l'équivalence des crédits implique l'équivalence des contenus</a:t>
            </a:r>
            <a:endParaRPr sz="1300" b="1" i="0" dirty="0">
              <a:solidFill>
                <a:srgbClr val="FFFFFF"/>
              </a:solidFill>
              <a:latin typeface="Arial"/>
            </a:endParaRPr>
          </a:p>
        </p:txBody>
      </p:sp>
      <p:sp>
        <p:nvSpPr>
          <p:cNvPr id="27" name="Rectangle 26"/>
          <p:cNvSpPr/>
          <p:nvPr/>
        </p:nvSpPr>
        <p:spPr>
          <a:xfrm>
            <a:off x="6263640" y="3934690"/>
            <a:ext cx="5577840" cy="170715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6365240" y="3989554"/>
            <a:ext cx="5400040" cy="523220"/>
          </a:xfrm>
          <a:prstGeom prst="rect">
            <a:avLst/>
          </a:prstGeom>
          <a:noFill/>
        </p:spPr>
        <p:txBody>
          <a:bodyPr wrap="square">
            <a:spAutoFit/>
          </a:bodyPr>
          <a:lstStyle/>
          <a:p>
            <a:pPr algn="l"/>
            <a:r>
              <a:rPr sz="1400" b="0" i="1" dirty="0">
                <a:solidFill>
                  <a:srgbClr val="595959"/>
                </a:solidFill>
                <a:latin typeface="Arial"/>
              </a:rPr>
              <a:t>Pourquoi c'est important : un cours de 3 crédits dans un établissement ≠ un cours de 3 crédits dans un autre.</a:t>
            </a:r>
          </a:p>
        </p:txBody>
      </p:sp>
      <p:sp>
        <p:nvSpPr>
          <p:cNvPr id="29" name="Rectangle 28"/>
          <p:cNvSpPr/>
          <p:nvPr/>
        </p:nvSpPr>
        <p:spPr>
          <a:xfrm>
            <a:off x="6352540" y="4550941"/>
            <a:ext cx="5298440" cy="4572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6395720" y="4688101"/>
            <a:ext cx="5400040" cy="523220"/>
          </a:xfrm>
          <a:prstGeom prst="rect">
            <a:avLst/>
          </a:prstGeom>
          <a:noFill/>
        </p:spPr>
        <p:txBody>
          <a:bodyPr wrap="square">
            <a:spAutoFit/>
          </a:bodyPr>
          <a:lstStyle/>
          <a:p>
            <a:pPr algn="l"/>
            <a:r>
              <a:rPr sz="1400" b="0" i="0" dirty="0">
                <a:solidFill>
                  <a:srgbClr val="000000"/>
                </a:solidFill>
                <a:latin typeface="Arial"/>
              </a:rPr>
              <a:t>Comment l'éviter : utiliser les résultats d'apprentissage pour communiquer le contenu ; utiliser les crédits pour communiquer la charge de travail.</a:t>
            </a:r>
          </a:p>
        </p:txBody>
      </p:sp>
      <p:sp>
        <p:nvSpPr>
          <p:cNvPr id="31" name="Rectangle 30"/>
          <p:cNvSpPr/>
          <p:nvPr/>
        </p:nvSpPr>
        <p:spPr>
          <a:xfrm>
            <a:off x="365760" y="5806440"/>
            <a:ext cx="11430000" cy="384048"/>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467360" y="5857240"/>
            <a:ext cx="11252200" cy="307777"/>
          </a:xfrm>
          <a:prstGeom prst="rect">
            <a:avLst/>
          </a:prstGeom>
          <a:noFill/>
        </p:spPr>
        <p:txBody>
          <a:bodyPr wrap="square">
            <a:spAutoFit/>
          </a:bodyPr>
          <a:lstStyle/>
          <a:p>
            <a:pPr algn="l"/>
            <a:r>
              <a:rPr lang="fr-FR" sz="1400" b="1" i="0" dirty="0">
                <a:solidFill>
                  <a:srgbClr val="FFFFFF"/>
                </a:solidFill>
                <a:latin typeface="Arial"/>
              </a:rPr>
              <a:t>Tenter une mise en œuvre à l'échelle de l'établissement en une seule fois</a:t>
            </a:r>
            <a:endParaRPr sz="1400" b="1" i="0" dirty="0">
              <a:solidFill>
                <a:srgbClr val="FFFFFF"/>
              </a:solidFill>
              <a:latin typeface="Arial"/>
            </a:endParaRPr>
          </a:p>
        </p:txBody>
      </p:sp>
      <p:sp>
        <p:nvSpPr>
          <p:cNvPr id="33" name="Rectangle 32"/>
          <p:cNvSpPr/>
          <p:nvPr/>
        </p:nvSpPr>
        <p:spPr>
          <a:xfrm>
            <a:off x="365760" y="6190488"/>
            <a:ext cx="11430000" cy="4572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4" name="TextBox 33"/>
          <p:cNvSpPr txBox="1"/>
          <p:nvPr/>
        </p:nvSpPr>
        <p:spPr>
          <a:xfrm>
            <a:off x="467360" y="6208776"/>
            <a:ext cx="11252200" cy="307777"/>
          </a:xfrm>
          <a:prstGeom prst="rect">
            <a:avLst/>
          </a:prstGeom>
          <a:noFill/>
        </p:spPr>
        <p:txBody>
          <a:bodyPr wrap="square">
            <a:spAutoFit/>
          </a:bodyPr>
          <a:lstStyle/>
          <a:p>
            <a:pPr algn="l"/>
            <a:r>
              <a:rPr sz="1400" b="0" i="0" dirty="0">
                <a:solidFill>
                  <a:srgbClr val="000000"/>
                </a:solidFill>
                <a:latin typeface="Arial"/>
              </a:rPr>
              <a:t>Comment </a:t>
            </a:r>
            <a:r>
              <a:rPr sz="1400" b="0" i="0" dirty="0" err="1">
                <a:solidFill>
                  <a:srgbClr val="000000"/>
                </a:solidFill>
                <a:latin typeface="Arial"/>
              </a:rPr>
              <a:t>l'éviter</a:t>
            </a:r>
            <a:r>
              <a:rPr sz="1400" b="0" i="0" dirty="0">
                <a:solidFill>
                  <a:srgbClr val="000000"/>
                </a:solidFill>
                <a:latin typeface="Arial"/>
              </a:rPr>
              <a:t>: expérimenter dans un ou deux </a:t>
            </a:r>
            <a:r>
              <a:rPr sz="1400" b="0" i="0" dirty="0" err="1">
                <a:solidFill>
                  <a:srgbClr val="000000"/>
                </a:solidFill>
                <a:latin typeface="Arial"/>
              </a:rPr>
              <a:t>programmes</a:t>
            </a:r>
            <a:r>
              <a:rPr lang="es-ES" sz="1400" b="0" i="0" dirty="0">
                <a:solidFill>
                  <a:srgbClr val="000000"/>
                </a:solidFill>
                <a:latin typeface="Arial"/>
              </a:rPr>
              <a:t>, </a:t>
            </a:r>
            <a:r>
              <a:rPr lang="fr-FR" sz="1400" b="0" i="0" dirty="0">
                <a:solidFill>
                  <a:srgbClr val="000000"/>
                </a:solidFill>
                <a:latin typeface="Arial"/>
              </a:rPr>
              <a:t>documenter l'expérience, puis étendre le projet à l'extérieur</a:t>
            </a:r>
            <a:r>
              <a:rPr sz="1100" b="0" i="0" dirty="0">
                <a:solidFill>
                  <a:srgbClr val="000000"/>
                </a:solidFill>
                <a:latin typeface="Aria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3840480" cy="685800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3840480" y="0"/>
            <a:ext cx="109728" cy="68580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292608" y="752978"/>
            <a:ext cx="3291840" cy="646331"/>
          </a:xfrm>
          <a:prstGeom prst="rect">
            <a:avLst/>
          </a:prstGeom>
          <a:noFill/>
        </p:spPr>
        <p:txBody>
          <a:bodyPr wrap="square">
            <a:spAutoFit/>
          </a:bodyPr>
          <a:lstStyle/>
          <a:p>
            <a:pPr algn="l"/>
            <a:r>
              <a:rPr b="1" i="0" dirty="0">
                <a:solidFill>
                  <a:srgbClr val="FFCE3C"/>
                </a:solidFill>
                <a:latin typeface="Arial"/>
              </a:rPr>
              <a:t>HAQAA3 | PHASE PILOTE ACTS</a:t>
            </a:r>
          </a:p>
        </p:txBody>
      </p:sp>
      <p:sp>
        <p:nvSpPr>
          <p:cNvPr id="6" name="TextBox 5"/>
          <p:cNvSpPr txBox="1"/>
          <p:nvPr/>
        </p:nvSpPr>
        <p:spPr>
          <a:xfrm>
            <a:off x="274320" y="1920240"/>
            <a:ext cx="3291840" cy="640080"/>
          </a:xfrm>
          <a:prstGeom prst="rect">
            <a:avLst/>
          </a:prstGeom>
          <a:noFill/>
        </p:spPr>
        <p:txBody>
          <a:bodyPr wrap="square">
            <a:spAutoFit/>
          </a:bodyPr>
          <a:lstStyle/>
          <a:p>
            <a:pPr algn="l"/>
            <a:r>
              <a:rPr sz="3200" b="1" i="0" dirty="0">
                <a:solidFill>
                  <a:srgbClr val="FFFFFF"/>
                </a:solidFill>
                <a:latin typeface="Arial"/>
              </a:rPr>
              <a:t>MODULE 1</a:t>
            </a:r>
          </a:p>
        </p:txBody>
      </p:sp>
      <p:sp>
        <p:nvSpPr>
          <p:cNvPr id="7" name="TextBox 6"/>
          <p:cNvSpPr txBox="1"/>
          <p:nvPr/>
        </p:nvSpPr>
        <p:spPr>
          <a:xfrm>
            <a:off x="274320" y="2651760"/>
            <a:ext cx="3291840" cy="830997"/>
          </a:xfrm>
          <a:prstGeom prst="rect">
            <a:avLst/>
          </a:prstGeom>
          <a:noFill/>
        </p:spPr>
        <p:txBody>
          <a:bodyPr wrap="square">
            <a:spAutoFit/>
          </a:bodyPr>
          <a:lstStyle/>
          <a:p>
            <a:pPr algn="l"/>
            <a:r>
              <a:rPr sz="2400" b="0" i="0" dirty="0">
                <a:solidFill>
                  <a:srgbClr val="FFFFFF"/>
                </a:solidFill>
                <a:latin typeface="Arial"/>
              </a:rPr>
              <a:t>Crédits académiques
et programmes d'études</a:t>
            </a:r>
          </a:p>
        </p:txBody>
      </p:sp>
      <p:sp>
        <p:nvSpPr>
          <p:cNvPr id="9" name="TextBox 8"/>
          <p:cNvSpPr txBox="1"/>
          <p:nvPr/>
        </p:nvSpPr>
        <p:spPr>
          <a:xfrm>
            <a:off x="4206240" y="914400"/>
            <a:ext cx="7680960" cy="457200"/>
          </a:xfrm>
          <a:prstGeom prst="rect">
            <a:avLst/>
          </a:prstGeom>
          <a:noFill/>
        </p:spPr>
        <p:txBody>
          <a:bodyPr wrap="square">
            <a:spAutoFit/>
          </a:bodyPr>
          <a:lstStyle/>
          <a:p>
            <a:pPr algn="l"/>
            <a:r>
              <a:rPr sz="2200" b="1" i="0" dirty="0">
                <a:solidFill>
                  <a:srgbClr val="1F3864"/>
                </a:solidFill>
                <a:latin typeface="Arial"/>
              </a:rPr>
              <a:t>Module 1 en un coup d'œil</a:t>
            </a:r>
          </a:p>
        </p:txBody>
      </p:sp>
      <p:sp>
        <p:nvSpPr>
          <p:cNvPr id="11" name="TextBox 10"/>
          <p:cNvSpPr txBox="1"/>
          <p:nvPr/>
        </p:nvSpPr>
        <p:spPr>
          <a:xfrm>
            <a:off x="4206240" y="1399309"/>
            <a:ext cx="7680960" cy="4524315"/>
          </a:xfrm>
          <a:prstGeom prst="rect">
            <a:avLst/>
          </a:prstGeom>
          <a:noFill/>
        </p:spPr>
        <p:txBody>
          <a:bodyPr wrap="square">
            <a:spAutoFit/>
          </a:bodyPr>
          <a:lstStyle/>
          <a:p>
            <a:pPr algn="just"/>
            <a:r>
              <a:rPr b="0" i="0" dirty="0">
                <a:solidFill>
                  <a:srgbClr val="000000"/>
                </a:solidFill>
                <a:latin typeface="Arial"/>
              </a:rPr>
              <a:t>Ce module explore ce que sont les crédits académiques, comment ils fonctionnent dans les programmes d'études, comment les expériences africaines et européennes en matière de réforme des systèmes de crédits ont évolué, et ce que tout cela signifie pour l'utilisation pratique de l'ACTS au niveau institutionnel.</a:t>
            </a:r>
            <a:endParaRPr lang="es-ES" b="0" i="0" dirty="0">
              <a:solidFill>
                <a:srgbClr val="000000"/>
              </a:solidFill>
              <a:latin typeface="Arial"/>
            </a:endParaRPr>
          </a:p>
          <a:p>
            <a:pPr algn="just"/>
            <a:endParaRPr lang="en-US" dirty="0">
              <a:solidFill>
                <a:srgbClr val="000000"/>
              </a:solidFill>
              <a:latin typeface="Arial"/>
            </a:endParaRPr>
          </a:p>
          <a:p>
            <a:pPr algn="just"/>
            <a:r>
              <a:rPr lang="en-US" b="1" dirty="0">
                <a:solidFill>
                  <a:srgbClr val="002060"/>
                </a:solidFill>
                <a:latin typeface="Arial"/>
              </a:rPr>
              <a:t>Ordre du jour</a:t>
            </a:r>
          </a:p>
          <a:p>
            <a:pPr algn="just"/>
            <a:endParaRPr lang="en-US" b="1" dirty="0">
              <a:solidFill>
                <a:srgbClr val="002060"/>
              </a:solidFill>
              <a:latin typeface="Arial"/>
            </a:endParaRPr>
          </a:p>
          <a:p>
            <a:pPr marL="285750" indent="-285750" algn="just">
              <a:buFont typeface="Arial" panose="020B0604020202020204" pitchFamily="34" charset="0"/>
              <a:buChar char="•"/>
            </a:pPr>
            <a:r>
              <a:rPr lang="en-US" b="1" dirty="0">
                <a:solidFill>
                  <a:srgbClr val="002060"/>
                </a:solidFill>
                <a:latin typeface="Arial"/>
              </a:rPr>
              <a:t>Présentation générale divisée en 3 sections (40 minutes)</a:t>
            </a:r>
          </a:p>
          <a:p>
            <a:pPr marL="742950" lvl="1" indent="-285750">
              <a:buFont typeface="Arial" panose="020B0604020202020204" pitchFamily="34" charset="0"/>
              <a:buChar char="•"/>
            </a:pPr>
            <a:r>
              <a:rPr lang="en-US" dirty="0">
                <a:solidFill>
                  <a:srgbClr val="1F3864"/>
                </a:solidFill>
                <a:latin typeface="Arial"/>
              </a:rPr>
              <a:t>Section 1 — Crédits académiques : concept, charge de travail et cadre ACTS</a:t>
            </a:r>
          </a:p>
          <a:p>
            <a:pPr marL="742950" lvl="1" indent="-285750">
              <a:buFont typeface="Arial" panose="020B0604020202020204" pitchFamily="34" charset="0"/>
              <a:buChar char="•"/>
            </a:pPr>
            <a:r>
              <a:rPr lang="en-US" dirty="0">
                <a:solidFill>
                  <a:srgbClr val="1F3864"/>
                </a:solidFill>
                <a:latin typeface="Arial"/>
              </a:rPr>
              <a:t>Section 2 — Histoire et évolution des systèmes de crédits académiques</a:t>
            </a:r>
          </a:p>
          <a:p>
            <a:pPr marL="742950" lvl="1" indent="-285750">
              <a:buFont typeface="Arial" panose="020B0604020202020204" pitchFamily="34" charset="0"/>
              <a:buChar char="•"/>
            </a:pPr>
            <a:r>
              <a:rPr lang="en-US" dirty="0">
                <a:solidFill>
                  <a:srgbClr val="1F3864"/>
                </a:solidFill>
                <a:latin typeface="Arial"/>
              </a:rPr>
              <a:t>Section 3 — Transposer les programmes d'études en ACTS : une voie pratique</a:t>
            </a:r>
          </a:p>
          <a:p>
            <a:pPr marL="285750" indent="-285750">
              <a:buFont typeface="Arial" panose="020B0604020202020204" pitchFamily="34" charset="0"/>
              <a:buChar char="•"/>
            </a:pPr>
            <a:r>
              <a:rPr lang="en-US" b="1" dirty="0">
                <a:solidFill>
                  <a:srgbClr val="1F3864"/>
                </a:solidFill>
                <a:latin typeface="Arial"/>
              </a:rPr>
              <a:t>Session en groupe de travail (40 minutes)</a:t>
            </a:r>
          </a:p>
          <a:p>
            <a:pPr marL="285750" indent="-285750">
              <a:buFont typeface="Arial" panose="020B0604020202020204" pitchFamily="34" charset="0"/>
              <a:buChar char="•"/>
            </a:pPr>
            <a:r>
              <a:rPr lang="en-US" b="1" dirty="0">
                <a:solidFill>
                  <a:srgbClr val="1F3864"/>
                </a:solidFill>
                <a:latin typeface="Arial"/>
              </a:rPr>
              <a:t>Présentation des résultats de la discussion de groupe (30 minutes)</a:t>
            </a:r>
          </a:p>
          <a:p>
            <a:pPr marL="285750" indent="-285750">
              <a:buFont typeface="Arial" panose="020B0604020202020204" pitchFamily="34" charset="0"/>
              <a:buChar char="•"/>
            </a:pPr>
            <a:r>
              <a:rPr lang="en-US" b="1" dirty="0">
                <a:solidFill>
                  <a:srgbClr val="1F3864"/>
                </a:solidFill>
                <a:latin typeface="Arial"/>
              </a:rPr>
              <a:t>Conclusion (10 minutes)</a:t>
            </a:r>
          </a:p>
          <a:p>
            <a:pPr algn="just"/>
            <a:endParaRPr lang="en-US" b="0" i="0" dirty="0">
              <a:solidFill>
                <a:srgbClr val="000000"/>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5029200"/>
            <a:ext cx="12188952" cy="164592"/>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0" y="0"/>
            <a:ext cx="164592" cy="68580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48640" y="1371600"/>
            <a:ext cx="10972800" cy="461665"/>
          </a:xfrm>
          <a:prstGeom prst="rect">
            <a:avLst/>
          </a:prstGeom>
          <a:noFill/>
        </p:spPr>
        <p:txBody>
          <a:bodyPr wrap="square">
            <a:spAutoFit/>
          </a:bodyPr>
          <a:lstStyle/>
          <a:p>
            <a:pPr lvl="0">
              <a:defRPr/>
            </a:pPr>
            <a:r>
              <a:rPr lang="fr-FR" sz="2400" b="1" dirty="0">
                <a:solidFill>
                  <a:srgbClr val="FFCE3C"/>
                </a:solidFill>
                <a:latin typeface="Arial"/>
              </a:rPr>
              <a:t>MODULE 1 | ACTIVITÉ INDIVIDUELLE AVANT LA SÉANCE</a:t>
            </a:r>
            <a:endParaRPr kumimoji="0" sz="2400" b="1" i="0" u="none" strike="noStrike" kern="1200" cap="none" spc="0" normalizeH="0" baseline="0" noProof="0" dirty="0">
              <a:ln>
                <a:noFill/>
              </a:ln>
              <a:solidFill>
                <a:srgbClr val="FFCE3C"/>
              </a:solidFill>
              <a:effectLst/>
              <a:uLnTx/>
              <a:uFillTx/>
              <a:latin typeface="Arial"/>
              <a:ea typeface="+mn-ea"/>
              <a:cs typeface="+mn-cs"/>
            </a:endParaRPr>
          </a:p>
        </p:txBody>
      </p:sp>
      <p:sp>
        <p:nvSpPr>
          <p:cNvPr id="6" name="TextBox 5"/>
          <p:cNvSpPr txBox="1"/>
          <p:nvPr/>
        </p:nvSpPr>
        <p:spPr>
          <a:xfrm>
            <a:off x="548640" y="1920240"/>
            <a:ext cx="10972800" cy="1200329"/>
          </a:xfrm>
          <a:prstGeom prst="rect">
            <a:avLst/>
          </a:prstGeom>
          <a:noFill/>
        </p:spPr>
        <p:txBody>
          <a:bodyPr wrap="square">
            <a:spAutoFit/>
          </a:bodyPr>
          <a:lstStyle/>
          <a:p>
            <a:pPr lvl="0">
              <a:defRPr/>
            </a:pPr>
            <a:r>
              <a:rPr lang="fr-FR" sz="3600" b="1" dirty="0">
                <a:solidFill>
                  <a:srgbClr val="FFFFFF"/>
                </a:solidFill>
                <a:latin typeface="Arial"/>
              </a:rPr>
              <a:t>Comment votre établissement</a:t>
            </a:r>
          </a:p>
          <a:p>
            <a:pPr lvl="0">
              <a:defRPr/>
            </a:pPr>
            <a:r>
              <a:rPr lang="fr-FR" sz="3600" b="1" dirty="0">
                <a:solidFill>
                  <a:srgbClr val="FFFFFF"/>
                </a:solidFill>
                <a:latin typeface="Arial"/>
              </a:rPr>
              <a:t>se compare-t-il à ACTS ?</a:t>
            </a:r>
            <a:endParaRPr kumimoji="0" sz="36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68499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20040" y="216690"/>
            <a:ext cx="10972800" cy="430887"/>
          </a:xfrm>
          <a:prstGeom prst="rect">
            <a:avLst/>
          </a:prstGeom>
          <a:noFill/>
        </p:spPr>
        <p:txBody>
          <a:bodyPr wrap="square">
            <a:spAutoFit/>
          </a:bodyPr>
          <a:lstStyle/>
          <a:p>
            <a:pPr lvl="0">
              <a:defRPr/>
            </a:pPr>
            <a:r>
              <a:rPr lang="fr-FR" sz="2200" b="1" dirty="0">
                <a:solidFill>
                  <a:srgbClr val="1F3864"/>
                </a:solidFill>
                <a:latin typeface="Arial"/>
              </a:rPr>
              <a:t>Les quatre dimensions à cartographier et comparer</a:t>
            </a:r>
            <a:endParaRPr kumimoji="0" sz="2200" b="1" i="0" u="none" strike="noStrike" kern="1200" cap="none" spc="0" normalizeH="0" baseline="0" noProof="0" dirty="0">
              <a:ln>
                <a:noFill/>
              </a:ln>
              <a:solidFill>
                <a:srgbClr val="1F3864"/>
              </a:solidFill>
              <a:effectLst/>
              <a:uLnTx/>
              <a:uFillTx/>
              <a:latin typeface="Arial"/>
              <a:ea typeface="+mn-ea"/>
              <a:cs typeface="+mn-cs"/>
            </a:endParaRPr>
          </a:p>
        </p:txBody>
      </p:sp>
      <p:sp>
        <p:nvSpPr>
          <p:cNvPr id="7" name="Rectangle 6"/>
          <p:cNvSpPr/>
          <p:nvPr/>
        </p:nvSpPr>
        <p:spPr>
          <a:xfrm>
            <a:off x="365760" y="1097280"/>
            <a:ext cx="5577840" cy="237744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365760" y="1097280"/>
            <a:ext cx="502920" cy="2377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391160" y="1275080"/>
            <a:ext cx="475488" cy="4572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a:ln>
                  <a:noFill/>
                </a:ln>
                <a:solidFill>
                  <a:srgbClr val="FFFFFF"/>
                </a:solidFill>
                <a:effectLst/>
                <a:uLnTx/>
                <a:uFillTx/>
                <a:latin typeface="Arial"/>
                <a:ea typeface="+mn-ea"/>
                <a:cs typeface="+mn-cs"/>
              </a:rPr>
              <a:t>A</a:t>
            </a:r>
          </a:p>
        </p:txBody>
      </p:sp>
      <p:sp>
        <p:nvSpPr>
          <p:cNvPr id="10" name="TextBox 9"/>
          <p:cNvSpPr txBox="1"/>
          <p:nvPr/>
        </p:nvSpPr>
        <p:spPr>
          <a:xfrm>
            <a:off x="960120" y="1198880"/>
            <a:ext cx="4846320" cy="347472"/>
          </a:xfrm>
          <a:prstGeom prst="rect">
            <a:avLst/>
          </a:prstGeom>
          <a:noFill/>
        </p:spPr>
        <p:txBody>
          <a:bodyPr wrap="square">
            <a:spAutoFit/>
          </a:bodyPr>
          <a:lstStyle/>
          <a:p>
            <a:pPr lvl="0">
              <a:defRPr/>
            </a:pPr>
            <a:r>
              <a:rPr lang="es-ES" sz="1600" b="1" dirty="0" err="1">
                <a:solidFill>
                  <a:srgbClr val="1F3864"/>
                </a:solidFill>
                <a:latin typeface="Arial"/>
              </a:rPr>
              <a:t>Définition</a:t>
            </a:r>
            <a:r>
              <a:rPr lang="es-ES" sz="1600" b="1" dirty="0">
                <a:solidFill>
                  <a:srgbClr val="1F3864"/>
                </a:solidFill>
                <a:latin typeface="Arial"/>
              </a:rPr>
              <a:t> du </a:t>
            </a:r>
            <a:r>
              <a:rPr lang="es-ES" sz="1600" b="1" dirty="0" err="1">
                <a:solidFill>
                  <a:srgbClr val="1F3864"/>
                </a:solidFill>
                <a:latin typeface="Arial"/>
              </a:rPr>
              <a:t>crédit</a:t>
            </a:r>
            <a:endParaRPr kumimoji="0" sz="1600" b="1" i="0" u="none" strike="noStrike" kern="1200" cap="none" spc="0" normalizeH="0" baseline="0" noProof="0" dirty="0">
              <a:ln>
                <a:noFill/>
              </a:ln>
              <a:solidFill>
                <a:srgbClr val="1F3864"/>
              </a:solidFill>
              <a:effectLst/>
              <a:uLnTx/>
              <a:uFillTx/>
              <a:latin typeface="Arial"/>
              <a:ea typeface="+mn-ea"/>
              <a:cs typeface="+mn-cs"/>
            </a:endParaRPr>
          </a:p>
        </p:txBody>
      </p:sp>
      <p:sp>
        <p:nvSpPr>
          <p:cNvPr id="11" name="TextBox 10"/>
          <p:cNvSpPr txBox="1"/>
          <p:nvPr/>
        </p:nvSpPr>
        <p:spPr>
          <a:xfrm>
            <a:off x="937261" y="1514173"/>
            <a:ext cx="4846320" cy="584775"/>
          </a:xfrm>
          <a:prstGeom prst="rect">
            <a:avLst/>
          </a:prstGeom>
          <a:noFill/>
        </p:spPr>
        <p:txBody>
          <a:bodyPr wrap="square">
            <a:spAutoFit/>
          </a:bodyPr>
          <a:lstStyle/>
          <a:p>
            <a:pPr lvl="0">
              <a:defRPr/>
            </a:pPr>
            <a:r>
              <a:rPr lang="fr-FR" sz="1600" i="1" dirty="0">
                <a:solidFill>
                  <a:srgbClr val="7F7F7F"/>
                </a:solidFill>
                <a:latin typeface="Arial"/>
              </a:rPr>
              <a:t>Comment votre établissement définit-il un crédit académique ?</a:t>
            </a:r>
            <a:endParaRPr kumimoji="0" sz="1600" b="0" i="1" u="none" strike="noStrike" kern="1200" cap="none" spc="0" normalizeH="0" baseline="0" noProof="0" dirty="0">
              <a:ln>
                <a:noFill/>
              </a:ln>
              <a:solidFill>
                <a:srgbClr val="7F7F7F"/>
              </a:solidFill>
              <a:effectLst/>
              <a:uLnTx/>
              <a:uFillTx/>
              <a:latin typeface="Arial"/>
              <a:ea typeface="+mn-ea"/>
              <a:cs typeface="+mn-cs"/>
            </a:endParaRPr>
          </a:p>
        </p:txBody>
      </p:sp>
      <p:sp>
        <p:nvSpPr>
          <p:cNvPr id="12" name="Rectangle 11"/>
          <p:cNvSpPr/>
          <p:nvPr/>
        </p:nvSpPr>
        <p:spPr>
          <a:xfrm>
            <a:off x="960120" y="2066769"/>
            <a:ext cx="4846320" cy="420881"/>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937261" y="2142158"/>
            <a:ext cx="5029198" cy="276999"/>
          </a:xfrm>
          <a:prstGeom prst="rect">
            <a:avLst/>
          </a:prstGeom>
          <a:noFill/>
        </p:spPr>
        <p:txBody>
          <a:bodyPr wrap="square">
            <a:spAutoFit/>
          </a:bodyPr>
          <a:lstStyle/>
          <a:p>
            <a:pPr lvl="0">
              <a:defRPr/>
            </a:pPr>
            <a:r>
              <a:rPr lang="fr-FR" sz="1200" b="1" dirty="0">
                <a:solidFill>
                  <a:srgbClr val="000000"/>
                </a:solidFill>
                <a:latin typeface="Arial"/>
              </a:rPr>
              <a:t>ACTS : 1 crédit = 20–25 h charge totale de travail des étudiants</a:t>
            </a:r>
            <a:endParaRPr kumimoji="0"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14" name="TextBox 13"/>
          <p:cNvSpPr txBox="1"/>
          <p:nvPr/>
        </p:nvSpPr>
        <p:spPr>
          <a:xfrm>
            <a:off x="960120" y="2624641"/>
            <a:ext cx="48463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0000"/>
                </a:solidFill>
                <a:effectLst/>
                <a:uLnTx/>
                <a:uFillTx/>
                <a:latin typeface="Arial"/>
                <a:ea typeface="+mn-ea"/>
                <a:cs typeface="+mn-cs"/>
              </a:rPr>
              <a:t>  ☐ Contact hours only  ☐ Total student workload  ☐ Mixed / unclear  ☐ Formal written policy exists</a:t>
            </a:r>
          </a:p>
        </p:txBody>
      </p:sp>
      <p:sp>
        <p:nvSpPr>
          <p:cNvPr id="15" name="Rectangle 14"/>
          <p:cNvSpPr/>
          <p:nvPr/>
        </p:nvSpPr>
        <p:spPr>
          <a:xfrm>
            <a:off x="6263640" y="1097280"/>
            <a:ext cx="5577840" cy="237744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6263640" y="1097280"/>
            <a:ext cx="502920" cy="2377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6289040" y="1275080"/>
            <a:ext cx="475488" cy="4572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a:ln>
                  <a:noFill/>
                </a:ln>
                <a:solidFill>
                  <a:srgbClr val="FFFFFF"/>
                </a:solidFill>
                <a:effectLst/>
                <a:uLnTx/>
                <a:uFillTx/>
                <a:latin typeface="Arial"/>
                <a:ea typeface="+mn-ea"/>
                <a:cs typeface="+mn-cs"/>
              </a:rPr>
              <a:t>B</a:t>
            </a:r>
          </a:p>
        </p:txBody>
      </p:sp>
      <p:sp>
        <p:nvSpPr>
          <p:cNvPr id="18" name="TextBox 17"/>
          <p:cNvSpPr txBox="1"/>
          <p:nvPr/>
        </p:nvSpPr>
        <p:spPr>
          <a:xfrm>
            <a:off x="6858000" y="1198880"/>
            <a:ext cx="4846320" cy="347472"/>
          </a:xfrm>
          <a:prstGeom prst="rect">
            <a:avLst/>
          </a:prstGeom>
          <a:noFill/>
        </p:spPr>
        <p:txBody>
          <a:bodyPr wrap="square">
            <a:spAutoFit/>
          </a:bodyPr>
          <a:lstStyle/>
          <a:p>
            <a:pPr lvl="0">
              <a:defRPr/>
            </a:pPr>
            <a:r>
              <a:rPr lang="fr-FR" sz="1600" b="1" dirty="0">
                <a:solidFill>
                  <a:srgbClr val="1F3864"/>
                </a:solidFill>
                <a:latin typeface="Arial"/>
              </a:rPr>
              <a:t>Composants de charge de travail</a:t>
            </a:r>
            <a:endParaRPr kumimoji="0" sz="1600" b="1" i="0" u="none" strike="noStrike" kern="1200" cap="none" spc="0" normalizeH="0" baseline="0" noProof="0" dirty="0">
              <a:ln>
                <a:noFill/>
              </a:ln>
              <a:solidFill>
                <a:srgbClr val="1F3864"/>
              </a:solidFill>
              <a:effectLst/>
              <a:uLnTx/>
              <a:uFillTx/>
              <a:latin typeface="Arial"/>
              <a:ea typeface="+mn-ea"/>
              <a:cs typeface="+mn-cs"/>
            </a:endParaRPr>
          </a:p>
        </p:txBody>
      </p:sp>
      <p:sp>
        <p:nvSpPr>
          <p:cNvPr id="19" name="TextBox 18"/>
          <p:cNvSpPr txBox="1"/>
          <p:nvPr/>
        </p:nvSpPr>
        <p:spPr>
          <a:xfrm>
            <a:off x="6858000" y="1491488"/>
            <a:ext cx="4846320" cy="338554"/>
          </a:xfrm>
          <a:prstGeom prst="rect">
            <a:avLst/>
          </a:prstGeom>
          <a:noFill/>
        </p:spPr>
        <p:txBody>
          <a:bodyPr wrap="square">
            <a:spAutoFit/>
          </a:bodyPr>
          <a:lstStyle/>
          <a:p>
            <a:pPr lvl="0">
              <a:defRPr/>
            </a:pPr>
            <a:r>
              <a:rPr lang="fr-FR" sz="1600" i="1" dirty="0">
                <a:solidFill>
                  <a:srgbClr val="7F7F7F"/>
                </a:solidFill>
                <a:latin typeface="Arial"/>
              </a:rPr>
              <a:t>Quels composants sont formellement comptés ?</a:t>
            </a:r>
            <a:endParaRPr kumimoji="0" sz="1600" b="0" i="1" u="none" strike="noStrike" kern="1200" cap="none" spc="0" normalizeH="0" baseline="0" noProof="0" dirty="0">
              <a:ln>
                <a:noFill/>
              </a:ln>
              <a:solidFill>
                <a:srgbClr val="7F7F7F"/>
              </a:solidFill>
              <a:effectLst/>
              <a:uLnTx/>
              <a:uFillTx/>
              <a:latin typeface="Arial"/>
              <a:ea typeface="+mn-ea"/>
              <a:cs typeface="+mn-cs"/>
            </a:endParaRPr>
          </a:p>
        </p:txBody>
      </p:sp>
      <p:sp>
        <p:nvSpPr>
          <p:cNvPr id="20" name="Rectangle 19"/>
          <p:cNvSpPr/>
          <p:nvPr/>
        </p:nvSpPr>
        <p:spPr>
          <a:xfrm>
            <a:off x="6858000" y="1890015"/>
            <a:ext cx="4846320" cy="723337"/>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6880859" y="1896729"/>
            <a:ext cx="4892041" cy="738664"/>
          </a:xfrm>
          <a:prstGeom prst="rect">
            <a:avLst/>
          </a:prstGeom>
          <a:noFill/>
        </p:spPr>
        <p:txBody>
          <a:bodyPr wrap="square">
            <a:spAutoFit/>
          </a:bodyPr>
          <a:lstStyle/>
          <a:p>
            <a:pPr lvl="0">
              <a:defRPr/>
            </a:pPr>
            <a:r>
              <a:rPr lang="fr-FR" sz="1400" b="1" dirty="0">
                <a:solidFill>
                  <a:srgbClr val="000000"/>
                </a:solidFill>
                <a:latin typeface="Arial"/>
              </a:rPr>
              <a:t>ACTS : Les trois volets : enseignement programmé + étude indépendante guidée + préparation et achèvement de l’évaluation</a:t>
            </a:r>
            <a:endParaRPr kumimoji="0"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2" name="TextBox 21"/>
          <p:cNvSpPr txBox="1"/>
          <p:nvPr/>
        </p:nvSpPr>
        <p:spPr>
          <a:xfrm>
            <a:off x="6880859" y="2613352"/>
            <a:ext cx="4846320" cy="830997"/>
          </a:xfrm>
          <a:prstGeom prst="rect">
            <a:avLst/>
          </a:prstGeom>
          <a:noFill/>
        </p:spPr>
        <p:txBody>
          <a:bodyPr wrap="square">
            <a:spAutoFit/>
          </a:bodyPr>
          <a:lstStyle/>
          <a:p>
            <a:pPr lvl="0">
              <a:defRPr/>
            </a:pPr>
            <a:r>
              <a:rPr kumimoji="0" sz="1600" b="0" i="0" u="none" strike="noStrike" kern="1200" cap="none" spc="0" normalizeH="0" baseline="0" noProof="0" dirty="0">
                <a:ln>
                  <a:noFill/>
                </a:ln>
                <a:solidFill>
                  <a:srgbClr val="000000"/>
                </a:solidFill>
                <a:effectLst/>
                <a:uLnTx/>
                <a:uFillTx/>
                <a:latin typeface="Arial"/>
                <a:ea typeface="+mn-ea"/>
                <a:cs typeface="+mn-cs"/>
              </a:rPr>
              <a:t>  ☐ </a:t>
            </a:r>
            <a:r>
              <a:rPr lang="es-ES" sz="1600" dirty="0" err="1">
                <a:solidFill>
                  <a:srgbClr val="000000"/>
                </a:solidFill>
                <a:latin typeface="Arial"/>
              </a:rPr>
              <a:t>Enseignement</a:t>
            </a:r>
            <a:r>
              <a:rPr lang="es-ES" sz="1600" dirty="0">
                <a:solidFill>
                  <a:srgbClr val="000000"/>
                </a:solidFill>
                <a:latin typeface="Arial"/>
              </a:rPr>
              <a:t> </a:t>
            </a:r>
            <a:r>
              <a:rPr lang="es-ES" sz="1600" dirty="0" err="1">
                <a:solidFill>
                  <a:srgbClr val="000000"/>
                </a:solidFill>
                <a:latin typeface="Arial"/>
              </a:rPr>
              <a:t>programmé</a:t>
            </a:r>
            <a:r>
              <a:rPr kumimoji="0" sz="1600" b="0" i="0" u="none" strike="noStrike" kern="1200" cap="none" spc="0" normalizeH="0" baseline="0" noProof="0" dirty="0">
                <a:ln>
                  <a:noFill/>
                </a:ln>
                <a:solidFill>
                  <a:srgbClr val="000000"/>
                </a:solidFill>
                <a:effectLst/>
                <a:uLnTx/>
                <a:uFillTx/>
                <a:latin typeface="Arial"/>
                <a:ea typeface="+mn-ea"/>
                <a:cs typeface="+mn-cs"/>
              </a:rPr>
              <a:t>☐ </a:t>
            </a:r>
            <a:r>
              <a:rPr lang="es-ES" sz="1600" dirty="0" err="1">
                <a:solidFill>
                  <a:srgbClr val="000000"/>
                </a:solidFill>
                <a:latin typeface="Arial"/>
              </a:rPr>
              <a:t>Étude</a:t>
            </a:r>
            <a:r>
              <a:rPr lang="es-ES" sz="1600" dirty="0">
                <a:solidFill>
                  <a:srgbClr val="000000"/>
                </a:solidFill>
                <a:latin typeface="Arial"/>
              </a:rPr>
              <a:t> </a:t>
            </a:r>
            <a:r>
              <a:rPr lang="es-ES" sz="1600" dirty="0" err="1">
                <a:solidFill>
                  <a:srgbClr val="000000"/>
                </a:solidFill>
                <a:latin typeface="Arial"/>
              </a:rPr>
              <a:t>indépendante</a:t>
            </a:r>
            <a:r>
              <a:rPr lang="es-ES" sz="1600" dirty="0">
                <a:solidFill>
                  <a:srgbClr val="000000"/>
                </a:solidFill>
                <a:latin typeface="Arial"/>
              </a:rPr>
              <a:t> </a:t>
            </a:r>
            <a:r>
              <a:rPr lang="es-ES" sz="1600" dirty="0" err="1">
                <a:solidFill>
                  <a:srgbClr val="000000"/>
                </a:solidFill>
                <a:latin typeface="Arial"/>
              </a:rPr>
              <a:t>guidée</a:t>
            </a:r>
            <a:r>
              <a:rPr kumimoji="0" sz="1600" b="0" i="0" u="none" strike="noStrike" kern="1200" cap="none" spc="0" normalizeH="0" baseline="0" noProof="0" dirty="0">
                <a:ln>
                  <a:noFill/>
                </a:ln>
                <a:solidFill>
                  <a:srgbClr val="000000"/>
                </a:solidFill>
                <a:effectLst/>
                <a:uLnTx/>
                <a:uFillTx/>
                <a:latin typeface="Arial"/>
                <a:ea typeface="+mn-ea"/>
                <a:cs typeface="+mn-cs"/>
              </a:rPr>
              <a:t>  ☐ </a:t>
            </a:r>
            <a:r>
              <a:rPr lang="fr-FR" sz="1600" dirty="0">
                <a:solidFill>
                  <a:srgbClr val="000000"/>
                </a:solidFill>
                <a:latin typeface="Arial"/>
              </a:rPr>
              <a:t>Préparation et réalisation de l’évaluation</a:t>
            </a:r>
            <a:r>
              <a:rPr kumimoji="0" sz="1600" b="0" i="0" u="none" strike="noStrike" kern="1200" cap="none" spc="0" normalizeH="0" baseline="0" noProof="0" dirty="0">
                <a:ln>
                  <a:noFill/>
                </a:ln>
                <a:solidFill>
                  <a:srgbClr val="000000"/>
                </a:solidFill>
                <a:effectLst/>
                <a:uLnTx/>
                <a:uFillTx/>
                <a:latin typeface="Arial"/>
                <a:ea typeface="+mn-ea"/>
                <a:cs typeface="+mn-cs"/>
              </a:rPr>
              <a:t>  ☐ </a:t>
            </a:r>
            <a:r>
              <a:rPr lang="es-ES" sz="1600" dirty="0">
                <a:solidFill>
                  <a:srgbClr val="000000"/>
                </a:solidFill>
                <a:latin typeface="Arial"/>
              </a:rPr>
              <a:t>Les </a:t>
            </a:r>
            <a:r>
              <a:rPr lang="es-ES" sz="1600" dirty="0" err="1">
                <a:solidFill>
                  <a:srgbClr val="000000"/>
                </a:solidFill>
                <a:latin typeface="Arial"/>
              </a:rPr>
              <a:t>trois</a:t>
            </a:r>
            <a:r>
              <a:rPr lang="es-ES" sz="1600" dirty="0">
                <a:solidFill>
                  <a:srgbClr val="000000"/>
                </a:solidFill>
                <a:latin typeface="Arial"/>
              </a:rPr>
              <a:t> </a:t>
            </a:r>
            <a:r>
              <a:rPr lang="es-ES" sz="1600" dirty="0" err="1">
                <a:solidFill>
                  <a:srgbClr val="000000"/>
                </a:solidFill>
                <a:latin typeface="Arial"/>
              </a:rPr>
              <a:t>comptent</a:t>
            </a:r>
            <a:r>
              <a:rPr lang="es-ES" sz="1600" dirty="0">
                <a:solidFill>
                  <a:srgbClr val="000000"/>
                </a:solidFill>
                <a:latin typeface="Arial"/>
              </a:rPr>
              <a:t> </a:t>
            </a:r>
            <a:r>
              <a:rPr lang="es-ES" sz="1600" dirty="0" err="1">
                <a:solidFill>
                  <a:srgbClr val="000000"/>
                </a:solidFill>
                <a:latin typeface="Arial"/>
              </a:rPr>
              <a:t>officiellement</a:t>
            </a:r>
            <a:endParaRPr kumimoji="0"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Rectangle 22"/>
          <p:cNvSpPr/>
          <p:nvPr/>
        </p:nvSpPr>
        <p:spPr>
          <a:xfrm>
            <a:off x="365760" y="3657600"/>
            <a:ext cx="5577840" cy="237744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365760" y="3657600"/>
            <a:ext cx="502920" cy="2377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391160" y="3835400"/>
            <a:ext cx="475488" cy="4572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a:ln>
                  <a:noFill/>
                </a:ln>
                <a:solidFill>
                  <a:srgbClr val="FFFFFF"/>
                </a:solidFill>
                <a:effectLst/>
                <a:uLnTx/>
                <a:uFillTx/>
                <a:latin typeface="Arial"/>
                <a:ea typeface="+mn-ea"/>
                <a:cs typeface="+mn-cs"/>
              </a:rPr>
              <a:t>C</a:t>
            </a:r>
          </a:p>
        </p:txBody>
      </p:sp>
      <p:sp>
        <p:nvSpPr>
          <p:cNvPr id="26" name="TextBox 25"/>
          <p:cNvSpPr txBox="1"/>
          <p:nvPr/>
        </p:nvSpPr>
        <p:spPr>
          <a:xfrm>
            <a:off x="960120" y="3688597"/>
            <a:ext cx="4846320" cy="347472"/>
          </a:xfrm>
          <a:prstGeom prst="rect">
            <a:avLst/>
          </a:prstGeom>
          <a:noFill/>
        </p:spPr>
        <p:txBody>
          <a:bodyPr wrap="square">
            <a:spAutoFit/>
          </a:bodyPr>
          <a:lstStyle/>
          <a:p>
            <a:pPr lvl="0">
              <a:defRPr/>
            </a:pPr>
            <a:r>
              <a:rPr lang="es-ES" sz="1600" b="1" dirty="0">
                <a:solidFill>
                  <a:srgbClr val="1F3864"/>
                </a:solidFill>
                <a:latin typeface="Arial"/>
              </a:rPr>
              <a:t>Liaison </a:t>
            </a:r>
            <a:r>
              <a:rPr lang="es-ES" sz="1600" b="1" dirty="0" err="1">
                <a:solidFill>
                  <a:srgbClr val="1F3864"/>
                </a:solidFill>
                <a:latin typeface="Arial"/>
              </a:rPr>
              <a:t>avec</a:t>
            </a:r>
            <a:r>
              <a:rPr lang="es-ES" sz="1600" b="1" dirty="0">
                <a:solidFill>
                  <a:srgbClr val="1F3864"/>
                </a:solidFill>
                <a:latin typeface="Arial"/>
              </a:rPr>
              <a:t> </a:t>
            </a:r>
            <a:r>
              <a:rPr lang="es-ES" sz="1600" b="1" dirty="0" err="1">
                <a:solidFill>
                  <a:srgbClr val="1F3864"/>
                </a:solidFill>
                <a:latin typeface="Arial"/>
              </a:rPr>
              <a:t>résultats</a:t>
            </a:r>
            <a:r>
              <a:rPr lang="es-ES" sz="1600" b="1" dirty="0">
                <a:solidFill>
                  <a:srgbClr val="1F3864"/>
                </a:solidFill>
                <a:latin typeface="Arial"/>
              </a:rPr>
              <a:t> </a:t>
            </a:r>
            <a:r>
              <a:rPr lang="es-ES" sz="1600" b="1" dirty="0" err="1">
                <a:solidFill>
                  <a:srgbClr val="1F3864"/>
                </a:solidFill>
                <a:latin typeface="Arial"/>
              </a:rPr>
              <a:t>d’apprentissage</a:t>
            </a:r>
            <a:endParaRPr kumimoji="0" sz="1600" b="1" i="0" u="none" strike="noStrike" kern="1200" cap="none" spc="0" normalizeH="0" baseline="0" noProof="0" dirty="0">
              <a:ln>
                <a:noFill/>
              </a:ln>
              <a:solidFill>
                <a:srgbClr val="1F3864"/>
              </a:solidFill>
              <a:effectLst/>
              <a:uLnTx/>
              <a:uFillTx/>
              <a:latin typeface="Arial"/>
              <a:ea typeface="+mn-ea"/>
              <a:cs typeface="+mn-cs"/>
            </a:endParaRPr>
          </a:p>
        </p:txBody>
      </p:sp>
      <p:sp>
        <p:nvSpPr>
          <p:cNvPr id="27" name="TextBox 26"/>
          <p:cNvSpPr txBox="1"/>
          <p:nvPr/>
        </p:nvSpPr>
        <p:spPr>
          <a:xfrm>
            <a:off x="958596" y="3937332"/>
            <a:ext cx="5135880" cy="584775"/>
          </a:xfrm>
          <a:prstGeom prst="rect">
            <a:avLst/>
          </a:prstGeom>
          <a:noFill/>
        </p:spPr>
        <p:txBody>
          <a:bodyPr wrap="square">
            <a:spAutoFit/>
          </a:bodyPr>
          <a:lstStyle/>
          <a:p>
            <a:pPr lvl="0">
              <a:defRPr/>
            </a:pPr>
            <a:r>
              <a:rPr lang="fr-FR" sz="1600" i="1" dirty="0">
                <a:solidFill>
                  <a:srgbClr val="7F7F7F"/>
                </a:solidFill>
                <a:latin typeface="Arial"/>
              </a:rPr>
              <a:t>Les RA sont-ils formellement liés à l’attribution des crédits ?</a:t>
            </a:r>
            <a:endParaRPr kumimoji="0" sz="1600" b="0" i="1" u="none" strike="noStrike" kern="1200" cap="none" spc="0" normalizeH="0" baseline="0" noProof="0" dirty="0">
              <a:ln>
                <a:noFill/>
              </a:ln>
              <a:solidFill>
                <a:srgbClr val="7F7F7F"/>
              </a:solidFill>
              <a:effectLst/>
              <a:uLnTx/>
              <a:uFillTx/>
              <a:latin typeface="Arial"/>
              <a:ea typeface="+mn-ea"/>
              <a:cs typeface="+mn-cs"/>
            </a:endParaRPr>
          </a:p>
        </p:txBody>
      </p:sp>
      <p:sp>
        <p:nvSpPr>
          <p:cNvPr id="28" name="Rectangle 27"/>
          <p:cNvSpPr/>
          <p:nvPr/>
        </p:nvSpPr>
        <p:spPr>
          <a:xfrm>
            <a:off x="960120" y="4567936"/>
            <a:ext cx="4846320" cy="584775"/>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p:cNvSpPr txBox="1"/>
          <p:nvPr/>
        </p:nvSpPr>
        <p:spPr>
          <a:xfrm>
            <a:off x="971550" y="4501260"/>
            <a:ext cx="4869180" cy="584775"/>
          </a:xfrm>
          <a:prstGeom prst="rect">
            <a:avLst/>
          </a:prstGeom>
          <a:noFill/>
        </p:spPr>
        <p:txBody>
          <a:bodyPr wrap="square">
            <a:spAutoFit/>
          </a:bodyPr>
          <a:lstStyle/>
          <a:p>
            <a:pPr lvl="0">
              <a:defRPr/>
            </a:pPr>
            <a:r>
              <a:rPr lang="fr-FR" sz="1600" b="1" dirty="0">
                <a:solidFill>
                  <a:srgbClr val="000000"/>
                </a:solidFill>
                <a:latin typeface="Arial"/>
              </a:rPr>
              <a:t>ACTS : Attribution de crédits formellement référée aux RA au niveau des modules</a:t>
            </a:r>
            <a:endParaRPr kumimoji="0"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0" name="TextBox 29"/>
          <p:cNvSpPr txBox="1"/>
          <p:nvPr/>
        </p:nvSpPr>
        <p:spPr>
          <a:xfrm>
            <a:off x="937261" y="5097267"/>
            <a:ext cx="5189219" cy="1077218"/>
          </a:xfrm>
          <a:prstGeom prst="rect">
            <a:avLst/>
          </a:prstGeom>
          <a:noFill/>
        </p:spPr>
        <p:txBody>
          <a:bodyPr wrap="square">
            <a:spAutoFit/>
          </a:bodyPr>
          <a:lstStyle/>
          <a:p>
            <a:pPr lvl="0">
              <a:defRPr/>
            </a:pPr>
            <a:r>
              <a:rPr kumimoji="0" sz="1000" b="0" i="0" u="none" strike="noStrike" kern="1200" cap="none" spc="0" normalizeH="0" baseline="0" noProof="0" dirty="0">
                <a:ln>
                  <a:noFill/>
                </a:ln>
                <a:solidFill>
                  <a:srgbClr val="000000"/>
                </a:solidFill>
                <a:effectLst/>
                <a:uLnTx/>
                <a:uFillTx/>
                <a:latin typeface="Arial"/>
                <a:ea typeface="+mn-ea"/>
                <a:cs typeface="+mn-cs"/>
              </a:rPr>
              <a:t> </a:t>
            </a:r>
            <a:r>
              <a:rPr kumimoji="0" sz="1600" b="0" i="0" u="none" strike="noStrike" kern="1200" cap="none" spc="0" normalizeH="0" baseline="0" noProof="0" dirty="0">
                <a:ln>
                  <a:noFill/>
                </a:ln>
                <a:solidFill>
                  <a:srgbClr val="000000"/>
                </a:solidFill>
                <a:effectLst/>
                <a:uLnTx/>
                <a:uFillTx/>
                <a:latin typeface="Arial"/>
                <a:ea typeface="+mn-ea"/>
                <a:cs typeface="+mn-cs"/>
              </a:rPr>
              <a:t> ☐ </a:t>
            </a:r>
            <a:r>
              <a:rPr kumimoji="0" lang="fr-FR" sz="1600" b="0" i="0" u="none" strike="noStrike" kern="1200" cap="none" spc="0" normalizeH="0" baseline="0" noProof="0" dirty="0">
                <a:ln>
                  <a:noFill/>
                </a:ln>
                <a:solidFill>
                  <a:srgbClr val="000000"/>
                </a:solidFill>
                <a:effectLst/>
                <a:uLnTx/>
                <a:uFillTx/>
                <a:latin typeface="Arial"/>
                <a:ea typeface="+mn-ea"/>
                <a:cs typeface="+mn-cs"/>
              </a:rPr>
              <a:t>RA</a:t>
            </a:r>
            <a:r>
              <a:rPr lang="fr-FR" sz="1600" dirty="0">
                <a:solidFill>
                  <a:srgbClr val="000000"/>
                </a:solidFill>
                <a:latin typeface="Arial"/>
              </a:rPr>
              <a:t> documentés au niveau du module</a:t>
            </a:r>
            <a:r>
              <a:rPr kumimoji="0" sz="1600" b="0" i="0" u="none" strike="noStrike" kern="1200" cap="none" spc="0" normalizeH="0" baseline="0" noProof="0" dirty="0">
                <a:ln>
                  <a:noFill/>
                </a:ln>
                <a:solidFill>
                  <a:srgbClr val="000000"/>
                </a:solidFill>
                <a:effectLst/>
                <a:uLnTx/>
                <a:uFillTx/>
                <a:latin typeface="Arial"/>
                <a:ea typeface="+mn-ea"/>
                <a:cs typeface="+mn-cs"/>
              </a:rPr>
              <a:t>☐ </a:t>
            </a:r>
            <a:r>
              <a:rPr lang="fr-FR" sz="1600" dirty="0">
                <a:solidFill>
                  <a:srgbClr val="000000"/>
                </a:solidFill>
                <a:latin typeface="Arial"/>
              </a:rPr>
              <a:t>Répartition des crédits examinée vs. RA</a:t>
            </a:r>
            <a:r>
              <a:rPr kumimoji="0" sz="1600" b="0" i="0" u="none" strike="noStrike" kern="1200" cap="none" spc="0" normalizeH="0" baseline="0" noProof="0" dirty="0">
                <a:ln>
                  <a:noFill/>
                </a:ln>
                <a:solidFill>
                  <a:srgbClr val="000000"/>
                </a:solidFill>
                <a:effectLst/>
                <a:uLnTx/>
                <a:uFillTx/>
                <a:latin typeface="Arial"/>
                <a:ea typeface="+mn-ea"/>
                <a:cs typeface="+mn-cs"/>
              </a:rPr>
              <a:t>  ☐ </a:t>
            </a:r>
            <a:r>
              <a:rPr lang="fr-FR" sz="1600" dirty="0">
                <a:solidFill>
                  <a:srgbClr val="000000"/>
                </a:solidFill>
                <a:latin typeface="Arial"/>
              </a:rPr>
              <a:t>Les enseignants décident des valeurs en crédit</a:t>
            </a:r>
            <a:r>
              <a:rPr kumimoji="0" sz="1600" b="0" i="0" u="none" strike="noStrike" kern="1200" cap="none" spc="0" normalizeH="0" baseline="0" noProof="0" dirty="0">
                <a:ln>
                  <a:noFill/>
                </a:ln>
                <a:solidFill>
                  <a:srgbClr val="000000"/>
                </a:solidFill>
                <a:effectLst/>
                <a:uLnTx/>
                <a:uFillTx/>
                <a:latin typeface="Arial"/>
                <a:ea typeface="+mn-ea"/>
                <a:cs typeface="+mn-cs"/>
              </a:rPr>
              <a:t>  ☐ </a:t>
            </a:r>
            <a:r>
              <a:rPr lang="fr-FR" sz="1600" dirty="0">
                <a:solidFill>
                  <a:srgbClr val="000000"/>
                </a:solidFill>
                <a:latin typeface="Arial"/>
              </a:rPr>
              <a:t>Le registre / autorité centrale décide</a:t>
            </a:r>
            <a:endParaRPr kumimoji="0"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Rectangle 30"/>
          <p:cNvSpPr/>
          <p:nvPr/>
        </p:nvSpPr>
        <p:spPr>
          <a:xfrm>
            <a:off x="6263640" y="3657600"/>
            <a:ext cx="5577840" cy="237744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6263640" y="3657600"/>
            <a:ext cx="502920" cy="2377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p:cNvSpPr txBox="1"/>
          <p:nvPr/>
        </p:nvSpPr>
        <p:spPr>
          <a:xfrm>
            <a:off x="6289040" y="3835400"/>
            <a:ext cx="475488" cy="4572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a:ln>
                  <a:noFill/>
                </a:ln>
                <a:solidFill>
                  <a:srgbClr val="FFFFFF"/>
                </a:solidFill>
                <a:effectLst/>
                <a:uLnTx/>
                <a:uFillTx/>
                <a:latin typeface="Arial"/>
                <a:ea typeface="+mn-ea"/>
                <a:cs typeface="+mn-cs"/>
              </a:rPr>
              <a:t>D</a:t>
            </a:r>
          </a:p>
        </p:txBody>
      </p:sp>
      <p:sp>
        <p:nvSpPr>
          <p:cNvPr id="34" name="TextBox 33"/>
          <p:cNvSpPr txBox="1"/>
          <p:nvPr/>
        </p:nvSpPr>
        <p:spPr>
          <a:xfrm>
            <a:off x="6880859" y="3702398"/>
            <a:ext cx="4846320" cy="347472"/>
          </a:xfrm>
          <a:prstGeom prst="rect">
            <a:avLst/>
          </a:prstGeom>
          <a:noFill/>
        </p:spPr>
        <p:txBody>
          <a:bodyPr wrap="square">
            <a:spAutoFit/>
          </a:bodyPr>
          <a:lstStyle/>
          <a:p>
            <a:pPr lvl="0">
              <a:defRPr/>
            </a:pPr>
            <a:r>
              <a:rPr lang="fr-FR" sz="1600" b="1" dirty="0">
                <a:solidFill>
                  <a:srgbClr val="1F3864"/>
                </a:solidFill>
                <a:latin typeface="Arial"/>
              </a:rPr>
              <a:t>Transfert de crédits et reconnaissance</a:t>
            </a:r>
            <a:endParaRPr kumimoji="0" sz="1600" b="1" i="0" u="none" strike="noStrike" kern="1200" cap="none" spc="0" normalizeH="0" baseline="0" noProof="0" dirty="0">
              <a:ln>
                <a:noFill/>
              </a:ln>
              <a:solidFill>
                <a:srgbClr val="1F3864"/>
              </a:solidFill>
              <a:effectLst/>
              <a:uLnTx/>
              <a:uFillTx/>
              <a:latin typeface="Arial"/>
              <a:ea typeface="+mn-ea"/>
              <a:cs typeface="+mn-cs"/>
            </a:endParaRPr>
          </a:p>
        </p:txBody>
      </p:sp>
      <p:sp>
        <p:nvSpPr>
          <p:cNvPr id="35" name="TextBox 34"/>
          <p:cNvSpPr txBox="1"/>
          <p:nvPr/>
        </p:nvSpPr>
        <p:spPr>
          <a:xfrm>
            <a:off x="6844284" y="3983160"/>
            <a:ext cx="4846320" cy="584775"/>
          </a:xfrm>
          <a:prstGeom prst="rect">
            <a:avLst/>
          </a:prstGeom>
          <a:noFill/>
        </p:spPr>
        <p:txBody>
          <a:bodyPr wrap="square">
            <a:spAutoFit/>
          </a:bodyPr>
          <a:lstStyle/>
          <a:p>
            <a:pPr lvl="0">
              <a:defRPr/>
            </a:pPr>
            <a:r>
              <a:rPr lang="fr-FR" sz="1600" i="1" dirty="0">
                <a:solidFill>
                  <a:srgbClr val="7F7F7F"/>
                </a:solidFill>
                <a:latin typeface="Arial"/>
              </a:rPr>
              <a:t>Comment votre établissement gère-t-il le transfert de crédits entrants ?</a:t>
            </a:r>
            <a:endParaRPr kumimoji="0" sz="1600" b="0" i="1" u="none" strike="noStrike" kern="1200" cap="none" spc="0" normalizeH="0" baseline="0" noProof="0" dirty="0">
              <a:ln>
                <a:noFill/>
              </a:ln>
              <a:solidFill>
                <a:srgbClr val="7F7F7F"/>
              </a:solidFill>
              <a:effectLst/>
              <a:uLnTx/>
              <a:uFillTx/>
              <a:latin typeface="Arial"/>
              <a:ea typeface="+mn-ea"/>
              <a:cs typeface="+mn-cs"/>
            </a:endParaRPr>
          </a:p>
        </p:txBody>
      </p:sp>
      <p:sp>
        <p:nvSpPr>
          <p:cNvPr id="36" name="Rectangle 35"/>
          <p:cNvSpPr/>
          <p:nvPr/>
        </p:nvSpPr>
        <p:spPr>
          <a:xfrm>
            <a:off x="6858000" y="4524966"/>
            <a:ext cx="4846320" cy="518065"/>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6935724" y="4514387"/>
            <a:ext cx="4754880" cy="492443"/>
          </a:xfrm>
          <a:prstGeom prst="rect">
            <a:avLst/>
          </a:prstGeom>
          <a:noFill/>
        </p:spPr>
        <p:txBody>
          <a:bodyPr wrap="square">
            <a:spAutoFit/>
          </a:bodyPr>
          <a:lstStyle/>
          <a:p>
            <a:pPr lvl="0">
              <a:defRPr/>
            </a:pPr>
            <a:r>
              <a:rPr lang="fr-FR" sz="1300" b="1" dirty="0">
                <a:solidFill>
                  <a:srgbClr val="000000"/>
                </a:solidFill>
                <a:latin typeface="Arial"/>
              </a:rPr>
              <a:t>ACTS : Crédits reconnus sur la base de la comparabilité des RA, et non sur la correspondance des titres de cours</a:t>
            </a:r>
            <a:endParaRPr kumimoji="0" sz="1300" b="1" i="0" u="none" strike="noStrike" kern="1200" cap="none" spc="0" normalizeH="0" baseline="0" noProof="0" dirty="0">
              <a:ln>
                <a:noFill/>
              </a:ln>
              <a:solidFill>
                <a:srgbClr val="000000"/>
              </a:solidFill>
              <a:effectLst/>
              <a:uLnTx/>
              <a:uFillTx/>
              <a:latin typeface="Arial"/>
              <a:ea typeface="+mn-ea"/>
              <a:cs typeface="+mn-cs"/>
            </a:endParaRPr>
          </a:p>
        </p:txBody>
      </p:sp>
      <p:sp>
        <p:nvSpPr>
          <p:cNvPr id="38" name="TextBox 37"/>
          <p:cNvSpPr txBox="1"/>
          <p:nvPr/>
        </p:nvSpPr>
        <p:spPr>
          <a:xfrm>
            <a:off x="6858000" y="5066882"/>
            <a:ext cx="4846320" cy="1077218"/>
          </a:xfrm>
          <a:prstGeom prst="rect">
            <a:avLst/>
          </a:prstGeom>
          <a:noFill/>
        </p:spPr>
        <p:txBody>
          <a:bodyPr wrap="square">
            <a:spAutoFit/>
          </a:bodyPr>
          <a:lstStyle/>
          <a:p>
            <a:pPr lvl="0">
              <a:defRPr/>
            </a:pPr>
            <a:r>
              <a:rPr kumimoji="0" sz="1600" b="0" i="0" u="none" strike="noStrike" kern="1200" cap="none" spc="0" normalizeH="0" baseline="0" noProof="0" dirty="0">
                <a:ln>
                  <a:noFill/>
                </a:ln>
                <a:solidFill>
                  <a:srgbClr val="000000"/>
                </a:solidFill>
                <a:effectLst/>
                <a:uLnTx/>
                <a:uFillTx/>
                <a:latin typeface="Arial"/>
                <a:ea typeface="+mn-ea"/>
                <a:cs typeface="+mn-cs"/>
              </a:rPr>
              <a:t>  ☐ </a:t>
            </a:r>
            <a:r>
              <a:rPr lang="fr-FR" sz="1600" dirty="0">
                <a:solidFill>
                  <a:srgbClr val="000000"/>
                </a:solidFill>
                <a:latin typeface="Arial"/>
              </a:rPr>
              <a:t>Politique formelle de reconnaissance écrite</a:t>
            </a:r>
            <a:r>
              <a:rPr kumimoji="0" sz="1600" b="0" i="0" u="none" strike="noStrike" kern="1200" cap="none" spc="0" normalizeH="0" baseline="0" noProof="0" dirty="0">
                <a:ln>
                  <a:noFill/>
                </a:ln>
                <a:solidFill>
                  <a:srgbClr val="000000"/>
                </a:solidFill>
                <a:effectLst/>
                <a:uLnTx/>
                <a:uFillTx/>
                <a:latin typeface="Arial"/>
                <a:ea typeface="+mn-ea"/>
                <a:cs typeface="+mn-cs"/>
              </a:rPr>
              <a:t>☐ </a:t>
            </a:r>
            <a:r>
              <a:rPr lang="es-ES" sz="1600" dirty="0" err="1">
                <a:solidFill>
                  <a:srgbClr val="000000"/>
                </a:solidFill>
                <a:latin typeface="Arial"/>
              </a:rPr>
              <a:t>Accords</a:t>
            </a:r>
            <a:r>
              <a:rPr lang="es-ES" sz="1600" dirty="0">
                <a:solidFill>
                  <a:srgbClr val="000000"/>
                </a:solidFill>
                <a:latin typeface="Arial"/>
              </a:rPr>
              <a:t> </a:t>
            </a:r>
            <a:r>
              <a:rPr lang="es-ES" sz="1600" dirty="0" err="1">
                <a:solidFill>
                  <a:srgbClr val="000000"/>
                </a:solidFill>
                <a:latin typeface="Arial"/>
              </a:rPr>
              <a:t>d’apprentissage</a:t>
            </a:r>
            <a:r>
              <a:rPr lang="es-ES" sz="1600" dirty="0">
                <a:solidFill>
                  <a:srgbClr val="000000"/>
                </a:solidFill>
                <a:latin typeface="Arial"/>
              </a:rPr>
              <a:t> </a:t>
            </a:r>
            <a:r>
              <a:rPr lang="es-ES" sz="1600" dirty="0" err="1">
                <a:solidFill>
                  <a:srgbClr val="000000"/>
                </a:solidFill>
                <a:latin typeface="Arial"/>
              </a:rPr>
              <a:t>utilisés</a:t>
            </a:r>
            <a:r>
              <a:rPr kumimoji="0" sz="1600" b="0" i="0" u="none" strike="noStrike" kern="1200" cap="none" spc="0" normalizeH="0" baseline="0" noProof="0" dirty="0">
                <a:ln>
                  <a:noFill/>
                </a:ln>
                <a:solidFill>
                  <a:srgbClr val="000000"/>
                </a:solidFill>
                <a:effectLst/>
                <a:uLnTx/>
                <a:uFillTx/>
                <a:latin typeface="Arial"/>
                <a:ea typeface="+mn-ea"/>
                <a:cs typeface="+mn-cs"/>
              </a:rPr>
              <a:t>☐ </a:t>
            </a:r>
            <a:r>
              <a:rPr lang="fr-FR" sz="1600" dirty="0">
                <a:solidFill>
                  <a:srgbClr val="000000"/>
                </a:solidFill>
                <a:latin typeface="Arial"/>
              </a:rPr>
              <a:t>Reconnaissance basée sur le LO</a:t>
            </a:r>
            <a:r>
              <a:rPr kumimoji="0" sz="1600" b="0" i="0" u="none" strike="noStrike" kern="1200" cap="none" spc="0" normalizeH="0" baseline="0" noProof="0" dirty="0">
                <a:ln>
                  <a:noFill/>
                </a:ln>
                <a:solidFill>
                  <a:srgbClr val="000000"/>
                </a:solidFill>
                <a:effectLst/>
                <a:uLnTx/>
                <a:uFillTx/>
                <a:latin typeface="Arial"/>
                <a:ea typeface="+mn-ea"/>
                <a:cs typeface="+mn-cs"/>
              </a:rPr>
              <a:t> ☐ </a:t>
            </a:r>
            <a:r>
              <a:rPr lang="fr-FR" sz="1600" dirty="0">
                <a:solidFill>
                  <a:srgbClr val="000000"/>
                </a:solidFill>
                <a:latin typeface="Arial"/>
              </a:rPr>
              <a:t>Ad hoc / cas par cas uniquement</a:t>
            </a:r>
            <a:endParaRPr kumimoji="0" sz="16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33290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89802-0B28-6BB5-F2E9-E65ABA8902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9544B8A-9658-4DB6-F1B0-9F0B840CF6A8}"/>
              </a:ext>
            </a:extLst>
          </p:cNvPr>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7AD05D0-317F-32E3-E2B4-7E548E83BA36}"/>
              </a:ext>
            </a:extLst>
          </p:cNvPr>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C1FC678-3646-8E99-67F5-3D94470F931E}"/>
              </a:ext>
            </a:extLst>
          </p:cNvPr>
          <p:cNvSpPr txBox="1"/>
          <p:nvPr/>
        </p:nvSpPr>
        <p:spPr>
          <a:xfrm>
            <a:off x="365760" y="411480"/>
            <a:ext cx="10972800" cy="430887"/>
          </a:xfrm>
          <a:prstGeom prst="rect">
            <a:avLst/>
          </a:prstGeom>
          <a:noFill/>
        </p:spPr>
        <p:txBody>
          <a:bodyPr wrap="square">
            <a:spAutoFit/>
          </a:bodyPr>
          <a:lstStyle/>
          <a:p>
            <a:pPr lvl="0">
              <a:defRPr/>
            </a:pPr>
            <a:r>
              <a:rPr lang="es-ES" sz="2200" b="1" dirty="0">
                <a:solidFill>
                  <a:srgbClr val="1F3864"/>
                </a:solidFill>
                <a:latin typeface="Arial"/>
              </a:rPr>
              <a:t>Principales </a:t>
            </a:r>
            <a:r>
              <a:rPr lang="es-ES" sz="2200" b="1" dirty="0" err="1">
                <a:solidFill>
                  <a:srgbClr val="1F3864"/>
                </a:solidFill>
                <a:latin typeface="Arial"/>
              </a:rPr>
              <a:t>conclusions</a:t>
            </a:r>
            <a:endParaRPr kumimoji="0" sz="2200" b="1" i="0" u="none" strike="noStrike" kern="1200" cap="none" spc="0" normalizeH="0" baseline="0" noProof="0" dirty="0">
              <a:ln>
                <a:noFill/>
              </a:ln>
              <a:solidFill>
                <a:srgbClr val="1F3864"/>
              </a:solidFill>
              <a:effectLst/>
              <a:uLnTx/>
              <a:uFillTx/>
              <a:latin typeface="Arial"/>
              <a:ea typeface="+mn-ea"/>
              <a:cs typeface="+mn-cs"/>
            </a:endParaRPr>
          </a:p>
        </p:txBody>
      </p:sp>
      <p:sp>
        <p:nvSpPr>
          <p:cNvPr id="9" name="TextBox 8">
            <a:extLst>
              <a:ext uri="{FF2B5EF4-FFF2-40B4-BE49-F238E27FC236}">
                <a16:creationId xmlns:a16="http://schemas.microsoft.com/office/drawing/2014/main" id="{2B7CA861-0B52-4161-9970-D2562547964E}"/>
              </a:ext>
            </a:extLst>
          </p:cNvPr>
          <p:cNvSpPr txBox="1"/>
          <p:nvPr/>
        </p:nvSpPr>
        <p:spPr>
          <a:xfrm>
            <a:off x="124864" y="1010007"/>
            <a:ext cx="11188931" cy="5355312"/>
          </a:xfrm>
          <a:prstGeom prst="rect">
            <a:avLst/>
          </a:prstGeom>
          <a:noFill/>
        </p:spPr>
        <p:txBody>
          <a:bodyPr wrap="square">
            <a:spAutoFit/>
          </a:bodyPr>
          <a:lstStyle/>
          <a:p>
            <a:pPr marL="342900" lvl="0" indent="-342900" algn="just">
              <a:buFont typeface="Arial" panose="020B0604020202020204" pitchFamily="34" charset="0"/>
              <a:buChar char="•"/>
              <a:defRPr/>
            </a:pPr>
            <a:r>
              <a:rPr lang="fr-FR" dirty="0">
                <a:solidFill>
                  <a:srgbClr val="000000"/>
                </a:solidFill>
                <a:latin typeface="Arial"/>
              </a:rPr>
              <a:t>Certains systèmes restent principalement basés sur les heures de contact : les crédits sont obtenus à partir des heures de cours, tandis que l’étude indépendante et l’effort d’évaluation ne sont pas totalement pris en compte dans le calcul des crédits.
La plupart des établissements reconnaissent les trois principaux éléments de la charge de travail : l’enseignement programmé, l’étude indépendante guidée, ainsi que la préparation et la réalisation des évaluations. 
Cependant, les participants rapportent souvent que l’étude indépendante et la préparation à l’évaluation ne sont pas quantifiées de manière systématique, même si elles sont reconnues dans les documents politiques ou les directives du programme.
Lorsque des cadres nationaux ou institutionnels solides existent, la charge de travail est décrite comme « toutes les activités d’apprentissage menées par l’étudiant », mais l’estimation précise des heures reste un défi pratique.
De nombreux participants indiquent que les résultats d’apprentissage sont documentés au niveau du module ou du programme et que les crédits sont au moins nominalement liés à ces résultats.
Plusieurs systèmes utilisent déjà la reconnaissance basée sur les résultats d’apprentissage et disposent de politiques RPL formelles, pourtant en pratique ils reposent encore fortement sur la correspondance de contenu et les vérifications traditionnelles d’équivalence.
Les plafonds sur les crédits transférables, les décisions au cas par cas et les accords interinstitutionnels faibles sont fréquemment cités comme des obstacles à la pleine reconnaissance.</a:t>
            </a:r>
            <a:endParaRPr kumimoji="0" lang="en-US"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39101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5029200"/>
            <a:ext cx="12188952" cy="164592"/>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0" y="0"/>
            <a:ext cx="164592" cy="68580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548640" y="1371600"/>
            <a:ext cx="10972800" cy="461665"/>
          </a:xfrm>
          <a:prstGeom prst="rect">
            <a:avLst/>
          </a:prstGeom>
          <a:noFill/>
        </p:spPr>
        <p:txBody>
          <a:bodyPr wrap="square">
            <a:spAutoFit/>
          </a:bodyPr>
          <a:lstStyle/>
          <a:p>
            <a:pPr algn="l"/>
            <a:r>
              <a:rPr sz="2400" b="1" i="0" dirty="0">
                <a:solidFill>
                  <a:srgbClr val="FFCE3C"/>
                </a:solidFill>
                <a:latin typeface="Arial"/>
              </a:rPr>
              <a:t>MODULE 1 | ACTIVITÉ DE GROUPE</a:t>
            </a:r>
          </a:p>
        </p:txBody>
      </p:sp>
      <p:sp>
        <p:nvSpPr>
          <p:cNvPr id="6" name="TextBox 5"/>
          <p:cNvSpPr txBox="1"/>
          <p:nvPr/>
        </p:nvSpPr>
        <p:spPr>
          <a:xfrm>
            <a:off x="548640" y="1920240"/>
            <a:ext cx="10972800" cy="1200329"/>
          </a:xfrm>
          <a:prstGeom prst="rect">
            <a:avLst/>
          </a:prstGeom>
          <a:noFill/>
        </p:spPr>
        <p:txBody>
          <a:bodyPr wrap="square">
            <a:spAutoFit/>
          </a:bodyPr>
          <a:lstStyle/>
          <a:p>
            <a:pPr algn="l"/>
            <a:r>
              <a:rPr sz="3600" b="1" i="0" dirty="0">
                <a:solidFill>
                  <a:srgbClr val="FFFFFF"/>
                </a:solidFill>
                <a:latin typeface="Arial"/>
              </a:rPr>
              <a:t>Atelier de calcul de la charge de travail:
Transposer un module réel en ACTS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254226"/>
            <a:ext cx="10972800" cy="430887"/>
          </a:xfrm>
          <a:prstGeom prst="rect">
            <a:avLst/>
          </a:prstGeom>
          <a:noFill/>
        </p:spPr>
        <p:txBody>
          <a:bodyPr wrap="square">
            <a:spAutoFit/>
          </a:bodyPr>
          <a:lstStyle/>
          <a:p>
            <a:pPr algn="l"/>
            <a:r>
              <a:rPr sz="2200" b="1" i="0" dirty="0">
                <a:solidFill>
                  <a:srgbClr val="1F3864"/>
                </a:solidFill>
                <a:latin typeface="Arial"/>
              </a:rPr>
              <a:t>Atelier de calcul de la charge de travail: aperçu et résultats d'apprentissage</a:t>
            </a:r>
          </a:p>
        </p:txBody>
      </p:sp>
      <p:sp>
        <p:nvSpPr>
          <p:cNvPr id="7" name="Rectangle 6"/>
          <p:cNvSpPr/>
          <p:nvPr/>
        </p:nvSpPr>
        <p:spPr>
          <a:xfrm>
            <a:off x="365760" y="1097279"/>
            <a:ext cx="11430000" cy="2126673"/>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ectangle 7"/>
          <p:cNvSpPr/>
          <p:nvPr/>
        </p:nvSpPr>
        <p:spPr>
          <a:xfrm>
            <a:off x="365760" y="1097280"/>
            <a:ext cx="73152" cy="2126672"/>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548640" y="1143000"/>
            <a:ext cx="11064240" cy="1754326"/>
          </a:xfrm>
          <a:prstGeom prst="rect">
            <a:avLst/>
          </a:prstGeom>
          <a:noFill/>
        </p:spPr>
        <p:txBody>
          <a:bodyPr wrap="square">
            <a:spAutoFit/>
          </a:bodyPr>
          <a:lstStyle/>
          <a:p>
            <a:pPr algn="l"/>
            <a:r>
              <a:rPr b="0" i="0" dirty="0">
                <a:solidFill>
                  <a:srgbClr val="000000"/>
                </a:solidFill>
                <a:latin typeface="Arial"/>
              </a:rPr>
              <a:t>Travaillez en groupes de 4 à 6 pour calculer la valeur en crédits ACTS d'un module réel de l'un de vos établissements. Chaque groupe sélectionne un module, estime sa charge de travail totale pour l'étudiant selon la méthodologie ACTS, et réfléchit à la façon dont le résultat se compare aux crédits actuellement attribués.
Cette activité rend le contenu théorique de la Section 1 immédiatement applicable et met en évidence les types de divergences institutionnelles documentées dans le rapport sur l’état de l’art de HAQAA3.</a:t>
            </a:r>
          </a:p>
        </p:txBody>
      </p:sp>
      <p:sp>
        <p:nvSpPr>
          <p:cNvPr id="10" name="TextBox 9"/>
          <p:cNvSpPr txBox="1"/>
          <p:nvPr/>
        </p:nvSpPr>
        <p:spPr>
          <a:xfrm>
            <a:off x="438912" y="3634047"/>
            <a:ext cx="11430000" cy="400110"/>
          </a:xfrm>
          <a:prstGeom prst="rect">
            <a:avLst/>
          </a:prstGeom>
          <a:noFill/>
        </p:spPr>
        <p:txBody>
          <a:bodyPr wrap="square">
            <a:spAutoFit/>
          </a:bodyPr>
          <a:lstStyle/>
          <a:p>
            <a:pPr algn="l"/>
            <a:r>
              <a:rPr sz="2000" b="1" i="0" dirty="0">
                <a:solidFill>
                  <a:srgbClr val="1F3864"/>
                </a:solidFill>
                <a:latin typeface="Arial"/>
              </a:rPr>
              <a:t>À la fin de cette activité, vous serez en </a:t>
            </a:r>
            <a:r>
              <a:rPr sz="2000" b="1" i="0" dirty="0" err="1">
                <a:solidFill>
                  <a:srgbClr val="1F3864"/>
                </a:solidFill>
                <a:latin typeface="Arial"/>
              </a:rPr>
              <a:t>mesure</a:t>
            </a:r>
            <a:r>
              <a:rPr sz="2000" b="1" i="0" dirty="0">
                <a:solidFill>
                  <a:srgbClr val="1F3864"/>
                </a:solidFill>
                <a:latin typeface="Arial"/>
              </a:rPr>
              <a:t> de:</a:t>
            </a:r>
          </a:p>
        </p:txBody>
      </p:sp>
      <p:sp>
        <p:nvSpPr>
          <p:cNvPr id="11" name="TextBox 10"/>
          <p:cNvSpPr txBox="1"/>
          <p:nvPr/>
        </p:nvSpPr>
        <p:spPr>
          <a:xfrm>
            <a:off x="402336" y="4267200"/>
            <a:ext cx="11430000" cy="1754326"/>
          </a:xfrm>
          <a:prstGeom prst="rect">
            <a:avLst/>
          </a:prstGeom>
          <a:noFill/>
        </p:spPr>
        <p:txBody>
          <a:bodyPr wrap="square">
            <a:spAutoFit/>
          </a:bodyPr>
          <a:lstStyle/>
          <a:p>
            <a:pPr marL="285750" indent="-285750" algn="l">
              <a:buFont typeface="Arial" panose="020B0604020202020204" pitchFamily="34" charset="0"/>
              <a:buChar char="•"/>
            </a:pPr>
            <a:r>
              <a:rPr dirty="0">
                <a:solidFill>
                  <a:srgbClr val="000000"/>
                </a:solidFill>
                <a:latin typeface="Arial"/>
              </a:rPr>
              <a:t>Appliquer la méthodologie de calcul de la charge de travail ACTS à un module réel.</a:t>
            </a:r>
          </a:p>
          <a:p>
            <a:pPr marL="285750" indent="-285750" algn="l">
              <a:buFont typeface="Arial" panose="020B0604020202020204" pitchFamily="34" charset="0"/>
              <a:buChar char="•"/>
            </a:pPr>
            <a:r>
              <a:rPr dirty="0">
                <a:solidFill>
                  <a:srgbClr val="000000"/>
                </a:solidFill>
                <a:latin typeface="Arial"/>
              </a:rPr>
              <a:t>Identifier les trois composantes de la charge de travail étudiant et estimer les heures pour chacune.</a:t>
            </a:r>
          </a:p>
          <a:p>
            <a:pPr marL="285750" indent="-285750" algn="l">
              <a:buFont typeface="Arial" panose="020B0604020202020204" pitchFamily="34" charset="0"/>
              <a:buChar char="•"/>
            </a:pPr>
            <a:r>
              <a:rPr dirty="0">
                <a:solidFill>
                  <a:srgbClr val="000000"/>
                </a:solidFill>
                <a:latin typeface="Arial"/>
              </a:rPr>
              <a:t>Comparer la valeur en crédits ACTS calculée avec les crédits actuellement attribués dans votre </a:t>
            </a:r>
            <a:r>
              <a:rPr dirty="0" err="1">
                <a:solidFill>
                  <a:srgbClr val="000000"/>
                </a:solidFill>
                <a:latin typeface="Arial"/>
              </a:rPr>
              <a:t>établissement</a:t>
            </a:r>
            <a:r>
              <a:rPr dirty="0">
                <a:solidFill>
                  <a:srgbClr val="000000"/>
                </a:solidFill>
                <a:latin typeface="Arial"/>
              </a:rPr>
              <a:t>.</a:t>
            </a:r>
            <a:endParaRPr lang="es-ES" dirty="0">
              <a:solidFill>
                <a:srgbClr val="000000"/>
              </a:solidFill>
              <a:latin typeface="Arial"/>
            </a:endParaRPr>
          </a:p>
          <a:p>
            <a:pPr marL="285750" indent="-285750" algn="l">
              <a:buFont typeface="Arial" panose="020B0604020202020204" pitchFamily="34" charset="0"/>
              <a:buChar char="•"/>
            </a:pPr>
            <a:r>
              <a:rPr lang="fr-FR" dirty="0">
                <a:solidFill>
                  <a:srgbClr val="000000"/>
                </a:solidFill>
                <a:latin typeface="Arial"/>
              </a:rPr>
              <a:t>Exposer les implications de tout écart pour les étudiants, pour la reconnaissance des acquis et pour la conception des programmes.</a:t>
            </a:r>
            <a:endParaRPr dirty="0">
              <a:solidFill>
                <a:srgbClr val="000000"/>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320040"/>
            <a:ext cx="10972800" cy="502920"/>
          </a:xfrm>
          <a:prstGeom prst="rect">
            <a:avLst/>
          </a:prstGeom>
          <a:noFill/>
        </p:spPr>
        <p:txBody>
          <a:bodyPr wrap="square">
            <a:spAutoFit/>
          </a:bodyPr>
          <a:lstStyle/>
          <a:p>
            <a:pPr algn="l"/>
            <a:r>
              <a:rPr sz="2200" b="1" i="0" dirty="0">
                <a:solidFill>
                  <a:srgbClr val="1F3864"/>
                </a:solidFill>
                <a:latin typeface="Arial"/>
              </a:rPr>
              <a:t>Calendrier de l'activité en un coup d'œil (40 minutes au total)</a:t>
            </a:r>
          </a:p>
        </p:txBody>
      </p:sp>
      <p:sp>
        <p:nvSpPr>
          <p:cNvPr id="7" name="Rectangle 6"/>
          <p:cNvSpPr/>
          <p:nvPr/>
        </p:nvSpPr>
        <p:spPr>
          <a:xfrm>
            <a:off x="365760" y="1097279"/>
            <a:ext cx="3749039" cy="895515"/>
          </a:xfrm>
          <a:prstGeom prst="rect">
            <a:avLst/>
          </a:prstGeom>
          <a:solidFill>
            <a:srgbClr val="E874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375921" y="1143790"/>
            <a:ext cx="3749039" cy="338554"/>
          </a:xfrm>
          <a:prstGeom prst="rect">
            <a:avLst/>
          </a:prstGeom>
          <a:noFill/>
        </p:spPr>
        <p:txBody>
          <a:bodyPr wrap="square">
            <a:spAutoFit/>
          </a:bodyPr>
          <a:lstStyle/>
          <a:p>
            <a:pPr algn="ctr"/>
            <a:r>
              <a:rPr sz="1600" b="1" i="0" dirty="0">
                <a:solidFill>
                  <a:srgbClr val="FFFFFF"/>
                </a:solidFill>
                <a:latin typeface="Arial"/>
              </a:rPr>
              <a:t>0–5 min</a:t>
            </a:r>
          </a:p>
        </p:txBody>
      </p:sp>
      <p:sp>
        <p:nvSpPr>
          <p:cNvPr id="9" name="TextBox 8"/>
          <p:cNvSpPr txBox="1"/>
          <p:nvPr/>
        </p:nvSpPr>
        <p:spPr>
          <a:xfrm>
            <a:off x="365759" y="1457897"/>
            <a:ext cx="3749039" cy="369332"/>
          </a:xfrm>
          <a:prstGeom prst="rect">
            <a:avLst/>
          </a:prstGeom>
          <a:noFill/>
        </p:spPr>
        <p:txBody>
          <a:bodyPr wrap="square">
            <a:spAutoFit/>
          </a:bodyPr>
          <a:lstStyle/>
          <a:p>
            <a:pPr algn="ctr"/>
            <a:r>
              <a:rPr b="1" i="0" dirty="0">
                <a:solidFill>
                  <a:srgbClr val="FFFFFF"/>
                </a:solidFill>
                <a:latin typeface="Arial"/>
              </a:rPr>
              <a:t>MISE EN PLACE</a:t>
            </a:r>
          </a:p>
        </p:txBody>
      </p:sp>
      <p:sp>
        <p:nvSpPr>
          <p:cNvPr id="10" name="Rectangle 9"/>
          <p:cNvSpPr/>
          <p:nvPr/>
        </p:nvSpPr>
        <p:spPr>
          <a:xfrm>
            <a:off x="365760" y="1992793"/>
            <a:ext cx="3749039" cy="3474719"/>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467360" y="2081469"/>
            <a:ext cx="3657600" cy="3477875"/>
          </a:xfrm>
          <a:prstGeom prst="rect">
            <a:avLst/>
          </a:prstGeom>
          <a:noFill/>
        </p:spPr>
        <p:txBody>
          <a:bodyPr wrap="square">
            <a:spAutoFit/>
          </a:bodyPr>
          <a:lstStyle/>
          <a:p>
            <a:pPr marL="285750" indent="-285750" algn="l">
              <a:buFont typeface="Arial" panose="020B0604020202020204" pitchFamily="34" charset="0"/>
              <a:buChar char="•"/>
            </a:pPr>
            <a:r>
              <a:rPr lang="fr-FR" sz="2000" dirty="0">
                <a:solidFill>
                  <a:srgbClr val="000000"/>
                </a:solidFill>
                <a:latin typeface="Arial"/>
              </a:rPr>
              <a:t>Chaque groupe désigne un modérateur chargé d'organiser les travaux et de présenter les résultats en séance plénière</a:t>
            </a:r>
            <a:endParaRPr sz="2000" dirty="0">
              <a:solidFill>
                <a:srgbClr val="000000"/>
              </a:solidFill>
              <a:latin typeface="Arial"/>
            </a:endParaRPr>
          </a:p>
          <a:p>
            <a:pPr marL="285750" indent="-285750" algn="l">
              <a:buFont typeface="Arial" panose="020B0604020202020204" pitchFamily="34" charset="0"/>
              <a:buChar char="•"/>
            </a:pPr>
            <a:r>
              <a:rPr sz="2000" dirty="0">
                <a:solidFill>
                  <a:srgbClr val="000000"/>
                </a:solidFill>
                <a:latin typeface="Arial"/>
              </a:rPr>
              <a:t>Chaque groupe sélectionne un module que les membres connaissent bien.</a:t>
            </a:r>
          </a:p>
          <a:p>
            <a:pPr marL="285750" indent="-285750" algn="l">
              <a:buFont typeface="Arial" panose="020B0604020202020204" pitchFamily="34" charset="0"/>
              <a:buChar char="•"/>
            </a:pPr>
            <a:r>
              <a:rPr lang="fr-FR" sz="2000" dirty="0">
                <a:solidFill>
                  <a:srgbClr val="000000"/>
                </a:solidFill>
                <a:latin typeface="Arial"/>
              </a:rPr>
              <a:t>Les groupes travailleront sur la Fiche de Travail des Participants</a:t>
            </a:r>
            <a:endParaRPr sz="2000" dirty="0">
              <a:solidFill>
                <a:srgbClr val="000000"/>
              </a:solidFill>
              <a:latin typeface="Arial"/>
            </a:endParaRPr>
          </a:p>
        </p:txBody>
      </p:sp>
      <p:sp>
        <p:nvSpPr>
          <p:cNvPr id="12" name="Rectangle 11"/>
          <p:cNvSpPr/>
          <p:nvPr/>
        </p:nvSpPr>
        <p:spPr>
          <a:xfrm>
            <a:off x="4297680" y="1097279"/>
            <a:ext cx="3749039" cy="895511"/>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4297680" y="1097280"/>
            <a:ext cx="3749039" cy="338554"/>
          </a:xfrm>
          <a:prstGeom prst="rect">
            <a:avLst/>
          </a:prstGeom>
          <a:noFill/>
        </p:spPr>
        <p:txBody>
          <a:bodyPr wrap="square">
            <a:spAutoFit/>
          </a:bodyPr>
          <a:lstStyle/>
          <a:p>
            <a:pPr algn="ctr"/>
            <a:r>
              <a:rPr sz="1600" b="1" i="0" dirty="0">
                <a:solidFill>
                  <a:srgbClr val="FFFFFF"/>
                </a:solidFill>
                <a:latin typeface="Arial"/>
              </a:rPr>
              <a:t>5–</a:t>
            </a:r>
            <a:r>
              <a:rPr lang="es-ES" sz="1600" b="1" i="0" dirty="0">
                <a:solidFill>
                  <a:srgbClr val="FFFFFF"/>
                </a:solidFill>
                <a:latin typeface="Arial"/>
              </a:rPr>
              <a:t>30</a:t>
            </a:r>
            <a:r>
              <a:rPr sz="1600" b="1" i="0" dirty="0">
                <a:solidFill>
                  <a:srgbClr val="FFFFFF"/>
                </a:solidFill>
                <a:latin typeface="Arial"/>
              </a:rPr>
              <a:t> min</a:t>
            </a:r>
          </a:p>
        </p:txBody>
      </p:sp>
      <p:sp>
        <p:nvSpPr>
          <p:cNvPr id="14" name="TextBox 13"/>
          <p:cNvSpPr txBox="1"/>
          <p:nvPr/>
        </p:nvSpPr>
        <p:spPr>
          <a:xfrm>
            <a:off x="4297680" y="1463040"/>
            <a:ext cx="3749039" cy="338554"/>
          </a:xfrm>
          <a:prstGeom prst="rect">
            <a:avLst/>
          </a:prstGeom>
          <a:noFill/>
        </p:spPr>
        <p:txBody>
          <a:bodyPr wrap="square">
            <a:spAutoFit/>
          </a:bodyPr>
          <a:lstStyle/>
          <a:p>
            <a:pPr algn="ctr"/>
            <a:r>
              <a:rPr lang="es-ES" sz="1600" b="1" i="0" dirty="0">
                <a:solidFill>
                  <a:srgbClr val="FFFFFF"/>
                </a:solidFill>
                <a:latin typeface="Arial"/>
              </a:rPr>
              <a:t>DISCUSSION PRINCIPALE</a:t>
            </a:r>
            <a:endParaRPr sz="1600" b="1" i="0" dirty="0">
              <a:solidFill>
                <a:srgbClr val="FFFFFF"/>
              </a:solidFill>
              <a:latin typeface="Arial"/>
            </a:endParaRPr>
          </a:p>
        </p:txBody>
      </p:sp>
      <p:sp>
        <p:nvSpPr>
          <p:cNvPr id="15" name="Rectangle 14"/>
          <p:cNvSpPr/>
          <p:nvPr/>
        </p:nvSpPr>
        <p:spPr>
          <a:xfrm>
            <a:off x="4297680" y="1992790"/>
            <a:ext cx="3749039" cy="3474722"/>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4394200" y="2145102"/>
            <a:ext cx="3657600" cy="2862322"/>
          </a:xfrm>
          <a:prstGeom prst="rect">
            <a:avLst/>
          </a:prstGeom>
          <a:noFill/>
        </p:spPr>
        <p:txBody>
          <a:bodyPr wrap="square">
            <a:spAutoFit/>
          </a:bodyPr>
          <a:lstStyle/>
          <a:p>
            <a:pPr marL="342900" indent="-342900" algn="l">
              <a:buFont typeface="Arial" panose="020B0604020202020204" pitchFamily="34" charset="0"/>
              <a:buChar char="•"/>
            </a:pPr>
            <a:r>
              <a:rPr sz="2000" dirty="0">
                <a:solidFill>
                  <a:srgbClr val="000000"/>
                </a:solidFill>
                <a:latin typeface="Arial"/>
              </a:rPr>
              <a:t>Étape 1: identifier le module et renseigner le contexte.</a:t>
            </a:r>
          </a:p>
          <a:p>
            <a:pPr marL="342900" indent="-342900" algn="l">
              <a:buFont typeface="Arial" panose="020B0604020202020204" pitchFamily="34" charset="0"/>
              <a:buChar char="•"/>
            </a:pPr>
            <a:r>
              <a:rPr sz="2000" dirty="0">
                <a:solidFill>
                  <a:srgbClr val="000000"/>
                </a:solidFill>
                <a:latin typeface="Arial"/>
              </a:rPr>
              <a:t>Étape 2: lister toutes les activités et estimer les heures.</a:t>
            </a:r>
          </a:p>
          <a:p>
            <a:pPr marL="342900" indent="-342900" algn="l">
              <a:buFont typeface="Arial" panose="020B0604020202020204" pitchFamily="34" charset="0"/>
              <a:buChar char="•"/>
            </a:pPr>
            <a:r>
              <a:rPr sz="2000" dirty="0">
                <a:solidFill>
                  <a:srgbClr val="000000"/>
                </a:solidFill>
                <a:latin typeface="Arial"/>
              </a:rPr>
              <a:t>Étape 3: calculer la charge de travail totale → crédits ACTS.</a:t>
            </a:r>
          </a:p>
        </p:txBody>
      </p:sp>
      <p:sp>
        <p:nvSpPr>
          <p:cNvPr id="17" name="Rectangle 16"/>
          <p:cNvSpPr/>
          <p:nvPr/>
        </p:nvSpPr>
        <p:spPr>
          <a:xfrm>
            <a:off x="8229600" y="1097280"/>
            <a:ext cx="3749039" cy="934494"/>
          </a:xfrm>
          <a:prstGeom prst="rect">
            <a:avLst/>
          </a:prstGeom>
          <a:solidFill>
            <a:srgbClr val="3786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8229600" y="1097280"/>
            <a:ext cx="3749039" cy="338554"/>
          </a:xfrm>
          <a:prstGeom prst="rect">
            <a:avLst/>
          </a:prstGeom>
          <a:noFill/>
        </p:spPr>
        <p:txBody>
          <a:bodyPr wrap="square">
            <a:spAutoFit/>
          </a:bodyPr>
          <a:lstStyle/>
          <a:p>
            <a:pPr algn="ctr"/>
            <a:r>
              <a:rPr lang="es-ES" sz="1600" b="1" dirty="0">
                <a:solidFill>
                  <a:srgbClr val="FFFFFF"/>
                </a:solidFill>
                <a:latin typeface="Arial"/>
              </a:rPr>
              <a:t>30</a:t>
            </a:r>
            <a:r>
              <a:rPr sz="1600" b="1" i="0" dirty="0">
                <a:solidFill>
                  <a:srgbClr val="FFFFFF"/>
                </a:solidFill>
                <a:latin typeface="Arial"/>
              </a:rPr>
              <a:t>–40 min</a:t>
            </a:r>
          </a:p>
        </p:txBody>
      </p:sp>
      <p:sp>
        <p:nvSpPr>
          <p:cNvPr id="19" name="TextBox 18"/>
          <p:cNvSpPr txBox="1"/>
          <p:nvPr/>
        </p:nvSpPr>
        <p:spPr>
          <a:xfrm>
            <a:off x="8275319" y="1488675"/>
            <a:ext cx="3749039" cy="338554"/>
          </a:xfrm>
          <a:prstGeom prst="rect">
            <a:avLst/>
          </a:prstGeom>
          <a:noFill/>
        </p:spPr>
        <p:txBody>
          <a:bodyPr wrap="square">
            <a:spAutoFit/>
          </a:bodyPr>
          <a:lstStyle/>
          <a:p>
            <a:pPr algn="ctr"/>
            <a:r>
              <a:rPr lang="es-ES" sz="1600" b="1" dirty="0">
                <a:solidFill>
                  <a:srgbClr val="FFFFFF"/>
                </a:solidFill>
                <a:latin typeface="Arial"/>
              </a:rPr>
              <a:t>CONCLUSION</a:t>
            </a:r>
            <a:endParaRPr sz="1600" b="1" i="0" dirty="0">
              <a:solidFill>
                <a:srgbClr val="FFFFFF"/>
              </a:solidFill>
              <a:latin typeface="Arial"/>
            </a:endParaRPr>
          </a:p>
        </p:txBody>
      </p:sp>
      <p:sp>
        <p:nvSpPr>
          <p:cNvPr id="20" name="Rectangle 19"/>
          <p:cNvSpPr/>
          <p:nvPr/>
        </p:nvSpPr>
        <p:spPr>
          <a:xfrm>
            <a:off x="8229600" y="1992790"/>
            <a:ext cx="3749039" cy="353933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8275319" y="2265970"/>
            <a:ext cx="3657600" cy="1323439"/>
          </a:xfrm>
          <a:prstGeom prst="rect">
            <a:avLst/>
          </a:prstGeom>
          <a:noFill/>
        </p:spPr>
        <p:txBody>
          <a:bodyPr wrap="square">
            <a:spAutoFit/>
          </a:bodyPr>
          <a:lstStyle/>
          <a:p>
            <a:pPr marL="342900" indent="-342900" algn="l">
              <a:buFont typeface="Arial" panose="020B0604020202020204" pitchFamily="34" charset="0"/>
              <a:buChar char="•"/>
            </a:pPr>
            <a:r>
              <a:rPr lang="en-US" sz="2000" dirty="0">
                <a:solidFill>
                  <a:srgbClr val="000000"/>
                </a:solidFill>
                <a:latin typeface="Arial"/>
              </a:rPr>
              <a:t>Étape 4: comparer avec les crédits actuels et réfléchir aux questions proposées sur la fiche de l’apprenant.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246888"/>
            <a:ext cx="10972800" cy="430887"/>
          </a:xfrm>
          <a:prstGeom prst="rect">
            <a:avLst/>
          </a:prstGeom>
          <a:noFill/>
        </p:spPr>
        <p:txBody>
          <a:bodyPr wrap="square">
            <a:spAutoFit/>
          </a:bodyPr>
          <a:lstStyle/>
          <a:p>
            <a:pPr algn="l"/>
            <a:r>
              <a:rPr sz="2200" b="1" i="0" dirty="0">
                <a:solidFill>
                  <a:srgbClr val="1F3864"/>
                </a:solidFill>
                <a:latin typeface="Arial"/>
              </a:rPr>
              <a:t>Travail </a:t>
            </a:r>
            <a:r>
              <a:rPr sz="2200" b="1" i="0" dirty="0" err="1">
                <a:solidFill>
                  <a:srgbClr val="1F3864"/>
                </a:solidFill>
                <a:latin typeface="Arial"/>
              </a:rPr>
              <a:t>en</a:t>
            </a:r>
            <a:r>
              <a:rPr sz="2200" b="1" i="0" dirty="0">
                <a:solidFill>
                  <a:srgbClr val="1F3864"/>
                </a:solidFill>
                <a:latin typeface="Arial"/>
              </a:rPr>
              <a:t> </a:t>
            </a:r>
            <a:r>
              <a:rPr sz="2200" b="1" i="0" dirty="0" err="1">
                <a:solidFill>
                  <a:srgbClr val="1F3864"/>
                </a:solidFill>
                <a:latin typeface="Arial"/>
              </a:rPr>
              <a:t>groupe</a:t>
            </a:r>
            <a:r>
              <a:rPr sz="2200" b="1" i="0" dirty="0">
                <a:solidFill>
                  <a:srgbClr val="1F3864"/>
                </a:solidFill>
                <a:latin typeface="Arial"/>
              </a:rPr>
              <a:t>: étapes 1 et 2</a:t>
            </a:r>
          </a:p>
        </p:txBody>
      </p:sp>
      <p:sp>
        <p:nvSpPr>
          <p:cNvPr id="7" name="Rectangle 6"/>
          <p:cNvSpPr/>
          <p:nvPr/>
        </p:nvSpPr>
        <p:spPr>
          <a:xfrm>
            <a:off x="365760" y="1097280"/>
            <a:ext cx="640080" cy="5486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365760" y="1097280"/>
            <a:ext cx="640080" cy="492443"/>
          </a:xfrm>
          <a:prstGeom prst="rect">
            <a:avLst/>
          </a:prstGeom>
          <a:solidFill>
            <a:schemeClr val="accent1"/>
          </a:solidFill>
        </p:spPr>
        <p:txBody>
          <a:bodyPr wrap="square">
            <a:spAutoFit/>
          </a:bodyPr>
          <a:lstStyle/>
          <a:p>
            <a:pPr algn="ctr"/>
            <a:r>
              <a:rPr lang="es-ES" sz="1300" b="1" i="0" dirty="0">
                <a:solidFill>
                  <a:srgbClr val="FFFFFF"/>
                </a:solidFill>
                <a:latin typeface="Arial"/>
              </a:rPr>
              <a:t>PAS</a:t>
            </a:r>
            <a:r>
              <a:rPr sz="1300" b="1" i="0" dirty="0">
                <a:solidFill>
                  <a:srgbClr val="FFFFFF"/>
                </a:solidFill>
                <a:latin typeface="Arial"/>
              </a:rPr>
              <a:t>
1</a:t>
            </a:r>
          </a:p>
        </p:txBody>
      </p:sp>
      <p:sp>
        <p:nvSpPr>
          <p:cNvPr id="9" name="TextBox 8"/>
          <p:cNvSpPr txBox="1"/>
          <p:nvPr/>
        </p:nvSpPr>
        <p:spPr>
          <a:xfrm>
            <a:off x="1097280" y="1046254"/>
            <a:ext cx="4114800" cy="338554"/>
          </a:xfrm>
          <a:prstGeom prst="rect">
            <a:avLst/>
          </a:prstGeom>
          <a:noFill/>
        </p:spPr>
        <p:txBody>
          <a:bodyPr wrap="square">
            <a:spAutoFit/>
          </a:bodyPr>
          <a:lstStyle/>
          <a:p>
            <a:pPr algn="l"/>
            <a:r>
              <a:rPr sz="1600" b="1" i="0" dirty="0">
                <a:solidFill>
                  <a:schemeClr val="accent1"/>
                </a:solidFill>
                <a:latin typeface="Arial"/>
              </a:rPr>
              <a:t>Choisissez votre module</a:t>
            </a:r>
            <a:endParaRPr sz="1500" b="1" i="0" dirty="0">
              <a:solidFill>
                <a:srgbClr val="1F3864"/>
              </a:solidFill>
              <a:latin typeface="Arial"/>
            </a:endParaRPr>
          </a:p>
        </p:txBody>
      </p:sp>
      <p:sp>
        <p:nvSpPr>
          <p:cNvPr id="10" name="TextBox 9"/>
          <p:cNvSpPr txBox="1"/>
          <p:nvPr/>
        </p:nvSpPr>
        <p:spPr>
          <a:xfrm>
            <a:off x="1097280" y="1389888"/>
            <a:ext cx="10515600" cy="523220"/>
          </a:xfrm>
          <a:prstGeom prst="rect">
            <a:avLst/>
          </a:prstGeom>
          <a:noFill/>
        </p:spPr>
        <p:txBody>
          <a:bodyPr wrap="square">
            <a:spAutoFit/>
          </a:bodyPr>
          <a:lstStyle/>
          <a:p>
            <a:pPr algn="l"/>
            <a:r>
              <a:rPr sz="1400" b="0" i="0" dirty="0">
                <a:solidFill>
                  <a:srgbClr val="000000"/>
                </a:solidFill>
                <a:latin typeface="Arial"/>
              </a:rPr>
              <a:t>Sélectionnez un module qu'au moins un membre a enseigné ou coordonné. Notez : le nom du module, l'établissement, la faculté, le cycle, la durée du semestre, les crédits actuellement attribués et le système de crédits actuellement utilisé.</a:t>
            </a:r>
          </a:p>
        </p:txBody>
      </p:sp>
      <p:sp>
        <p:nvSpPr>
          <p:cNvPr id="11" name="Rectangle 10"/>
          <p:cNvSpPr/>
          <p:nvPr/>
        </p:nvSpPr>
        <p:spPr>
          <a:xfrm>
            <a:off x="1097280" y="1965960"/>
            <a:ext cx="10515600" cy="438912"/>
          </a:xfrm>
          <a:prstGeom prst="rect">
            <a:avLst/>
          </a:prstGeom>
          <a:solidFill>
            <a:srgbClr val="FFF2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1188720" y="1993392"/>
            <a:ext cx="10241280" cy="523220"/>
          </a:xfrm>
          <a:prstGeom prst="rect">
            <a:avLst/>
          </a:prstGeom>
          <a:noFill/>
        </p:spPr>
        <p:txBody>
          <a:bodyPr wrap="square">
            <a:spAutoFit/>
          </a:bodyPr>
          <a:lstStyle/>
          <a:p>
            <a:r>
              <a:rPr sz="1400" b="0" i="1" dirty="0">
                <a:solidFill>
                  <a:schemeClr val="tx1">
                    <a:lumMod val="95000"/>
                    <a:lumOff val="5000"/>
                  </a:schemeClr>
                </a:solidFill>
                <a:latin typeface="Arial"/>
              </a:rPr>
              <a:t>Conseil: évitez de choisir un module que vous n'avez jamais enseigné — </a:t>
            </a:r>
            <a:r>
              <a:rPr lang="fr-FR" sz="1400" i="1" dirty="0">
                <a:solidFill>
                  <a:schemeClr val="tx1">
                    <a:lumMod val="95000"/>
                    <a:lumOff val="5000"/>
                  </a:schemeClr>
                </a:solidFill>
                <a:latin typeface="Arial"/>
              </a:rPr>
              <a:t>Les estimations de charge de travail nécessitent une connaissance interne</a:t>
            </a:r>
            <a:r>
              <a:rPr sz="1400" b="0" i="1" dirty="0">
                <a:solidFill>
                  <a:srgbClr val="7F6000"/>
                </a:solidFill>
                <a:latin typeface="Arial"/>
              </a:rPr>
              <a:t>.</a:t>
            </a:r>
          </a:p>
        </p:txBody>
      </p:sp>
      <p:sp>
        <p:nvSpPr>
          <p:cNvPr id="13" name="Rectangle 12"/>
          <p:cNvSpPr/>
          <p:nvPr/>
        </p:nvSpPr>
        <p:spPr>
          <a:xfrm>
            <a:off x="365760" y="2560320"/>
            <a:ext cx="640080" cy="548640"/>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365760" y="2560320"/>
            <a:ext cx="640080" cy="492443"/>
          </a:xfrm>
          <a:prstGeom prst="rect">
            <a:avLst/>
          </a:prstGeom>
          <a:noFill/>
        </p:spPr>
        <p:txBody>
          <a:bodyPr wrap="square">
            <a:spAutoFit/>
          </a:bodyPr>
          <a:lstStyle/>
          <a:p>
            <a:pPr algn="ctr"/>
            <a:r>
              <a:rPr lang="es-ES" sz="1300" b="1" i="0" dirty="0">
                <a:solidFill>
                  <a:srgbClr val="FFFFFF"/>
                </a:solidFill>
                <a:latin typeface="Arial"/>
              </a:rPr>
              <a:t>PAS</a:t>
            </a:r>
            <a:r>
              <a:rPr sz="1300" b="1" i="0" dirty="0">
                <a:solidFill>
                  <a:srgbClr val="FFFFFF"/>
                </a:solidFill>
                <a:latin typeface="Arial"/>
              </a:rPr>
              <a:t>
2</a:t>
            </a:r>
          </a:p>
        </p:txBody>
      </p:sp>
      <p:sp>
        <p:nvSpPr>
          <p:cNvPr id="15" name="TextBox 14"/>
          <p:cNvSpPr txBox="1"/>
          <p:nvPr/>
        </p:nvSpPr>
        <p:spPr>
          <a:xfrm>
            <a:off x="1097280" y="2578608"/>
            <a:ext cx="10515600" cy="338554"/>
          </a:xfrm>
          <a:prstGeom prst="rect">
            <a:avLst/>
          </a:prstGeom>
          <a:noFill/>
        </p:spPr>
        <p:txBody>
          <a:bodyPr wrap="square">
            <a:spAutoFit/>
          </a:bodyPr>
          <a:lstStyle/>
          <a:p>
            <a:pPr algn="l"/>
            <a:r>
              <a:rPr sz="1600" b="1" i="0" dirty="0">
                <a:solidFill>
                  <a:srgbClr val="2E74B5"/>
                </a:solidFill>
                <a:latin typeface="Arial"/>
              </a:rPr>
              <a:t>Lister toutes les activités et estimer les heures</a:t>
            </a:r>
            <a:endParaRPr sz="1500" b="1" i="0" dirty="0">
              <a:solidFill>
                <a:srgbClr val="2E74B5"/>
              </a:solidFill>
              <a:latin typeface="Arial"/>
            </a:endParaRPr>
          </a:p>
        </p:txBody>
      </p:sp>
      <p:sp>
        <p:nvSpPr>
          <p:cNvPr id="16" name="TextBox 15"/>
          <p:cNvSpPr txBox="1"/>
          <p:nvPr/>
        </p:nvSpPr>
        <p:spPr>
          <a:xfrm>
            <a:off x="1097280" y="2852928"/>
            <a:ext cx="10515600" cy="523220"/>
          </a:xfrm>
          <a:prstGeom prst="rect">
            <a:avLst/>
          </a:prstGeom>
          <a:noFill/>
        </p:spPr>
        <p:txBody>
          <a:bodyPr wrap="square">
            <a:spAutoFit/>
          </a:bodyPr>
          <a:lstStyle/>
          <a:p>
            <a:pPr algn="l"/>
            <a:r>
              <a:rPr sz="1400" b="0" i="0" dirty="0">
                <a:solidFill>
                  <a:srgbClr val="000000"/>
                </a:solidFill>
                <a:latin typeface="Arial"/>
              </a:rPr>
              <a:t>Pour chaque activité, estimez le nombre total d'heures qu'un étudiant de préparation moyenne consacrerait. Incluez TOUT — pas seulement le temps en classe.</a:t>
            </a:r>
          </a:p>
        </p:txBody>
      </p:sp>
      <p:sp>
        <p:nvSpPr>
          <p:cNvPr id="17" name="Rectangle 16"/>
          <p:cNvSpPr/>
          <p:nvPr/>
        </p:nvSpPr>
        <p:spPr>
          <a:xfrm>
            <a:off x="365760" y="3337559"/>
            <a:ext cx="3749039" cy="603279"/>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533399" y="3432123"/>
            <a:ext cx="3657600" cy="523220"/>
          </a:xfrm>
          <a:prstGeom prst="rect">
            <a:avLst/>
          </a:prstGeom>
          <a:noFill/>
        </p:spPr>
        <p:txBody>
          <a:bodyPr wrap="square">
            <a:spAutoFit/>
          </a:bodyPr>
          <a:lstStyle/>
          <a:p>
            <a:pPr algn="l"/>
            <a:r>
              <a:rPr sz="1400" b="1" i="0" dirty="0" err="1">
                <a:solidFill>
                  <a:srgbClr val="FFFFFF"/>
                </a:solidFill>
                <a:latin typeface="Arial"/>
              </a:rPr>
              <a:t>Composante</a:t>
            </a:r>
            <a:r>
              <a:rPr sz="1400" b="1" i="0" dirty="0">
                <a:solidFill>
                  <a:srgbClr val="FFFFFF"/>
                </a:solidFill>
                <a:latin typeface="Arial"/>
              </a:rPr>
              <a:t> A: enseignement programmé</a:t>
            </a:r>
          </a:p>
        </p:txBody>
      </p:sp>
      <p:sp>
        <p:nvSpPr>
          <p:cNvPr id="19" name="Rectangle 18"/>
          <p:cNvSpPr/>
          <p:nvPr/>
        </p:nvSpPr>
        <p:spPr>
          <a:xfrm>
            <a:off x="365760" y="4005073"/>
            <a:ext cx="3749039" cy="722375"/>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434339" y="3976487"/>
            <a:ext cx="3611880" cy="584775"/>
          </a:xfrm>
          <a:prstGeom prst="rect">
            <a:avLst/>
          </a:prstGeom>
          <a:noFill/>
        </p:spPr>
        <p:txBody>
          <a:bodyPr wrap="square">
            <a:spAutoFit/>
          </a:bodyPr>
          <a:lstStyle/>
          <a:p>
            <a:pPr algn="l"/>
            <a:r>
              <a:rPr sz="1600" b="0" i="0" dirty="0">
                <a:solidFill>
                  <a:srgbClr val="000000"/>
                </a:solidFill>
                <a:latin typeface="Arial"/>
              </a:rPr>
              <a:t>Cours magistraux, séminaires, laboratoires, travaux dirigés, séances de terrain</a:t>
            </a:r>
          </a:p>
        </p:txBody>
      </p:sp>
      <p:sp>
        <p:nvSpPr>
          <p:cNvPr id="21" name="Rectangle 20"/>
          <p:cNvSpPr/>
          <p:nvPr/>
        </p:nvSpPr>
        <p:spPr>
          <a:xfrm>
            <a:off x="4297680" y="3337559"/>
            <a:ext cx="3749039" cy="603279"/>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4343400" y="3376148"/>
            <a:ext cx="3657600" cy="523220"/>
          </a:xfrm>
          <a:prstGeom prst="rect">
            <a:avLst/>
          </a:prstGeom>
          <a:noFill/>
        </p:spPr>
        <p:txBody>
          <a:bodyPr wrap="square">
            <a:spAutoFit/>
          </a:bodyPr>
          <a:lstStyle/>
          <a:p>
            <a:pPr algn="l"/>
            <a:r>
              <a:rPr sz="1400" b="1" i="0" dirty="0" err="1">
                <a:solidFill>
                  <a:srgbClr val="FFFFFF"/>
                </a:solidFill>
                <a:latin typeface="Arial"/>
              </a:rPr>
              <a:t>Composante</a:t>
            </a:r>
            <a:r>
              <a:rPr sz="1400" b="1" i="0" dirty="0">
                <a:solidFill>
                  <a:srgbClr val="FFFFFF"/>
                </a:solidFill>
                <a:latin typeface="Arial"/>
              </a:rPr>
              <a:t> B: étude indépendante guidée</a:t>
            </a:r>
          </a:p>
        </p:txBody>
      </p:sp>
      <p:sp>
        <p:nvSpPr>
          <p:cNvPr id="23" name="Rectangle 22"/>
          <p:cNvSpPr/>
          <p:nvPr/>
        </p:nvSpPr>
        <p:spPr>
          <a:xfrm>
            <a:off x="4297680" y="3886200"/>
            <a:ext cx="3749039" cy="84124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4419600" y="3944389"/>
            <a:ext cx="3611880" cy="584775"/>
          </a:xfrm>
          <a:prstGeom prst="rect">
            <a:avLst/>
          </a:prstGeom>
          <a:noFill/>
        </p:spPr>
        <p:txBody>
          <a:bodyPr wrap="square">
            <a:spAutoFit/>
          </a:bodyPr>
          <a:lstStyle/>
          <a:p>
            <a:pPr algn="l"/>
            <a:r>
              <a:rPr sz="1600" b="0" i="0" dirty="0">
                <a:solidFill>
                  <a:srgbClr val="000000"/>
                </a:solidFill>
                <a:latin typeface="Arial"/>
              </a:rPr>
              <a:t>Lectures, devoirs, travail en groupe, modules en ligne</a:t>
            </a:r>
          </a:p>
        </p:txBody>
      </p:sp>
      <p:sp>
        <p:nvSpPr>
          <p:cNvPr id="25" name="Rectangle 24"/>
          <p:cNvSpPr/>
          <p:nvPr/>
        </p:nvSpPr>
        <p:spPr>
          <a:xfrm>
            <a:off x="8229600" y="3337559"/>
            <a:ext cx="3749039" cy="512289"/>
          </a:xfrm>
          <a:prstGeom prst="rect">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8275319" y="3324401"/>
            <a:ext cx="3657600" cy="523220"/>
          </a:xfrm>
          <a:prstGeom prst="rect">
            <a:avLst/>
          </a:prstGeom>
          <a:noFill/>
        </p:spPr>
        <p:txBody>
          <a:bodyPr wrap="square">
            <a:spAutoFit/>
          </a:bodyPr>
          <a:lstStyle/>
          <a:p>
            <a:pPr algn="l"/>
            <a:r>
              <a:rPr sz="1400" b="1" i="0" dirty="0" err="1">
                <a:solidFill>
                  <a:srgbClr val="FFFFFF"/>
                </a:solidFill>
                <a:latin typeface="Arial"/>
              </a:rPr>
              <a:t>Composante</a:t>
            </a:r>
            <a:r>
              <a:rPr sz="1400" b="1" i="0" dirty="0">
                <a:solidFill>
                  <a:srgbClr val="FFFFFF"/>
                </a:solidFill>
                <a:latin typeface="Arial"/>
              </a:rPr>
              <a:t> C: préparation des évaluations</a:t>
            </a:r>
          </a:p>
        </p:txBody>
      </p:sp>
      <p:sp>
        <p:nvSpPr>
          <p:cNvPr id="27" name="Rectangle 26"/>
          <p:cNvSpPr/>
          <p:nvPr/>
        </p:nvSpPr>
        <p:spPr>
          <a:xfrm>
            <a:off x="8229600" y="3816165"/>
            <a:ext cx="3749039" cy="911283"/>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8305800" y="3960697"/>
            <a:ext cx="3611880" cy="584775"/>
          </a:xfrm>
          <a:prstGeom prst="rect">
            <a:avLst/>
          </a:prstGeom>
          <a:noFill/>
        </p:spPr>
        <p:txBody>
          <a:bodyPr wrap="square">
            <a:spAutoFit/>
          </a:bodyPr>
          <a:lstStyle/>
          <a:p>
            <a:pPr algn="l"/>
            <a:r>
              <a:rPr sz="1600" b="0" i="0" dirty="0">
                <a:solidFill>
                  <a:srgbClr val="000000"/>
                </a:solidFill>
                <a:latin typeface="Arial"/>
              </a:rPr>
              <a:t>Révision pour les examens, dissertations, projets, présentations, portfolios</a:t>
            </a:r>
          </a:p>
        </p:txBody>
      </p:sp>
      <p:sp>
        <p:nvSpPr>
          <p:cNvPr id="29" name="Rectangle 28"/>
          <p:cNvSpPr/>
          <p:nvPr/>
        </p:nvSpPr>
        <p:spPr>
          <a:xfrm>
            <a:off x="365760" y="4937759"/>
            <a:ext cx="11430000" cy="911283"/>
          </a:xfrm>
          <a:prstGeom prst="rect">
            <a:avLst/>
          </a:prstGeom>
          <a:solidFill>
            <a:srgbClr val="FFE6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502920" y="5075862"/>
            <a:ext cx="11155680" cy="584775"/>
          </a:xfrm>
          <a:prstGeom prst="rect">
            <a:avLst/>
          </a:prstGeom>
          <a:noFill/>
        </p:spPr>
        <p:txBody>
          <a:bodyPr wrap="square">
            <a:spAutoFit/>
          </a:bodyPr>
          <a:lstStyle/>
          <a:p>
            <a:r>
              <a:rPr sz="1600" b="0" i="1" dirty="0">
                <a:solidFill>
                  <a:schemeClr val="tx1">
                    <a:lumMod val="95000"/>
                    <a:lumOff val="5000"/>
                  </a:schemeClr>
                </a:solidFill>
                <a:latin typeface="Arial"/>
              </a:rPr>
              <a:t>Point de blocage fréquent : les groupes sous-estiment souvent l'étude autonome. </a:t>
            </a:r>
            <a:r>
              <a:rPr lang="fr-FR" sz="1600" i="1" dirty="0">
                <a:solidFill>
                  <a:schemeClr val="tx1">
                    <a:lumMod val="95000"/>
                    <a:lumOff val="5000"/>
                  </a:schemeClr>
                </a:solidFill>
                <a:latin typeface="Arial"/>
              </a:rPr>
              <a:t>Demandez-vous : « Combien de temps faut-il réellement à un étudiant pour lire attentivement un article académique ? » (typiquement 45 à 90 min)</a:t>
            </a:r>
            <a:endParaRPr sz="1600" b="0" i="1" dirty="0">
              <a:solidFill>
                <a:schemeClr val="tx1">
                  <a:lumMod val="95000"/>
                  <a:lumOff val="5000"/>
                </a:schemeClr>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260604"/>
            <a:ext cx="10972800" cy="430887"/>
          </a:xfrm>
          <a:prstGeom prst="rect">
            <a:avLst/>
          </a:prstGeom>
          <a:noFill/>
        </p:spPr>
        <p:txBody>
          <a:bodyPr wrap="square">
            <a:spAutoFit/>
          </a:bodyPr>
          <a:lstStyle/>
          <a:p>
            <a:pPr algn="l"/>
            <a:r>
              <a:rPr sz="2200" b="1" i="0" dirty="0">
                <a:solidFill>
                  <a:srgbClr val="1F3864"/>
                </a:solidFill>
                <a:latin typeface="Arial"/>
              </a:rPr>
              <a:t>Travail </a:t>
            </a:r>
            <a:r>
              <a:rPr sz="2200" b="1" i="0" dirty="0" err="1">
                <a:solidFill>
                  <a:srgbClr val="1F3864"/>
                </a:solidFill>
                <a:latin typeface="Arial"/>
              </a:rPr>
              <a:t>en</a:t>
            </a:r>
            <a:r>
              <a:rPr sz="2200" b="1" i="0" dirty="0">
                <a:solidFill>
                  <a:srgbClr val="1F3864"/>
                </a:solidFill>
                <a:latin typeface="Arial"/>
              </a:rPr>
              <a:t> </a:t>
            </a:r>
            <a:r>
              <a:rPr sz="2200" b="1" i="0" dirty="0" err="1">
                <a:solidFill>
                  <a:srgbClr val="1F3864"/>
                </a:solidFill>
                <a:latin typeface="Arial"/>
              </a:rPr>
              <a:t>groupe</a:t>
            </a:r>
            <a:r>
              <a:rPr sz="2200" b="1" i="0" dirty="0">
                <a:solidFill>
                  <a:srgbClr val="1F3864"/>
                </a:solidFill>
                <a:latin typeface="Arial"/>
              </a:rPr>
              <a:t>: étapes 3 et 4</a:t>
            </a:r>
          </a:p>
        </p:txBody>
      </p:sp>
      <p:sp>
        <p:nvSpPr>
          <p:cNvPr id="7" name="Rectangle 6"/>
          <p:cNvSpPr/>
          <p:nvPr/>
        </p:nvSpPr>
        <p:spPr>
          <a:xfrm>
            <a:off x="365760" y="1097280"/>
            <a:ext cx="640080" cy="548640"/>
          </a:xfrm>
          <a:prstGeom prst="rect">
            <a:avLst/>
          </a:prstGeom>
          <a:solidFill>
            <a:srgbClr val="3786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365760" y="1097280"/>
            <a:ext cx="640080" cy="492443"/>
          </a:xfrm>
          <a:prstGeom prst="rect">
            <a:avLst/>
          </a:prstGeom>
          <a:solidFill>
            <a:schemeClr val="accent1"/>
          </a:solidFill>
        </p:spPr>
        <p:txBody>
          <a:bodyPr wrap="square">
            <a:spAutoFit/>
          </a:bodyPr>
          <a:lstStyle/>
          <a:p>
            <a:pPr algn="ctr"/>
            <a:r>
              <a:rPr lang="es-ES" sz="1300" b="1" i="0" dirty="0">
                <a:solidFill>
                  <a:srgbClr val="FFFFFF"/>
                </a:solidFill>
                <a:latin typeface="Arial"/>
              </a:rPr>
              <a:t>PAS</a:t>
            </a:r>
            <a:r>
              <a:rPr sz="1300" b="1" i="0" dirty="0">
                <a:solidFill>
                  <a:srgbClr val="FFFFFF"/>
                </a:solidFill>
                <a:latin typeface="Arial"/>
              </a:rPr>
              <a:t>
3</a:t>
            </a:r>
          </a:p>
        </p:txBody>
      </p:sp>
      <p:sp>
        <p:nvSpPr>
          <p:cNvPr id="9" name="TextBox 8"/>
          <p:cNvSpPr txBox="1"/>
          <p:nvPr/>
        </p:nvSpPr>
        <p:spPr>
          <a:xfrm>
            <a:off x="1097280" y="1115568"/>
            <a:ext cx="10515600" cy="338554"/>
          </a:xfrm>
          <a:prstGeom prst="rect">
            <a:avLst/>
          </a:prstGeom>
          <a:noFill/>
        </p:spPr>
        <p:txBody>
          <a:bodyPr wrap="square">
            <a:spAutoFit/>
          </a:bodyPr>
          <a:lstStyle/>
          <a:p>
            <a:pPr algn="l"/>
            <a:r>
              <a:rPr sz="1600" b="1" i="0" dirty="0">
                <a:solidFill>
                  <a:schemeClr val="accent1"/>
                </a:solidFill>
                <a:latin typeface="Arial"/>
              </a:rPr>
              <a:t>Calculez votre valeur de crédit ACTS</a:t>
            </a:r>
          </a:p>
        </p:txBody>
      </p:sp>
      <p:sp>
        <p:nvSpPr>
          <p:cNvPr id="10" name="Rectangle 9"/>
          <p:cNvSpPr/>
          <p:nvPr/>
        </p:nvSpPr>
        <p:spPr>
          <a:xfrm>
            <a:off x="1097280" y="1463040"/>
            <a:ext cx="7772400" cy="3657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a:xfrm>
            <a:off x="8915400" y="1463040"/>
            <a:ext cx="2926080" cy="3657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1188720" y="1501140"/>
            <a:ext cx="7589520" cy="307777"/>
          </a:xfrm>
          <a:prstGeom prst="rect">
            <a:avLst/>
          </a:prstGeom>
          <a:noFill/>
        </p:spPr>
        <p:txBody>
          <a:bodyPr wrap="square">
            <a:spAutoFit/>
          </a:bodyPr>
          <a:lstStyle/>
          <a:p>
            <a:pPr algn="l"/>
            <a:r>
              <a:rPr sz="1400" b="0" i="0" dirty="0">
                <a:solidFill>
                  <a:srgbClr val="000000"/>
                </a:solidFill>
                <a:latin typeface="Arial"/>
              </a:rPr>
              <a:t>Sous-total A — Enseignement programmé</a:t>
            </a:r>
          </a:p>
        </p:txBody>
      </p:sp>
      <p:sp>
        <p:nvSpPr>
          <p:cNvPr id="13" name="TextBox 12"/>
          <p:cNvSpPr txBox="1"/>
          <p:nvPr/>
        </p:nvSpPr>
        <p:spPr>
          <a:xfrm>
            <a:off x="9006840" y="1501140"/>
            <a:ext cx="2743200" cy="307777"/>
          </a:xfrm>
          <a:prstGeom prst="rect">
            <a:avLst/>
          </a:prstGeom>
          <a:noFill/>
        </p:spPr>
        <p:txBody>
          <a:bodyPr wrap="square">
            <a:spAutoFit/>
          </a:bodyPr>
          <a:lstStyle/>
          <a:p>
            <a:pPr algn="ctr"/>
            <a:r>
              <a:rPr sz="1400" b="0" i="0" dirty="0">
                <a:solidFill>
                  <a:srgbClr val="000000"/>
                </a:solidFill>
                <a:latin typeface="Arial"/>
              </a:rPr>
              <a:t>___ h</a:t>
            </a:r>
          </a:p>
        </p:txBody>
      </p:sp>
      <p:sp>
        <p:nvSpPr>
          <p:cNvPr id="14" name="Rectangle 13"/>
          <p:cNvSpPr/>
          <p:nvPr/>
        </p:nvSpPr>
        <p:spPr>
          <a:xfrm>
            <a:off x="1097280" y="1865376"/>
            <a:ext cx="7772400" cy="36576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a:xfrm>
            <a:off x="8915400" y="1865376"/>
            <a:ext cx="2926080" cy="36576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1188720" y="1903476"/>
            <a:ext cx="7589520" cy="307777"/>
          </a:xfrm>
          <a:prstGeom prst="rect">
            <a:avLst/>
          </a:prstGeom>
          <a:noFill/>
        </p:spPr>
        <p:txBody>
          <a:bodyPr wrap="square">
            <a:spAutoFit/>
          </a:bodyPr>
          <a:lstStyle/>
          <a:p>
            <a:pPr algn="l"/>
            <a:r>
              <a:rPr sz="1400" b="0" i="0" dirty="0">
                <a:solidFill>
                  <a:srgbClr val="000000"/>
                </a:solidFill>
                <a:latin typeface="Arial"/>
              </a:rPr>
              <a:t>+ Sous-total B — Étude indépendante guidée</a:t>
            </a:r>
          </a:p>
        </p:txBody>
      </p:sp>
      <p:sp>
        <p:nvSpPr>
          <p:cNvPr id="17" name="TextBox 16"/>
          <p:cNvSpPr txBox="1"/>
          <p:nvPr/>
        </p:nvSpPr>
        <p:spPr>
          <a:xfrm>
            <a:off x="9006840" y="1903476"/>
            <a:ext cx="2743200" cy="307777"/>
          </a:xfrm>
          <a:prstGeom prst="rect">
            <a:avLst/>
          </a:prstGeom>
          <a:noFill/>
        </p:spPr>
        <p:txBody>
          <a:bodyPr wrap="square">
            <a:spAutoFit/>
          </a:bodyPr>
          <a:lstStyle/>
          <a:p>
            <a:pPr algn="ctr"/>
            <a:r>
              <a:rPr sz="1400" b="0" i="0" dirty="0">
                <a:solidFill>
                  <a:srgbClr val="000000"/>
                </a:solidFill>
                <a:latin typeface="Arial"/>
              </a:rPr>
              <a:t>___ h</a:t>
            </a:r>
          </a:p>
        </p:txBody>
      </p:sp>
      <p:sp>
        <p:nvSpPr>
          <p:cNvPr id="18" name="Rectangle 17"/>
          <p:cNvSpPr/>
          <p:nvPr/>
        </p:nvSpPr>
        <p:spPr>
          <a:xfrm>
            <a:off x="1097280" y="2267712"/>
            <a:ext cx="7772400" cy="3657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Rectangle 18"/>
          <p:cNvSpPr/>
          <p:nvPr/>
        </p:nvSpPr>
        <p:spPr>
          <a:xfrm>
            <a:off x="8915400" y="2267712"/>
            <a:ext cx="2926080" cy="3657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1188720" y="2305812"/>
            <a:ext cx="7589520" cy="307777"/>
          </a:xfrm>
          <a:prstGeom prst="rect">
            <a:avLst/>
          </a:prstGeom>
          <a:noFill/>
        </p:spPr>
        <p:txBody>
          <a:bodyPr wrap="square">
            <a:spAutoFit/>
          </a:bodyPr>
          <a:lstStyle/>
          <a:p>
            <a:pPr algn="l"/>
            <a:r>
              <a:rPr sz="1400" b="0" i="0" dirty="0">
                <a:solidFill>
                  <a:srgbClr val="000000"/>
                </a:solidFill>
                <a:latin typeface="Arial"/>
              </a:rPr>
              <a:t>+ Sous-total C — Préparation et réalisation des évaluations</a:t>
            </a:r>
          </a:p>
        </p:txBody>
      </p:sp>
      <p:sp>
        <p:nvSpPr>
          <p:cNvPr id="21" name="TextBox 20"/>
          <p:cNvSpPr txBox="1"/>
          <p:nvPr/>
        </p:nvSpPr>
        <p:spPr>
          <a:xfrm>
            <a:off x="9006840" y="2305812"/>
            <a:ext cx="2743200" cy="307777"/>
          </a:xfrm>
          <a:prstGeom prst="rect">
            <a:avLst/>
          </a:prstGeom>
          <a:noFill/>
        </p:spPr>
        <p:txBody>
          <a:bodyPr wrap="square">
            <a:spAutoFit/>
          </a:bodyPr>
          <a:lstStyle/>
          <a:p>
            <a:pPr algn="ctr"/>
            <a:r>
              <a:rPr sz="1400" b="0" i="0" dirty="0">
                <a:solidFill>
                  <a:srgbClr val="000000"/>
                </a:solidFill>
                <a:latin typeface="Arial"/>
              </a:rPr>
              <a:t>___ h</a:t>
            </a:r>
          </a:p>
        </p:txBody>
      </p:sp>
      <p:sp>
        <p:nvSpPr>
          <p:cNvPr id="22" name="Rectangle 21"/>
          <p:cNvSpPr/>
          <p:nvPr/>
        </p:nvSpPr>
        <p:spPr>
          <a:xfrm>
            <a:off x="1097280" y="2670048"/>
            <a:ext cx="7772400" cy="36576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ectangle 22"/>
          <p:cNvSpPr/>
          <p:nvPr/>
        </p:nvSpPr>
        <p:spPr>
          <a:xfrm>
            <a:off x="8915400" y="2670048"/>
            <a:ext cx="2926080" cy="36576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1188720" y="2708148"/>
            <a:ext cx="7589520" cy="307777"/>
          </a:xfrm>
          <a:prstGeom prst="rect">
            <a:avLst/>
          </a:prstGeom>
          <a:noFill/>
        </p:spPr>
        <p:txBody>
          <a:bodyPr wrap="square">
            <a:spAutoFit/>
          </a:bodyPr>
          <a:lstStyle/>
          <a:p>
            <a:pPr algn="l"/>
            <a:r>
              <a:rPr sz="1400" b="1" i="0" dirty="0">
                <a:solidFill>
                  <a:srgbClr val="000000"/>
                </a:solidFill>
                <a:latin typeface="Arial"/>
              </a:rPr>
              <a:t>= TOTAL de la charge de travail étudiant (A + B + C)</a:t>
            </a:r>
          </a:p>
        </p:txBody>
      </p:sp>
      <p:sp>
        <p:nvSpPr>
          <p:cNvPr id="25" name="TextBox 24"/>
          <p:cNvSpPr txBox="1"/>
          <p:nvPr/>
        </p:nvSpPr>
        <p:spPr>
          <a:xfrm>
            <a:off x="9006840" y="2708148"/>
            <a:ext cx="2743200" cy="307777"/>
          </a:xfrm>
          <a:prstGeom prst="rect">
            <a:avLst/>
          </a:prstGeom>
          <a:noFill/>
        </p:spPr>
        <p:txBody>
          <a:bodyPr wrap="square">
            <a:spAutoFit/>
          </a:bodyPr>
          <a:lstStyle/>
          <a:p>
            <a:pPr algn="ctr"/>
            <a:r>
              <a:rPr sz="1400" b="1" i="0" dirty="0">
                <a:solidFill>
                  <a:srgbClr val="000000"/>
                </a:solidFill>
                <a:latin typeface="Arial"/>
              </a:rPr>
              <a:t>___ h</a:t>
            </a:r>
          </a:p>
        </p:txBody>
      </p:sp>
      <p:sp>
        <p:nvSpPr>
          <p:cNvPr id="26" name="Rectangle 25"/>
          <p:cNvSpPr/>
          <p:nvPr/>
        </p:nvSpPr>
        <p:spPr>
          <a:xfrm>
            <a:off x="1097280" y="3072384"/>
            <a:ext cx="7772400" cy="3657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a:xfrm>
            <a:off x="8915400" y="3072384"/>
            <a:ext cx="2926080" cy="3657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1188720" y="3110484"/>
            <a:ext cx="7589520" cy="307777"/>
          </a:xfrm>
          <a:prstGeom prst="rect">
            <a:avLst/>
          </a:prstGeom>
          <a:noFill/>
        </p:spPr>
        <p:txBody>
          <a:bodyPr wrap="square">
            <a:spAutoFit/>
          </a:bodyPr>
          <a:lstStyle/>
          <a:p>
            <a:pPr algn="l"/>
            <a:r>
              <a:rPr sz="1400" b="0" i="0" dirty="0">
                <a:solidFill>
                  <a:srgbClr val="000000"/>
                </a:solidFill>
                <a:latin typeface="Arial"/>
              </a:rPr>
              <a:t>÷ Valeur de référence ACTS (25 h/crédit)</a:t>
            </a:r>
          </a:p>
        </p:txBody>
      </p:sp>
      <p:sp>
        <p:nvSpPr>
          <p:cNvPr id="29" name="TextBox 28"/>
          <p:cNvSpPr txBox="1"/>
          <p:nvPr/>
        </p:nvSpPr>
        <p:spPr>
          <a:xfrm>
            <a:off x="9006840" y="3110484"/>
            <a:ext cx="2743200" cy="307777"/>
          </a:xfrm>
          <a:prstGeom prst="rect">
            <a:avLst/>
          </a:prstGeom>
          <a:noFill/>
        </p:spPr>
        <p:txBody>
          <a:bodyPr wrap="square">
            <a:spAutoFit/>
          </a:bodyPr>
          <a:lstStyle/>
          <a:p>
            <a:pPr algn="ctr"/>
            <a:r>
              <a:rPr sz="1400" b="0" i="0" dirty="0">
                <a:solidFill>
                  <a:srgbClr val="000000"/>
                </a:solidFill>
                <a:latin typeface="Arial"/>
              </a:rPr>
              <a:t>25</a:t>
            </a:r>
          </a:p>
        </p:txBody>
      </p:sp>
      <p:sp>
        <p:nvSpPr>
          <p:cNvPr id="30" name="Rectangle 29"/>
          <p:cNvSpPr/>
          <p:nvPr/>
        </p:nvSpPr>
        <p:spPr>
          <a:xfrm>
            <a:off x="1097280" y="3474720"/>
            <a:ext cx="7772400" cy="365760"/>
          </a:xfrm>
          <a:prstGeom prst="rect">
            <a:avLst/>
          </a:prstGeom>
          <a:solidFill>
            <a:srgbClr val="E874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1" name="Rectangle 30"/>
          <p:cNvSpPr/>
          <p:nvPr/>
        </p:nvSpPr>
        <p:spPr>
          <a:xfrm>
            <a:off x="8915400" y="3474720"/>
            <a:ext cx="2926080" cy="365760"/>
          </a:xfrm>
          <a:prstGeom prst="rect">
            <a:avLst/>
          </a:prstGeom>
          <a:solidFill>
            <a:srgbClr val="E874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1188720" y="3512820"/>
            <a:ext cx="7589520" cy="307777"/>
          </a:xfrm>
          <a:prstGeom prst="rect">
            <a:avLst/>
          </a:prstGeom>
          <a:noFill/>
        </p:spPr>
        <p:txBody>
          <a:bodyPr wrap="square">
            <a:spAutoFit/>
          </a:bodyPr>
          <a:lstStyle/>
          <a:p>
            <a:pPr algn="l"/>
            <a:r>
              <a:rPr sz="1400" b="1" i="0" dirty="0">
                <a:solidFill>
                  <a:srgbClr val="FFFFFF"/>
                </a:solidFill>
                <a:latin typeface="Arial"/>
              </a:rPr>
              <a:t>= VALEUR DE CRÉDIT ACTS CALCULÉE</a:t>
            </a:r>
          </a:p>
        </p:txBody>
      </p:sp>
      <p:sp>
        <p:nvSpPr>
          <p:cNvPr id="33" name="TextBox 32"/>
          <p:cNvSpPr txBox="1"/>
          <p:nvPr/>
        </p:nvSpPr>
        <p:spPr>
          <a:xfrm>
            <a:off x="9006840" y="3512820"/>
            <a:ext cx="2743200" cy="307777"/>
          </a:xfrm>
          <a:prstGeom prst="rect">
            <a:avLst/>
          </a:prstGeom>
          <a:solidFill>
            <a:srgbClr val="E874C7"/>
          </a:solidFill>
        </p:spPr>
        <p:txBody>
          <a:bodyPr wrap="square">
            <a:spAutoFit/>
          </a:bodyPr>
          <a:lstStyle/>
          <a:p>
            <a:pPr algn="ctr"/>
            <a:r>
              <a:rPr sz="1400" b="1" i="0" dirty="0">
                <a:solidFill>
                  <a:srgbClr val="FFFFFF"/>
                </a:solidFill>
                <a:latin typeface="Arial"/>
              </a:rPr>
              <a:t>___ crédits</a:t>
            </a:r>
          </a:p>
        </p:txBody>
      </p:sp>
      <p:sp>
        <p:nvSpPr>
          <p:cNvPr id="34" name="Rectangle 33"/>
          <p:cNvSpPr/>
          <p:nvPr/>
        </p:nvSpPr>
        <p:spPr>
          <a:xfrm>
            <a:off x="1097280" y="3877056"/>
            <a:ext cx="7772400" cy="3657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5" name="Rectangle 34"/>
          <p:cNvSpPr/>
          <p:nvPr/>
        </p:nvSpPr>
        <p:spPr>
          <a:xfrm>
            <a:off x="8915400" y="3877056"/>
            <a:ext cx="2926080" cy="3657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TextBox 35"/>
          <p:cNvSpPr txBox="1"/>
          <p:nvPr/>
        </p:nvSpPr>
        <p:spPr>
          <a:xfrm>
            <a:off x="1188720" y="3915156"/>
            <a:ext cx="7589520" cy="307777"/>
          </a:xfrm>
          <a:prstGeom prst="rect">
            <a:avLst/>
          </a:prstGeom>
          <a:noFill/>
        </p:spPr>
        <p:txBody>
          <a:bodyPr wrap="square">
            <a:spAutoFit/>
          </a:bodyPr>
          <a:lstStyle/>
          <a:p>
            <a:pPr algn="l"/>
            <a:r>
              <a:rPr sz="1400" b="0" i="0" dirty="0">
                <a:solidFill>
                  <a:srgbClr val="000000"/>
                </a:solidFill>
                <a:latin typeface="Arial"/>
              </a:rPr>
              <a:t>Crédits actuellement attribués dans votre établissement</a:t>
            </a:r>
          </a:p>
        </p:txBody>
      </p:sp>
      <p:sp>
        <p:nvSpPr>
          <p:cNvPr id="37" name="TextBox 36"/>
          <p:cNvSpPr txBox="1"/>
          <p:nvPr/>
        </p:nvSpPr>
        <p:spPr>
          <a:xfrm>
            <a:off x="9006840" y="3915156"/>
            <a:ext cx="2743200" cy="307777"/>
          </a:xfrm>
          <a:prstGeom prst="rect">
            <a:avLst/>
          </a:prstGeom>
          <a:noFill/>
        </p:spPr>
        <p:txBody>
          <a:bodyPr wrap="square">
            <a:spAutoFit/>
          </a:bodyPr>
          <a:lstStyle/>
          <a:p>
            <a:pPr algn="ctr"/>
            <a:r>
              <a:rPr sz="1400" b="0" i="0" dirty="0">
                <a:solidFill>
                  <a:srgbClr val="000000"/>
                </a:solidFill>
                <a:latin typeface="Arial"/>
              </a:rPr>
              <a:t>___ crédits</a:t>
            </a:r>
          </a:p>
        </p:txBody>
      </p:sp>
      <p:sp>
        <p:nvSpPr>
          <p:cNvPr id="38" name="Rectangle 37"/>
          <p:cNvSpPr/>
          <p:nvPr/>
        </p:nvSpPr>
        <p:spPr>
          <a:xfrm>
            <a:off x="1097280" y="4279392"/>
            <a:ext cx="7772400" cy="36576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9" name="Rectangle 38"/>
          <p:cNvSpPr/>
          <p:nvPr/>
        </p:nvSpPr>
        <p:spPr>
          <a:xfrm>
            <a:off x="8915400" y="4279392"/>
            <a:ext cx="2926080" cy="36576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0" name="TextBox 39"/>
          <p:cNvSpPr txBox="1"/>
          <p:nvPr/>
        </p:nvSpPr>
        <p:spPr>
          <a:xfrm>
            <a:off x="1188720" y="4317492"/>
            <a:ext cx="7589520" cy="307777"/>
          </a:xfrm>
          <a:prstGeom prst="rect">
            <a:avLst/>
          </a:prstGeom>
          <a:noFill/>
        </p:spPr>
        <p:txBody>
          <a:bodyPr wrap="square">
            <a:spAutoFit/>
          </a:bodyPr>
          <a:lstStyle/>
          <a:p>
            <a:pPr algn="l"/>
            <a:r>
              <a:rPr sz="1400" b="1" i="0" dirty="0">
                <a:solidFill>
                  <a:srgbClr val="000000"/>
                </a:solidFill>
                <a:latin typeface="Arial"/>
              </a:rPr>
              <a:t>Différence (calculé − actuel)</a:t>
            </a:r>
          </a:p>
        </p:txBody>
      </p:sp>
      <p:sp>
        <p:nvSpPr>
          <p:cNvPr id="41" name="TextBox 40"/>
          <p:cNvSpPr txBox="1"/>
          <p:nvPr/>
        </p:nvSpPr>
        <p:spPr>
          <a:xfrm>
            <a:off x="9006840" y="4317492"/>
            <a:ext cx="2743200" cy="307777"/>
          </a:xfrm>
          <a:prstGeom prst="rect">
            <a:avLst/>
          </a:prstGeom>
          <a:noFill/>
        </p:spPr>
        <p:txBody>
          <a:bodyPr wrap="square">
            <a:spAutoFit/>
          </a:bodyPr>
          <a:lstStyle/>
          <a:p>
            <a:pPr algn="ctr"/>
            <a:r>
              <a:rPr sz="1400" b="1" i="0" dirty="0">
                <a:solidFill>
                  <a:srgbClr val="000000"/>
                </a:solidFill>
                <a:latin typeface="Arial"/>
              </a:rPr>
              <a:t>___ crédits</a:t>
            </a:r>
          </a:p>
        </p:txBody>
      </p:sp>
      <p:sp>
        <p:nvSpPr>
          <p:cNvPr id="42" name="Rectangle 41"/>
          <p:cNvSpPr/>
          <p:nvPr/>
        </p:nvSpPr>
        <p:spPr>
          <a:xfrm>
            <a:off x="365760" y="5120640"/>
            <a:ext cx="640080" cy="548640"/>
          </a:xfrm>
          <a:prstGeom prst="rect">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3" name="TextBox 42"/>
          <p:cNvSpPr txBox="1"/>
          <p:nvPr/>
        </p:nvSpPr>
        <p:spPr>
          <a:xfrm>
            <a:off x="365760" y="5120640"/>
            <a:ext cx="640080" cy="492443"/>
          </a:xfrm>
          <a:prstGeom prst="rect">
            <a:avLst/>
          </a:prstGeom>
          <a:solidFill>
            <a:schemeClr val="accent1"/>
          </a:solidFill>
        </p:spPr>
        <p:txBody>
          <a:bodyPr wrap="square">
            <a:spAutoFit/>
          </a:bodyPr>
          <a:lstStyle/>
          <a:p>
            <a:pPr algn="ctr"/>
            <a:r>
              <a:rPr lang="es-ES" sz="1300" b="1" i="0" dirty="0">
                <a:solidFill>
                  <a:srgbClr val="FFFFFF"/>
                </a:solidFill>
                <a:latin typeface="Arial"/>
              </a:rPr>
              <a:t>PAS</a:t>
            </a:r>
            <a:r>
              <a:rPr sz="1300" b="1" i="0" dirty="0">
                <a:solidFill>
                  <a:srgbClr val="FFFFFF"/>
                </a:solidFill>
                <a:latin typeface="Arial"/>
              </a:rPr>
              <a:t>
4</a:t>
            </a:r>
          </a:p>
        </p:txBody>
      </p:sp>
      <p:sp>
        <p:nvSpPr>
          <p:cNvPr id="44" name="TextBox 43"/>
          <p:cNvSpPr txBox="1"/>
          <p:nvPr/>
        </p:nvSpPr>
        <p:spPr>
          <a:xfrm>
            <a:off x="1097280" y="5138928"/>
            <a:ext cx="10515600" cy="338554"/>
          </a:xfrm>
          <a:prstGeom prst="rect">
            <a:avLst/>
          </a:prstGeom>
          <a:noFill/>
        </p:spPr>
        <p:txBody>
          <a:bodyPr wrap="square">
            <a:spAutoFit/>
          </a:bodyPr>
          <a:lstStyle/>
          <a:p>
            <a:pPr algn="l"/>
            <a:r>
              <a:rPr sz="1600" b="1" i="0" dirty="0">
                <a:solidFill>
                  <a:schemeClr val="accent1"/>
                </a:solidFill>
                <a:latin typeface="Arial"/>
              </a:rPr>
              <a:t>Réfléchissez et préparez-vous à partager</a:t>
            </a:r>
          </a:p>
        </p:txBody>
      </p:sp>
      <p:sp>
        <p:nvSpPr>
          <p:cNvPr id="45" name="TextBox 44"/>
          <p:cNvSpPr txBox="1"/>
          <p:nvPr/>
        </p:nvSpPr>
        <p:spPr>
          <a:xfrm>
            <a:off x="1097280" y="5468112"/>
            <a:ext cx="10515600" cy="954107"/>
          </a:xfrm>
          <a:prstGeom prst="rect">
            <a:avLst/>
          </a:prstGeom>
          <a:noFill/>
        </p:spPr>
        <p:txBody>
          <a:bodyPr wrap="square">
            <a:spAutoFit/>
          </a:bodyPr>
          <a:lstStyle/>
          <a:p>
            <a:pPr marL="285750" indent="-285750" algn="l">
              <a:buFont typeface="Arial" panose="020B0604020202020204" pitchFamily="34" charset="0"/>
              <a:buChar char="•"/>
            </a:pPr>
            <a:r>
              <a:rPr sz="1400" dirty="0">
                <a:solidFill>
                  <a:srgbClr val="000000"/>
                </a:solidFill>
                <a:latin typeface="Arial"/>
              </a:rPr>
              <a:t>Q1: Que vous dit la </a:t>
            </a:r>
            <a:r>
              <a:rPr sz="1400" dirty="0" err="1">
                <a:solidFill>
                  <a:srgbClr val="000000"/>
                </a:solidFill>
                <a:latin typeface="Arial"/>
              </a:rPr>
              <a:t>différence</a:t>
            </a:r>
            <a:r>
              <a:rPr sz="1400" dirty="0">
                <a:solidFill>
                  <a:srgbClr val="000000"/>
                </a:solidFill>
                <a:latin typeface="Arial"/>
              </a:rPr>
              <a:t>? (sous-crédité / sur-crédité)</a:t>
            </a:r>
          </a:p>
          <a:p>
            <a:pPr marL="285750" indent="-285750" algn="l">
              <a:buFont typeface="Arial" panose="020B0604020202020204" pitchFamily="34" charset="0"/>
              <a:buChar char="•"/>
            </a:pPr>
            <a:r>
              <a:rPr sz="1400" dirty="0">
                <a:solidFill>
                  <a:srgbClr val="000000"/>
                </a:solidFill>
                <a:latin typeface="Arial"/>
              </a:rPr>
              <a:t>Q2: Quelle composante a été la plus difficile à estimer de manière fiable, et </a:t>
            </a:r>
            <a:r>
              <a:rPr sz="1400" dirty="0" err="1">
                <a:solidFill>
                  <a:srgbClr val="000000"/>
                </a:solidFill>
                <a:latin typeface="Arial"/>
              </a:rPr>
              <a:t>pourquoi</a:t>
            </a:r>
            <a:r>
              <a:rPr sz="1400" dirty="0">
                <a:solidFill>
                  <a:srgbClr val="000000"/>
                </a:solidFill>
                <a:latin typeface="Arial"/>
              </a:rPr>
              <a:t>?</a:t>
            </a:r>
          </a:p>
          <a:p>
            <a:pPr marL="285750" indent="-285750" algn="l">
              <a:buFont typeface="Arial" panose="020B0604020202020204" pitchFamily="34" charset="0"/>
              <a:buChar char="•"/>
            </a:pPr>
            <a:r>
              <a:rPr sz="1400" dirty="0">
                <a:solidFill>
                  <a:srgbClr val="000000"/>
                </a:solidFill>
                <a:latin typeface="Arial"/>
              </a:rPr>
              <a:t>Q3: Quel changement concret permettrait d'aligner ce module sur </a:t>
            </a:r>
            <a:r>
              <a:rPr sz="1400" dirty="0" err="1">
                <a:solidFill>
                  <a:srgbClr val="000000"/>
                </a:solidFill>
                <a:latin typeface="Arial"/>
              </a:rPr>
              <a:t>l'ACTS</a:t>
            </a:r>
            <a:r>
              <a:rPr sz="1400" dirty="0">
                <a:solidFill>
                  <a:srgbClr val="000000"/>
                </a:solidFill>
                <a:latin typeface="Arial"/>
              </a:rPr>
              <a:t>?</a:t>
            </a:r>
          </a:p>
          <a:p>
            <a:pPr marL="285750" indent="-285750" algn="l">
              <a:buFont typeface="Arial" panose="020B0604020202020204" pitchFamily="34" charset="0"/>
              <a:buChar char="•"/>
            </a:pPr>
            <a:r>
              <a:rPr sz="1400" dirty="0">
                <a:solidFill>
                  <a:srgbClr val="000000"/>
                </a:solidFill>
                <a:latin typeface="Arial"/>
              </a:rPr>
              <a:t>Q4: Ce module avait-il des résultats d'apprentissage </a:t>
            </a:r>
            <a:r>
              <a:rPr sz="1400" dirty="0" err="1">
                <a:solidFill>
                  <a:srgbClr val="000000"/>
                </a:solidFill>
                <a:latin typeface="Arial"/>
              </a:rPr>
              <a:t>formellement</a:t>
            </a:r>
            <a:r>
              <a:rPr sz="1400" dirty="0">
                <a:solidFill>
                  <a:srgbClr val="000000"/>
                </a:solidFill>
                <a:latin typeface="Arial"/>
              </a:rPr>
              <a:t> </a:t>
            </a:r>
            <a:r>
              <a:rPr sz="1400" dirty="0" err="1">
                <a:solidFill>
                  <a:srgbClr val="000000"/>
                </a:solidFill>
                <a:latin typeface="Arial"/>
              </a:rPr>
              <a:t>définis</a:t>
            </a:r>
            <a:r>
              <a:rPr sz="1400" dirty="0">
                <a:solidFill>
                  <a:srgbClr val="000000"/>
                </a:solidFill>
                <a:latin typeface="Arial"/>
              </a:rPr>
              <a:t>? Comment cela a-t-il affecté le processus?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AA3A-E54A-18EF-85D5-48BF736C218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3439E92-A12C-2DA3-D8C5-D4A49BF3D752}"/>
              </a:ext>
            </a:extLst>
          </p:cNvPr>
          <p:cNvSpPr/>
          <p:nvPr/>
        </p:nvSpPr>
        <p:spPr>
          <a:xfrm>
            <a:off x="0" y="0"/>
            <a:ext cx="12188952" cy="685800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49A901C-C6A0-5390-5582-FE90523455EF}"/>
              </a:ext>
            </a:extLst>
          </p:cNvPr>
          <p:cNvSpPr/>
          <p:nvPr/>
        </p:nvSpPr>
        <p:spPr>
          <a:xfrm>
            <a:off x="0" y="5029200"/>
            <a:ext cx="12188952" cy="164592"/>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1F0AF7-B502-7915-ADE7-E05DCD422ADF}"/>
              </a:ext>
            </a:extLst>
          </p:cNvPr>
          <p:cNvSpPr/>
          <p:nvPr/>
        </p:nvSpPr>
        <p:spPr>
          <a:xfrm>
            <a:off x="0" y="0"/>
            <a:ext cx="164592" cy="68580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D4E105C-546B-09BC-D353-E40FC6667344}"/>
              </a:ext>
            </a:extLst>
          </p:cNvPr>
          <p:cNvSpPr txBox="1"/>
          <p:nvPr/>
        </p:nvSpPr>
        <p:spPr>
          <a:xfrm>
            <a:off x="548640" y="1371600"/>
            <a:ext cx="11357610" cy="446276"/>
          </a:xfrm>
          <a:prstGeom prst="rect">
            <a:avLst/>
          </a:prstGeom>
          <a:noFill/>
        </p:spPr>
        <p:txBody>
          <a:bodyPr wrap="square">
            <a:spAutoFit/>
          </a:bodyPr>
          <a:lstStyle/>
          <a:p>
            <a:pPr lvl="0">
              <a:defRPr/>
            </a:pPr>
            <a:r>
              <a:rPr lang="fr-FR" sz="2300" b="1" dirty="0">
                <a:solidFill>
                  <a:srgbClr val="FFCE3C"/>
                </a:solidFill>
                <a:latin typeface="Arial"/>
              </a:rPr>
              <a:t>MODULE 1 | PRÉSENTATION DES RÉSULTATS DE LA DISCUSSION DE GROUPE</a:t>
            </a:r>
            <a:endParaRPr kumimoji="0" sz="2300" b="1" i="0" u="none" strike="noStrike" kern="1200" cap="none" spc="0" normalizeH="0" baseline="0" noProof="0" dirty="0">
              <a:ln>
                <a:noFill/>
              </a:ln>
              <a:solidFill>
                <a:srgbClr val="FFCE3C"/>
              </a:solidFill>
              <a:effectLst/>
              <a:uLnTx/>
              <a:uFillTx/>
              <a:latin typeface="Arial"/>
              <a:ea typeface="+mn-ea"/>
              <a:cs typeface="+mn-cs"/>
            </a:endParaRPr>
          </a:p>
        </p:txBody>
      </p:sp>
      <p:sp>
        <p:nvSpPr>
          <p:cNvPr id="6" name="TextBox 5">
            <a:extLst>
              <a:ext uri="{FF2B5EF4-FFF2-40B4-BE49-F238E27FC236}">
                <a16:creationId xmlns:a16="http://schemas.microsoft.com/office/drawing/2014/main" id="{DAA0743F-332B-F782-CFDA-A2DE797366A3}"/>
              </a:ext>
            </a:extLst>
          </p:cNvPr>
          <p:cNvSpPr txBox="1"/>
          <p:nvPr/>
        </p:nvSpPr>
        <p:spPr>
          <a:xfrm>
            <a:off x="548640" y="1920240"/>
            <a:ext cx="109728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ea typeface="+mn-ea"/>
                <a:cs typeface="+mn-cs"/>
              </a:rPr>
              <a:t>Qu’avons-nous appris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ea typeface="+mn-ea"/>
                <a:cs typeface="+mn-cs"/>
              </a:rPr>
              <a:t>de la discussion?</a:t>
            </a:r>
          </a:p>
        </p:txBody>
      </p:sp>
    </p:spTree>
    <p:extLst>
      <p:ext uri="{BB962C8B-B14F-4D97-AF65-F5344CB8AC3E}">
        <p14:creationId xmlns:p14="http://schemas.microsoft.com/office/powerpoint/2010/main" val="2688654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CFBD8-B3CD-D86A-5F56-212A8EDFD0E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187FA5-68F9-4793-DC94-7DDD02252909}"/>
              </a:ext>
            </a:extLst>
          </p:cNvPr>
          <p:cNvSpPr/>
          <p:nvPr/>
        </p:nvSpPr>
        <p:spPr>
          <a:xfrm>
            <a:off x="0" y="0"/>
            <a:ext cx="12188952" cy="685800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22701B5-75EF-5CE7-E1DC-D93644DF4D17}"/>
              </a:ext>
            </a:extLst>
          </p:cNvPr>
          <p:cNvSpPr/>
          <p:nvPr/>
        </p:nvSpPr>
        <p:spPr>
          <a:xfrm>
            <a:off x="0" y="5029200"/>
            <a:ext cx="12188952" cy="164592"/>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4EC8401-F2AE-829C-1F5F-9601B16D7C91}"/>
              </a:ext>
            </a:extLst>
          </p:cNvPr>
          <p:cNvSpPr/>
          <p:nvPr/>
        </p:nvSpPr>
        <p:spPr>
          <a:xfrm>
            <a:off x="0" y="0"/>
            <a:ext cx="164592" cy="685800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4842105-1B73-D674-026F-B4C9A7BB60F4}"/>
              </a:ext>
            </a:extLst>
          </p:cNvPr>
          <p:cNvSpPr txBox="1"/>
          <p:nvPr/>
        </p:nvSpPr>
        <p:spPr>
          <a:xfrm>
            <a:off x="548640" y="1371600"/>
            <a:ext cx="109728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FFCE3C"/>
                </a:solidFill>
                <a:effectLst/>
                <a:uLnTx/>
                <a:uFillTx/>
                <a:latin typeface="Arial"/>
                <a:ea typeface="+mn-ea"/>
                <a:cs typeface="+mn-cs"/>
              </a:rPr>
              <a:t>MODULE 1 | </a:t>
            </a:r>
            <a:r>
              <a:rPr lang="es-ES" sz="2400" b="1" dirty="0">
                <a:solidFill>
                  <a:srgbClr val="FFCE3C"/>
                </a:solidFill>
                <a:latin typeface="Arial"/>
              </a:rPr>
              <a:t>CONCLUSION</a:t>
            </a:r>
            <a:endParaRPr kumimoji="0" sz="2400" b="1" i="0" u="none" strike="noStrike" kern="1200" cap="none" spc="0" normalizeH="0" baseline="0" noProof="0" dirty="0">
              <a:ln>
                <a:noFill/>
              </a:ln>
              <a:solidFill>
                <a:srgbClr val="FFCE3C"/>
              </a:solidFill>
              <a:effectLst/>
              <a:uLnTx/>
              <a:uFillTx/>
              <a:latin typeface="Arial"/>
              <a:ea typeface="+mn-ea"/>
              <a:cs typeface="+mn-cs"/>
            </a:endParaRPr>
          </a:p>
        </p:txBody>
      </p:sp>
      <p:sp>
        <p:nvSpPr>
          <p:cNvPr id="6" name="TextBox 5">
            <a:extLst>
              <a:ext uri="{FF2B5EF4-FFF2-40B4-BE49-F238E27FC236}">
                <a16:creationId xmlns:a16="http://schemas.microsoft.com/office/drawing/2014/main" id="{94FDD453-9C22-4BD4-E11E-A0C7869339D6}"/>
              </a:ext>
            </a:extLst>
          </p:cNvPr>
          <p:cNvSpPr txBox="1"/>
          <p:nvPr/>
        </p:nvSpPr>
        <p:spPr>
          <a:xfrm>
            <a:off x="548640" y="1920240"/>
            <a:ext cx="109728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ea typeface="+mn-ea"/>
                <a:cs typeface="+mn-cs"/>
              </a:rPr>
              <a:t>Qu’avons-nous appris dans </a:t>
            </a:r>
            <a:r>
              <a:rPr kumimoji="0" lang="en-US" sz="3600" b="1" i="0" u="none" strike="noStrike" kern="1200" cap="none" spc="0" normalizeH="0" baseline="0" noProof="0" dirty="0" err="1">
                <a:ln>
                  <a:noFill/>
                </a:ln>
                <a:solidFill>
                  <a:srgbClr val="FFFFFF"/>
                </a:solidFill>
                <a:effectLst/>
                <a:uLnTx/>
                <a:uFillTx/>
                <a:latin typeface="Arial"/>
                <a:ea typeface="+mn-ea"/>
                <a:cs typeface="+mn-cs"/>
              </a:rPr>
              <a:t>ce</a:t>
            </a:r>
            <a:r>
              <a:rPr kumimoji="0" lang="en-US" sz="3600" b="1" i="0" u="none" strike="noStrike" kern="1200" cap="none" spc="0" normalizeH="0" baseline="0" noProof="0" dirty="0">
                <a:ln>
                  <a:noFill/>
                </a:ln>
                <a:solidFill>
                  <a:srgbClr val="FFFFFF"/>
                </a:solidFill>
                <a:effectLst/>
                <a:uLnTx/>
                <a:uFillTx/>
                <a:latin typeface="Arial"/>
                <a:ea typeface="+mn-ea"/>
                <a:cs typeface="+mn-cs"/>
              </a:rPr>
              <a:t> Module 1?</a:t>
            </a:r>
          </a:p>
        </p:txBody>
      </p:sp>
    </p:spTree>
    <p:extLst>
      <p:ext uri="{BB962C8B-B14F-4D97-AF65-F5344CB8AC3E}">
        <p14:creationId xmlns:p14="http://schemas.microsoft.com/office/powerpoint/2010/main" val="173885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5029200"/>
            <a:ext cx="12188952" cy="164592"/>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48640" y="1371600"/>
            <a:ext cx="10972800" cy="461665"/>
          </a:xfrm>
          <a:prstGeom prst="rect">
            <a:avLst/>
          </a:prstGeom>
          <a:noFill/>
        </p:spPr>
        <p:txBody>
          <a:bodyPr wrap="square">
            <a:spAutoFit/>
          </a:bodyPr>
          <a:lstStyle/>
          <a:p>
            <a:pPr algn="l"/>
            <a:r>
              <a:rPr sz="2400" b="1" i="0" dirty="0">
                <a:solidFill>
                  <a:srgbClr val="FFCE3C"/>
                </a:solidFill>
                <a:latin typeface="Arial"/>
              </a:rPr>
              <a:t>SECTION 1</a:t>
            </a:r>
          </a:p>
        </p:txBody>
      </p:sp>
      <p:sp>
        <p:nvSpPr>
          <p:cNvPr id="5" name="TextBox 4"/>
          <p:cNvSpPr txBox="1"/>
          <p:nvPr/>
        </p:nvSpPr>
        <p:spPr>
          <a:xfrm>
            <a:off x="548640" y="2011680"/>
            <a:ext cx="10972800" cy="1200329"/>
          </a:xfrm>
          <a:prstGeom prst="rect">
            <a:avLst/>
          </a:prstGeom>
          <a:noFill/>
        </p:spPr>
        <p:txBody>
          <a:bodyPr wrap="square">
            <a:spAutoFit/>
          </a:bodyPr>
          <a:lstStyle/>
          <a:p>
            <a:pPr algn="l"/>
            <a:r>
              <a:rPr sz="3600" b="1" i="0" dirty="0" err="1">
                <a:solidFill>
                  <a:srgbClr val="FFFFFF"/>
                </a:solidFill>
                <a:latin typeface="Arial"/>
              </a:rPr>
              <a:t>Crédits</a:t>
            </a:r>
            <a:r>
              <a:rPr sz="3600" b="1" i="0" dirty="0">
                <a:solidFill>
                  <a:srgbClr val="FFFFFF"/>
                </a:solidFill>
                <a:latin typeface="Arial"/>
              </a:rPr>
              <a:t> </a:t>
            </a:r>
            <a:r>
              <a:rPr sz="3600" b="1" i="0" dirty="0" err="1">
                <a:solidFill>
                  <a:srgbClr val="FFFFFF"/>
                </a:solidFill>
                <a:latin typeface="Arial"/>
              </a:rPr>
              <a:t>académiques</a:t>
            </a:r>
            <a:r>
              <a:rPr sz="3600" b="1" i="0" dirty="0">
                <a:solidFill>
                  <a:srgbClr val="FFFFFF"/>
                </a:solidFill>
                <a:latin typeface="Arial"/>
              </a:rPr>
              <a:t>: concept, charge de travail
et cadre ACTS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D7DB64-E54A-1BA9-88FF-AB5CAC450EDA}"/>
              </a:ext>
            </a:extLst>
          </p:cNvPr>
          <p:cNvSpPr txBox="1"/>
          <p:nvPr/>
        </p:nvSpPr>
        <p:spPr>
          <a:xfrm>
            <a:off x="254923" y="1166842"/>
            <a:ext cx="11194473" cy="5016758"/>
          </a:xfrm>
          <a:prstGeom prst="rect">
            <a:avLst/>
          </a:prstGeom>
          <a:noFill/>
        </p:spPr>
        <p:txBody>
          <a:bodyPr wrap="square">
            <a:spAutoFit/>
          </a:bodyPr>
          <a:lstStyle/>
          <a:p>
            <a:pPr marL="285750" indent="-285750" algn="l">
              <a:buFont typeface="Arial" panose="020B0604020202020204" pitchFamily="34" charset="0"/>
              <a:buChar char="•"/>
            </a:pPr>
            <a:endParaRPr lang="en-US" sz="1600" b="0" i="0" dirty="0">
              <a:solidFill>
                <a:srgbClr val="27251E"/>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fr-FR" sz="1600" b="1" dirty="0">
                <a:solidFill>
                  <a:srgbClr val="27251E"/>
                </a:solidFill>
                <a:latin typeface="Arial" panose="020B0604020202020204" pitchFamily="34" charset="0"/>
                <a:cs typeface="Arial" panose="020B0604020202020204" pitchFamily="34" charset="0"/>
              </a:rPr>
              <a:t>Les crédits ACTS reflètent les efforts des étudiants, et non la prestation pédagogique.</a:t>
            </a:r>
            <a:endParaRPr lang="en-US" sz="1600" b="1" dirty="0">
              <a:solidFill>
                <a:srgbClr val="27251E"/>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600" b="1" i="0" dirty="0">
              <a:solidFill>
                <a:srgbClr val="27251E"/>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b="1" i="0" dirty="0">
                <a:solidFill>
                  <a:srgbClr val="27251E"/>
                </a:solidFill>
                <a:effectLst/>
                <a:latin typeface="Arial" panose="020B0604020202020204" pitchFamily="34" charset="0"/>
                <a:cs typeface="Arial" panose="020B0604020202020204" pitchFamily="34" charset="0"/>
              </a:rPr>
              <a:t>1 crédit ACTS = 20 à 25 heures de charge de travail totale de l'étudiant.</a:t>
            </a:r>
          </a:p>
          <a:p>
            <a:pPr marL="285750" indent="-285750" algn="l">
              <a:buFont typeface="Arial" panose="020B0604020202020204" pitchFamily="34" charset="0"/>
              <a:buChar char="•"/>
            </a:pPr>
            <a:endParaRPr lang="en-US" sz="1600" b="1" dirty="0">
              <a:solidFill>
                <a:srgbClr val="27251E"/>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b="1" i="0" dirty="0">
                <a:solidFill>
                  <a:srgbClr val="27251E"/>
                </a:solidFill>
                <a:effectLst/>
                <a:latin typeface="Arial" panose="020B0604020202020204" pitchFamily="34" charset="0"/>
                <a:cs typeface="Arial" panose="020B0604020202020204" pitchFamily="34" charset="0"/>
              </a:rPr>
              <a:t>Une année académique complète = 60 crédits (environ 1 200 à 1 500 heures).</a:t>
            </a:r>
          </a:p>
          <a:p>
            <a:pPr marL="285750" indent="-285750" algn="l">
              <a:buFont typeface="Arial" panose="020B0604020202020204" pitchFamily="34" charset="0"/>
              <a:buChar char="•"/>
            </a:pPr>
            <a:endParaRPr lang="en-US" sz="1600" b="1" dirty="0">
              <a:solidFill>
                <a:srgbClr val="27251E"/>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fr-FR" sz="1600" b="1" i="0" dirty="0">
                <a:solidFill>
                  <a:srgbClr val="27251E"/>
                </a:solidFill>
                <a:effectLst/>
                <a:latin typeface="Arial" panose="020B0604020202020204" pitchFamily="34" charset="0"/>
                <a:cs typeface="Arial" panose="020B0604020202020204" pitchFamily="34" charset="0"/>
              </a:rPr>
              <a:t>Les trois composantes de la charge de travail des étudiants : cours magistraux (cours, travaux pratiques, séminaires) + travail autonome encadré (lectures, devoirs, projets) + préparation et réalisation des évaluations. </a:t>
            </a:r>
            <a:endParaRPr lang="en-US" sz="1600" b="1" dirty="0">
              <a:solidFill>
                <a:srgbClr val="27251E"/>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600" b="1" i="0" dirty="0">
              <a:solidFill>
                <a:srgbClr val="27251E"/>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b="1" i="0" dirty="0">
                <a:solidFill>
                  <a:srgbClr val="27251E"/>
                </a:solidFill>
                <a:effectLst/>
                <a:latin typeface="Arial" panose="020B0604020202020204" pitchFamily="34" charset="0"/>
                <a:cs typeface="Arial" panose="020B0604020202020204" pitchFamily="34" charset="0"/>
              </a:rPr>
              <a:t>Les crédits suivent la progression, signalent la charge de travail et facilitent la mobilité — mais ils ne garantissent pas l'équivalence de contenu ni la qualité académique. Un crédit est un point de départ pour le dialogue sur l'équivalence, pas une garantie.</a:t>
            </a:r>
          </a:p>
          <a:p>
            <a:pPr marL="285750" indent="-285750" algn="l">
              <a:buFont typeface="Arial" panose="020B0604020202020204" pitchFamily="34" charset="0"/>
              <a:buChar char="•"/>
            </a:pPr>
            <a:endParaRPr lang="en-US" sz="1600" b="1" dirty="0">
              <a:solidFill>
                <a:srgbClr val="27251E"/>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fr-FR" sz="1600" b="1" i="0" dirty="0">
                <a:solidFill>
                  <a:srgbClr val="27251E"/>
                </a:solidFill>
                <a:effectLst/>
                <a:latin typeface="Arial" panose="020B0604020202020204" pitchFamily="34" charset="0"/>
                <a:cs typeface="Arial" panose="020B0604020202020204" pitchFamily="34" charset="0"/>
              </a:rPr>
              <a:t>Les crédits doivent être liés aux acquis d'apprentissage. Sans ces derniers, la reconnaissance des crédits n'est qu'une formalité administrative.</a:t>
            </a:r>
            <a:endParaRPr lang="en-US" sz="1600" b="1" i="0" dirty="0">
              <a:solidFill>
                <a:srgbClr val="27251E"/>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600" b="1" dirty="0">
              <a:solidFill>
                <a:srgbClr val="27251E"/>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b="1" i="0" dirty="0">
                <a:solidFill>
                  <a:srgbClr val="27251E"/>
                </a:solidFill>
                <a:effectLst/>
                <a:latin typeface="Arial" panose="020B0604020202020204" pitchFamily="34" charset="0"/>
                <a:cs typeface="Arial" panose="020B0604020202020204" pitchFamily="34" charset="0"/>
              </a:rPr>
              <a:t>L'ACTS est volontaire, axé sur les extrants, et conçu pour compléter — et non remplacer — les cadres </a:t>
            </a:r>
            <a:r>
              <a:rPr lang="en-US" sz="1600" b="1" i="0" dirty="0" err="1">
                <a:solidFill>
                  <a:srgbClr val="27251E"/>
                </a:solidFill>
                <a:effectLst/>
                <a:latin typeface="Arial" panose="020B0604020202020204" pitchFamily="34" charset="0"/>
                <a:cs typeface="Arial" panose="020B0604020202020204" pitchFamily="34" charset="0"/>
              </a:rPr>
              <a:t>régionaux</a:t>
            </a:r>
            <a:r>
              <a:rPr lang="en-US" sz="1600" b="1" i="0" dirty="0">
                <a:solidFill>
                  <a:srgbClr val="27251E"/>
                </a:solidFill>
                <a:effectLst/>
                <a:latin typeface="Arial" panose="020B0604020202020204" pitchFamily="34" charset="0"/>
                <a:cs typeface="Arial" panose="020B0604020202020204" pitchFamily="34" charset="0"/>
              </a:rPr>
              <a:t> </a:t>
            </a:r>
            <a:r>
              <a:rPr lang="en-US" sz="1600" b="1" i="0" dirty="0" err="1">
                <a:solidFill>
                  <a:srgbClr val="27251E"/>
                </a:solidFill>
                <a:effectLst/>
                <a:latin typeface="Arial" panose="020B0604020202020204" pitchFamily="34" charset="0"/>
                <a:cs typeface="Arial" panose="020B0604020202020204" pitchFamily="34" charset="0"/>
              </a:rPr>
              <a:t>existants</a:t>
            </a:r>
            <a:r>
              <a:rPr lang="en-US" sz="1600" b="1" i="0" dirty="0">
                <a:solidFill>
                  <a:srgbClr val="27251E"/>
                </a:solidFill>
                <a:effectLst/>
                <a:latin typeface="Arial" panose="020B0604020202020204" pitchFamily="34" charset="0"/>
                <a:cs typeface="Arial" panose="020B0604020202020204" pitchFamily="34" charset="0"/>
              </a:rPr>
              <a:t>.</a:t>
            </a:r>
          </a:p>
        </p:txBody>
      </p:sp>
      <p:sp>
        <p:nvSpPr>
          <p:cNvPr id="4" name="Rectangle 1">
            <a:extLst>
              <a:ext uri="{FF2B5EF4-FFF2-40B4-BE49-F238E27FC236}">
                <a16:creationId xmlns:a16="http://schemas.microsoft.com/office/drawing/2014/main" id="{97D81F3B-5F38-2A0D-4A74-000B7EF3DA81}"/>
              </a:ext>
            </a:extLst>
          </p:cNvPr>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5" name="Rectangle 2">
            <a:extLst>
              <a:ext uri="{FF2B5EF4-FFF2-40B4-BE49-F238E27FC236}">
                <a16:creationId xmlns:a16="http://schemas.microsoft.com/office/drawing/2014/main" id="{57E14E55-B0F8-B034-D64D-43E8ED206BA5}"/>
              </a:ext>
            </a:extLst>
          </p:cNvPr>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4">
            <a:extLst>
              <a:ext uri="{FF2B5EF4-FFF2-40B4-BE49-F238E27FC236}">
                <a16:creationId xmlns:a16="http://schemas.microsoft.com/office/drawing/2014/main" id="{4FC81065-1B46-FAA5-23D4-F303EB3AA0EB}"/>
              </a:ext>
            </a:extLst>
          </p:cNvPr>
          <p:cNvSpPr txBox="1"/>
          <p:nvPr/>
        </p:nvSpPr>
        <p:spPr>
          <a:xfrm>
            <a:off x="365760" y="260604"/>
            <a:ext cx="10972800" cy="430887"/>
          </a:xfrm>
          <a:prstGeom prst="rect">
            <a:avLst/>
          </a:prstGeom>
          <a:noFill/>
        </p:spPr>
        <p:txBody>
          <a:bodyPr wrap="square">
            <a:spAutoFit/>
          </a:bodyPr>
          <a:lstStyle/>
          <a:p>
            <a:pPr algn="l"/>
            <a:r>
              <a:rPr lang="es-ES" sz="2200" b="1" dirty="0" err="1">
                <a:solidFill>
                  <a:srgbClr val="1F3864"/>
                </a:solidFill>
                <a:latin typeface="Arial"/>
              </a:rPr>
              <a:t>Points</a:t>
            </a:r>
            <a:r>
              <a:rPr lang="es-ES" sz="2200" b="1" dirty="0">
                <a:solidFill>
                  <a:srgbClr val="1F3864"/>
                </a:solidFill>
                <a:latin typeface="Arial"/>
              </a:rPr>
              <a:t> </a:t>
            </a:r>
            <a:r>
              <a:rPr lang="es-ES" sz="2200" b="1" dirty="0" err="1">
                <a:solidFill>
                  <a:srgbClr val="1F3864"/>
                </a:solidFill>
                <a:latin typeface="Arial"/>
              </a:rPr>
              <a:t>conceptuels</a:t>
            </a:r>
            <a:r>
              <a:rPr lang="es-ES" sz="2200" b="1" dirty="0">
                <a:solidFill>
                  <a:srgbClr val="1F3864"/>
                </a:solidFill>
                <a:latin typeface="Arial"/>
              </a:rPr>
              <a:t> </a:t>
            </a:r>
            <a:r>
              <a:rPr lang="es-ES" sz="2200" b="1" dirty="0" err="1">
                <a:solidFill>
                  <a:srgbClr val="1F3864"/>
                </a:solidFill>
                <a:latin typeface="Arial"/>
              </a:rPr>
              <a:t>clés</a:t>
            </a:r>
            <a:endParaRPr sz="2200" b="1" i="0" dirty="0">
              <a:solidFill>
                <a:srgbClr val="1F3864"/>
              </a:solidFill>
              <a:latin typeface="Arial"/>
            </a:endParaRPr>
          </a:p>
        </p:txBody>
      </p:sp>
    </p:spTree>
    <p:extLst>
      <p:ext uri="{BB962C8B-B14F-4D97-AF65-F5344CB8AC3E}">
        <p14:creationId xmlns:p14="http://schemas.microsoft.com/office/powerpoint/2010/main" val="1583716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cono  Descripción generada automáticamente">
            <a:extLst>
              <a:ext uri="{FF2B5EF4-FFF2-40B4-BE49-F238E27FC236}">
                <a16:creationId xmlns:a16="http://schemas.microsoft.com/office/drawing/2014/main" id="{4D83C7D1-C367-CEBE-7CA5-ED6B907E3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4886" cy="6858000"/>
          </a:xfrm>
          <a:prstGeom prst="rect">
            <a:avLst/>
          </a:prstGeom>
        </p:spPr>
      </p:pic>
      <p:sp>
        <p:nvSpPr>
          <p:cNvPr id="3" name="Título 1">
            <a:extLst>
              <a:ext uri="{FF2B5EF4-FFF2-40B4-BE49-F238E27FC236}">
                <a16:creationId xmlns:a16="http://schemas.microsoft.com/office/drawing/2014/main" id="{EA573DAC-7D93-BA74-83AE-5CC4AF1153A3}"/>
              </a:ext>
            </a:extLst>
          </p:cNvPr>
          <p:cNvSpPr txBox="1">
            <a:spLocks/>
          </p:cNvSpPr>
          <p:nvPr/>
        </p:nvSpPr>
        <p:spPr>
          <a:xfrm>
            <a:off x="2634916" y="576263"/>
            <a:ext cx="8409004" cy="2852737"/>
          </a:xfrm>
          <a:prstGeom prst="rect">
            <a:avLst/>
          </a:prstGeom>
        </p:spPr>
        <p:txBody>
          <a:bodyPr anchor="ctr">
            <a:normAutofit/>
          </a:bodyPr>
          <a:lstStyle>
            <a:lvl1pPr algn="ctr" defTabSz="914400" rtl="0" eaLnBrk="1" latinLnBrk="0" hangingPunct="1">
              <a:lnSpc>
                <a:spcPct val="90000"/>
              </a:lnSpc>
              <a:spcBef>
                <a:spcPct val="0"/>
              </a:spcBef>
              <a:buNone/>
              <a:defRPr lang="en-GB" sz="6600" b="1" kern="1200" dirty="0">
                <a:gradFill>
                  <a:gsLst>
                    <a:gs pos="0">
                      <a:srgbClr val="E94E1B"/>
                    </a:gs>
                    <a:gs pos="100000">
                      <a:srgbClr val="F9B233"/>
                    </a:gs>
                  </a:gsLst>
                  <a:lin ang="1200000" scaled="0"/>
                </a:gradFill>
                <a:latin typeface="Montserrat"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5400" b="1" i="0" u="none" strike="noStrike" kern="1200" cap="none" spc="0" normalizeH="0" baseline="0" noProof="0" dirty="0" err="1">
                <a:ln>
                  <a:noFill/>
                </a:ln>
                <a:gradFill>
                  <a:gsLst>
                    <a:gs pos="0">
                      <a:srgbClr val="E94E1B"/>
                    </a:gs>
                    <a:gs pos="100000">
                      <a:srgbClr val="F9B233"/>
                    </a:gs>
                  </a:gsLst>
                  <a:lin ang="1200000" scaled="0"/>
                </a:gradFill>
                <a:effectLst/>
                <a:uLnTx/>
                <a:uFillTx/>
                <a:latin typeface="Arial" panose="020B0604020202020204" pitchFamily="34" charset="0"/>
                <a:cs typeface="Arial" panose="020B0604020202020204" pitchFamily="34" charset="0"/>
              </a:rPr>
              <a:t>Merci</a:t>
            </a:r>
            <a:r>
              <a:rPr kumimoji="0" lang="es-ES" sz="5400" b="1" i="0" u="none" strike="noStrike" kern="1200" cap="none" spc="0" normalizeH="0" baseline="0" noProof="0" dirty="0">
                <a:ln>
                  <a:noFill/>
                </a:ln>
                <a:gradFill>
                  <a:gsLst>
                    <a:gs pos="0">
                      <a:srgbClr val="E94E1B"/>
                    </a:gs>
                    <a:gs pos="100000">
                      <a:srgbClr val="F9B233"/>
                    </a:gs>
                  </a:gsLst>
                  <a:lin ang="1200000" scaled="0"/>
                </a:gradFill>
                <a:effectLst/>
                <a:uLnTx/>
                <a:uFillTx/>
                <a:latin typeface="Arial" panose="020B0604020202020204" pitchFamily="34" charset="0"/>
                <a:cs typeface="Arial" panose="020B0604020202020204" pitchFamily="34" charset="0"/>
              </a:rPr>
              <a:t> </a:t>
            </a:r>
            <a:r>
              <a:rPr kumimoji="0" lang="es-ES" sz="5400" b="1" i="0" u="none" strike="noStrike" kern="1200" cap="none" spc="0" normalizeH="0" baseline="0" noProof="0" dirty="0" err="1">
                <a:ln>
                  <a:noFill/>
                </a:ln>
                <a:gradFill>
                  <a:gsLst>
                    <a:gs pos="0">
                      <a:srgbClr val="E94E1B"/>
                    </a:gs>
                    <a:gs pos="100000">
                      <a:srgbClr val="F9B233"/>
                    </a:gs>
                  </a:gsLst>
                  <a:lin ang="1200000" scaled="0"/>
                </a:gradFill>
                <a:effectLst/>
                <a:uLnTx/>
                <a:uFillTx/>
                <a:latin typeface="Arial" panose="020B0604020202020204" pitchFamily="34" charset="0"/>
                <a:cs typeface="Arial" panose="020B0604020202020204" pitchFamily="34" charset="0"/>
              </a:rPr>
              <a:t>beaucoup</a:t>
            </a:r>
            <a:r>
              <a:rPr kumimoji="0" lang="es-ES" sz="5400" b="1" i="0" u="none" strike="noStrike" kern="1200" cap="none" spc="0" normalizeH="0" baseline="0" noProof="0" dirty="0">
                <a:ln>
                  <a:noFill/>
                </a:ln>
                <a:gradFill>
                  <a:gsLst>
                    <a:gs pos="0">
                      <a:srgbClr val="E94E1B"/>
                    </a:gs>
                    <a:gs pos="100000">
                      <a:srgbClr val="F9B233"/>
                    </a:gs>
                  </a:gsLst>
                  <a:lin ang="1200000" scaled="0"/>
                </a:gra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ES" sz="6600" b="1" i="0" u="none" strike="noStrike" kern="1200" cap="none" spc="0" normalizeH="0" baseline="0" noProof="0" dirty="0">
              <a:ln>
                <a:noFill/>
              </a:ln>
              <a:gradFill>
                <a:gsLst>
                  <a:gs pos="0">
                    <a:srgbClr val="E94E1B"/>
                  </a:gs>
                  <a:gs pos="100000">
                    <a:srgbClr val="F9B233"/>
                  </a:gs>
                </a:gsLst>
                <a:lin ang="1200000" scaled="0"/>
              </a:gradFill>
              <a:effectLst/>
              <a:uLnTx/>
              <a:uFillTx/>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E84B1BB1-EB7A-CF28-90D4-CE5D2291C170}"/>
              </a:ext>
            </a:extLst>
          </p:cNvPr>
          <p:cNvSpPr txBox="1">
            <a:spLocks/>
          </p:cNvSpPr>
          <p:nvPr/>
        </p:nvSpPr>
        <p:spPr>
          <a:xfrm>
            <a:off x="4354286" y="2952673"/>
            <a:ext cx="7130144" cy="1417942"/>
          </a:xfrm>
          <a:prstGeom prst="rect">
            <a:avLst/>
          </a:prstGeom>
        </p:spPr>
        <p:txBody>
          <a:bodyPr anchor="ctr">
            <a:normAutofit/>
          </a:bodyPr>
          <a:lstStyle>
            <a:lvl1pPr algn="ctr" defTabSz="914400" rtl="0" eaLnBrk="1" latinLnBrk="0" hangingPunct="1">
              <a:lnSpc>
                <a:spcPct val="90000"/>
              </a:lnSpc>
              <a:spcBef>
                <a:spcPct val="0"/>
              </a:spcBef>
              <a:buNone/>
              <a:defRPr lang="en-GB" sz="6600" b="1" kern="1200" dirty="0">
                <a:gradFill>
                  <a:gsLst>
                    <a:gs pos="0">
                      <a:srgbClr val="E94E1B"/>
                    </a:gs>
                    <a:gs pos="100000">
                      <a:srgbClr val="F9B233"/>
                    </a:gs>
                  </a:gsLst>
                  <a:lin ang="1200000" scaled="0"/>
                </a:gradFill>
                <a:latin typeface="Montserrat"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ES" sz="2000" b="1" i="0" u="none" strike="noStrike" kern="1200" cap="none" spc="0" normalizeH="0" baseline="0" noProof="0" dirty="0">
              <a:ln>
                <a:noFill/>
              </a:ln>
              <a:gradFill>
                <a:gsLst>
                  <a:gs pos="0">
                    <a:srgbClr val="E94E1B"/>
                  </a:gs>
                  <a:gs pos="100000">
                    <a:srgbClr val="F9B233"/>
                  </a:gs>
                </a:gsLst>
                <a:lin ang="1200000" scaled="0"/>
              </a:gradFill>
              <a:effectLst/>
              <a:uLnTx/>
              <a:uFillTx/>
              <a:latin typeface="Montserrat" pitchFamily="2" charset="0"/>
              <a:ea typeface="+mj-ea"/>
              <a:cs typeface="+mj-cs"/>
            </a:endParaRPr>
          </a:p>
        </p:txBody>
      </p:sp>
    </p:spTree>
    <p:extLst>
      <p:ext uri="{BB962C8B-B14F-4D97-AF65-F5344CB8AC3E}">
        <p14:creationId xmlns:p14="http://schemas.microsoft.com/office/powerpoint/2010/main" val="98984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271554"/>
            <a:ext cx="10972800" cy="430887"/>
          </a:xfrm>
          <a:prstGeom prst="rect">
            <a:avLst/>
          </a:prstGeom>
          <a:noFill/>
        </p:spPr>
        <p:txBody>
          <a:bodyPr wrap="square">
            <a:spAutoFit/>
          </a:bodyPr>
          <a:lstStyle/>
          <a:p>
            <a:pPr algn="l"/>
            <a:r>
              <a:rPr sz="2200" b="1" i="0" dirty="0">
                <a:solidFill>
                  <a:srgbClr val="1F3864"/>
                </a:solidFill>
                <a:latin typeface="Arial"/>
              </a:rPr>
              <a:t>Qu'est-ce qu'un crédit académique ?</a:t>
            </a:r>
          </a:p>
        </p:txBody>
      </p:sp>
      <p:sp>
        <p:nvSpPr>
          <p:cNvPr id="7" name="TextBox 6"/>
          <p:cNvSpPr txBox="1"/>
          <p:nvPr/>
        </p:nvSpPr>
        <p:spPr>
          <a:xfrm>
            <a:off x="365760" y="1097280"/>
            <a:ext cx="5303520" cy="365760"/>
          </a:xfrm>
          <a:prstGeom prst="rect">
            <a:avLst/>
          </a:prstGeom>
          <a:noFill/>
        </p:spPr>
        <p:txBody>
          <a:bodyPr wrap="square">
            <a:spAutoFit/>
          </a:bodyPr>
          <a:lstStyle/>
          <a:p>
            <a:pPr algn="l"/>
            <a:r>
              <a:rPr sz="1500" b="1" i="0">
                <a:solidFill>
                  <a:srgbClr val="FFFFFF"/>
                </a:solidFill>
                <a:latin typeface="Arial"/>
              </a:rPr>
              <a:t>Logique axée sur les intrants</a:t>
            </a:r>
          </a:p>
        </p:txBody>
      </p:sp>
      <p:sp>
        <p:nvSpPr>
          <p:cNvPr id="8" name="Rectangle 7"/>
          <p:cNvSpPr/>
          <p:nvPr/>
        </p:nvSpPr>
        <p:spPr>
          <a:xfrm>
            <a:off x="365760" y="1051560"/>
            <a:ext cx="5486400" cy="347472"/>
          </a:xfrm>
          <a:prstGeom prst="rect">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365760" y="1051560"/>
            <a:ext cx="5394960" cy="347472"/>
          </a:xfrm>
          <a:prstGeom prst="rect">
            <a:avLst/>
          </a:prstGeom>
          <a:noFill/>
        </p:spPr>
        <p:txBody>
          <a:bodyPr wrap="square">
            <a:spAutoFit/>
          </a:bodyPr>
          <a:lstStyle/>
          <a:p>
            <a:pPr algn="ctr"/>
            <a:r>
              <a:rPr sz="1600" b="1" i="0" dirty="0">
                <a:solidFill>
                  <a:srgbClr val="FFFFFF"/>
                </a:solidFill>
                <a:latin typeface="Arial"/>
              </a:rPr>
              <a:t>LOGIQUE AXÉE SUR LES INTRANTS</a:t>
            </a:r>
          </a:p>
        </p:txBody>
      </p:sp>
      <p:sp>
        <p:nvSpPr>
          <p:cNvPr id="10" name="TextBox 9"/>
          <p:cNvSpPr txBox="1"/>
          <p:nvPr/>
        </p:nvSpPr>
        <p:spPr>
          <a:xfrm>
            <a:off x="365760" y="1463040"/>
            <a:ext cx="5486400" cy="738664"/>
          </a:xfrm>
          <a:prstGeom prst="rect">
            <a:avLst/>
          </a:prstGeom>
          <a:noFill/>
        </p:spPr>
        <p:txBody>
          <a:bodyPr wrap="square">
            <a:spAutoFit/>
          </a:bodyPr>
          <a:lstStyle/>
          <a:p>
            <a:pPr algn="l"/>
            <a:r>
              <a:rPr sz="1400" b="0" i="0" dirty="0">
                <a:solidFill>
                  <a:srgbClr val="000000"/>
                </a:solidFill>
                <a:latin typeface="Arial"/>
              </a:rPr>
              <a:t>Mesure le temps que l'enseignant consacre à l'enseignement (heures de contact).
Les crédits reflètent l'offre d'enseignement, et non les acquis d'apprentissage.
Commun dans les systèmes dérivés de Carnegie.</a:t>
            </a:r>
          </a:p>
        </p:txBody>
      </p:sp>
      <p:sp>
        <p:nvSpPr>
          <p:cNvPr id="11" name="Rectangle 10"/>
          <p:cNvSpPr/>
          <p:nvPr/>
        </p:nvSpPr>
        <p:spPr>
          <a:xfrm>
            <a:off x="6217920" y="1051560"/>
            <a:ext cx="5623560" cy="347472"/>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6217920" y="1051560"/>
            <a:ext cx="5623560" cy="347472"/>
          </a:xfrm>
          <a:prstGeom prst="rect">
            <a:avLst/>
          </a:prstGeom>
          <a:noFill/>
        </p:spPr>
        <p:txBody>
          <a:bodyPr wrap="square">
            <a:spAutoFit/>
          </a:bodyPr>
          <a:lstStyle/>
          <a:p>
            <a:pPr algn="ctr"/>
            <a:r>
              <a:rPr sz="1600" b="1" i="0" dirty="0">
                <a:solidFill>
                  <a:srgbClr val="FFFFFF"/>
                </a:solidFill>
                <a:latin typeface="Arial"/>
              </a:rPr>
              <a:t>LOGIQUE AXÉE SUR LES EXTRANTS (ECTS ET ACTS)</a:t>
            </a:r>
          </a:p>
        </p:txBody>
      </p:sp>
      <p:sp>
        <p:nvSpPr>
          <p:cNvPr id="13" name="TextBox 12"/>
          <p:cNvSpPr txBox="1"/>
          <p:nvPr/>
        </p:nvSpPr>
        <p:spPr>
          <a:xfrm>
            <a:off x="6217920" y="1463040"/>
            <a:ext cx="5623560" cy="738664"/>
          </a:xfrm>
          <a:prstGeom prst="rect">
            <a:avLst/>
          </a:prstGeom>
          <a:noFill/>
        </p:spPr>
        <p:txBody>
          <a:bodyPr wrap="square">
            <a:spAutoFit/>
          </a:bodyPr>
          <a:lstStyle/>
          <a:p>
            <a:pPr algn="l"/>
            <a:r>
              <a:rPr sz="1400" b="0" i="0" dirty="0">
                <a:solidFill>
                  <a:srgbClr val="000000"/>
                </a:solidFill>
                <a:latin typeface="Arial"/>
              </a:rPr>
              <a:t>Mesure l'effort total que l'étudiant consacre pour atteindre les résultats d'apprentissage définis.
Les crédits reflètent la charge de travail de l'étudiant. L'accent est mis sur l'apprenant.</a:t>
            </a:r>
          </a:p>
        </p:txBody>
      </p:sp>
      <p:sp>
        <p:nvSpPr>
          <p:cNvPr id="14" name="TextBox 13"/>
          <p:cNvSpPr txBox="1"/>
          <p:nvPr/>
        </p:nvSpPr>
        <p:spPr>
          <a:xfrm>
            <a:off x="340822" y="2843157"/>
            <a:ext cx="11430000" cy="369332"/>
          </a:xfrm>
          <a:prstGeom prst="rect">
            <a:avLst/>
          </a:prstGeom>
          <a:noFill/>
        </p:spPr>
        <p:txBody>
          <a:bodyPr wrap="square">
            <a:spAutoFit/>
          </a:bodyPr>
          <a:lstStyle/>
          <a:p>
            <a:pPr algn="l"/>
            <a:r>
              <a:rPr b="1" i="0" dirty="0">
                <a:solidFill>
                  <a:srgbClr val="1F3864"/>
                </a:solidFill>
                <a:latin typeface="Arial"/>
              </a:rPr>
              <a:t>Quatre fonctions des crédits académiques</a:t>
            </a:r>
          </a:p>
        </p:txBody>
      </p:sp>
      <p:sp>
        <p:nvSpPr>
          <p:cNvPr id="15" name="Rectangle 14"/>
          <p:cNvSpPr/>
          <p:nvPr/>
        </p:nvSpPr>
        <p:spPr>
          <a:xfrm>
            <a:off x="340822" y="3374399"/>
            <a:ext cx="11430000" cy="65836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421178" y="3548809"/>
            <a:ext cx="2743200" cy="338554"/>
          </a:xfrm>
          <a:prstGeom prst="rect">
            <a:avLst/>
          </a:prstGeom>
          <a:noFill/>
        </p:spPr>
        <p:txBody>
          <a:bodyPr wrap="square">
            <a:spAutoFit/>
          </a:bodyPr>
          <a:lstStyle/>
          <a:p>
            <a:pPr algn="l"/>
            <a:r>
              <a:rPr sz="1600" b="1" i="0" dirty="0">
                <a:solidFill>
                  <a:srgbClr val="1F3864"/>
                </a:solidFill>
                <a:latin typeface="Arial"/>
              </a:rPr>
              <a:t>Suivi de la progression</a:t>
            </a:r>
          </a:p>
        </p:txBody>
      </p:sp>
      <p:sp>
        <p:nvSpPr>
          <p:cNvPr id="17" name="TextBox 16"/>
          <p:cNvSpPr txBox="1"/>
          <p:nvPr/>
        </p:nvSpPr>
        <p:spPr>
          <a:xfrm>
            <a:off x="3291840" y="3548809"/>
            <a:ext cx="8412480" cy="338554"/>
          </a:xfrm>
          <a:prstGeom prst="rect">
            <a:avLst/>
          </a:prstGeom>
          <a:noFill/>
        </p:spPr>
        <p:txBody>
          <a:bodyPr wrap="square">
            <a:spAutoFit/>
          </a:bodyPr>
          <a:lstStyle/>
          <a:p>
            <a:pPr algn="l"/>
            <a:r>
              <a:rPr lang="fr-FR" sz="1600" b="0" i="0" dirty="0">
                <a:solidFill>
                  <a:srgbClr val="000000"/>
                </a:solidFill>
                <a:latin typeface="Arial"/>
              </a:rPr>
              <a:t>certifie la réussite des composantes obligatoires du programme</a:t>
            </a:r>
            <a:endParaRPr sz="1600" b="0" i="0" dirty="0">
              <a:solidFill>
                <a:srgbClr val="000000"/>
              </a:solidFill>
              <a:latin typeface="Arial"/>
            </a:endParaRPr>
          </a:p>
        </p:txBody>
      </p:sp>
      <p:sp>
        <p:nvSpPr>
          <p:cNvPr id="18" name="Rectangle 17"/>
          <p:cNvSpPr/>
          <p:nvPr/>
        </p:nvSpPr>
        <p:spPr>
          <a:xfrm>
            <a:off x="340822" y="4229593"/>
            <a:ext cx="11430000" cy="65836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421178" y="4183647"/>
            <a:ext cx="2743200" cy="338554"/>
          </a:xfrm>
          <a:prstGeom prst="rect">
            <a:avLst/>
          </a:prstGeom>
          <a:noFill/>
        </p:spPr>
        <p:txBody>
          <a:bodyPr wrap="square">
            <a:spAutoFit/>
          </a:bodyPr>
          <a:lstStyle/>
          <a:p>
            <a:pPr algn="l"/>
            <a:r>
              <a:rPr sz="1600" b="1" i="0" dirty="0">
                <a:solidFill>
                  <a:srgbClr val="1F3864"/>
                </a:solidFill>
                <a:latin typeface="Arial"/>
              </a:rPr>
              <a:t>Communication de la charge de travail</a:t>
            </a:r>
          </a:p>
        </p:txBody>
      </p:sp>
      <p:sp>
        <p:nvSpPr>
          <p:cNvPr id="20" name="TextBox 19"/>
          <p:cNvSpPr txBox="1"/>
          <p:nvPr/>
        </p:nvSpPr>
        <p:spPr>
          <a:xfrm>
            <a:off x="3291840" y="4293601"/>
            <a:ext cx="8412480" cy="338554"/>
          </a:xfrm>
          <a:prstGeom prst="rect">
            <a:avLst/>
          </a:prstGeom>
          <a:noFill/>
        </p:spPr>
        <p:txBody>
          <a:bodyPr wrap="square">
            <a:spAutoFit/>
          </a:bodyPr>
          <a:lstStyle/>
          <a:p>
            <a:pPr algn="l"/>
            <a:r>
              <a:rPr sz="1600" b="0" i="0" dirty="0">
                <a:solidFill>
                  <a:srgbClr val="000000"/>
                </a:solidFill>
                <a:latin typeface="Arial"/>
              </a:rPr>
              <a:t>Indique le niveau d'exigence d'un cours en termes d'effort étudiant</a:t>
            </a:r>
          </a:p>
        </p:txBody>
      </p:sp>
      <p:sp>
        <p:nvSpPr>
          <p:cNvPr id="21" name="Rectangle 20"/>
          <p:cNvSpPr/>
          <p:nvPr/>
        </p:nvSpPr>
        <p:spPr>
          <a:xfrm>
            <a:off x="340822" y="4886170"/>
            <a:ext cx="11430000" cy="658368"/>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421178" y="5063308"/>
            <a:ext cx="2743200" cy="338554"/>
          </a:xfrm>
          <a:prstGeom prst="rect">
            <a:avLst/>
          </a:prstGeom>
          <a:noFill/>
        </p:spPr>
        <p:txBody>
          <a:bodyPr wrap="square">
            <a:spAutoFit/>
          </a:bodyPr>
          <a:lstStyle/>
          <a:p>
            <a:pPr algn="l"/>
            <a:r>
              <a:rPr sz="1600" b="1" i="0" dirty="0">
                <a:solidFill>
                  <a:srgbClr val="1F3864"/>
                </a:solidFill>
                <a:latin typeface="Arial"/>
              </a:rPr>
              <a:t>Facilitation de la mobilité</a:t>
            </a:r>
          </a:p>
        </p:txBody>
      </p:sp>
      <p:sp>
        <p:nvSpPr>
          <p:cNvPr id="23" name="TextBox 22"/>
          <p:cNvSpPr txBox="1"/>
          <p:nvPr/>
        </p:nvSpPr>
        <p:spPr>
          <a:xfrm>
            <a:off x="3291840" y="4950178"/>
            <a:ext cx="8412480" cy="338554"/>
          </a:xfrm>
          <a:prstGeom prst="rect">
            <a:avLst/>
          </a:prstGeom>
          <a:noFill/>
        </p:spPr>
        <p:txBody>
          <a:bodyPr wrap="square">
            <a:spAutoFit/>
          </a:bodyPr>
          <a:lstStyle/>
          <a:p>
            <a:pPr algn="l"/>
            <a:r>
              <a:rPr sz="1600" b="0" i="0" dirty="0">
                <a:solidFill>
                  <a:srgbClr val="000000"/>
                </a:solidFill>
                <a:latin typeface="Arial"/>
              </a:rPr>
              <a:t>Fournit une monnaie commune pour comparer les travaux entre établissements — fonction principale de l'ACTS</a:t>
            </a:r>
          </a:p>
        </p:txBody>
      </p:sp>
      <p:sp>
        <p:nvSpPr>
          <p:cNvPr id="24" name="Rectangle 23"/>
          <p:cNvSpPr/>
          <p:nvPr/>
        </p:nvSpPr>
        <p:spPr>
          <a:xfrm>
            <a:off x="365760" y="5581114"/>
            <a:ext cx="11430000" cy="65836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TextBox 24"/>
          <p:cNvSpPr txBox="1"/>
          <p:nvPr/>
        </p:nvSpPr>
        <p:spPr>
          <a:xfrm>
            <a:off x="457200" y="5760720"/>
            <a:ext cx="2743200" cy="338554"/>
          </a:xfrm>
          <a:prstGeom prst="rect">
            <a:avLst/>
          </a:prstGeom>
          <a:noFill/>
        </p:spPr>
        <p:txBody>
          <a:bodyPr wrap="square">
            <a:spAutoFit/>
          </a:bodyPr>
          <a:lstStyle/>
          <a:p>
            <a:pPr algn="l"/>
            <a:r>
              <a:rPr lang="es-ES" sz="1600" b="1" i="0" dirty="0" err="1">
                <a:solidFill>
                  <a:srgbClr val="1F3864"/>
                </a:solidFill>
                <a:latin typeface="Arial"/>
              </a:rPr>
              <a:t>Signalisation</a:t>
            </a:r>
            <a:r>
              <a:rPr lang="es-ES" sz="1600" b="1" i="0" dirty="0">
                <a:solidFill>
                  <a:srgbClr val="1F3864"/>
                </a:solidFill>
                <a:latin typeface="Arial"/>
              </a:rPr>
              <a:t> de </a:t>
            </a:r>
            <a:r>
              <a:rPr lang="es-ES" sz="1600" b="1" i="0" dirty="0" err="1">
                <a:solidFill>
                  <a:srgbClr val="1F3864"/>
                </a:solidFill>
                <a:latin typeface="Arial"/>
              </a:rPr>
              <a:t>qualité</a:t>
            </a:r>
            <a:endParaRPr sz="1600" b="1" i="0" dirty="0">
              <a:solidFill>
                <a:srgbClr val="1F3864"/>
              </a:solidFill>
              <a:latin typeface="Arial"/>
            </a:endParaRPr>
          </a:p>
        </p:txBody>
      </p:sp>
      <p:sp>
        <p:nvSpPr>
          <p:cNvPr id="26" name="TextBox 25"/>
          <p:cNvSpPr txBox="1"/>
          <p:nvPr/>
        </p:nvSpPr>
        <p:spPr>
          <a:xfrm>
            <a:off x="3291840" y="5654707"/>
            <a:ext cx="8412480" cy="584775"/>
          </a:xfrm>
          <a:prstGeom prst="rect">
            <a:avLst/>
          </a:prstGeom>
          <a:noFill/>
        </p:spPr>
        <p:txBody>
          <a:bodyPr wrap="square">
            <a:spAutoFit/>
          </a:bodyPr>
          <a:lstStyle/>
          <a:p>
            <a:pPr algn="l"/>
            <a:r>
              <a:rPr lang="fr-FR" sz="1600" b="0" i="0" dirty="0">
                <a:solidFill>
                  <a:srgbClr val="000000"/>
                </a:solidFill>
                <a:latin typeface="Arial"/>
              </a:rPr>
              <a:t>Dans certains systèmes, cela témoigne du niveau académique ou de la rigueur (ACTS fonctionne mieux en complément des cadres d'assurance qualité)</a:t>
            </a:r>
            <a:endParaRPr sz="1600" b="0" i="0" dirty="0">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287476"/>
            <a:ext cx="10972800" cy="430887"/>
          </a:xfrm>
          <a:prstGeom prst="rect">
            <a:avLst/>
          </a:prstGeom>
          <a:noFill/>
        </p:spPr>
        <p:txBody>
          <a:bodyPr wrap="square">
            <a:spAutoFit/>
          </a:bodyPr>
          <a:lstStyle/>
          <a:p>
            <a:pPr algn="l"/>
            <a:r>
              <a:rPr sz="2200" b="1" i="0" dirty="0">
                <a:solidFill>
                  <a:srgbClr val="1F3864"/>
                </a:solidFill>
                <a:latin typeface="Arial"/>
              </a:rPr>
              <a:t>Crédits et résultats d'apprentissage : le lien essentiel</a:t>
            </a:r>
          </a:p>
        </p:txBody>
      </p:sp>
      <p:sp>
        <p:nvSpPr>
          <p:cNvPr id="7" name="TextBox 6"/>
          <p:cNvSpPr txBox="1"/>
          <p:nvPr/>
        </p:nvSpPr>
        <p:spPr>
          <a:xfrm>
            <a:off x="365760" y="1097280"/>
            <a:ext cx="11430000" cy="1477328"/>
          </a:xfrm>
          <a:prstGeom prst="rect">
            <a:avLst/>
          </a:prstGeom>
          <a:noFill/>
        </p:spPr>
        <p:txBody>
          <a:bodyPr wrap="square">
            <a:spAutoFit/>
          </a:bodyPr>
          <a:lstStyle/>
          <a:p>
            <a:pPr marL="285750" indent="-285750" algn="l">
              <a:buFont typeface="Arial" panose="020B0604020202020204" pitchFamily="34" charset="0"/>
              <a:buChar char="•"/>
            </a:pPr>
            <a:r>
              <a:rPr b="0" dirty="0">
                <a:solidFill>
                  <a:srgbClr val="000000"/>
                </a:solidFill>
                <a:latin typeface="Arial"/>
              </a:rPr>
              <a:t>Les crédits doivent refléter non seulement le temps investi, mais aussi les apprentissages réalisés.</a:t>
            </a:r>
          </a:p>
          <a:p>
            <a:pPr marL="285750" indent="-285750" algn="l">
              <a:buFont typeface="Arial" panose="020B0604020202020204" pitchFamily="34" charset="0"/>
              <a:buChar char="•"/>
            </a:pPr>
            <a:r>
              <a:rPr b="0" dirty="0">
                <a:solidFill>
                  <a:srgbClr val="000000"/>
                </a:solidFill>
                <a:latin typeface="Arial"/>
              </a:rPr>
              <a:t>Les résultats d'apprentissage rendent la reconnaissance plus transparente — les établissements peuvent évaluer la pertinence des acquis antérieurs.</a:t>
            </a:r>
          </a:p>
          <a:p>
            <a:pPr marL="285750" indent="-285750" algn="l">
              <a:buFont typeface="Arial" panose="020B0604020202020204" pitchFamily="34" charset="0"/>
              <a:buChar char="•"/>
            </a:pPr>
            <a:r>
              <a:rPr lang="fr-FR" b="0" dirty="0">
                <a:solidFill>
                  <a:srgbClr val="000000"/>
                </a:solidFill>
                <a:latin typeface="Arial"/>
              </a:rPr>
              <a:t>La méthodologie Tuning rend ce lien opérationnel en traduisant les acquis d’apprentissage du programme et des unités d’enseignement en compétences clairement définies</a:t>
            </a:r>
            <a:r>
              <a:rPr b="0" dirty="0">
                <a:solidFill>
                  <a:srgbClr val="000000"/>
                </a:solidFill>
                <a:latin typeface="Arial"/>
              </a:rPr>
              <a:t>.</a:t>
            </a:r>
          </a:p>
        </p:txBody>
      </p:sp>
      <p:sp>
        <p:nvSpPr>
          <p:cNvPr id="8" name="TextBox 7"/>
          <p:cNvSpPr txBox="1"/>
          <p:nvPr/>
        </p:nvSpPr>
        <p:spPr>
          <a:xfrm>
            <a:off x="379476" y="2571929"/>
            <a:ext cx="11430000" cy="365760"/>
          </a:xfrm>
          <a:prstGeom prst="rect">
            <a:avLst/>
          </a:prstGeom>
          <a:noFill/>
        </p:spPr>
        <p:txBody>
          <a:bodyPr wrap="square">
            <a:spAutoFit/>
          </a:bodyPr>
          <a:lstStyle/>
          <a:p>
            <a:pPr algn="l"/>
            <a:r>
              <a:rPr b="1" i="0" dirty="0">
                <a:solidFill>
                  <a:srgbClr val="1F3864"/>
                </a:solidFill>
                <a:latin typeface="Arial"/>
              </a:rPr>
              <a:t>Alignement constructif (Biggs, 1999) — appliqué à la dimension des crédits</a:t>
            </a:r>
          </a:p>
        </p:txBody>
      </p:sp>
      <p:sp>
        <p:nvSpPr>
          <p:cNvPr id="9" name="Rectangle 8"/>
          <p:cNvSpPr/>
          <p:nvPr/>
        </p:nvSpPr>
        <p:spPr>
          <a:xfrm>
            <a:off x="365760" y="3246120"/>
            <a:ext cx="3749039" cy="41148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365760" y="3241209"/>
            <a:ext cx="3749039" cy="338554"/>
          </a:xfrm>
          <a:prstGeom prst="rect">
            <a:avLst/>
          </a:prstGeom>
          <a:solidFill>
            <a:srgbClr val="00B050"/>
          </a:solidFill>
        </p:spPr>
        <p:txBody>
          <a:bodyPr wrap="square">
            <a:spAutoFit/>
          </a:bodyPr>
          <a:lstStyle/>
          <a:p>
            <a:pPr algn="ctr"/>
            <a:r>
              <a:rPr sz="1600" b="1" i="0" dirty="0">
                <a:solidFill>
                  <a:srgbClr val="FFFFFF"/>
                </a:solidFill>
                <a:latin typeface="Arial"/>
              </a:rPr>
              <a:t>Cohérence verticale</a:t>
            </a:r>
          </a:p>
        </p:txBody>
      </p:sp>
      <p:sp>
        <p:nvSpPr>
          <p:cNvPr id="11" name="Rectangle 10"/>
          <p:cNvSpPr/>
          <p:nvPr/>
        </p:nvSpPr>
        <p:spPr>
          <a:xfrm>
            <a:off x="365760" y="3657600"/>
            <a:ext cx="3749039" cy="12801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492760" y="3749039"/>
            <a:ext cx="3566160" cy="830997"/>
          </a:xfrm>
          <a:prstGeom prst="rect">
            <a:avLst/>
          </a:prstGeom>
          <a:noFill/>
        </p:spPr>
        <p:txBody>
          <a:bodyPr wrap="square">
            <a:spAutoFit/>
          </a:bodyPr>
          <a:lstStyle/>
          <a:p>
            <a:pPr algn="l"/>
            <a:r>
              <a:rPr sz="1600" b="0" i="0" dirty="0">
                <a:solidFill>
                  <a:srgbClr val="000000"/>
                </a:solidFill>
                <a:latin typeface="Arial"/>
              </a:rPr>
              <a:t>Chaque résultat d'apprentissage est couvert par au moins une activité et une évaluation.</a:t>
            </a:r>
          </a:p>
        </p:txBody>
      </p:sp>
      <p:sp>
        <p:nvSpPr>
          <p:cNvPr id="13" name="Rectangle 12"/>
          <p:cNvSpPr/>
          <p:nvPr/>
        </p:nvSpPr>
        <p:spPr>
          <a:xfrm>
            <a:off x="4297680" y="3246120"/>
            <a:ext cx="3749039" cy="411480"/>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399280" y="3246120"/>
            <a:ext cx="3749039" cy="338554"/>
          </a:xfrm>
          <a:prstGeom prst="rect">
            <a:avLst/>
          </a:prstGeom>
          <a:noFill/>
        </p:spPr>
        <p:txBody>
          <a:bodyPr wrap="square">
            <a:spAutoFit/>
          </a:bodyPr>
          <a:lstStyle/>
          <a:p>
            <a:pPr algn="ctr"/>
            <a:r>
              <a:rPr sz="1600" b="1" i="0" dirty="0">
                <a:solidFill>
                  <a:srgbClr val="FFFFFF"/>
                </a:solidFill>
                <a:latin typeface="Arial"/>
              </a:rPr>
              <a:t>Cohérence horizontale</a:t>
            </a:r>
          </a:p>
        </p:txBody>
      </p:sp>
      <p:sp>
        <p:nvSpPr>
          <p:cNvPr id="15" name="Rectangle 14"/>
          <p:cNvSpPr/>
          <p:nvPr/>
        </p:nvSpPr>
        <p:spPr>
          <a:xfrm>
            <a:off x="4297680" y="3657600"/>
            <a:ext cx="3749039" cy="12801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4424680" y="3749039"/>
            <a:ext cx="3566160" cy="1077218"/>
          </a:xfrm>
          <a:prstGeom prst="rect">
            <a:avLst/>
          </a:prstGeom>
          <a:noFill/>
        </p:spPr>
        <p:txBody>
          <a:bodyPr wrap="square">
            <a:spAutoFit/>
          </a:bodyPr>
          <a:lstStyle/>
          <a:p>
            <a:r>
              <a:rPr sz="1600" dirty="0">
                <a:solidFill>
                  <a:srgbClr val="000000"/>
                </a:solidFill>
                <a:latin typeface="Arial"/>
              </a:rPr>
              <a:t>Les activités et les évaluations sont alignées — </a:t>
            </a:r>
            <a:r>
              <a:rPr lang="es-ES" sz="1600" dirty="0">
                <a:solidFill>
                  <a:srgbClr val="000000"/>
                </a:solidFill>
                <a:latin typeface="Arial"/>
              </a:rPr>
              <a:t>les </a:t>
            </a:r>
            <a:r>
              <a:rPr lang="es-ES" sz="1600" dirty="0" err="1">
                <a:solidFill>
                  <a:srgbClr val="000000"/>
                </a:solidFill>
                <a:latin typeface="Arial"/>
              </a:rPr>
              <a:t>étudiants</a:t>
            </a:r>
            <a:r>
              <a:rPr lang="es-ES" sz="1600" dirty="0">
                <a:solidFill>
                  <a:srgbClr val="000000"/>
                </a:solidFill>
                <a:latin typeface="Arial"/>
              </a:rPr>
              <a:t> </a:t>
            </a:r>
            <a:r>
              <a:rPr lang="es-ES" sz="1600" dirty="0" err="1">
                <a:solidFill>
                  <a:srgbClr val="000000"/>
                </a:solidFill>
                <a:latin typeface="Arial"/>
              </a:rPr>
              <a:t>mettent</a:t>
            </a:r>
            <a:r>
              <a:rPr lang="es-ES" sz="1600" dirty="0">
                <a:solidFill>
                  <a:srgbClr val="000000"/>
                </a:solidFill>
                <a:latin typeface="Arial"/>
              </a:rPr>
              <a:t> en </a:t>
            </a:r>
            <a:r>
              <a:rPr lang="es-ES" sz="1600" dirty="0" err="1">
                <a:solidFill>
                  <a:srgbClr val="000000"/>
                </a:solidFill>
                <a:latin typeface="Arial"/>
              </a:rPr>
              <a:t>pratique</a:t>
            </a:r>
            <a:r>
              <a:rPr lang="es-ES" sz="1600" dirty="0">
                <a:solidFill>
                  <a:srgbClr val="000000"/>
                </a:solidFill>
                <a:latin typeface="Arial"/>
              </a:rPr>
              <a:t> les </a:t>
            </a:r>
            <a:r>
              <a:rPr lang="es-ES" sz="1600" dirty="0" err="1">
                <a:solidFill>
                  <a:srgbClr val="000000"/>
                </a:solidFill>
                <a:latin typeface="Arial"/>
              </a:rPr>
              <a:t>compétences</a:t>
            </a:r>
            <a:r>
              <a:rPr lang="es-ES" sz="1600" dirty="0">
                <a:solidFill>
                  <a:srgbClr val="000000"/>
                </a:solidFill>
                <a:latin typeface="Arial"/>
              </a:rPr>
              <a:t> qui </a:t>
            </a:r>
            <a:r>
              <a:rPr lang="es-ES" sz="1600" dirty="0" err="1">
                <a:solidFill>
                  <a:srgbClr val="000000"/>
                </a:solidFill>
                <a:latin typeface="Arial"/>
              </a:rPr>
              <a:t>feront</a:t>
            </a:r>
            <a:r>
              <a:rPr lang="es-ES" sz="1600" dirty="0">
                <a:solidFill>
                  <a:srgbClr val="000000"/>
                </a:solidFill>
                <a:latin typeface="Arial"/>
              </a:rPr>
              <a:t> </a:t>
            </a:r>
            <a:r>
              <a:rPr lang="es-ES" sz="1600" dirty="0" err="1">
                <a:solidFill>
                  <a:srgbClr val="000000"/>
                </a:solidFill>
                <a:latin typeface="Arial"/>
              </a:rPr>
              <a:t>l’objet</a:t>
            </a:r>
            <a:r>
              <a:rPr lang="es-ES" sz="1600" dirty="0">
                <a:solidFill>
                  <a:srgbClr val="000000"/>
                </a:solidFill>
                <a:latin typeface="Arial"/>
              </a:rPr>
              <a:t> de </a:t>
            </a:r>
            <a:r>
              <a:rPr lang="es-ES" sz="1600" dirty="0" err="1">
                <a:solidFill>
                  <a:srgbClr val="000000"/>
                </a:solidFill>
                <a:latin typeface="Arial"/>
              </a:rPr>
              <a:t>l’évaluation</a:t>
            </a:r>
            <a:r>
              <a:rPr lang="es-ES" sz="1600" dirty="0">
                <a:solidFill>
                  <a:srgbClr val="000000"/>
                </a:solidFill>
                <a:latin typeface="Arial"/>
              </a:rPr>
              <a:t>.</a:t>
            </a:r>
            <a:endParaRPr sz="1600" b="0" i="0" dirty="0">
              <a:solidFill>
                <a:srgbClr val="000000"/>
              </a:solidFill>
              <a:latin typeface="Arial"/>
            </a:endParaRPr>
          </a:p>
        </p:txBody>
      </p:sp>
      <p:sp>
        <p:nvSpPr>
          <p:cNvPr id="17" name="Rectangle 16"/>
          <p:cNvSpPr/>
          <p:nvPr/>
        </p:nvSpPr>
        <p:spPr>
          <a:xfrm>
            <a:off x="8229600" y="3246120"/>
            <a:ext cx="3749039" cy="411480"/>
          </a:xfrm>
          <a:prstGeom prst="rect">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8331200" y="3246120"/>
            <a:ext cx="3749039" cy="338554"/>
          </a:xfrm>
          <a:prstGeom prst="rect">
            <a:avLst/>
          </a:prstGeom>
          <a:noFill/>
        </p:spPr>
        <p:txBody>
          <a:bodyPr wrap="square">
            <a:spAutoFit/>
          </a:bodyPr>
          <a:lstStyle/>
          <a:p>
            <a:pPr algn="ctr"/>
            <a:r>
              <a:rPr sz="1600" b="1" i="0" dirty="0">
                <a:solidFill>
                  <a:srgbClr val="FFFFFF"/>
                </a:solidFill>
                <a:latin typeface="Arial"/>
              </a:rPr>
              <a:t>Cohérence de la charge de travail</a:t>
            </a:r>
          </a:p>
        </p:txBody>
      </p:sp>
      <p:sp>
        <p:nvSpPr>
          <p:cNvPr id="19" name="Rectangle 18"/>
          <p:cNvSpPr/>
          <p:nvPr/>
        </p:nvSpPr>
        <p:spPr>
          <a:xfrm>
            <a:off x="8229600" y="3657600"/>
            <a:ext cx="3749039" cy="128016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8356600" y="3749039"/>
            <a:ext cx="3566160" cy="584775"/>
          </a:xfrm>
          <a:prstGeom prst="rect">
            <a:avLst/>
          </a:prstGeom>
          <a:noFill/>
        </p:spPr>
        <p:txBody>
          <a:bodyPr wrap="square">
            <a:spAutoFit/>
          </a:bodyPr>
          <a:lstStyle/>
          <a:p>
            <a:pPr algn="l"/>
            <a:r>
              <a:rPr sz="1600" b="0" i="0" dirty="0">
                <a:solidFill>
                  <a:srgbClr val="000000"/>
                </a:solidFill>
                <a:latin typeface="Arial"/>
              </a:rPr>
              <a:t>Le total des heures requises est cohérent avec la valeur en crédits déclarée.</a:t>
            </a:r>
          </a:p>
        </p:txBody>
      </p:sp>
      <p:sp>
        <p:nvSpPr>
          <p:cNvPr id="21" name="Rectangle 20"/>
          <p:cNvSpPr/>
          <p:nvPr/>
        </p:nvSpPr>
        <p:spPr>
          <a:xfrm>
            <a:off x="365760" y="5120640"/>
            <a:ext cx="11430000" cy="876717"/>
          </a:xfrm>
          <a:prstGeom prst="rect">
            <a:avLst/>
          </a:prstGeom>
          <a:solidFill>
            <a:srgbClr val="FFF2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502920" y="5166360"/>
            <a:ext cx="11155680" cy="830997"/>
          </a:xfrm>
          <a:prstGeom prst="rect">
            <a:avLst/>
          </a:prstGeom>
          <a:noFill/>
        </p:spPr>
        <p:txBody>
          <a:bodyPr wrap="square">
            <a:spAutoFit/>
          </a:bodyPr>
          <a:lstStyle/>
          <a:p>
            <a:pPr algn="just"/>
            <a:r>
              <a:rPr sz="1600" b="0" i="1" dirty="0">
                <a:solidFill>
                  <a:schemeClr val="tx1">
                    <a:lumMod val="95000"/>
                    <a:lumOff val="5000"/>
                  </a:schemeClr>
                </a:solidFill>
                <a:latin typeface="Arial"/>
              </a:rPr>
              <a:t>Point clé : un crédit est un contenant. Ce qui compte pour la reconnaissance, c'est ce qu'il contient : les résultats d'apprentissage, le niveau d'études et le contexte académique. L'ACTS fournit le contenant ; la conception des programmes et la définition des résultats d'apprentissage lui donnent du sens.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315575"/>
            <a:ext cx="11612879" cy="430887"/>
          </a:xfrm>
          <a:prstGeom prst="rect">
            <a:avLst/>
          </a:prstGeom>
          <a:noFill/>
        </p:spPr>
        <p:txBody>
          <a:bodyPr wrap="square">
            <a:spAutoFit/>
          </a:bodyPr>
          <a:lstStyle/>
          <a:p>
            <a:pPr algn="l"/>
            <a:r>
              <a:rPr sz="2200" b="1" i="0" dirty="0">
                <a:solidFill>
                  <a:srgbClr val="1F3864"/>
                </a:solidFill>
                <a:latin typeface="Arial"/>
              </a:rPr>
              <a:t>Composantes de la charge de travail étudiant et valeur de référence du crédit ACTS</a:t>
            </a:r>
          </a:p>
        </p:txBody>
      </p:sp>
      <p:sp>
        <p:nvSpPr>
          <p:cNvPr id="8" name="TextBox 7"/>
          <p:cNvSpPr txBox="1"/>
          <p:nvPr/>
        </p:nvSpPr>
        <p:spPr>
          <a:xfrm>
            <a:off x="365759" y="1120581"/>
            <a:ext cx="3749039" cy="584775"/>
          </a:xfrm>
          <a:prstGeom prst="rect">
            <a:avLst/>
          </a:prstGeom>
          <a:solidFill>
            <a:srgbClr val="00B050"/>
          </a:solidFill>
        </p:spPr>
        <p:txBody>
          <a:bodyPr wrap="square">
            <a:spAutoFit/>
          </a:bodyPr>
          <a:lstStyle/>
          <a:p>
            <a:pPr algn="ctr"/>
            <a:r>
              <a:rPr sz="1600" b="1" i="0" dirty="0">
                <a:solidFill>
                  <a:srgbClr val="FFFFFF"/>
                </a:solidFill>
                <a:latin typeface="Arial"/>
              </a:rPr>
              <a:t>Enseignement et apprentissage
programmés</a:t>
            </a:r>
          </a:p>
        </p:txBody>
      </p:sp>
      <p:sp>
        <p:nvSpPr>
          <p:cNvPr id="9" name="Rectangle 8"/>
          <p:cNvSpPr/>
          <p:nvPr/>
        </p:nvSpPr>
        <p:spPr>
          <a:xfrm>
            <a:off x="365760" y="1737360"/>
            <a:ext cx="3749039" cy="109728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467360" y="1783080"/>
            <a:ext cx="3611880" cy="830997"/>
          </a:xfrm>
          <a:prstGeom prst="rect">
            <a:avLst/>
          </a:prstGeom>
          <a:noFill/>
        </p:spPr>
        <p:txBody>
          <a:bodyPr wrap="square">
            <a:spAutoFit/>
          </a:bodyPr>
          <a:lstStyle/>
          <a:p>
            <a:pPr algn="l"/>
            <a:r>
              <a:rPr sz="1600" b="0" i="0" dirty="0">
                <a:solidFill>
                  <a:srgbClr val="000000"/>
                </a:solidFill>
                <a:latin typeface="Arial"/>
              </a:rPr>
              <a:t>Cours magistraux, séminaires, travaux dirigés, séances de laboratoire, travail de terrain, cours en ligne synchrones</a:t>
            </a:r>
          </a:p>
        </p:txBody>
      </p:sp>
      <p:sp>
        <p:nvSpPr>
          <p:cNvPr id="11" name="Rectangle 10"/>
          <p:cNvSpPr/>
          <p:nvPr/>
        </p:nvSpPr>
        <p:spPr>
          <a:xfrm>
            <a:off x="4297680" y="1097280"/>
            <a:ext cx="3749039" cy="640080"/>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4373880" y="1097280"/>
            <a:ext cx="3749039" cy="584775"/>
          </a:xfrm>
          <a:prstGeom prst="rect">
            <a:avLst/>
          </a:prstGeom>
          <a:noFill/>
        </p:spPr>
        <p:txBody>
          <a:bodyPr wrap="square">
            <a:spAutoFit/>
          </a:bodyPr>
          <a:lstStyle/>
          <a:p>
            <a:pPr algn="ctr"/>
            <a:r>
              <a:rPr sz="1600" b="1" i="0" dirty="0">
                <a:solidFill>
                  <a:srgbClr val="FFFFFF"/>
                </a:solidFill>
                <a:latin typeface="Arial"/>
              </a:rPr>
              <a:t>Étude indépendante
guidée</a:t>
            </a:r>
          </a:p>
        </p:txBody>
      </p:sp>
      <p:sp>
        <p:nvSpPr>
          <p:cNvPr id="13" name="Rectangle 12"/>
          <p:cNvSpPr/>
          <p:nvPr/>
        </p:nvSpPr>
        <p:spPr>
          <a:xfrm>
            <a:off x="4297680" y="1737360"/>
            <a:ext cx="3749039" cy="109728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399280" y="1783080"/>
            <a:ext cx="3611880" cy="830997"/>
          </a:xfrm>
          <a:prstGeom prst="rect">
            <a:avLst/>
          </a:prstGeom>
          <a:noFill/>
        </p:spPr>
        <p:txBody>
          <a:bodyPr wrap="square">
            <a:spAutoFit/>
          </a:bodyPr>
          <a:lstStyle/>
          <a:p>
            <a:pPr algn="l"/>
            <a:r>
              <a:rPr sz="1600" b="0" i="0" dirty="0">
                <a:solidFill>
                  <a:srgbClr val="000000"/>
                </a:solidFill>
                <a:latin typeface="Arial"/>
              </a:rPr>
              <a:t>Lectures assignées, séries de problèmes, modules en ligne, préparation d'études de cas, travail en groupe</a:t>
            </a:r>
          </a:p>
        </p:txBody>
      </p:sp>
      <p:sp>
        <p:nvSpPr>
          <p:cNvPr id="15" name="Rectangle 14"/>
          <p:cNvSpPr/>
          <p:nvPr/>
        </p:nvSpPr>
        <p:spPr>
          <a:xfrm>
            <a:off x="8229600" y="1097280"/>
            <a:ext cx="3749039" cy="640080"/>
          </a:xfrm>
          <a:prstGeom prst="rect">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8305800" y="1097280"/>
            <a:ext cx="3749039" cy="584775"/>
          </a:xfrm>
          <a:prstGeom prst="rect">
            <a:avLst/>
          </a:prstGeom>
          <a:noFill/>
        </p:spPr>
        <p:txBody>
          <a:bodyPr wrap="square">
            <a:spAutoFit/>
          </a:bodyPr>
          <a:lstStyle/>
          <a:p>
            <a:pPr algn="ctr"/>
            <a:r>
              <a:rPr sz="1600" b="1" i="0" dirty="0">
                <a:solidFill>
                  <a:srgbClr val="FFFFFF"/>
                </a:solidFill>
                <a:latin typeface="Arial"/>
              </a:rPr>
              <a:t>Préparation et réalisation
des évaluations</a:t>
            </a:r>
          </a:p>
        </p:txBody>
      </p:sp>
      <p:sp>
        <p:nvSpPr>
          <p:cNvPr id="17" name="Rectangle 16"/>
          <p:cNvSpPr/>
          <p:nvPr/>
        </p:nvSpPr>
        <p:spPr>
          <a:xfrm>
            <a:off x="8229600" y="1737360"/>
            <a:ext cx="3749039" cy="109728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8331200" y="1783080"/>
            <a:ext cx="3611880" cy="830997"/>
          </a:xfrm>
          <a:prstGeom prst="rect">
            <a:avLst/>
          </a:prstGeom>
          <a:noFill/>
        </p:spPr>
        <p:txBody>
          <a:bodyPr wrap="square">
            <a:spAutoFit/>
          </a:bodyPr>
          <a:lstStyle/>
          <a:p>
            <a:pPr algn="l"/>
            <a:r>
              <a:rPr sz="1600" b="0" i="0" dirty="0">
                <a:solidFill>
                  <a:srgbClr val="000000"/>
                </a:solidFill>
                <a:latin typeface="Arial"/>
              </a:rPr>
              <a:t>Révision pour les examens, rédaction de dissertations, finalisation de projets, préparation de présentations, constitution de portfolios</a:t>
            </a:r>
          </a:p>
        </p:txBody>
      </p:sp>
      <p:sp>
        <p:nvSpPr>
          <p:cNvPr id="19" name="TextBox 18"/>
          <p:cNvSpPr txBox="1"/>
          <p:nvPr/>
        </p:nvSpPr>
        <p:spPr>
          <a:xfrm>
            <a:off x="365760" y="3017520"/>
            <a:ext cx="11430000" cy="369332"/>
          </a:xfrm>
          <a:prstGeom prst="rect">
            <a:avLst/>
          </a:prstGeom>
          <a:noFill/>
        </p:spPr>
        <p:txBody>
          <a:bodyPr wrap="square">
            <a:spAutoFit/>
          </a:bodyPr>
          <a:lstStyle/>
          <a:p>
            <a:pPr algn="l"/>
            <a:r>
              <a:rPr b="1" i="0" dirty="0">
                <a:solidFill>
                  <a:srgbClr val="1F3864"/>
                </a:solidFill>
                <a:latin typeface="Arial"/>
              </a:rPr>
              <a:t>Valeur de référence du crédit ACTS</a:t>
            </a:r>
          </a:p>
        </p:txBody>
      </p:sp>
      <p:sp>
        <p:nvSpPr>
          <p:cNvPr id="20" name="Rectangle 19"/>
          <p:cNvSpPr/>
          <p:nvPr/>
        </p:nvSpPr>
        <p:spPr>
          <a:xfrm>
            <a:off x="365760" y="3520440"/>
            <a:ext cx="5303520" cy="123444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502920" y="3584448"/>
            <a:ext cx="5029200" cy="615553"/>
          </a:xfrm>
          <a:prstGeom prst="rect">
            <a:avLst/>
          </a:prstGeom>
          <a:noFill/>
        </p:spPr>
        <p:txBody>
          <a:bodyPr wrap="square">
            <a:spAutoFit/>
          </a:bodyPr>
          <a:lstStyle/>
          <a:p>
            <a:pPr algn="ctr"/>
            <a:r>
              <a:rPr sz="1700" b="1" i="0" dirty="0">
                <a:solidFill>
                  <a:srgbClr val="FFFFFF"/>
                </a:solidFill>
                <a:latin typeface="Arial"/>
              </a:rPr>
              <a:t>1 ACTS credit</a:t>
            </a:r>
            <a:r>
              <a:rPr lang="es-ES" sz="1700" b="1" i="0" dirty="0">
                <a:solidFill>
                  <a:srgbClr val="FFFFFF"/>
                </a:solidFill>
                <a:latin typeface="Arial"/>
              </a:rPr>
              <a:t> =</a:t>
            </a:r>
            <a:r>
              <a:rPr sz="1700" b="1" i="0" dirty="0">
                <a:solidFill>
                  <a:srgbClr val="FFFFFF"/>
                </a:solidFill>
                <a:latin typeface="Arial"/>
              </a:rPr>
              <a:t>
20 à 25 heures de charge de travail totale de l’étudiant</a:t>
            </a:r>
          </a:p>
        </p:txBody>
      </p:sp>
      <p:sp>
        <p:nvSpPr>
          <p:cNvPr id="22" name="Rectangle 21"/>
          <p:cNvSpPr/>
          <p:nvPr/>
        </p:nvSpPr>
        <p:spPr>
          <a:xfrm>
            <a:off x="5943600" y="3520440"/>
            <a:ext cx="5943600" cy="1234440"/>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6080760" y="3584448"/>
            <a:ext cx="5669280" cy="923330"/>
          </a:xfrm>
          <a:prstGeom prst="rect">
            <a:avLst/>
          </a:prstGeom>
          <a:noFill/>
        </p:spPr>
        <p:txBody>
          <a:bodyPr wrap="square">
            <a:spAutoFit/>
          </a:bodyPr>
          <a:lstStyle/>
          <a:p>
            <a:pPr algn="ctr"/>
            <a:r>
              <a:rPr b="1" i="0" dirty="0">
                <a:solidFill>
                  <a:srgbClr val="000000"/>
                </a:solidFill>
                <a:latin typeface="Arial"/>
              </a:rPr>
              <a:t>60 crédits ACTS
= 1 année académique complète
≈ 1 200 à 1 500 heures</a:t>
            </a:r>
          </a:p>
        </p:txBody>
      </p:sp>
      <p:sp>
        <p:nvSpPr>
          <p:cNvPr id="24" name="TextBox 23"/>
          <p:cNvSpPr txBox="1"/>
          <p:nvPr/>
        </p:nvSpPr>
        <p:spPr>
          <a:xfrm>
            <a:off x="365760" y="4892040"/>
            <a:ext cx="11430000" cy="1754326"/>
          </a:xfrm>
          <a:prstGeom prst="rect">
            <a:avLst/>
          </a:prstGeom>
          <a:noFill/>
        </p:spPr>
        <p:txBody>
          <a:bodyPr wrap="square">
            <a:spAutoFit/>
          </a:bodyPr>
          <a:lstStyle/>
          <a:p>
            <a:pPr marL="182800" indent="-182800" algn="l">
              <a:buChar char="▸"/>
            </a:pPr>
            <a:r>
              <a:rPr b="0" dirty="0">
                <a:solidFill>
                  <a:srgbClr val="000000"/>
                </a:solidFill>
                <a:latin typeface="Arial"/>
              </a:rPr>
              <a:t>La </a:t>
            </a:r>
            <a:r>
              <a:rPr lang="es-ES" b="0" dirty="0" err="1">
                <a:solidFill>
                  <a:srgbClr val="000000"/>
                </a:solidFill>
                <a:latin typeface="Arial"/>
              </a:rPr>
              <a:t>fourchette</a:t>
            </a:r>
            <a:r>
              <a:rPr b="0" dirty="0">
                <a:solidFill>
                  <a:srgbClr val="000000"/>
                </a:solidFill>
                <a:latin typeface="Arial"/>
              </a:rPr>
              <a:t> de 20 à 25 heures tient compte des variations des contextes institutionnels, des disciplines et des modes d'enseignement.</a:t>
            </a:r>
          </a:p>
          <a:p>
            <a:pPr marL="182800" indent="-182800" algn="l">
              <a:buChar char="▸"/>
            </a:pPr>
            <a:r>
              <a:rPr b="0" dirty="0">
                <a:solidFill>
                  <a:srgbClr val="000000"/>
                </a:solidFill>
                <a:latin typeface="Arial"/>
              </a:rPr>
              <a:t>Calibrage national : les pays peuvent adopter une valeur spécifique dans </a:t>
            </a:r>
            <a:r>
              <a:rPr b="0" dirty="0" err="1">
                <a:solidFill>
                  <a:srgbClr val="000000"/>
                </a:solidFill>
                <a:latin typeface="Arial"/>
              </a:rPr>
              <a:t>cette</a:t>
            </a:r>
            <a:r>
              <a:rPr b="0" dirty="0">
                <a:solidFill>
                  <a:srgbClr val="000000"/>
                </a:solidFill>
                <a:latin typeface="Arial"/>
              </a:rPr>
              <a:t> </a:t>
            </a:r>
            <a:r>
              <a:rPr lang="es-ES" b="0" dirty="0" err="1">
                <a:solidFill>
                  <a:srgbClr val="000000"/>
                </a:solidFill>
                <a:latin typeface="Arial"/>
              </a:rPr>
              <a:t>fourchette</a:t>
            </a:r>
            <a:r>
              <a:rPr b="0" dirty="0">
                <a:solidFill>
                  <a:srgbClr val="000000"/>
                </a:solidFill>
                <a:latin typeface="Arial"/>
              </a:rPr>
              <a:t> pour assurer la cohérence avec le </a:t>
            </a:r>
            <a:r>
              <a:rPr lang="es-ES" b="0" dirty="0">
                <a:solidFill>
                  <a:srgbClr val="000000"/>
                </a:solidFill>
                <a:latin typeface="Arial"/>
              </a:rPr>
              <a:t>cadre </a:t>
            </a:r>
            <a:r>
              <a:rPr lang="es-ES" b="0" dirty="0" err="1">
                <a:solidFill>
                  <a:srgbClr val="000000"/>
                </a:solidFill>
                <a:latin typeface="Arial"/>
              </a:rPr>
              <a:t>national</a:t>
            </a:r>
            <a:r>
              <a:rPr lang="es-ES" b="0" dirty="0">
                <a:solidFill>
                  <a:srgbClr val="000000"/>
                </a:solidFill>
                <a:latin typeface="Arial"/>
              </a:rPr>
              <a:t> de </a:t>
            </a:r>
            <a:r>
              <a:rPr lang="es-ES" b="0" dirty="0" err="1">
                <a:solidFill>
                  <a:srgbClr val="000000"/>
                </a:solidFill>
                <a:latin typeface="Arial"/>
              </a:rPr>
              <a:t>certifications</a:t>
            </a:r>
            <a:r>
              <a:rPr lang="es-ES" b="0" dirty="0">
                <a:solidFill>
                  <a:srgbClr val="000000"/>
                </a:solidFill>
                <a:latin typeface="Arial"/>
              </a:rPr>
              <a:t> (CNC)</a:t>
            </a:r>
            <a:r>
              <a:rPr b="0" dirty="0">
                <a:solidFill>
                  <a:srgbClr val="000000"/>
                </a:solidFill>
                <a:latin typeface="Arial"/>
              </a:rPr>
              <a:t>.</a:t>
            </a:r>
          </a:p>
          <a:p>
            <a:pPr marL="182800" indent="-182800" algn="l">
              <a:buChar char="▸"/>
            </a:pPr>
            <a:r>
              <a:rPr b="0" dirty="0">
                <a:solidFill>
                  <a:srgbClr val="000000"/>
                </a:solidFill>
                <a:latin typeface="Arial"/>
              </a:rPr>
              <a:t>Aligné sur la norme ECTS pour faciliter la reconnaissance internationale dans le cadre de la Convention d'Addis-Abeba.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320040"/>
            <a:ext cx="10972800" cy="430887"/>
          </a:xfrm>
          <a:prstGeom prst="rect">
            <a:avLst/>
          </a:prstGeom>
          <a:noFill/>
        </p:spPr>
        <p:txBody>
          <a:bodyPr wrap="square">
            <a:spAutoFit/>
          </a:bodyPr>
          <a:lstStyle/>
          <a:p>
            <a:pPr algn="l"/>
            <a:r>
              <a:rPr lang="fr-FR" sz="2200" b="1" i="0" dirty="0">
                <a:solidFill>
                  <a:srgbClr val="1F3864"/>
                </a:solidFill>
                <a:latin typeface="Arial"/>
              </a:rPr>
              <a:t>ACTS: principes de conception et caractéristiques distinctives</a:t>
            </a:r>
            <a:endParaRPr sz="2200" b="1" i="0" dirty="0">
              <a:solidFill>
                <a:srgbClr val="1F3864"/>
              </a:solidFill>
              <a:latin typeface="Arial"/>
            </a:endParaRPr>
          </a:p>
        </p:txBody>
      </p:sp>
      <p:sp>
        <p:nvSpPr>
          <p:cNvPr id="7" name="Rectangle 6"/>
          <p:cNvSpPr/>
          <p:nvPr/>
        </p:nvSpPr>
        <p:spPr>
          <a:xfrm>
            <a:off x="365760" y="1188720"/>
            <a:ext cx="5577840" cy="214884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ectangle 7"/>
          <p:cNvSpPr/>
          <p:nvPr/>
        </p:nvSpPr>
        <p:spPr>
          <a:xfrm>
            <a:off x="365760" y="1188720"/>
            <a:ext cx="548640" cy="214884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391160" y="1341120"/>
            <a:ext cx="548640" cy="369332"/>
          </a:xfrm>
          <a:prstGeom prst="rect">
            <a:avLst/>
          </a:prstGeom>
          <a:noFill/>
        </p:spPr>
        <p:txBody>
          <a:bodyPr wrap="square">
            <a:spAutoFit/>
          </a:bodyPr>
          <a:lstStyle/>
          <a:p>
            <a:pPr algn="ctr"/>
            <a:r>
              <a:rPr sz="1800" b="1" i="0" dirty="0">
                <a:solidFill>
                  <a:srgbClr val="FFFFFF"/>
                </a:solidFill>
                <a:latin typeface="Arial"/>
              </a:rPr>
              <a:t>1</a:t>
            </a:r>
          </a:p>
        </p:txBody>
      </p:sp>
      <p:sp>
        <p:nvSpPr>
          <p:cNvPr id="10" name="TextBox 9"/>
          <p:cNvSpPr txBox="1"/>
          <p:nvPr/>
        </p:nvSpPr>
        <p:spPr>
          <a:xfrm>
            <a:off x="1005840" y="1315720"/>
            <a:ext cx="4846320" cy="369332"/>
          </a:xfrm>
          <a:prstGeom prst="rect">
            <a:avLst/>
          </a:prstGeom>
          <a:noFill/>
        </p:spPr>
        <p:txBody>
          <a:bodyPr wrap="square">
            <a:spAutoFit/>
          </a:bodyPr>
          <a:lstStyle/>
          <a:p>
            <a:pPr algn="l"/>
            <a:r>
              <a:rPr b="1" i="0" dirty="0">
                <a:solidFill>
                  <a:srgbClr val="1F3864"/>
                </a:solidFill>
                <a:latin typeface="Arial"/>
              </a:rPr>
              <a:t>Volontaire et coopératif</a:t>
            </a:r>
          </a:p>
        </p:txBody>
      </p:sp>
      <p:sp>
        <p:nvSpPr>
          <p:cNvPr id="11" name="TextBox 10"/>
          <p:cNvSpPr txBox="1"/>
          <p:nvPr/>
        </p:nvSpPr>
        <p:spPr>
          <a:xfrm>
            <a:off x="1005840" y="1887220"/>
            <a:ext cx="4846320" cy="1077218"/>
          </a:xfrm>
          <a:prstGeom prst="rect">
            <a:avLst/>
          </a:prstGeom>
          <a:noFill/>
        </p:spPr>
        <p:txBody>
          <a:bodyPr wrap="square">
            <a:spAutoFit/>
          </a:bodyPr>
          <a:lstStyle/>
          <a:p>
            <a:pPr algn="l"/>
            <a:r>
              <a:rPr lang="fr-FR" sz="1600" b="0" i="0" dirty="0">
                <a:solidFill>
                  <a:srgbClr val="000000"/>
                </a:solidFill>
                <a:latin typeface="Arial"/>
              </a:rPr>
              <a:t>L’ACTS n’est pas imposé comme une obligation réglementaire. Les établissements l’adoptent parce qu’ils reconnaissent la valeur du cadre de référence commun qu’il propose.</a:t>
            </a:r>
            <a:endParaRPr sz="1300" b="0" i="0" dirty="0">
              <a:solidFill>
                <a:srgbClr val="000000"/>
              </a:solidFill>
              <a:latin typeface="Arial"/>
            </a:endParaRPr>
          </a:p>
        </p:txBody>
      </p:sp>
      <p:sp>
        <p:nvSpPr>
          <p:cNvPr id="12" name="Rectangle 11"/>
          <p:cNvSpPr/>
          <p:nvPr/>
        </p:nvSpPr>
        <p:spPr>
          <a:xfrm>
            <a:off x="6309360" y="1188720"/>
            <a:ext cx="5577840" cy="214884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6309360" y="1188720"/>
            <a:ext cx="548640" cy="214884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6334760" y="1341120"/>
            <a:ext cx="548640" cy="369332"/>
          </a:xfrm>
          <a:prstGeom prst="rect">
            <a:avLst/>
          </a:prstGeom>
          <a:noFill/>
        </p:spPr>
        <p:txBody>
          <a:bodyPr wrap="square">
            <a:spAutoFit/>
          </a:bodyPr>
          <a:lstStyle/>
          <a:p>
            <a:pPr algn="ctr"/>
            <a:r>
              <a:rPr sz="1800" b="1" i="0" dirty="0">
                <a:solidFill>
                  <a:srgbClr val="FFFFFF"/>
                </a:solidFill>
                <a:latin typeface="Arial"/>
              </a:rPr>
              <a:t>2</a:t>
            </a:r>
          </a:p>
        </p:txBody>
      </p:sp>
      <p:sp>
        <p:nvSpPr>
          <p:cNvPr id="15" name="TextBox 14"/>
          <p:cNvSpPr txBox="1"/>
          <p:nvPr/>
        </p:nvSpPr>
        <p:spPr>
          <a:xfrm>
            <a:off x="6949440" y="1315720"/>
            <a:ext cx="4846320" cy="369332"/>
          </a:xfrm>
          <a:prstGeom prst="rect">
            <a:avLst/>
          </a:prstGeom>
          <a:noFill/>
        </p:spPr>
        <p:txBody>
          <a:bodyPr wrap="square">
            <a:spAutoFit/>
          </a:bodyPr>
          <a:lstStyle/>
          <a:p>
            <a:pPr algn="l"/>
            <a:r>
              <a:rPr lang="fr-FR" b="1" i="0" dirty="0">
                <a:solidFill>
                  <a:srgbClr val="1F3864"/>
                </a:solidFill>
                <a:latin typeface="Arial"/>
              </a:rPr>
              <a:t>Référence continentale, et non uniformité</a:t>
            </a:r>
            <a:endParaRPr b="1" i="0" dirty="0">
              <a:solidFill>
                <a:srgbClr val="1F3864"/>
              </a:solidFill>
              <a:latin typeface="Arial"/>
            </a:endParaRPr>
          </a:p>
        </p:txBody>
      </p:sp>
      <p:sp>
        <p:nvSpPr>
          <p:cNvPr id="16" name="TextBox 15"/>
          <p:cNvSpPr txBox="1"/>
          <p:nvPr/>
        </p:nvSpPr>
        <p:spPr>
          <a:xfrm>
            <a:off x="6949440" y="1887220"/>
            <a:ext cx="4846320" cy="1077218"/>
          </a:xfrm>
          <a:prstGeom prst="rect">
            <a:avLst/>
          </a:prstGeom>
          <a:noFill/>
        </p:spPr>
        <p:txBody>
          <a:bodyPr wrap="square">
            <a:spAutoFit/>
          </a:bodyPr>
          <a:lstStyle/>
          <a:p>
            <a:pPr algn="l"/>
            <a:r>
              <a:rPr sz="1600" b="0" i="0" dirty="0">
                <a:solidFill>
                  <a:srgbClr val="000000"/>
                </a:solidFill>
                <a:latin typeface="Arial"/>
              </a:rPr>
              <a:t>L'ACTS n'exige pas que tous les établissements africains adoptent des systèmes identiques. Il fournit un point de référence commun auquel différentes définitions nationales peuvent être rattachées.</a:t>
            </a:r>
          </a:p>
        </p:txBody>
      </p:sp>
      <p:sp>
        <p:nvSpPr>
          <p:cNvPr id="17" name="Rectangle 16"/>
          <p:cNvSpPr/>
          <p:nvPr/>
        </p:nvSpPr>
        <p:spPr>
          <a:xfrm>
            <a:off x="365760" y="3566160"/>
            <a:ext cx="5577840" cy="214884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ectangle 17"/>
          <p:cNvSpPr/>
          <p:nvPr/>
        </p:nvSpPr>
        <p:spPr>
          <a:xfrm>
            <a:off x="365760" y="3566160"/>
            <a:ext cx="548640" cy="214884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391160" y="3718560"/>
            <a:ext cx="548640" cy="369332"/>
          </a:xfrm>
          <a:prstGeom prst="rect">
            <a:avLst/>
          </a:prstGeom>
          <a:noFill/>
        </p:spPr>
        <p:txBody>
          <a:bodyPr wrap="square">
            <a:spAutoFit/>
          </a:bodyPr>
          <a:lstStyle/>
          <a:p>
            <a:pPr algn="ctr"/>
            <a:r>
              <a:rPr sz="1800" b="1" i="0" dirty="0">
                <a:solidFill>
                  <a:srgbClr val="FFFFFF"/>
                </a:solidFill>
                <a:latin typeface="Arial"/>
              </a:rPr>
              <a:t>3</a:t>
            </a:r>
          </a:p>
        </p:txBody>
      </p:sp>
      <p:sp>
        <p:nvSpPr>
          <p:cNvPr id="20" name="TextBox 19"/>
          <p:cNvSpPr txBox="1"/>
          <p:nvPr/>
        </p:nvSpPr>
        <p:spPr>
          <a:xfrm>
            <a:off x="1005840" y="3693160"/>
            <a:ext cx="4846320" cy="369332"/>
          </a:xfrm>
          <a:prstGeom prst="rect">
            <a:avLst/>
          </a:prstGeom>
          <a:noFill/>
        </p:spPr>
        <p:txBody>
          <a:bodyPr wrap="square">
            <a:spAutoFit/>
          </a:bodyPr>
          <a:lstStyle/>
          <a:p>
            <a:pPr algn="l"/>
            <a:r>
              <a:rPr lang="es-ES" b="1" i="0" dirty="0" err="1">
                <a:solidFill>
                  <a:srgbClr val="1F3864"/>
                </a:solidFill>
                <a:latin typeface="Arial"/>
              </a:rPr>
              <a:t>Compatibilité</a:t>
            </a:r>
            <a:r>
              <a:rPr lang="es-ES" b="1" i="0" dirty="0">
                <a:solidFill>
                  <a:srgbClr val="1F3864"/>
                </a:solidFill>
                <a:latin typeface="Arial"/>
              </a:rPr>
              <a:t> </a:t>
            </a:r>
            <a:r>
              <a:rPr lang="es-ES" b="1" i="0" dirty="0" err="1">
                <a:solidFill>
                  <a:srgbClr val="1F3864"/>
                </a:solidFill>
                <a:latin typeface="Arial"/>
              </a:rPr>
              <a:t>plutôt</a:t>
            </a:r>
            <a:r>
              <a:rPr lang="es-ES" b="1" i="0" dirty="0">
                <a:solidFill>
                  <a:srgbClr val="1F3864"/>
                </a:solidFill>
                <a:latin typeface="Arial"/>
              </a:rPr>
              <a:t> que </a:t>
            </a:r>
            <a:r>
              <a:rPr lang="es-ES" b="1" i="0" dirty="0" err="1">
                <a:solidFill>
                  <a:srgbClr val="1F3864"/>
                </a:solidFill>
                <a:latin typeface="Arial"/>
              </a:rPr>
              <a:t>remplacement</a:t>
            </a:r>
            <a:endParaRPr b="1" i="0" dirty="0">
              <a:solidFill>
                <a:srgbClr val="1F3864"/>
              </a:solidFill>
              <a:latin typeface="Arial"/>
            </a:endParaRPr>
          </a:p>
        </p:txBody>
      </p:sp>
      <p:sp>
        <p:nvSpPr>
          <p:cNvPr id="21" name="TextBox 20"/>
          <p:cNvSpPr txBox="1"/>
          <p:nvPr/>
        </p:nvSpPr>
        <p:spPr>
          <a:xfrm>
            <a:off x="1005840" y="4264660"/>
            <a:ext cx="4846320" cy="830997"/>
          </a:xfrm>
          <a:prstGeom prst="rect">
            <a:avLst/>
          </a:prstGeom>
          <a:noFill/>
        </p:spPr>
        <p:txBody>
          <a:bodyPr wrap="square">
            <a:spAutoFit/>
          </a:bodyPr>
          <a:lstStyle/>
          <a:p>
            <a:pPr algn="l"/>
            <a:r>
              <a:rPr sz="1600" b="0" i="0" dirty="0">
                <a:solidFill>
                  <a:srgbClr val="000000"/>
                </a:solidFill>
                <a:latin typeface="Arial"/>
              </a:rPr>
              <a:t>L'ACTS </a:t>
            </a:r>
            <a:r>
              <a:rPr sz="1600" b="0" i="0" dirty="0" err="1">
                <a:solidFill>
                  <a:srgbClr val="000000"/>
                </a:solidFill>
                <a:latin typeface="Arial"/>
              </a:rPr>
              <a:t>reconnaît explicitement</a:t>
            </a:r>
            <a:r>
              <a:rPr sz="1600" b="0" i="0" dirty="0">
                <a:solidFill>
                  <a:srgbClr val="000000"/>
                </a:solidFill>
                <a:latin typeface="Arial"/>
              </a:rPr>
              <a:t> les systèmes régionaux existants (EACATS, CAMES, SADCQF) et cherche à s'articuler avec eux, et non à les absorber.</a:t>
            </a:r>
          </a:p>
        </p:txBody>
      </p:sp>
      <p:sp>
        <p:nvSpPr>
          <p:cNvPr id="22" name="Rectangle 21"/>
          <p:cNvSpPr/>
          <p:nvPr/>
        </p:nvSpPr>
        <p:spPr>
          <a:xfrm>
            <a:off x="6309360" y="3566160"/>
            <a:ext cx="5577840" cy="214884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ectangle 22"/>
          <p:cNvSpPr/>
          <p:nvPr/>
        </p:nvSpPr>
        <p:spPr>
          <a:xfrm>
            <a:off x="6309360" y="3566160"/>
            <a:ext cx="548640" cy="214884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6334760" y="3718560"/>
            <a:ext cx="548640" cy="369332"/>
          </a:xfrm>
          <a:prstGeom prst="rect">
            <a:avLst/>
          </a:prstGeom>
          <a:noFill/>
        </p:spPr>
        <p:txBody>
          <a:bodyPr wrap="square">
            <a:spAutoFit/>
          </a:bodyPr>
          <a:lstStyle/>
          <a:p>
            <a:pPr algn="ctr"/>
            <a:r>
              <a:rPr sz="1800" b="1" i="0" dirty="0">
                <a:solidFill>
                  <a:srgbClr val="FFFFFF"/>
                </a:solidFill>
                <a:latin typeface="Arial"/>
              </a:rPr>
              <a:t>4</a:t>
            </a:r>
          </a:p>
        </p:txBody>
      </p:sp>
      <p:sp>
        <p:nvSpPr>
          <p:cNvPr id="25" name="TextBox 24"/>
          <p:cNvSpPr txBox="1"/>
          <p:nvPr/>
        </p:nvSpPr>
        <p:spPr>
          <a:xfrm>
            <a:off x="6949440" y="3693160"/>
            <a:ext cx="4846320" cy="369332"/>
          </a:xfrm>
          <a:prstGeom prst="rect">
            <a:avLst/>
          </a:prstGeom>
          <a:noFill/>
        </p:spPr>
        <p:txBody>
          <a:bodyPr wrap="square">
            <a:spAutoFit/>
          </a:bodyPr>
          <a:lstStyle/>
          <a:p>
            <a:pPr algn="l"/>
            <a:r>
              <a:rPr lang="fr-FR" b="1" i="0" dirty="0">
                <a:solidFill>
                  <a:srgbClr val="1F3864"/>
                </a:solidFill>
                <a:latin typeface="Arial"/>
              </a:rPr>
              <a:t>Renforcer la confiance par l'utilisation</a:t>
            </a:r>
            <a:endParaRPr b="1" i="0" dirty="0">
              <a:solidFill>
                <a:srgbClr val="1F3864"/>
              </a:solidFill>
              <a:latin typeface="Arial"/>
            </a:endParaRPr>
          </a:p>
        </p:txBody>
      </p:sp>
      <p:sp>
        <p:nvSpPr>
          <p:cNvPr id="26" name="TextBox 25"/>
          <p:cNvSpPr txBox="1"/>
          <p:nvPr/>
        </p:nvSpPr>
        <p:spPr>
          <a:xfrm>
            <a:off x="6949440" y="4264660"/>
            <a:ext cx="4846320" cy="1077218"/>
          </a:xfrm>
          <a:prstGeom prst="rect">
            <a:avLst/>
          </a:prstGeom>
          <a:noFill/>
        </p:spPr>
        <p:txBody>
          <a:bodyPr wrap="square">
            <a:spAutoFit/>
          </a:bodyPr>
          <a:lstStyle/>
          <a:p>
            <a:pPr algn="l"/>
            <a:r>
              <a:rPr sz="1600" b="0" i="0" dirty="0">
                <a:solidFill>
                  <a:srgbClr val="000000"/>
                </a:solidFill>
                <a:latin typeface="Arial"/>
              </a:rPr>
              <a:t>La crédibilité de l'ACTS se renforce par la pratique. Chaque transfert de crédit réussi renforce la confiance institutionnelle qui facilite le transfert suivant.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5029200"/>
            <a:ext cx="12188952" cy="164592"/>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48640" y="1371600"/>
            <a:ext cx="10972800" cy="461665"/>
          </a:xfrm>
          <a:prstGeom prst="rect">
            <a:avLst/>
          </a:prstGeom>
          <a:noFill/>
        </p:spPr>
        <p:txBody>
          <a:bodyPr wrap="square">
            <a:spAutoFit/>
          </a:bodyPr>
          <a:lstStyle/>
          <a:p>
            <a:pPr algn="l"/>
            <a:r>
              <a:rPr sz="2400" b="1" i="0" dirty="0">
                <a:solidFill>
                  <a:srgbClr val="FFCE3C"/>
                </a:solidFill>
                <a:latin typeface="Arial"/>
              </a:rPr>
              <a:t>SECTION 2</a:t>
            </a:r>
          </a:p>
        </p:txBody>
      </p:sp>
      <p:sp>
        <p:nvSpPr>
          <p:cNvPr id="5" name="TextBox 4"/>
          <p:cNvSpPr txBox="1"/>
          <p:nvPr/>
        </p:nvSpPr>
        <p:spPr>
          <a:xfrm>
            <a:off x="548640" y="2228671"/>
            <a:ext cx="10972800" cy="1200329"/>
          </a:xfrm>
          <a:prstGeom prst="rect">
            <a:avLst/>
          </a:prstGeom>
          <a:noFill/>
        </p:spPr>
        <p:txBody>
          <a:bodyPr wrap="square">
            <a:spAutoFit/>
          </a:bodyPr>
          <a:lstStyle/>
          <a:p>
            <a:pPr algn="l"/>
            <a:r>
              <a:rPr lang="fr-FR" sz="3600" b="1" i="0" dirty="0">
                <a:solidFill>
                  <a:srgbClr val="FFFFFF"/>
                </a:solidFill>
                <a:latin typeface="Arial"/>
              </a:rPr>
              <a:t>Histoire et évolution des systèmes de crédits académiques</a:t>
            </a:r>
            <a:endParaRPr sz="3600" b="1" i="0" dirty="0">
              <a:solidFill>
                <a:srgbClr val="FFFFFF"/>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6" y="0"/>
            <a:ext cx="12186324" cy="934494"/>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88952" cy="9144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65760" y="288036"/>
            <a:ext cx="10972800" cy="430887"/>
          </a:xfrm>
          <a:prstGeom prst="rect">
            <a:avLst/>
          </a:prstGeom>
          <a:noFill/>
        </p:spPr>
        <p:txBody>
          <a:bodyPr wrap="square">
            <a:spAutoFit/>
          </a:bodyPr>
          <a:lstStyle/>
          <a:p>
            <a:pPr algn="l"/>
            <a:r>
              <a:rPr sz="2200" b="1" i="0" dirty="0">
                <a:solidFill>
                  <a:srgbClr val="1F3864"/>
                </a:solidFill>
                <a:latin typeface="Arial"/>
              </a:rPr>
              <a:t>De Carnegie à </a:t>
            </a:r>
            <a:r>
              <a:rPr sz="2200" b="1" i="0" dirty="0" err="1">
                <a:solidFill>
                  <a:srgbClr val="1F3864"/>
                </a:solidFill>
                <a:latin typeface="Arial"/>
              </a:rPr>
              <a:t>l'ECTS</a:t>
            </a:r>
            <a:r>
              <a:rPr sz="2200" b="1" i="0" dirty="0">
                <a:solidFill>
                  <a:srgbClr val="1F3864"/>
                </a:solidFill>
                <a:latin typeface="Arial"/>
              </a:rPr>
              <a:t>: deux logiques de crédit</a:t>
            </a:r>
          </a:p>
        </p:txBody>
      </p:sp>
      <p:sp>
        <p:nvSpPr>
          <p:cNvPr id="7" name="Rectangle 6"/>
          <p:cNvSpPr/>
          <p:nvPr/>
        </p:nvSpPr>
        <p:spPr>
          <a:xfrm>
            <a:off x="365760" y="1097280"/>
            <a:ext cx="5394960" cy="411480"/>
          </a:xfrm>
          <a:prstGeom prst="rect">
            <a:avLst/>
          </a:prstGeom>
          <a:solidFill>
            <a:srgbClr val="ED7D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365760" y="1097280"/>
            <a:ext cx="5394960" cy="369332"/>
          </a:xfrm>
          <a:prstGeom prst="rect">
            <a:avLst/>
          </a:prstGeom>
          <a:noFill/>
        </p:spPr>
        <p:txBody>
          <a:bodyPr wrap="square">
            <a:spAutoFit/>
          </a:bodyPr>
          <a:lstStyle/>
          <a:p>
            <a:pPr algn="ctr"/>
            <a:r>
              <a:rPr b="1" i="0" dirty="0">
                <a:solidFill>
                  <a:srgbClr val="FFFFFF"/>
                </a:solidFill>
                <a:latin typeface="Arial"/>
              </a:rPr>
              <a:t>Unité Carnegie (États-Unis, 1906)</a:t>
            </a:r>
          </a:p>
        </p:txBody>
      </p:sp>
      <p:sp>
        <p:nvSpPr>
          <p:cNvPr id="9" name="TextBox 8"/>
          <p:cNvSpPr txBox="1"/>
          <p:nvPr/>
        </p:nvSpPr>
        <p:spPr>
          <a:xfrm>
            <a:off x="365760" y="1554480"/>
            <a:ext cx="5394960" cy="4247317"/>
          </a:xfrm>
          <a:prstGeom prst="rect">
            <a:avLst/>
          </a:prstGeom>
          <a:noFill/>
        </p:spPr>
        <p:txBody>
          <a:bodyPr wrap="square">
            <a:spAutoFit/>
          </a:bodyPr>
          <a:lstStyle/>
          <a:p>
            <a:pPr marL="285750" indent="-285750" algn="l">
              <a:buFont typeface="Arial" panose="020B0604020202020204" pitchFamily="34" charset="0"/>
              <a:buChar char="•"/>
            </a:pPr>
            <a:r>
              <a:rPr b="0" dirty="0">
                <a:solidFill>
                  <a:srgbClr val="000000"/>
                </a:solidFill>
                <a:latin typeface="Arial"/>
              </a:rPr>
              <a:t>Conçue comme un instrument administratif pour l'éligibilité aux retraites — pas comme une mesure de l'apprentissage.</a:t>
            </a:r>
          </a:p>
          <a:p>
            <a:pPr marL="285750" indent="-285750" algn="l">
              <a:buFont typeface="Arial" panose="020B0604020202020204" pitchFamily="34" charset="0"/>
              <a:buChar char="•"/>
            </a:pPr>
            <a:r>
              <a:rPr b="0" dirty="0">
                <a:solidFill>
                  <a:srgbClr val="000000"/>
                </a:solidFill>
                <a:latin typeface="Arial"/>
              </a:rPr>
              <a:t>1 crédit = 1 heure d'enseignement en classe/semaine sur ~15 semaines (heures de contact uniquement).</a:t>
            </a:r>
          </a:p>
          <a:p>
            <a:pPr marL="285750" indent="-285750" algn="l">
              <a:buFont typeface="Arial" panose="020B0604020202020204" pitchFamily="34" charset="0"/>
              <a:buChar char="•"/>
            </a:pPr>
            <a:r>
              <a:rPr b="0" dirty="0">
                <a:solidFill>
                  <a:srgbClr val="000000"/>
                </a:solidFill>
                <a:latin typeface="Arial"/>
              </a:rPr>
              <a:t>Basée sur les intrants et centrée sur </a:t>
            </a:r>
            <a:r>
              <a:rPr b="0" dirty="0" err="1">
                <a:solidFill>
                  <a:srgbClr val="000000"/>
                </a:solidFill>
                <a:latin typeface="Arial"/>
              </a:rPr>
              <a:t>l'enseignant</a:t>
            </a:r>
            <a:r>
              <a:rPr b="0" dirty="0">
                <a:solidFill>
                  <a:srgbClr val="000000"/>
                </a:solidFill>
                <a:latin typeface="Arial"/>
              </a:rPr>
              <a:t>: </a:t>
            </a:r>
            <a:r>
              <a:rPr b="0" dirty="0" err="1">
                <a:solidFill>
                  <a:srgbClr val="000000"/>
                </a:solidFill>
                <a:latin typeface="Arial"/>
              </a:rPr>
              <a:t>mesure</a:t>
            </a:r>
            <a:r>
              <a:rPr b="0" dirty="0">
                <a:solidFill>
                  <a:srgbClr val="000000"/>
                </a:solidFill>
                <a:latin typeface="Arial"/>
              </a:rPr>
              <a:t> le temps en classe.</a:t>
            </a:r>
          </a:p>
          <a:p>
            <a:pPr marL="285750" indent="-285750" algn="l">
              <a:buFont typeface="Arial" panose="020B0604020202020204" pitchFamily="34" charset="0"/>
              <a:buChar char="•"/>
            </a:pPr>
            <a:r>
              <a:rPr b="0" dirty="0">
                <a:solidFill>
                  <a:srgbClr val="000000"/>
                </a:solidFill>
                <a:latin typeface="Arial"/>
              </a:rPr>
              <a:t>Son héritage est encore visible dans les établissements qui définissent la valeur des crédits principalement par les heures de cours magistraux.</a:t>
            </a:r>
          </a:p>
          <a:p>
            <a:pPr marL="285750" indent="-285750" algn="l">
              <a:buFont typeface="Arial" panose="020B0604020202020204" pitchFamily="34" charset="0"/>
              <a:buChar char="•"/>
            </a:pPr>
            <a:r>
              <a:rPr b="0" dirty="0">
                <a:solidFill>
                  <a:srgbClr val="000000"/>
                </a:solidFill>
                <a:latin typeface="Arial"/>
              </a:rPr>
              <a:t>La Fondation Carnegie elle-même a appelé à son remplacement par des mesures basées sur les résultats.</a:t>
            </a:r>
          </a:p>
        </p:txBody>
      </p:sp>
      <p:sp>
        <p:nvSpPr>
          <p:cNvPr id="10" name="Rectangle 9"/>
          <p:cNvSpPr/>
          <p:nvPr/>
        </p:nvSpPr>
        <p:spPr>
          <a:xfrm>
            <a:off x="6309360" y="1097280"/>
            <a:ext cx="5532120" cy="411480"/>
          </a:xfrm>
          <a:prstGeom prst="rect">
            <a:avLst/>
          </a:prstGeom>
          <a:solidFill>
            <a:srgbClr val="2E74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6309360" y="1097280"/>
            <a:ext cx="5532120" cy="369332"/>
          </a:xfrm>
          <a:prstGeom prst="rect">
            <a:avLst/>
          </a:prstGeom>
          <a:noFill/>
        </p:spPr>
        <p:txBody>
          <a:bodyPr wrap="square">
            <a:spAutoFit/>
          </a:bodyPr>
          <a:lstStyle/>
          <a:p>
            <a:pPr algn="ctr"/>
            <a:r>
              <a:rPr b="1" i="0" dirty="0">
                <a:solidFill>
                  <a:srgbClr val="FFFFFF"/>
                </a:solidFill>
                <a:latin typeface="Arial"/>
              </a:rPr>
              <a:t>ECTS (Europe, 1988/1999)</a:t>
            </a:r>
          </a:p>
        </p:txBody>
      </p:sp>
      <p:sp>
        <p:nvSpPr>
          <p:cNvPr id="12" name="TextBox 11"/>
          <p:cNvSpPr txBox="1"/>
          <p:nvPr/>
        </p:nvSpPr>
        <p:spPr>
          <a:xfrm>
            <a:off x="6309360" y="1554480"/>
            <a:ext cx="5532120" cy="3139321"/>
          </a:xfrm>
          <a:prstGeom prst="rect">
            <a:avLst/>
          </a:prstGeom>
          <a:noFill/>
        </p:spPr>
        <p:txBody>
          <a:bodyPr wrap="square">
            <a:spAutoFit/>
          </a:bodyPr>
          <a:lstStyle/>
          <a:p>
            <a:pPr marL="285750" indent="-285750">
              <a:buFont typeface="Arial" panose="020B0604020202020204" pitchFamily="34" charset="0"/>
              <a:buChar char="•"/>
            </a:pPr>
            <a:r>
              <a:rPr lang="fr-FR" dirty="0">
                <a:solidFill>
                  <a:srgbClr val="000000"/>
                </a:solidFill>
                <a:latin typeface="Arial"/>
              </a:rPr>
              <a:t>Centré sur l’élève : les crédits mesurent ce que fait l’élève, pas ce que fait l’enseignant.</a:t>
            </a:r>
          </a:p>
          <a:p>
            <a:pPr marL="285750" indent="-285750">
              <a:buFont typeface="Arial" panose="020B0604020202020204" pitchFamily="34" charset="0"/>
              <a:buChar char="•"/>
            </a:pPr>
            <a:r>
              <a:rPr b="0" dirty="0">
                <a:solidFill>
                  <a:srgbClr val="000000"/>
                </a:solidFill>
                <a:latin typeface="Arial"/>
              </a:rPr>
              <a:t>1 ECTS = 25 à 30 heures de charge de travail totale de l'étudiant (contact + autonome + évaluation).</a:t>
            </a:r>
          </a:p>
          <a:p>
            <a:pPr marL="285750" indent="-285750" algn="l">
              <a:buFont typeface="Arial" panose="020B0604020202020204" pitchFamily="34" charset="0"/>
              <a:buChar char="•"/>
            </a:pPr>
            <a:r>
              <a:rPr b="0" dirty="0">
                <a:solidFill>
                  <a:srgbClr val="000000"/>
                </a:solidFill>
                <a:latin typeface="Arial"/>
              </a:rPr>
              <a:t>60 crédits ECTS = une année académique complète ≈ 1 500 à 1 800 heures.</a:t>
            </a:r>
          </a:p>
          <a:p>
            <a:pPr marL="285750" indent="-285750" algn="l">
              <a:buFont typeface="Arial" panose="020B0604020202020204" pitchFamily="34" charset="0"/>
              <a:buChar char="•"/>
            </a:pPr>
            <a:r>
              <a:rPr b="0" dirty="0">
                <a:solidFill>
                  <a:srgbClr val="000000"/>
                </a:solidFill>
                <a:latin typeface="Arial"/>
              </a:rPr>
              <a:t>Les crédits doivent être référencés aux résultats d'apprentissage et à leur évaluation.</a:t>
            </a:r>
          </a:p>
          <a:p>
            <a:pPr marL="285750" indent="-285750" algn="l">
              <a:buFont typeface="Arial" panose="020B0604020202020204" pitchFamily="34" charset="0"/>
              <a:buChar char="•"/>
            </a:pPr>
            <a:r>
              <a:rPr b="0" dirty="0">
                <a:solidFill>
                  <a:srgbClr val="000000"/>
                </a:solidFill>
                <a:latin typeface="Arial"/>
              </a:rPr>
              <a:t>Adopté par plus de 50 pays ; modèle principal pour l'ACTS et d'autres systèmes régionaux.</a:t>
            </a:r>
          </a:p>
        </p:txBody>
      </p:sp>
      <p:sp>
        <p:nvSpPr>
          <p:cNvPr id="13" name="Rectangle 12"/>
          <p:cNvSpPr/>
          <p:nvPr/>
        </p:nvSpPr>
        <p:spPr>
          <a:xfrm>
            <a:off x="5577840" y="1874519"/>
            <a:ext cx="685800" cy="384048"/>
          </a:xfrm>
          <a:prstGeom prst="rect">
            <a:avLst/>
          </a:prstGeom>
          <a:solidFill>
            <a:srgbClr val="FFCE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5605272" y="1739502"/>
            <a:ext cx="658368" cy="523220"/>
          </a:xfrm>
          <a:prstGeom prst="rect">
            <a:avLst/>
          </a:prstGeom>
          <a:noFill/>
        </p:spPr>
        <p:txBody>
          <a:bodyPr wrap="square">
            <a:spAutoFit/>
          </a:bodyPr>
          <a:lstStyle/>
          <a:p>
            <a:pPr algn="ctr"/>
            <a:r>
              <a:rPr sz="2800" b="1" i="0" dirty="0">
                <a:solidFill>
                  <a:srgbClr val="000000"/>
                </a:solidFill>
                <a:latin typeface="Arial"/>
              </a:rPr>
              <a:t>→</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7">
      <a:dk1>
        <a:sysClr val="windowText" lastClr="000000"/>
      </a:dk1>
      <a:lt1>
        <a:sysClr val="window" lastClr="FFFFFF"/>
      </a:lt1>
      <a:dk2>
        <a:srgbClr val="44546A"/>
      </a:dk2>
      <a:lt2>
        <a:srgbClr val="E7E6E6"/>
      </a:lt2>
      <a:accent1>
        <a:srgbClr val="FF6F6F"/>
      </a:accent1>
      <a:accent2>
        <a:srgbClr val="F9C82D"/>
      </a:accent2>
      <a:accent3>
        <a:srgbClr val="0DCBBF"/>
      </a:accent3>
      <a:accent4>
        <a:srgbClr val="2A80B9"/>
      </a:accent4>
      <a:accent5>
        <a:srgbClr val="B13F73"/>
      </a:accent5>
      <a:accent6>
        <a:srgbClr val="48647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12501</TotalTime>
  <Words>3811</Words>
  <Application>Microsoft Office PowerPoint</Application>
  <PresentationFormat>Panorámica</PresentationFormat>
  <Paragraphs>376</Paragraphs>
  <Slides>31</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31</vt:i4>
      </vt:variant>
    </vt:vector>
  </HeadingPairs>
  <TitlesOfParts>
    <vt:vector size="37" baseType="lpstr">
      <vt:lpstr>Arial</vt:lpstr>
      <vt:lpstr>Calibri</vt:lpstr>
      <vt:lpstr>Calibri Light</vt:lpstr>
      <vt:lpstr>Montserrat</vt:lpstr>
      <vt:lpstr>Tema de Office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Eloi Espósito</dc:creator>
  <cp:lastModifiedBy>Marina Larrea</cp:lastModifiedBy>
  <cp:revision>103</cp:revision>
  <dcterms:created xsi:type="dcterms:W3CDTF">2023-06-29T15:28:25Z</dcterms:created>
  <dcterms:modified xsi:type="dcterms:W3CDTF">2026-06-08T15:54:29Z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2023-09-18T13:10:43Z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3be26fec-ea62-4695-b32a-b1ddfa0da754</vt:lpwstr>
  </property>
  <property fmtid="{D5CDD505-2E9C-101B-9397-08002B2CF9AE}" pid="8" name="MSIP_Label_6bd9ddd1-4d20-43f6-abfa-fc3c07406f94_ContentBits">
    <vt:lpwstr>0</vt:lpwstr>
  </property>
</Properties>
</file>