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4"/>
  </p:notesMasterIdLst>
  <p:handoutMasterIdLst>
    <p:handoutMasterId r:id="rId35"/>
  </p:handoutMasterIdLst>
  <p:sldIdLst>
    <p:sldId id="2835" r:id="rId3"/>
    <p:sldId id="2857" r:id="rId4"/>
    <p:sldId id="2859" r:id="rId5"/>
    <p:sldId id="2860" r:id="rId6"/>
    <p:sldId id="2861" r:id="rId7"/>
    <p:sldId id="2862" r:id="rId8"/>
    <p:sldId id="2863" r:id="rId9"/>
    <p:sldId id="2864" r:id="rId10"/>
    <p:sldId id="2865" r:id="rId11"/>
    <p:sldId id="2866" r:id="rId12"/>
    <p:sldId id="2867" r:id="rId13"/>
    <p:sldId id="2888" r:id="rId14"/>
    <p:sldId id="2889" r:id="rId15"/>
    <p:sldId id="2890" r:id="rId16"/>
    <p:sldId id="2868" r:id="rId17"/>
    <p:sldId id="2869" r:id="rId18"/>
    <p:sldId id="2870" r:id="rId19"/>
    <p:sldId id="2871" r:id="rId20"/>
    <p:sldId id="2872" r:id="rId21"/>
    <p:sldId id="2876" r:id="rId22"/>
    <p:sldId id="2879" r:id="rId23"/>
    <p:sldId id="2895" r:id="rId24"/>
    <p:sldId id="2881" r:id="rId25"/>
    <p:sldId id="2882" r:id="rId26"/>
    <p:sldId id="2883" r:id="rId27"/>
    <p:sldId id="2884" r:id="rId28"/>
    <p:sldId id="2885" r:id="rId29"/>
    <p:sldId id="2891" r:id="rId30"/>
    <p:sldId id="2893" r:id="rId31"/>
    <p:sldId id="2892" r:id="rId32"/>
    <p:sldId id="2837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Beneitone" initials="PB" lastIdx="1" clrIdx="0">
    <p:extLst>
      <p:ext uri="{19B8F6BF-5375-455C-9EA6-DF929625EA0E}">
        <p15:presenceInfo xmlns:p15="http://schemas.microsoft.com/office/powerpoint/2012/main" userId="46a0becc8ffdf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C7"/>
    <a:srgbClr val="E94E1B"/>
    <a:srgbClr val="000099"/>
    <a:srgbClr val="0000FF"/>
    <a:srgbClr val="FFFF00"/>
    <a:srgbClr val="E6CC6C"/>
    <a:srgbClr val="DCB62C"/>
    <a:srgbClr val="F9B233"/>
    <a:srgbClr val="FFFFFF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4" y="318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62E4-0B07-4A2A-9F69-B9D3D3A66BF2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CB1E-1750-4526-8BEF-01BB9E28E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hay definición de Egipto, Chad y </a:t>
            </a:r>
            <a:r>
              <a:rPr lang="es-ES" dirty="0" err="1"/>
              <a:t>Lybia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F4DD3-9A89-4E89-82EE-9627D482113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18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6A86-A000-4DD9-B938-70F09418C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EBFDD-F57B-4CE6-A20E-017797454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B8E3-A010-408E-BB1B-6FEE3CE4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1BDE9-A1D8-4C36-8D25-58C1E250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02B3B-4C2E-4B86-9A2D-48B63338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28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4865-0534-4D56-99C4-038D8B15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6A7B-63D3-4A14-8689-67BB288F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3ED-AFBA-4EDE-854B-044A705A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EF8A3-2961-42AB-9463-E7710101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8FA9A-3693-48BB-A48A-BB7B1F27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8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05AF-1535-480B-89A3-4ED9C9B0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1C279-BAFD-4E97-9978-75E4148EB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C3D27-1543-42C7-A01C-AC0829978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52673-0F0B-4FF1-A907-C5C0FC13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25B04-D03C-42C5-A893-22F11BA5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364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1289-DBA9-451F-B3AB-BF8D656B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365B-C550-48A8-BB5C-8EED8F60F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75539-5366-4A14-B9A7-176BD218A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9E44-1B85-471F-B1DB-79544B86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5BDA4-7334-45FB-BCCC-3130AF91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E79B7-4B42-40A3-9C90-349B1559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498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E84B-20C4-4D71-9745-DFDD3F9C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EABE7-3790-48C8-9157-60BC09876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71A3B-4D40-4AFC-8BAC-5471C0C4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9E2F2-A962-45FA-B382-A3426A673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7AB99-52E6-49A9-881E-DDC9A1D70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0356C-53BA-40BF-8C3B-03360684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5889E-EDE7-4107-B2F5-647D1C09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57F4D-660C-4E34-8EBA-D7393726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3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CD5F-8488-4D74-A6C0-3B892EC2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388D0-13A2-4AC9-AD44-7635790A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DF2C1-174D-4232-87D2-AD543EAF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398-C4B5-4034-AD5A-D30AF778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52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71C11-3FBE-4042-AFD1-851A7FD8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F6F38-972F-4E25-A3FD-70CE49DF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8D4CA-D418-4504-9DD0-8336F97A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013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8278-A141-444B-A063-0FAFECF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4649-74F1-49B6-8C68-D07B302F9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7A5AE-B04D-43C2-AAB4-A410AF2E2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5E948-5944-423F-8994-278D46F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46CB2-91B7-4165-A444-14CD726F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852F3-E6D3-46ED-AE8C-58703B2D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286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9EBF-B0B7-4386-9E75-16097F78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DE167-6D39-42CD-B5D1-2CBF8380D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8CEFB-3691-4069-AABB-48E28323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9DC8C-7B3D-4DFF-9525-7F7BFF98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688C2-475A-4FD3-9433-9194D736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BBA9B-D611-464D-8809-76BD763B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24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3F22-D88E-4628-9867-C6EA55E8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9A98C-3648-440E-97E6-BDDBEEEFE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2FB7F-A38B-4404-ACDC-CF004F30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51712-4097-494B-85E2-D57EA6E2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2AFB-3920-46F6-9C73-73F45928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343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27EE5-5A3B-4C53-8E9F-C55345B0A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89D33-B309-41D4-921A-3EE2B3C7C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CAB1-FBF6-4AE7-80CC-30821644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4185-DB64-4C7F-86AE-462D020A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F0FBF-437E-41A8-BF42-DB91B2A5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852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957B4-4252-4CAD-98ED-6A812D7E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8F2C2-E46B-471D-A855-BEFDC970B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EE869-9236-4CB5-B726-64BB0C781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6D64-DD9C-48E0-9568-450862D4C867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F88EB-C8F6-4DDD-A90A-16DA7993F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FEC5-9CE7-456A-B6C7-AF5E6E27A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1C79-37A4-466C-B86D-B6A4863F38BA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A296FF3-251D-D06C-0003-C2B411263ACE}"/>
              </a:ext>
            </a:extLst>
          </p:cNvPr>
          <p:cNvSpPr txBox="1"/>
          <p:nvPr/>
        </p:nvSpPr>
        <p:spPr>
          <a:xfrm>
            <a:off x="0" y="4245429"/>
            <a:ext cx="42614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Sistema Africano de Transferência de Créditos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(ACTS)</a:t>
            </a:r>
          </a:p>
        </p:txBody>
      </p:sp>
    </p:spTree>
    <p:extLst>
      <p:ext uri="{BB962C8B-B14F-4D97-AF65-F5344CB8AC3E}">
        <p14:creationId xmlns:p14="http://schemas.microsoft.com/office/powerpoint/2010/main" val="416679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297523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Visão comparativa: Unidade Carnegie, ECTS e ACTS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2286000" cy="475488"/>
          </a:xfrm>
          <a:prstGeom prst="rect">
            <a:avLst/>
          </a:prstGeom>
          <a:solidFill>
            <a:srgbClr val="E874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697480" y="1097280"/>
            <a:ext cx="2560320" cy="47548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773680" y="1148080"/>
            <a:ext cx="2433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rgbClr val="FFFFFF"/>
                </a:solidFill>
                <a:latin typeface="Arial"/>
              </a:rPr>
              <a:t>Unidade</a:t>
            </a:r>
            <a:r>
              <a:rPr lang="es-ES" sz="1600" b="1" dirty="0">
                <a:solidFill>
                  <a:srgbClr val="FFFFFF"/>
                </a:solidFill>
                <a:latin typeface="Arial"/>
              </a:rPr>
              <a:t> Carnegie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3520" y="1097280"/>
            <a:ext cx="2743200" cy="475488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379720" y="1148080"/>
            <a:ext cx="261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>
                <a:solidFill>
                  <a:srgbClr val="FFFFFF"/>
                </a:solidFill>
                <a:latin typeface="Arial"/>
              </a:rPr>
              <a:t>ECTS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92440" y="1097280"/>
            <a:ext cx="2743200" cy="475488"/>
          </a:xfrm>
          <a:prstGeom prst="rect">
            <a:avLst/>
          </a:prstGeom>
          <a:solidFill>
            <a:srgbClr val="3786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168640" y="1148080"/>
            <a:ext cx="2616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>
                <a:solidFill>
                  <a:srgbClr val="FFFFFF"/>
                </a:solidFill>
                <a:latin typeface="Arial"/>
              </a:rPr>
              <a:t>ACTS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" y="1572768"/>
            <a:ext cx="22860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60" y="1623568"/>
            <a:ext cx="215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 err="1">
                <a:solidFill>
                  <a:srgbClr val="1F3864"/>
                </a:solidFill>
                <a:latin typeface="Arial"/>
              </a:rPr>
              <a:t>Origem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7480" y="1572768"/>
            <a:ext cx="256032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773680" y="1623568"/>
            <a:ext cx="2433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USA, 1906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03520" y="1572768"/>
            <a:ext cx="27432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5379720" y="1623568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Europe, 1988/1999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92440" y="1572768"/>
            <a:ext cx="27432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168640" y="1623568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Africa, 2000s–present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5760" y="2139696"/>
            <a:ext cx="22860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41960" y="2190496"/>
            <a:ext cx="215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F3864"/>
                </a:solidFill>
                <a:latin typeface="Arial"/>
              </a:rPr>
              <a:t>O que é medido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97480" y="2139696"/>
            <a:ext cx="256032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773680" y="2190496"/>
            <a:ext cx="2433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Horas de contacto dos professores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03520" y="2139696"/>
            <a:ext cx="27432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5379720" y="2190496"/>
            <a:ext cx="261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Carga total de trabalho dos estudantes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92440" y="2139696"/>
            <a:ext cx="27432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8168640" y="2190496"/>
            <a:ext cx="261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Carga total de trabalho dos estudantes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760" y="2706624"/>
            <a:ext cx="22860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41960" y="2757424"/>
            <a:ext cx="215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F3864"/>
                </a:solidFill>
                <a:latin typeface="Arial"/>
              </a:rPr>
              <a:t>1 crédito =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97480" y="2706624"/>
            <a:ext cx="256032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773680" y="2757424"/>
            <a:ext cx="2433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~1 h/semana de contacto (15 semanas)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3520" y="2706624"/>
            <a:ext cx="27432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5379720" y="2757424"/>
            <a:ext cx="261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Carga total de </a:t>
            </a:r>
            <a:r>
              <a:rPr lang="es-ES" sz="1400" dirty="0" err="1">
                <a:solidFill>
                  <a:srgbClr val="000000"/>
                </a:solidFill>
                <a:latin typeface="Arial"/>
              </a:rPr>
              <a:t>trabalho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de 25–30 horas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92440" y="2706624"/>
            <a:ext cx="27432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8168640" y="2757424"/>
            <a:ext cx="261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Carga total de </a:t>
            </a:r>
            <a:r>
              <a:rPr lang="es-ES" sz="1400" dirty="0" err="1">
                <a:solidFill>
                  <a:srgbClr val="000000"/>
                </a:solidFill>
                <a:latin typeface="Arial"/>
              </a:rPr>
              <a:t>trabalho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de 20–25 horas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5760" y="3273552"/>
            <a:ext cx="22860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41960" y="3324352"/>
            <a:ext cx="215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F3864"/>
                </a:solidFill>
                <a:latin typeface="Arial"/>
              </a:rPr>
              <a:t>Ano </a:t>
            </a:r>
            <a:r>
              <a:rPr lang="es-ES" sz="1400" b="1" dirty="0" err="1">
                <a:solidFill>
                  <a:srgbClr val="1F3864"/>
                </a:solidFill>
                <a:latin typeface="Arial"/>
              </a:rPr>
              <a:t>letivo</a:t>
            </a:r>
            <a:r>
              <a:rPr lang="es-ES" sz="1400" b="1" dirty="0">
                <a:solidFill>
                  <a:srgbClr val="1F3864"/>
                </a:solidFill>
                <a:latin typeface="Arial"/>
              </a:rPr>
              <a:t> completo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97480" y="3273552"/>
            <a:ext cx="256032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2773680" y="3324352"/>
            <a:ext cx="2433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Variável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(30–36 créditos)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03520" y="3273552"/>
            <a:ext cx="27432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5379720" y="3324352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60 créditos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92440" y="3273552"/>
            <a:ext cx="27432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8168640" y="3324352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60 créditos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5760" y="3840480"/>
            <a:ext cx="22860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264160" y="3891280"/>
            <a:ext cx="2433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1F3864"/>
                </a:solidFill>
                <a:latin typeface="Arial"/>
              </a:rPr>
              <a:t>Ligação com Resultados de Aprendizagem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97480" y="3840480"/>
            <a:ext cx="256032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2773680" y="3891280"/>
            <a:ext cx="2433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Não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é </a:t>
            </a:r>
            <a:r>
              <a:rPr lang="es-ES" sz="1400" dirty="0" err="1">
                <a:solidFill>
                  <a:srgbClr val="000000"/>
                </a:solidFill>
                <a:latin typeface="Arial"/>
              </a:rPr>
              <a:t>obrigatório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03520" y="3840480"/>
            <a:ext cx="27432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5379720" y="3891280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Obrigatório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92440" y="3840480"/>
            <a:ext cx="27432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8168640" y="3891280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>
                <a:solidFill>
                  <a:srgbClr val="000000"/>
                </a:solidFill>
                <a:latin typeface="Arial"/>
              </a:rPr>
              <a:t>Obrigatório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5760" y="4407408"/>
            <a:ext cx="22860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441960" y="4458208"/>
            <a:ext cx="215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F3864"/>
                </a:solidFill>
                <a:latin typeface="Arial"/>
              </a:rPr>
              <a:t>Lógica de </a:t>
            </a:r>
            <a:r>
              <a:rPr lang="es-ES" sz="1400" b="1" dirty="0" err="1">
                <a:solidFill>
                  <a:srgbClr val="1F3864"/>
                </a:solidFill>
                <a:latin typeface="Arial"/>
              </a:rPr>
              <a:t>desenho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97480" y="4407408"/>
            <a:ext cx="256032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2773680" y="4458208"/>
            <a:ext cx="2433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Baseado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em insumos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03520" y="4407408"/>
            <a:ext cx="27432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5379720" y="4458208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Baseado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em resultados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92440" y="4407408"/>
            <a:ext cx="2743200" cy="5303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8168640" y="4458208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Baseado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em resultados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65760" y="4974336"/>
            <a:ext cx="22860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441960" y="5025136"/>
            <a:ext cx="215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 err="1">
                <a:solidFill>
                  <a:srgbClr val="1F3864"/>
                </a:solidFill>
                <a:latin typeface="Arial"/>
              </a:rPr>
              <a:t>Âmbito</a:t>
            </a:r>
            <a:r>
              <a:rPr lang="es-ES" sz="1400" b="1" dirty="0">
                <a:solidFill>
                  <a:srgbClr val="1F3864"/>
                </a:solidFill>
                <a:latin typeface="Arial"/>
              </a:rPr>
              <a:t> regional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97480" y="4974336"/>
            <a:ext cx="256032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2773680" y="5025136"/>
            <a:ext cx="2433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Arial"/>
              </a:rPr>
              <a:t>América do Norte e sistemas influenciados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03520" y="4974336"/>
            <a:ext cx="27432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5379720" y="5025136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50+ países (Europa)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092440" y="4974336"/>
            <a:ext cx="2743200" cy="5303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168640" y="5025136"/>
            <a:ext cx="261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Quadro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Pan-Africano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58833" y="297523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O desenvolvimento do ACTS: do </a:t>
            </a:r>
            <a:r>
              <a:rPr lang="pt-BR" sz="2200" b="1" dirty="0" err="1">
                <a:solidFill>
                  <a:srgbClr val="1F3864"/>
                </a:solidFill>
                <a:latin typeface="Arial"/>
              </a:rPr>
              <a:t>Tuning</a:t>
            </a:r>
            <a:r>
              <a:rPr lang="pt-BR" sz="2200" b="1" dirty="0">
                <a:solidFill>
                  <a:srgbClr val="1F3864"/>
                </a:solidFill>
                <a:latin typeface="Arial"/>
              </a:rPr>
              <a:t> </a:t>
            </a:r>
            <a:r>
              <a:rPr lang="pt-BR" sz="2200" b="1" dirty="0" err="1">
                <a:solidFill>
                  <a:srgbClr val="1F3864"/>
                </a:solidFill>
                <a:latin typeface="Arial"/>
              </a:rPr>
              <a:t>Africa</a:t>
            </a:r>
            <a:r>
              <a:rPr lang="pt-BR" sz="2200" b="1" dirty="0">
                <a:solidFill>
                  <a:srgbClr val="1F3864"/>
                </a:solidFill>
                <a:latin typeface="Arial"/>
              </a:rPr>
              <a:t> a HAQAA3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874519"/>
            <a:ext cx="365760" cy="109728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65760" y="1097280"/>
            <a:ext cx="2606040" cy="50292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41960" y="1097280"/>
            <a:ext cx="2606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solidFill>
                  <a:srgbClr val="FFFFFF"/>
                </a:solidFill>
                <a:latin typeface="Arial"/>
              </a:rPr>
              <a:t>Tuning Africa
2011–2015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" y="1600200"/>
            <a:ext cx="2606040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7360" y="1664208"/>
            <a:ext cx="24688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Metodologia Adaptada de </a:t>
            </a:r>
            <a:r>
              <a:rPr lang="pt-BR" sz="1400" dirty="0" err="1">
                <a:solidFill>
                  <a:srgbClr val="000000"/>
                </a:solidFill>
                <a:latin typeface="Arial"/>
              </a:rPr>
              <a:t>Tuning</a:t>
            </a:r>
            <a:r>
              <a:rPr lang="pt-BR" sz="1400" dirty="0">
                <a:solidFill>
                  <a:srgbClr val="000000"/>
                </a:solidFill>
                <a:latin typeface="Arial"/>
              </a:rPr>
              <a:t> para África. Projeto piloto de currículos baseados em resultados de aprendizagem em 5 disciplinas. Estabeleceu uma base conceptual para a atribuição de créditos referenciada por resultados.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1874519"/>
            <a:ext cx="365760" cy="109728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337560" y="1097280"/>
            <a:ext cx="2606040" cy="50292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413760" y="1097280"/>
            <a:ext cx="2606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solidFill>
                  <a:srgbClr val="FFFFFF"/>
                </a:solidFill>
                <a:latin typeface="Arial"/>
              </a:rPr>
              <a:t>HAQAA1
2015–2018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7560" y="1600200"/>
            <a:ext cx="2606040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439160" y="1664208"/>
            <a:ext cx="24688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Desenvolvimento o Quadro Pan-Africano de Garantia e Acreditação da Qualidade (PAQAF). Princípios estabelecidos que ligam QA, reconhecimento de qualificações e transferência de créditos.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15400" y="1874519"/>
            <a:ext cx="365760" cy="109728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6309360" y="1097280"/>
            <a:ext cx="2606040" cy="502920"/>
          </a:xfrm>
          <a:prstGeom prst="rect">
            <a:avLst/>
          </a:prstGeom>
          <a:solidFill>
            <a:srgbClr val="E874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385560" y="1097280"/>
            <a:ext cx="2606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solidFill>
                  <a:srgbClr val="FFFFFF"/>
                </a:solidFill>
                <a:latin typeface="Arial"/>
              </a:rPr>
              <a:t>HAQAA2
2018–2022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9360" y="1600200"/>
            <a:ext cx="2606040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410960" y="1664208"/>
            <a:ext cx="24688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Arial"/>
              </a:rPr>
              <a:t>Elaborou o Roteiro ACTS: valores de referência de crédito, diretrizes de implementação para instituições, protocolos de alinhamento com os quadros nacionais de qualificações.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81160" y="1097280"/>
            <a:ext cx="2606040" cy="502920"/>
          </a:xfrm>
          <a:prstGeom prst="rect">
            <a:avLst/>
          </a:prstGeom>
          <a:solidFill>
            <a:srgbClr val="3786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357360" y="1097280"/>
            <a:ext cx="2606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solidFill>
                  <a:srgbClr val="FFFFFF"/>
                </a:solidFill>
                <a:latin typeface="Arial"/>
              </a:rPr>
              <a:t>HAQAA3
202</a:t>
            </a:r>
            <a:r>
              <a:rPr lang="es-ES" sz="1400" b="1" i="0" dirty="0">
                <a:solidFill>
                  <a:srgbClr val="FFFFFF"/>
                </a:solidFill>
                <a:latin typeface="Arial"/>
              </a:rPr>
              <a:t>3</a:t>
            </a:r>
            <a:r>
              <a:rPr sz="1400" b="1" i="0" dirty="0">
                <a:solidFill>
                  <a:srgbClr val="FFFFFF"/>
                </a:solidFill>
                <a:latin typeface="Arial"/>
              </a:rPr>
              <a:t>–present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81160" y="1600200"/>
            <a:ext cx="2606040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9382760" y="1664208"/>
            <a:ext cx="24688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rgbClr val="000000"/>
                </a:solidFill>
                <a:latin typeface="Arial"/>
              </a:rPr>
              <a:t>Passar do desenvolvimento de políticas para a prática institucional. Abordar a inércia institucional, lacunas de capacidade, pobreza de dados, fragmentação regulatória e défices de confiança.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" y="4114800"/>
            <a:ext cx="11430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F3864"/>
                </a:solidFill>
                <a:latin typeface="Arial"/>
              </a:rPr>
              <a:t>Barreiras principais identificadas pelo Relatório HAQAA3 (2025):</a:t>
            </a:r>
            <a:endParaRPr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374" y="4465962"/>
            <a:ext cx="116910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Arial"/>
              </a:rPr>
              <a:t>Inércia institucional: muitas universidades ainda utilizam definições de crédito baseadas em horas de contacto derivadas da Carnegie.
Lacunas de capacidade: especialização limitada em estimação de carga de trabalho e conceção de resultados de aprendizagem ao nível docente.
Pobreza de dados: ausência de dados fiáveis sobre a carga real de trabalho dos estudantes para calibração de créditos baseada em evidências.
Fragmentação regulatória: os quadros nacionais de crédito variam significativamente em alinhamento com o ACTS.
Défices de confiança: sem mecanismos partilhados de QA, as instituições são relutantes em reconhecer créditos dos parceiros.</a:t>
            </a:r>
            <a:endParaRPr sz="1200" b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31E04CE-03AE-139D-1373-1A9C55B77191}"/>
              </a:ext>
            </a:extLst>
          </p:cNvPr>
          <p:cNvSpPr/>
          <p:nvPr/>
        </p:nvSpPr>
        <p:spPr>
          <a:xfrm>
            <a:off x="0" y="4031668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D58C58-6817-CC2C-A3F3-F1B79B12C390}"/>
              </a:ext>
            </a:extLst>
          </p:cNvPr>
          <p:cNvSpPr/>
          <p:nvPr/>
        </p:nvSpPr>
        <p:spPr>
          <a:xfrm>
            <a:off x="0" y="4031668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2AC3A4A-638A-102C-868B-EDF31B17F1C3}"/>
              </a:ext>
            </a:extLst>
          </p:cNvPr>
          <p:cNvSpPr/>
          <p:nvPr/>
        </p:nvSpPr>
        <p:spPr>
          <a:xfrm>
            <a:off x="7051962" y="2276055"/>
            <a:ext cx="845127" cy="775855"/>
          </a:xfrm>
          <a:prstGeom prst="ellipse">
            <a:avLst/>
          </a:prstGeom>
          <a:solidFill>
            <a:srgbClr val="F98B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5B7702F-117F-09F2-4EA6-6FBE67D9586F}"/>
              </a:ext>
            </a:extLst>
          </p:cNvPr>
          <p:cNvSpPr/>
          <p:nvPr/>
        </p:nvSpPr>
        <p:spPr>
          <a:xfrm>
            <a:off x="7051962" y="3806090"/>
            <a:ext cx="845127" cy="775855"/>
          </a:xfrm>
          <a:prstGeom prst="ellipse">
            <a:avLst/>
          </a:prstGeom>
          <a:solidFill>
            <a:srgbClr val="9F6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56ADFD-EF0F-D7D1-A1B9-1D0E3DD46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69839"/>
            <a:ext cx="5721924" cy="58725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CD49D0C-9CE3-881C-4982-95C31033A485}"/>
              </a:ext>
            </a:extLst>
          </p:cNvPr>
          <p:cNvSpPr/>
          <p:nvPr/>
        </p:nvSpPr>
        <p:spPr>
          <a:xfrm>
            <a:off x="8188036" y="2179072"/>
            <a:ext cx="3699164" cy="949930"/>
          </a:xfrm>
          <a:prstGeom prst="rect">
            <a:avLst/>
          </a:prstGeom>
          <a:solidFill>
            <a:srgbClr val="F98B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com sistema de crédito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DE2222-445F-7EEA-C2FC-0601028D5CB6}"/>
              </a:ext>
            </a:extLst>
          </p:cNvPr>
          <p:cNvSpPr/>
          <p:nvPr/>
        </p:nvSpPr>
        <p:spPr>
          <a:xfrm>
            <a:off x="8188036" y="3719053"/>
            <a:ext cx="3699164" cy="949930"/>
          </a:xfrm>
          <a:prstGeom prst="rect">
            <a:avLst/>
          </a:prstGeom>
          <a:solidFill>
            <a:srgbClr val="9F6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sem sistema de crédito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desk1">
            <a:extLst>
              <a:ext uri="{FF2B5EF4-FFF2-40B4-BE49-F238E27FC236}">
                <a16:creationId xmlns:a16="http://schemas.microsoft.com/office/drawing/2014/main" id="{A7C73144-271D-9400-2C81-DAC9BEE97D7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" y="0"/>
            <a:ext cx="12192000" cy="7758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E3C"/>
          </a:solidFill>
          <a:ln w="9525">
            <a:noFill/>
            <a:miter lim="800000"/>
            <a:headEnd/>
            <a:tailEnd/>
          </a:ln>
          <a:effectLst/>
        </p:spPr>
        <p:txBody>
          <a:bodyPr tIns="1080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7E21C2-DF13-81A2-BBD4-DADDB2F5207F}"/>
              </a:ext>
            </a:extLst>
          </p:cNvPr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01B5AE-6BB3-4560-08FD-8DEF0F53EAAB}"/>
              </a:ext>
            </a:extLst>
          </p:cNvPr>
          <p:cNvSpPr txBox="1"/>
          <p:nvPr/>
        </p:nvSpPr>
        <p:spPr>
          <a:xfrm>
            <a:off x="304799" y="248981"/>
            <a:ext cx="6815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s-E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da Arte - Créditos académicos em África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57019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3DF0709-C4F5-02DE-2AEE-A37F7940ED38}"/>
              </a:ext>
            </a:extLst>
          </p:cNvPr>
          <p:cNvSpPr/>
          <p:nvPr/>
        </p:nvSpPr>
        <p:spPr>
          <a:xfrm>
            <a:off x="-1" y="4322615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1391984-64FA-BFD4-BCBC-00B5B52228D2}"/>
              </a:ext>
            </a:extLst>
          </p:cNvPr>
          <p:cNvSpPr/>
          <p:nvPr/>
        </p:nvSpPr>
        <p:spPr>
          <a:xfrm>
            <a:off x="7197431" y="1237923"/>
            <a:ext cx="845127" cy="7758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81DC8E5-6B8D-C3F7-6980-0F0587D0573C}"/>
              </a:ext>
            </a:extLst>
          </p:cNvPr>
          <p:cNvSpPr/>
          <p:nvPr/>
        </p:nvSpPr>
        <p:spPr>
          <a:xfrm>
            <a:off x="8285013" y="1226131"/>
            <a:ext cx="3699164" cy="7758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créditos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141C654-0E1B-7AF5-E6F3-646000E81C09}"/>
              </a:ext>
            </a:extLst>
          </p:cNvPr>
          <p:cNvSpPr/>
          <p:nvPr/>
        </p:nvSpPr>
        <p:spPr>
          <a:xfrm>
            <a:off x="7301334" y="2159938"/>
            <a:ext cx="845127" cy="77585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3C772C-FC6D-F02A-C6DE-F3347C8592E2}"/>
              </a:ext>
            </a:extLst>
          </p:cNvPr>
          <p:cNvSpPr/>
          <p:nvPr/>
        </p:nvSpPr>
        <p:spPr>
          <a:xfrm>
            <a:off x="8326582" y="2139834"/>
            <a:ext cx="3699164" cy="7758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créditos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B428C2-D642-1CE2-F60B-EB7FD5A42246}"/>
              </a:ext>
            </a:extLst>
          </p:cNvPr>
          <p:cNvSpPr/>
          <p:nvPr/>
        </p:nvSpPr>
        <p:spPr>
          <a:xfrm>
            <a:off x="13854" y="4253343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72BFFE8-347D-DDF1-8FEE-65C493B995AF}"/>
              </a:ext>
            </a:extLst>
          </p:cNvPr>
          <p:cNvSpPr/>
          <p:nvPr/>
        </p:nvSpPr>
        <p:spPr>
          <a:xfrm>
            <a:off x="8285013" y="3060181"/>
            <a:ext cx="3699164" cy="77585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créditos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D7DB5D0-41BE-8A26-E2CA-E35FFD1142FD}"/>
              </a:ext>
            </a:extLst>
          </p:cNvPr>
          <p:cNvSpPr/>
          <p:nvPr/>
        </p:nvSpPr>
        <p:spPr>
          <a:xfrm>
            <a:off x="7329044" y="3078904"/>
            <a:ext cx="845127" cy="775855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198E10-B90C-2309-EC46-2840196881A0}"/>
              </a:ext>
            </a:extLst>
          </p:cNvPr>
          <p:cNvSpPr/>
          <p:nvPr/>
        </p:nvSpPr>
        <p:spPr>
          <a:xfrm>
            <a:off x="8326582" y="4024743"/>
            <a:ext cx="3699164" cy="7758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créditos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D0AFDF0-FD30-777A-1FB5-1079DC9F8F37}"/>
              </a:ext>
            </a:extLst>
          </p:cNvPr>
          <p:cNvSpPr/>
          <p:nvPr/>
        </p:nvSpPr>
        <p:spPr>
          <a:xfrm>
            <a:off x="7301334" y="3997034"/>
            <a:ext cx="845127" cy="7758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5A4DF05-1E9F-C050-10E7-229FC62C1441}"/>
              </a:ext>
            </a:extLst>
          </p:cNvPr>
          <p:cNvSpPr/>
          <p:nvPr/>
        </p:nvSpPr>
        <p:spPr>
          <a:xfrm>
            <a:off x="13854" y="4184071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92CB3AC-C814-AC71-7604-AAB0F251E1DB}"/>
              </a:ext>
            </a:extLst>
          </p:cNvPr>
          <p:cNvSpPr/>
          <p:nvPr/>
        </p:nvSpPr>
        <p:spPr>
          <a:xfrm>
            <a:off x="59197" y="4287980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5A4DF05-1E9F-C050-10E7-229FC62C1441}"/>
              </a:ext>
            </a:extLst>
          </p:cNvPr>
          <p:cNvSpPr/>
          <p:nvPr/>
        </p:nvSpPr>
        <p:spPr>
          <a:xfrm>
            <a:off x="43191" y="4322615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D618A3-00CA-D6D2-DB35-9069E298B0CB}"/>
              </a:ext>
            </a:extLst>
          </p:cNvPr>
          <p:cNvSpPr/>
          <p:nvPr/>
        </p:nvSpPr>
        <p:spPr>
          <a:xfrm>
            <a:off x="101258" y="3446317"/>
            <a:ext cx="257938" cy="1877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2730366-CD25-C7AE-0176-E6F255735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344" r="2651" b="6515"/>
          <a:stretch/>
        </p:blipFill>
        <p:spPr>
          <a:xfrm>
            <a:off x="341214" y="914400"/>
            <a:ext cx="5754786" cy="59436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671178C-B164-73E2-B0FE-F02DBC826EA2}"/>
              </a:ext>
            </a:extLst>
          </p:cNvPr>
          <p:cNvSpPr txBox="1"/>
          <p:nvPr/>
        </p:nvSpPr>
        <p:spPr>
          <a:xfrm>
            <a:off x="6315180" y="5521035"/>
            <a:ext cx="5862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países com créditos anuais que variam entre 30 e 120 (3 países sem definição/informação)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2F67AB5-1CDE-88CC-1771-9C40726A3975}"/>
              </a:ext>
            </a:extLst>
          </p:cNvPr>
          <p:cNvSpPr/>
          <p:nvPr/>
        </p:nvSpPr>
        <p:spPr>
          <a:xfrm>
            <a:off x="13854" y="3899218"/>
            <a:ext cx="447630" cy="1233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esk1">
            <a:extLst>
              <a:ext uri="{FF2B5EF4-FFF2-40B4-BE49-F238E27FC236}">
                <a16:creationId xmlns:a16="http://schemas.microsoft.com/office/drawing/2014/main" id="{5F6F17A7-620E-FEA3-84A8-08F27B8C146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" y="0"/>
            <a:ext cx="12192000" cy="7758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E3C"/>
          </a:solidFill>
          <a:ln w="9525">
            <a:noFill/>
            <a:miter lim="800000"/>
            <a:headEnd/>
            <a:tailEnd/>
          </a:ln>
          <a:effectLst/>
        </p:spPr>
        <p:txBody>
          <a:bodyPr tIns="1080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9C6B597B-A29F-DA35-6DB4-74F5FF843AA3}"/>
              </a:ext>
            </a:extLst>
          </p:cNvPr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5F2A896-2B43-025E-8843-E768EF77612F}"/>
              </a:ext>
            </a:extLst>
          </p:cNvPr>
          <p:cNvSpPr txBox="1"/>
          <p:nvPr/>
        </p:nvSpPr>
        <p:spPr>
          <a:xfrm>
            <a:off x="374072" y="229984"/>
            <a:ext cx="12115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COM SISTEMA DE CRÉDITOS (Número de créditos por ano letivo)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0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D659B79-36C6-6A0D-A22D-A38FD3593961}"/>
              </a:ext>
            </a:extLst>
          </p:cNvPr>
          <p:cNvSpPr/>
          <p:nvPr/>
        </p:nvSpPr>
        <p:spPr>
          <a:xfrm>
            <a:off x="-1" y="4163288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A37F84B-8D79-8EDD-0247-C9FF6AEF3A8E}"/>
              </a:ext>
            </a:extLst>
          </p:cNvPr>
          <p:cNvSpPr/>
          <p:nvPr/>
        </p:nvSpPr>
        <p:spPr>
          <a:xfrm>
            <a:off x="7155860" y="1262142"/>
            <a:ext cx="845127" cy="77585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97AB644-FC51-0C03-C4CB-75CC7B604A02}"/>
              </a:ext>
            </a:extLst>
          </p:cNvPr>
          <p:cNvSpPr/>
          <p:nvPr/>
        </p:nvSpPr>
        <p:spPr>
          <a:xfrm>
            <a:off x="8194952" y="1257288"/>
            <a:ext cx="3699164" cy="7758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horas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3276847-F26B-0DA4-4E13-5F87D30B6641}"/>
              </a:ext>
            </a:extLst>
          </p:cNvPr>
          <p:cNvSpPr/>
          <p:nvPr/>
        </p:nvSpPr>
        <p:spPr>
          <a:xfrm>
            <a:off x="7218194" y="2223649"/>
            <a:ext cx="845127" cy="775855"/>
          </a:xfrm>
          <a:prstGeom prst="ellipse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494DEB-A131-857E-5101-232707C6A6CF}"/>
              </a:ext>
            </a:extLst>
          </p:cNvPr>
          <p:cNvSpPr/>
          <p:nvPr/>
        </p:nvSpPr>
        <p:spPr>
          <a:xfrm>
            <a:off x="8194952" y="2149161"/>
            <a:ext cx="3699164" cy="775855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horas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F75F69A-6B76-A0DC-09E8-CCC5C6906B2F}"/>
              </a:ext>
            </a:extLst>
          </p:cNvPr>
          <p:cNvSpPr/>
          <p:nvPr/>
        </p:nvSpPr>
        <p:spPr>
          <a:xfrm>
            <a:off x="7266673" y="3152760"/>
            <a:ext cx="845127" cy="775855"/>
          </a:xfrm>
          <a:prstGeom prst="ellipse">
            <a:avLst/>
          </a:prstGeom>
          <a:solidFill>
            <a:srgbClr val="2BAD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2FC3D21-AA25-1CD0-309D-7DC6FA6C18AE}"/>
              </a:ext>
            </a:extLst>
          </p:cNvPr>
          <p:cNvSpPr/>
          <p:nvPr/>
        </p:nvSpPr>
        <p:spPr>
          <a:xfrm>
            <a:off x="8194952" y="3123363"/>
            <a:ext cx="3699164" cy="775855"/>
          </a:xfrm>
          <a:prstGeom prst="rect">
            <a:avLst/>
          </a:prstGeom>
          <a:solidFill>
            <a:srgbClr val="2BAD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1620 horas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6263E9C-2A55-87F9-A55A-193C635125D8}"/>
              </a:ext>
            </a:extLst>
          </p:cNvPr>
          <p:cNvSpPr/>
          <p:nvPr/>
        </p:nvSpPr>
        <p:spPr>
          <a:xfrm>
            <a:off x="7266673" y="4081871"/>
            <a:ext cx="845127" cy="775855"/>
          </a:xfrm>
          <a:prstGeom prst="ellipse">
            <a:avLst/>
          </a:prstGeom>
          <a:solidFill>
            <a:srgbClr val="150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CAC6849-9F20-5222-D58C-5F2101C67E27}"/>
              </a:ext>
            </a:extLst>
          </p:cNvPr>
          <p:cNvSpPr/>
          <p:nvPr/>
        </p:nvSpPr>
        <p:spPr>
          <a:xfrm>
            <a:off x="8194952" y="4062850"/>
            <a:ext cx="3699164" cy="775855"/>
          </a:xfrm>
          <a:prstGeom prst="rect">
            <a:avLst/>
          </a:prstGeom>
          <a:solidFill>
            <a:srgbClr val="150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horas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94DE3D5-B7BA-90AE-41FA-7F7A4581E3D3}"/>
              </a:ext>
            </a:extLst>
          </p:cNvPr>
          <p:cNvSpPr/>
          <p:nvPr/>
        </p:nvSpPr>
        <p:spPr>
          <a:xfrm>
            <a:off x="7301296" y="4988481"/>
            <a:ext cx="845127" cy="7758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E3539AB-D4E6-C279-C145-3C1F72338C5F}"/>
              </a:ext>
            </a:extLst>
          </p:cNvPr>
          <p:cNvSpPr/>
          <p:nvPr/>
        </p:nvSpPr>
        <p:spPr>
          <a:xfrm>
            <a:off x="8194952" y="4989016"/>
            <a:ext cx="3699164" cy="7758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– 1800 horas por ano letivo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A8406D9-9179-F28E-F0B6-5CD89965C68A}"/>
              </a:ext>
            </a:extLst>
          </p:cNvPr>
          <p:cNvSpPr/>
          <p:nvPr/>
        </p:nvSpPr>
        <p:spPr>
          <a:xfrm>
            <a:off x="-1" y="4322615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C993E11-500C-75FB-4740-9712DDB0587C}"/>
              </a:ext>
            </a:extLst>
          </p:cNvPr>
          <p:cNvSpPr/>
          <p:nvPr/>
        </p:nvSpPr>
        <p:spPr>
          <a:xfrm>
            <a:off x="458362" y="4190995"/>
            <a:ext cx="374073" cy="15378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B64E4FE-3018-C8DC-D765-6CA3BC30DC7B}"/>
              </a:ext>
            </a:extLst>
          </p:cNvPr>
          <p:cNvSpPr/>
          <p:nvPr/>
        </p:nvSpPr>
        <p:spPr>
          <a:xfrm>
            <a:off x="358143" y="3830778"/>
            <a:ext cx="257938" cy="1877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6F76279-AD4F-9548-55A0-3B745A28B158}"/>
              </a:ext>
            </a:extLst>
          </p:cNvPr>
          <p:cNvSpPr/>
          <p:nvPr/>
        </p:nvSpPr>
        <p:spPr>
          <a:xfrm>
            <a:off x="374071" y="4170216"/>
            <a:ext cx="374073" cy="1233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32628F-48B6-AB14-1AED-C62BBB680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3232" r="3025" b="6465"/>
          <a:stretch/>
        </p:blipFill>
        <p:spPr>
          <a:xfrm>
            <a:off x="166254" y="1285744"/>
            <a:ext cx="5375564" cy="5454487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2B4FFAA0-EB7B-0442-6A9F-BDD533FD6E70}"/>
              </a:ext>
            </a:extLst>
          </p:cNvPr>
          <p:cNvSpPr/>
          <p:nvPr/>
        </p:nvSpPr>
        <p:spPr>
          <a:xfrm>
            <a:off x="13854" y="3899218"/>
            <a:ext cx="447630" cy="1233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esk1">
            <a:extLst>
              <a:ext uri="{FF2B5EF4-FFF2-40B4-BE49-F238E27FC236}">
                <a16:creationId xmlns:a16="http://schemas.microsoft.com/office/drawing/2014/main" id="{1746354D-3007-DC9A-8808-03B508645C9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" y="0"/>
            <a:ext cx="12192000" cy="7758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E3C"/>
          </a:solidFill>
          <a:ln w="9525">
            <a:noFill/>
            <a:miter lim="800000"/>
            <a:headEnd/>
            <a:tailEnd/>
          </a:ln>
          <a:effectLst/>
        </p:spPr>
        <p:txBody>
          <a:bodyPr tIns="1080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BC68BA0-2DE1-EF3C-97FF-91E7B7ACA19E}"/>
              </a:ext>
            </a:extLst>
          </p:cNvPr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00C6775-B3A7-C761-B695-9F1E83B36273}"/>
              </a:ext>
            </a:extLst>
          </p:cNvPr>
          <p:cNvSpPr txBox="1"/>
          <p:nvPr/>
        </p:nvSpPr>
        <p:spPr>
          <a:xfrm>
            <a:off x="374072" y="229984"/>
            <a:ext cx="987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COM SISTEMA DE CRÉDITOS (Número de horas por ano letivo)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4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263497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ACTS na integração regional africana: ACTS e ACQF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1097280"/>
            <a:ext cx="1143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O ACTS está incorporado na Agenda 2063 da UA e na Estratégia Continental de Educação para África (CESA 2016–2025). Permite quatro objetivos continentais:</a:t>
            </a:r>
            <a:endParaRPr sz="13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" y="1600200"/>
            <a:ext cx="384048" cy="4572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03860" y="1638300"/>
            <a:ext cx="3657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1663700"/>
            <a:ext cx="5212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Mobilidade estudantil em toda África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6480" y="1600200"/>
            <a:ext cx="384048" cy="4572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164580" y="1638300"/>
            <a:ext cx="3657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3680" y="1663700"/>
            <a:ext cx="5212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Reconhecimento de qualificações em sistemas nacionais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" y="2194560"/>
            <a:ext cx="384048" cy="4572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03860" y="2232660"/>
            <a:ext cx="3657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" y="2258060"/>
            <a:ext cx="5212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Desenvolvimento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de programas conjuntos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26480" y="2194560"/>
            <a:ext cx="384048" cy="4572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164580" y="2232660"/>
            <a:ext cx="3657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3680" y="2258060"/>
            <a:ext cx="5212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Integração no mercado de trabalho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" y="2926080"/>
            <a:ext cx="11430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1F3864"/>
                </a:solidFill>
                <a:latin typeface="Arial"/>
              </a:rPr>
              <a:t>ACTS e ACQF: complementares, não competitivas</a:t>
            </a:r>
            <a:endParaRPr sz="15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60" y="3429000"/>
            <a:ext cx="5623560" cy="4754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126480" y="3429000"/>
            <a:ext cx="5669280" cy="475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57200" y="3492500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 dirty="0">
                <a:solidFill>
                  <a:srgbClr val="FFFFFF"/>
                </a:solidFill>
                <a:latin typeface="Arial"/>
              </a:rPr>
              <a:t>ACTS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7920" y="3492500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 dirty="0">
                <a:solidFill>
                  <a:srgbClr val="FFFFFF"/>
                </a:solidFill>
                <a:latin typeface="Arial"/>
              </a:rPr>
              <a:t>ACQF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5760" y="3959352"/>
            <a:ext cx="5623560" cy="475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6126480" y="3959352"/>
            <a:ext cx="5669280" cy="475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57200" y="4022852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Facilita a transferência de créditos para mobilidade estudantil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17920" y="4022852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Fornece uma referência para comparar os níveis de qualificação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" y="4489704"/>
            <a:ext cx="5623560" cy="475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6126480" y="4489704"/>
            <a:ext cx="5669280" cy="475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57200" y="4553204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F3864"/>
                </a:solidFill>
                <a:latin typeface="Arial"/>
              </a:rPr>
              <a:t>Funciona ao nível de cursos e períodos de estudo</a:t>
            </a:r>
            <a:endParaRPr sz="1400" b="0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7920" y="4553204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F3864"/>
                </a:solidFill>
                <a:latin typeface="Arial"/>
              </a:rPr>
              <a:t>Opera ao nível de qualificações e cursos completos</a:t>
            </a:r>
            <a:endParaRPr sz="1400" b="0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5760" y="5020056"/>
            <a:ext cx="5623560" cy="475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6126480" y="5020056"/>
            <a:ext cx="5669280" cy="475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457200" y="5083556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Suporta mobilidade de curto prazo e parcial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7920" y="5083556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Apoia o reconhecimento das qualificações concluídas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" y="5550408"/>
            <a:ext cx="5623560" cy="475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6126480" y="5550408"/>
            <a:ext cx="5669280" cy="4754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57200" y="5613908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F3864"/>
                </a:solidFill>
                <a:latin typeface="Arial"/>
              </a:rPr>
              <a:t>Requer definição de carga de trabalho e resultados de aprendizagem</a:t>
            </a:r>
            <a:endParaRPr sz="1400" b="0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7920" y="5613908"/>
            <a:ext cx="548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F3864"/>
                </a:solidFill>
                <a:latin typeface="Arial"/>
              </a:rPr>
              <a:t>Exige descritores de nível e padrões de qualificação</a:t>
            </a:r>
            <a:endParaRPr sz="1400" b="0" i="0" dirty="0">
              <a:solidFill>
                <a:srgbClr val="1F38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12188952" cy="164592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CE3C"/>
                </a:solidFill>
                <a:latin typeface="Arial"/>
              </a:rPr>
              <a:t>SECÇÃO 3</a:t>
            </a:r>
            <a:endParaRPr sz="2400" b="1" i="0" dirty="0">
              <a:solidFill>
                <a:srgbClr val="FFCE3C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233353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Arial"/>
              </a:rPr>
              <a:t>Traduzir os currículos em ACTS:
um percurso prático</a:t>
            </a:r>
            <a:endParaRPr sz="3600" b="1" i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411480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Passo 1 — Estabelecer a linha base da carga de trabalho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594360" cy="59436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65760" y="1097280"/>
            <a:ext cx="594360" cy="5943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" y="1115568"/>
            <a:ext cx="10698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Arial"/>
              </a:rPr>
              <a:t>Estima o total de horas que um estudante típico dedica a cada disciplina — incluindo TODOS os componentes: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" y="1783080"/>
            <a:ext cx="5577840" cy="7498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65760" y="1783080"/>
            <a:ext cx="73152" cy="749808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1833880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F3864"/>
                </a:solidFill>
                <a:latin typeface="Arial"/>
              </a:rPr>
              <a:t>Tempo de contacto agendado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" y="2189480"/>
            <a:ext cx="5303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Palestras, seminários, sessões de laboratório, tempo de estúdio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3640" y="1783080"/>
            <a:ext cx="5577840" cy="7498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263640" y="1783080"/>
            <a:ext cx="73152" cy="749808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00800" y="1833880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 err="1">
                <a:solidFill>
                  <a:srgbClr val="1F3864"/>
                </a:solidFill>
                <a:latin typeface="Arial"/>
              </a:rPr>
              <a:t>Estudo</a:t>
            </a:r>
            <a:r>
              <a:rPr lang="es-ES" sz="1400" b="1" dirty="0">
                <a:solidFill>
                  <a:srgbClr val="1F3864"/>
                </a:solidFill>
                <a:latin typeface="Arial"/>
              </a:rPr>
              <a:t> dirigido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2189480"/>
            <a:ext cx="530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Leituras atribuídas, conjuntos de exercícios, exercícios preparatórios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" y="2606040"/>
            <a:ext cx="5577840" cy="7498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365760" y="2606040"/>
            <a:ext cx="73152" cy="749808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502920" y="2656840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 err="1">
                <a:solidFill>
                  <a:srgbClr val="1F3864"/>
                </a:solidFill>
                <a:latin typeface="Arial"/>
              </a:rPr>
              <a:t>Estudo</a:t>
            </a:r>
            <a:r>
              <a:rPr lang="es-ES" sz="1400" b="1" dirty="0">
                <a:solidFill>
                  <a:srgbClr val="1F3864"/>
                </a:solidFill>
                <a:latin typeface="Arial"/>
              </a:rPr>
              <a:t> autodirigido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" y="3012440"/>
            <a:ext cx="5303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Revisão, leitura de contexto, trabalho exploratório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3640" y="2606040"/>
            <a:ext cx="5577840" cy="7498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263640" y="2606040"/>
            <a:ext cx="73152" cy="749808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400800" y="2656840"/>
            <a:ext cx="4461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1F3864"/>
                </a:solidFill>
                <a:latin typeface="Arial"/>
              </a:rPr>
              <a:t>Preparação e conclusão da avaliação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3012440"/>
            <a:ext cx="5303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Exames, ensaios, projetos, apresentações, portfólios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" y="3520440"/>
            <a:ext cx="1143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1F3864"/>
                </a:solidFill>
                <a:latin typeface="Arial"/>
              </a:rPr>
              <a:t>Exemplo trabalhado — curso semestral de 16 semanas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5760" y="3931920"/>
            <a:ext cx="502920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29260" y="3970020"/>
            <a:ext cx="49276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Leituras (2 × 1,5 h/semana)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40680" y="3931920"/>
            <a:ext cx="182880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5504180" y="3970020"/>
            <a:ext cx="1772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3 horas por semana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15200" y="3931920"/>
            <a:ext cx="420624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7378700" y="3970020"/>
            <a:ext cx="410464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48 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5760" y="4315968"/>
            <a:ext cx="5029200" cy="347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429260" y="4354068"/>
            <a:ext cx="49276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Arial"/>
              </a:rPr>
              <a:t>Participação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em </a:t>
            </a:r>
            <a:r>
              <a:rPr lang="es-ES" sz="1400" dirty="0" err="1">
                <a:solidFill>
                  <a:srgbClr val="000000"/>
                </a:solidFill>
                <a:latin typeface="Arial"/>
              </a:rPr>
              <a:t>seminários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/</a:t>
            </a:r>
            <a:r>
              <a:rPr lang="es-ES" sz="1400" dirty="0" err="1">
                <a:solidFill>
                  <a:srgbClr val="000000"/>
                </a:solidFill>
                <a:latin typeface="Arial"/>
              </a:rPr>
              <a:t>tutoriais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40680" y="4315968"/>
            <a:ext cx="1828800" cy="347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5504180" y="4354068"/>
            <a:ext cx="17272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1 hora por semana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5200" y="4315968"/>
            <a:ext cx="4206240" cy="347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7378700" y="4354068"/>
            <a:ext cx="410464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16 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5760" y="4700016"/>
            <a:ext cx="502920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29260" y="4738116"/>
            <a:ext cx="49276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Leitura atribuída e preparação do caso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40680" y="4700016"/>
            <a:ext cx="182880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5504179" y="4738116"/>
            <a:ext cx="1956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2,5 horas por semana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15200" y="4700016"/>
            <a:ext cx="420624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7378700" y="4738116"/>
            <a:ext cx="410464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40 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5760" y="5084064"/>
            <a:ext cx="5029200" cy="347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9260" y="5122164"/>
            <a:ext cx="49276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Trabalho em projetos de grupo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40680" y="5084064"/>
            <a:ext cx="1828800" cy="347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5504180" y="5122164"/>
            <a:ext cx="17272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1,5 h/semana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15200" y="5084064"/>
            <a:ext cx="4206240" cy="347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7378700" y="5122164"/>
            <a:ext cx="410464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24 h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5760" y="5468112"/>
            <a:ext cx="502920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429260" y="5506212"/>
            <a:ext cx="49276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Preparação e conclusão da avaliação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40680" y="5468112"/>
            <a:ext cx="182880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5504180" y="5506212"/>
            <a:ext cx="17272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—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315200" y="5468112"/>
            <a:ext cx="4206240" cy="3474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7378700" y="5506212"/>
            <a:ext cx="410464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000000"/>
                </a:solidFill>
                <a:latin typeface="Arial"/>
              </a:rPr>
              <a:t>22 h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5760" y="5852160"/>
            <a:ext cx="5029200" cy="347472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429260" y="5890260"/>
            <a:ext cx="492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 dirty="0">
                <a:solidFill>
                  <a:srgbClr val="FFFFFF"/>
                </a:solidFill>
                <a:latin typeface="Arial"/>
              </a:rPr>
              <a:t>TOTAL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40680" y="5852160"/>
            <a:ext cx="1828800" cy="347472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5504180" y="5890260"/>
            <a:ext cx="17272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1" i="0" dirty="0">
                <a:solidFill>
                  <a:srgbClr val="FFFFFF"/>
                </a:solidFill>
                <a:latin typeface="Arial"/>
              </a:rPr>
              <a:t>—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315200" y="5852160"/>
            <a:ext cx="4206240" cy="347472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7378700" y="5890260"/>
            <a:ext cx="410464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150 h → 150 ÷ 25 = 6 créditos ACTS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5760" y="6263640"/>
            <a:ext cx="11430000" cy="50292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502920" y="6291072"/>
            <a:ext cx="11155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i="1" dirty="0">
                <a:latin typeface="Arial"/>
              </a:rPr>
              <a:t>Erro comum: Instituições que contam apenas as horas de aula (48 h) atribuem 2 créditos subestimando significativamente o módulo e tornando o trabalho dos estudantes invisível nos registos oficiais.</a:t>
            </a:r>
            <a:endParaRPr sz="1400" b="0" i="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324612"/>
            <a:ext cx="117062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Passos 2 e 3 — Resultados de Aprendizagem e mapeamento ao valor do crédito ACTS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594360" cy="59436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65760" y="1097280"/>
            <a:ext cx="594360" cy="5943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" y="1115568"/>
            <a:ext cx="10698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1F3864"/>
                </a:solidFill>
                <a:latin typeface="Arial"/>
              </a:rPr>
              <a:t>Articular Resultados de Aprendizagem — um resultado de aprendizagem bem formulado:</a:t>
            </a:r>
            <a:endParaRPr sz="16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560" y="1600200"/>
            <a:ext cx="106984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Arial"/>
              </a:rPr>
              <a:t>Utiliza um verbo ativo que descreve uma capacidade observável (analisar, desenhar, avaliar, aplicar — não "compreender" ou "apreciar").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Arial"/>
              </a:rPr>
              <a:t>Especifica o objeto ou contexto a que a capacidade se aplica.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Arial"/>
              </a:rPr>
              <a:t>Sinaliza implícita ou explicitamente o nível de complexidade (introdutório, intermédio, avançado).</a:t>
            </a:r>
            <a:endParaRPr sz="16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" y="3429000"/>
            <a:ext cx="594360" cy="594360"/>
          </a:xfrm>
          <a:prstGeom prst="rect">
            <a:avLst/>
          </a:prstGeom>
          <a:solidFill>
            <a:srgbClr val="3786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65760" y="3429000"/>
            <a:ext cx="594360" cy="5943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sz="2800" b="1" i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560" y="3447288"/>
            <a:ext cx="10698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1F3864"/>
                </a:solidFill>
                <a:latin typeface="Arial"/>
              </a:rPr>
              <a:t>Mapa para o Valor de Crédito do ACTS — Tabela de referência:</a:t>
            </a:r>
            <a:endParaRPr sz="14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1560" y="3931920"/>
            <a:ext cx="1783080" cy="36576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68486" y="3873552"/>
            <a:ext cx="2182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FFFFFF"/>
                </a:solidFill>
                <a:latin typeface="Arial"/>
              </a:rPr>
              <a:t>Carga total </a:t>
            </a:r>
          </a:p>
          <a:p>
            <a:pPr algn="ctr"/>
            <a:r>
              <a:rPr lang="es-ES" sz="1200" b="1" dirty="0">
                <a:solidFill>
                  <a:srgbClr val="FFFFFF"/>
                </a:solidFill>
                <a:latin typeface="Arial"/>
              </a:rPr>
              <a:t>de </a:t>
            </a:r>
            <a:r>
              <a:rPr lang="es-ES" sz="1200" b="1" dirty="0" err="1">
                <a:solidFill>
                  <a:srgbClr val="FFFFFF"/>
                </a:solidFill>
                <a:latin typeface="Arial"/>
              </a:rPr>
              <a:t>trabalho</a:t>
            </a:r>
            <a:endParaRPr sz="12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80360" y="3931920"/>
            <a:ext cx="1783080" cy="36576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931160" y="3931920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FFFF"/>
                </a:solidFill>
                <a:latin typeface="Arial"/>
              </a:rPr>
              <a:t>Créditos ACTS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1560" y="4343400"/>
            <a:ext cx="1783080" cy="310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102360" y="4368800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20–25 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80360" y="4343400"/>
            <a:ext cx="1783080" cy="310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2931160" y="4368800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Arial"/>
              </a:rPr>
              <a:t>1 crédito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51560" y="4681728"/>
            <a:ext cx="1783080" cy="310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102360" y="4707128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40–50 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80360" y="4681728"/>
            <a:ext cx="1783080" cy="310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931160" y="4707128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2 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créditos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51560" y="5020056"/>
            <a:ext cx="1783080" cy="310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102360" y="5045456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60–75 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80360" y="5020056"/>
            <a:ext cx="1783080" cy="310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931160" y="5045456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3 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créditos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1560" y="5358384"/>
            <a:ext cx="1783080" cy="310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1102360" y="5383784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80–100 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80360" y="5358384"/>
            <a:ext cx="1783080" cy="310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931160" y="5383784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4 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créditos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1560" y="5696712"/>
            <a:ext cx="1783080" cy="310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1102360" y="5722112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100–125 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80360" y="5696712"/>
            <a:ext cx="1783080" cy="3108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2931160" y="5722112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5 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créditos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1560" y="6035040"/>
            <a:ext cx="1783080" cy="310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1102360" y="6060440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120–150 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80360" y="6035040"/>
            <a:ext cx="1783080" cy="310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2931160" y="6060440"/>
            <a:ext cx="1706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6 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créditos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9200" y="3931920"/>
            <a:ext cx="685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1F3864"/>
                </a:solidFill>
                <a:latin typeface="Arial"/>
              </a:rPr>
              <a:t>O mapa de créditos ao nível do programa fornece:</a:t>
            </a:r>
            <a:endParaRPr sz="16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9200" y="4343400"/>
            <a:ext cx="685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00" indent="-182800">
              <a:buChar char="▸"/>
            </a:pPr>
            <a:r>
              <a:rPr lang="pt-BR" sz="1600">
                <a:solidFill>
                  <a:srgbClr val="000000"/>
                </a:solidFill>
                <a:latin typeface="Arial"/>
              </a:rPr>
              <a:t>Uma licenciatura de 3 anos → 180 créditos ACTS
Uma licenciatura de 4 anos → 240 créditos ACTS
Visão estrutural das disciplinas nucleares, optativas, estágios e projetos finais
Informação essencial para as instituições de acolhimento que avaliam estudantes transferidos</a:t>
            </a:r>
            <a:endParaRPr sz="1600" b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1000" y="269189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 err="1">
                <a:solidFill>
                  <a:srgbClr val="1F3864"/>
                </a:solidFill>
                <a:latin typeface="Arial"/>
              </a:rPr>
              <a:t>Armadilhas</a:t>
            </a:r>
            <a:r>
              <a:rPr lang="es-ES" sz="2200" b="1" dirty="0">
                <a:solidFill>
                  <a:srgbClr val="1F3864"/>
                </a:solidFill>
                <a:latin typeface="Arial"/>
              </a:rPr>
              <a:t> </a:t>
            </a:r>
            <a:r>
              <a:rPr lang="es-ES" sz="2200" b="1" dirty="0" err="1">
                <a:solidFill>
                  <a:srgbClr val="1F3864"/>
                </a:solidFill>
                <a:latin typeface="Arial"/>
              </a:rPr>
              <a:t>comuns</a:t>
            </a:r>
            <a:r>
              <a:rPr lang="es-ES" sz="2200" b="1" dirty="0">
                <a:solidFill>
                  <a:srgbClr val="1F3864"/>
                </a:solidFill>
                <a:latin typeface="Arial"/>
              </a:rPr>
              <a:t> a evitar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5577840" cy="384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7360" y="1100928"/>
            <a:ext cx="5400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Atribuição de créditos sem estimativa de carga de trabalho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1481328"/>
            <a:ext cx="557784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67360" y="1536192"/>
            <a:ext cx="540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rgbClr val="595959"/>
                </a:solidFill>
                <a:latin typeface="Arial"/>
              </a:rPr>
              <a:t>Porque é importante: Os créditos tornam-se números arbitrários sem significado para as instituições de </a:t>
            </a:r>
            <a:r>
              <a:rPr lang="pt-BR" sz="1400" i="1" dirty="0" err="1">
                <a:solidFill>
                  <a:srgbClr val="595959"/>
                </a:solidFill>
                <a:latin typeface="Arial"/>
              </a:rPr>
              <a:t>receção</a:t>
            </a:r>
            <a:r>
              <a:rPr lang="pt-BR" sz="1400" i="1" dirty="0">
                <a:solidFill>
                  <a:srgbClr val="595959"/>
                </a:solidFill>
                <a:latin typeface="Arial"/>
              </a:rPr>
              <a:t>.</a:t>
            </a:r>
            <a:endParaRPr sz="1400" b="0" i="1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" y="2148840"/>
            <a:ext cx="5298440" cy="4572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4660" y="2375428"/>
            <a:ext cx="54000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Como evitar: Baseie sempre os valores de crédito numa estimativa documentada de carga de trabalho, por mais aproximada que seja.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3640" y="1097280"/>
            <a:ext cx="5577840" cy="384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352540" y="1125266"/>
            <a:ext cx="5400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Tratar a tradução como puramente administrativa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3640" y="1524278"/>
            <a:ext cx="557784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365240" y="1536192"/>
            <a:ext cx="540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rgbClr val="595959"/>
                </a:solidFill>
                <a:latin typeface="Arial"/>
              </a:rPr>
              <a:t>Porque é importante: O corpo docente desengaja-se; os créditos tornam-se rótulos burocráticos.</a:t>
            </a:r>
            <a:endParaRPr sz="1400" b="0" i="1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2540" y="2148840"/>
            <a:ext cx="5298440" cy="4572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352540" y="2338852"/>
            <a:ext cx="540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Como evitar: Envolva o corpo docente na atribuição de créditos, especialmente na formulação dos resultados de aprendizagem.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" y="3429000"/>
            <a:ext cx="5577840" cy="384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67360" y="3479800"/>
            <a:ext cx="5400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Ignorar os quadros regionais existentes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760" y="3813048"/>
            <a:ext cx="557784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67360" y="3882248"/>
            <a:ext cx="540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rgbClr val="595959"/>
                </a:solidFill>
                <a:latin typeface="Arial"/>
              </a:rPr>
              <a:t>Porque é importante: Tradução do ACTS inconsistente com EACATS, CAMES ou SADCQF cria confusão.</a:t>
            </a:r>
            <a:endParaRPr sz="1400" b="0" i="1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4660" y="4537184"/>
            <a:ext cx="5298440" cy="4572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54660" y="4701776"/>
            <a:ext cx="540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Como evitar: Mapear créditos ACTS para quadros regionais existentes; Compatibilidade de documentos explicitamente.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3640" y="3429000"/>
            <a:ext cx="5577840" cy="384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263639" y="3479800"/>
            <a:ext cx="575974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rgbClr val="FFFFFF"/>
                </a:solidFill>
                <a:latin typeface="Arial"/>
              </a:rPr>
              <a:t>Assumir equivalência de créditos implica equivalência de conteúdo</a:t>
            </a:r>
            <a:endParaRPr sz="13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63640" y="3813048"/>
            <a:ext cx="5577840" cy="182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365240" y="3893681"/>
            <a:ext cx="540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rgbClr val="595959"/>
                </a:solidFill>
                <a:latin typeface="Arial"/>
              </a:rPr>
              <a:t>Porque é importante: Um curso de 3 créditos numa instituição ≠ um curso de 3 créditos noutra.</a:t>
            </a:r>
            <a:endParaRPr sz="1400" b="0" i="1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52540" y="4550941"/>
            <a:ext cx="5298440" cy="4572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395720" y="4688101"/>
            <a:ext cx="540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Como evitar: Use os resultados de aprendizagem para comunicar conteúdo; Use os créditos para comunicar a carga de trabalho.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760" y="5806440"/>
            <a:ext cx="11430000" cy="384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67360" y="5857240"/>
            <a:ext cx="11252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Tentar implementar em toda a instituição de uma só vez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" y="6190488"/>
            <a:ext cx="11430000" cy="45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467360" y="6208776"/>
            <a:ext cx="11252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Como evitar: Pilote um ou dois programas, documente a experiência e depois replique.</a:t>
            </a:r>
            <a:endParaRPr sz="1100" b="0" i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840480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840480" y="0"/>
            <a:ext cx="109728" cy="68580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2608" y="752978"/>
            <a:ext cx="3291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CE3C"/>
                </a:solidFill>
                <a:latin typeface="Arial"/>
              </a:rPr>
              <a:t>HAQAA3 | FASE PILOTO DO ACT</a:t>
            </a:r>
            <a:endParaRPr b="1" i="0" dirty="0">
              <a:solidFill>
                <a:srgbClr val="FFCE3C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1920240"/>
            <a:ext cx="3291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FFFF"/>
                </a:solidFill>
                <a:latin typeface="Arial"/>
              </a:rPr>
              <a:t>MÓDULO 1</a:t>
            </a:r>
            <a:endParaRPr sz="32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" y="2651760"/>
            <a:ext cx="329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FFFF"/>
                </a:solidFill>
                <a:latin typeface="Arial"/>
              </a:rPr>
              <a:t>Créditos académicos
e currículos</a:t>
            </a:r>
            <a:endParaRPr sz="2400" b="0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6240" y="914400"/>
            <a:ext cx="768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i="0" dirty="0">
                <a:solidFill>
                  <a:srgbClr val="1F3864"/>
                </a:solidFill>
                <a:latin typeface="Arial"/>
              </a:rPr>
              <a:t>Vis</a:t>
            </a:r>
            <a:r>
              <a:rPr lang="pt-BR" sz="2400" b="1" dirty="0">
                <a:solidFill>
                  <a:srgbClr val="002060"/>
                </a:solidFill>
                <a:latin typeface="Arial"/>
              </a:rPr>
              <a:t>ã</a:t>
            </a:r>
            <a:r>
              <a:rPr lang="es-ES" sz="2200" b="1" i="0" dirty="0">
                <a:solidFill>
                  <a:srgbClr val="1F3864"/>
                </a:solidFill>
                <a:latin typeface="Arial"/>
              </a:rPr>
              <a:t>o </a:t>
            </a:r>
            <a:r>
              <a:rPr lang="es-ES" sz="2200" b="1" i="0" dirty="0" err="1">
                <a:solidFill>
                  <a:srgbClr val="1F3864"/>
                </a:solidFill>
                <a:latin typeface="Arial"/>
              </a:rPr>
              <a:t>geral</a:t>
            </a:r>
            <a:r>
              <a:rPr lang="es-ES" sz="2200" b="1" i="0" dirty="0">
                <a:solidFill>
                  <a:srgbClr val="1F3864"/>
                </a:solidFill>
                <a:latin typeface="Arial"/>
              </a:rPr>
              <a:t> do </a:t>
            </a:r>
            <a:r>
              <a:rPr sz="2200" b="1" i="0" dirty="0">
                <a:solidFill>
                  <a:srgbClr val="1F3864"/>
                </a:solidFill>
                <a:latin typeface="Arial"/>
              </a:rPr>
              <a:t>M</a:t>
            </a:r>
            <a:r>
              <a:rPr lang="es-ES" sz="2200" b="1" i="0" dirty="0" err="1">
                <a:solidFill>
                  <a:srgbClr val="1F3864"/>
                </a:solidFill>
                <a:latin typeface="Arial"/>
              </a:rPr>
              <a:t>ó</a:t>
            </a:r>
            <a:r>
              <a:rPr sz="2200" b="1" i="0" dirty="0" err="1">
                <a:solidFill>
                  <a:srgbClr val="1F3864"/>
                </a:solidFill>
                <a:latin typeface="Arial"/>
              </a:rPr>
              <a:t>dul</a:t>
            </a:r>
            <a:r>
              <a:rPr lang="es-ES" sz="2200" b="1" i="0" dirty="0">
                <a:solidFill>
                  <a:srgbClr val="1F3864"/>
                </a:solidFill>
                <a:latin typeface="Arial"/>
              </a:rPr>
              <a:t>o</a:t>
            </a:r>
            <a:r>
              <a:rPr sz="2200" b="1" i="0" dirty="0">
                <a:solidFill>
                  <a:srgbClr val="1F3864"/>
                </a:solidFill>
                <a:latin typeface="Arial"/>
              </a:rPr>
              <a:t> </a:t>
            </a:r>
            <a:r>
              <a:rPr lang="es-ES" sz="2200" b="1" dirty="0">
                <a:solidFill>
                  <a:srgbClr val="1F3864"/>
                </a:solidFill>
                <a:latin typeface="Arial"/>
              </a:rPr>
              <a:t>1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240" y="1399309"/>
            <a:ext cx="76809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"/>
              </a:rPr>
              <a:t>Este módulo explora o que são créditos académicos, como funcionam dentro dos currículos, como as experiências africanas e europeias com a reforma do sistema de crédito evoluíram e o que tudo isto significa para a utilização prática do ACTS a nível institucional.</a:t>
            </a:r>
          </a:p>
          <a:p>
            <a:pPr algn="just"/>
            <a:endParaRPr lang="en-US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n-US" b="1" dirty="0">
                <a:solidFill>
                  <a:srgbClr val="002060"/>
                </a:solidFill>
                <a:latin typeface="Arial"/>
              </a:rPr>
              <a:t>Agenda</a:t>
            </a:r>
          </a:p>
          <a:p>
            <a:pPr algn="just"/>
            <a:endParaRPr lang="en-US" b="1" dirty="0">
              <a:solidFill>
                <a:srgbClr val="00206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Arial"/>
              </a:rPr>
              <a:t>Apresentação geral dividida em 3 secções (40 minutos)</a:t>
            </a:r>
            <a:endParaRPr lang="en-US" b="1" dirty="0">
              <a:solidFill>
                <a:srgbClr val="002060"/>
              </a:solidFill>
              <a:latin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3864"/>
                </a:solidFill>
                <a:latin typeface="Arial"/>
              </a:rPr>
              <a:t>Secção 1 — Créditos académicos: conceito, carga de trabalho e o quadro ACTS
Secção 2 — História e evolução dos sistemas de créditos académicos
Secção 3 — Traduzir os currículos em ACTS: um percurso prático</a:t>
            </a:r>
            <a:endParaRPr lang="en-US" dirty="0">
              <a:solidFill>
                <a:srgbClr val="1F3864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F3864"/>
                </a:solidFill>
                <a:latin typeface="Arial"/>
              </a:rPr>
              <a:t>Sessão de trabalho em grupo (40 minutos)</a:t>
            </a:r>
            <a:endParaRPr lang="en-US" b="1" dirty="0">
              <a:solidFill>
                <a:srgbClr val="1F3864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F3864"/>
                </a:solidFill>
                <a:latin typeface="Arial"/>
              </a:rPr>
              <a:t>Apresentação dos resultados da discussão em grupo (30 minutos)</a:t>
            </a:r>
            <a:endParaRPr lang="en-US" b="1" dirty="0">
              <a:solidFill>
                <a:srgbClr val="1F3864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1F3864"/>
                </a:solidFill>
                <a:latin typeface="Arial"/>
              </a:rPr>
              <a:t>Conclusão</a:t>
            </a:r>
            <a:r>
              <a:rPr lang="en-US" b="1" dirty="0">
                <a:solidFill>
                  <a:srgbClr val="1F3864"/>
                </a:solidFill>
                <a:latin typeface="Arial"/>
              </a:rPr>
              <a:t> (10 </a:t>
            </a:r>
            <a:r>
              <a:rPr lang="en-US" b="1" dirty="0" err="1">
                <a:solidFill>
                  <a:srgbClr val="1F3864"/>
                </a:solidFill>
                <a:latin typeface="Arial"/>
              </a:rPr>
              <a:t>minutos</a:t>
            </a:r>
            <a:r>
              <a:rPr lang="en-US" b="1" dirty="0">
                <a:solidFill>
                  <a:srgbClr val="1F3864"/>
                </a:solidFill>
                <a:latin typeface="Arial"/>
              </a:rPr>
              <a:t>)</a:t>
            </a:r>
            <a:endParaRPr lang="en-US" b="0" i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12188952" cy="164592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1371600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FFCE3C"/>
                </a:solidFill>
                <a:latin typeface="Arial"/>
              </a:rPr>
              <a:t>MÓDULO 1 | ATIVIDADE INDIVIDUAL PRÉ-SESSÃO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CE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1920240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600" b="1" dirty="0">
                <a:solidFill>
                  <a:srgbClr val="FFFFFF"/>
                </a:solidFill>
                <a:latin typeface="Arial"/>
              </a:rPr>
              <a:t>Como é que a sua instituição</a:t>
            </a:r>
          </a:p>
          <a:p>
            <a:pPr lvl="0">
              <a:defRPr/>
            </a:pPr>
            <a:r>
              <a:rPr lang="pt-BR" sz="3600" b="1" dirty="0">
                <a:solidFill>
                  <a:srgbClr val="FFFFFF"/>
                </a:solidFill>
                <a:latin typeface="Arial"/>
              </a:rPr>
              <a:t>se compara à ACTS?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499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216690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200" b="1" dirty="0">
                <a:solidFill>
                  <a:srgbClr val="1F3864"/>
                </a:solidFill>
                <a:latin typeface="Arial"/>
              </a:rPr>
              <a:t>As quatro dimensões a mapear e comparar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5577840" cy="2377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" y="1097280"/>
            <a:ext cx="502920" cy="2377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60" y="1275080"/>
            <a:ext cx="47548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" y="1198880"/>
            <a:ext cx="4846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600" b="1" dirty="0" err="1">
                <a:solidFill>
                  <a:srgbClr val="1F3864"/>
                </a:solidFill>
                <a:latin typeface="Arial"/>
              </a:rPr>
              <a:t>Definição</a:t>
            </a:r>
            <a:r>
              <a:rPr lang="es-ES" sz="1600" b="1" dirty="0">
                <a:solidFill>
                  <a:srgbClr val="1F3864"/>
                </a:solidFill>
                <a:latin typeface="Arial"/>
              </a:rPr>
              <a:t> de crédito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120" y="1630680"/>
            <a:ext cx="4846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i="1" dirty="0">
                <a:solidFill>
                  <a:srgbClr val="7F7F7F"/>
                </a:solidFill>
                <a:latin typeface="Arial"/>
              </a:rPr>
              <a:t>Como define a sua instituição 1 crédito académico?</a:t>
            </a:r>
            <a:endParaRPr kumimoji="0" sz="1600" b="0" i="1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120" y="2066769"/>
            <a:ext cx="4846320" cy="420881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840" y="2142158"/>
            <a:ext cx="4754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400" b="1" dirty="0">
                <a:solidFill>
                  <a:srgbClr val="000000"/>
                </a:solidFill>
                <a:latin typeface="Arial"/>
              </a:rPr>
              <a:t>ACTS: 1 crédito = 20–25 h carga total de trabalho dos estudantes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120" y="2624641"/>
            <a:ext cx="4846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☐ 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Apenas horas de contacto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☐ 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Carga total de trabalho dos estudantes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☐ 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Misto / </a:t>
            </a:r>
            <a:r>
              <a:rPr lang="es-ES" sz="1600" dirty="0" err="1">
                <a:solidFill>
                  <a:srgbClr val="000000"/>
                </a:solidFill>
                <a:latin typeface="Arial"/>
              </a:rPr>
              <a:t>incerto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☐ 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Existe uma política formal escrita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3640" y="1097280"/>
            <a:ext cx="5577840" cy="2377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63640" y="1097280"/>
            <a:ext cx="502920" cy="2377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040" y="1275080"/>
            <a:ext cx="47548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0" y="1198880"/>
            <a:ext cx="4846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b="1" dirty="0">
                <a:solidFill>
                  <a:srgbClr val="1F3864"/>
                </a:solidFill>
                <a:latin typeface="Arial"/>
              </a:rPr>
              <a:t>Componentes da carga de trabalho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7999" y="1491488"/>
            <a:ext cx="5172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i="1" dirty="0">
                <a:solidFill>
                  <a:srgbClr val="7F7F7F"/>
                </a:solidFill>
                <a:latin typeface="Arial"/>
              </a:rPr>
              <a:t>Quais componentes são formalmente contabilizados?</a:t>
            </a:r>
            <a:endParaRPr kumimoji="0" sz="1600" b="0" i="1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0" y="1890015"/>
            <a:ext cx="4846320" cy="723337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0859" y="1896729"/>
            <a:ext cx="48920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400" b="1" dirty="0">
                <a:solidFill>
                  <a:srgbClr val="000000"/>
                </a:solidFill>
                <a:latin typeface="Arial"/>
              </a:rPr>
              <a:t>ACTS: Todos os três componentes: ensino agendado + estudo independente orientado + preparação e conclusão da avaliação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80859" y="2613352"/>
            <a:ext cx="4846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☐ </a:t>
            </a:r>
            <a:r>
              <a:rPr lang="es-ES" sz="1600" dirty="0" err="1">
                <a:solidFill>
                  <a:srgbClr val="000000"/>
                </a:solidFill>
                <a:latin typeface="Arial"/>
              </a:rPr>
              <a:t>Ensino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 agendado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☐ </a:t>
            </a:r>
            <a:r>
              <a:rPr lang="es-ES" sz="1600" dirty="0" err="1">
                <a:solidFill>
                  <a:srgbClr val="000000"/>
                </a:solidFill>
                <a:latin typeface="Arial"/>
              </a:rPr>
              <a:t>Estudo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 independente guiado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☐ 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Preparação e conclusão da avaliação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☐ 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Todos os três foram formalmente contados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" y="3657600"/>
            <a:ext cx="5577840" cy="2377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760" y="3657600"/>
            <a:ext cx="502920" cy="2377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160" y="3835400"/>
            <a:ext cx="47548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0120" y="3688597"/>
            <a:ext cx="4846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b="1" dirty="0">
                <a:solidFill>
                  <a:srgbClr val="1F3864"/>
                </a:solidFill>
                <a:latin typeface="Arial"/>
              </a:rPr>
              <a:t>Ligação com Resultados de Aprendizagem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8596" y="3937332"/>
            <a:ext cx="513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i="1" dirty="0">
                <a:solidFill>
                  <a:srgbClr val="7F7F7F"/>
                </a:solidFill>
                <a:latin typeface="Arial"/>
              </a:rPr>
              <a:t>Os resultados de aprendizagem estão formalmente ligados à atribuição de créditos?</a:t>
            </a:r>
            <a:endParaRPr kumimoji="0" sz="1600" b="0" i="1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0120" y="4567936"/>
            <a:ext cx="4846320" cy="584775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550" y="4472685"/>
            <a:ext cx="5004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b="1" dirty="0">
                <a:solidFill>
                  <a:srgbClr val="000000"/>
                </a:solidFill>
                <a:latin typeface="Arial"/>
              </a:rPr>
              <a:t>ACTS: Atribuição de créditos formalmente referenciada aos RA ao nível do módulo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2980" y="5049642"/>
            <a:ext cx="4846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☐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s documentados ao nível do módulo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☐ 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Alocação de crédito revisada vs. </a:t>
            </a:r>
            <a:r>
              <a:rPr lang="pt-BR" sz="1600" dirty="0" err="1">
                <a:solidFill>
                  <a:srgbClr val="000000"/>
                </a:solidFill>
                <a:latin typeface="Arial"/>
              </a:rPr>
              <a:t>RAs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☐ 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Os docentes decidem os valores de crédito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☐ 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O registo / autoridade central decide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63640" y="3657600"/>
            <a:ext cx="5577840" cy="2377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63640" y="3657600"/>
            <a:ext cx="502920" cy="2377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9040" y="3835400"/>
            <a:ext cx="475488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0859" y="3702398"/>
            <a:ext cx="484632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b="1" dirty="0">
                <a:solidFill>
                  <a:srgbClr val="1F3864"/>
                </a:solidFill>
                <a:latin typeface="Arial"/>
              </a:rPr>
              <a:t>Transferência de créditos e reconhecimento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4284" y="3983160"/>
            <a:ext cx="4846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 i="1" dirty="0">
                <a:solidFill>
                  <a:srgbClr val="7F7F7F"/>
                </a:solidFill>
                <a:latin typeface="Arial"/>
              </a:rPr>
              <a:t>Como é que a sua instituição gere a transferência de créditos recebidos?</a:t>
            </a:r>
            <a:endParaRPr kumimoji="0" sz="1600" b="0" i="1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58000" y="4524966"/>
            <a:ext cx="4846320" cy="518065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4528" y="4476287"/>
            <a:ext cx="51546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400" b="1" dirty="0">
                <a:solidFill>
                  <a:srgbClr val="000000"/>
                </a:solidFill>
                <a:latin typeface="Arial"/>
              </a:rPr>
              <a:t>ACTS: Créditos reconhecidos com base na comparabilidade de RA, não na correspondência de títulos do curso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0" y="5152607"/>
            <a:ext cx="4846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☐ </a:t>
            </a:r>
            <a:r>
              <a:rPr lang="pt-BR" sz="1600" dirty="0">
                <a:solidFill>
                  <a:srgbClr val="000000"/>
                </a:solidFill>
                <a:latin typeface="Arial"/>
              </a:rPr>
              <a:t>Política formal de reconhecimento escrita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☐ </a:t>
            </a:r>
            <a:r>
              <a:rPr lang="es-ES" sz="1600" dirty="0" err="1">
                <a:solidFill>
                  <a:srgbClr val="000000"/>
                </a:solidFill>
                <a:latin typeface="Arial"/>
              </a:rPr>
              <a:t>Acordos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s-ES" sz="1600" dirty="0" err="1">
                <a:solidFill>
                  <a:srgbClr val="000000"/>
                </a:solidFill>
                <a:latin typeface="Arial"/>
              </a:rPr>
              <a:t>aprendizagem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 utilizados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☐ </a:t>
            </a:r>
            <a:r>
              <a:rPr lang="es-ES" sz="1600" dirty="0" err="1">
                <a:solidFill>
                  <a:srgbClr val="000000"/>
                </a:solidFill>
                <a:latin typeface="Arial"/>
              </a:rPr>
              <a:t>Reconhecimento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Arial"/>
              </a:rPr>
              <a:t>baseado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 em RA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☐ </a:t>
            </a:r>
            <a:r>
              <a:rPr lang="es-ES" sz="1600" dirty="0">
                <a:solidFill>
                  <a:srgbClr val="000000"/>
                </a:solidFill>
                <a:latin typeface="Arial"/>
              </a:rPr>
              <a:t>Ad hoc / apenas caso a caso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9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89802-0B28-6BB5-F2E9-E65ABA890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44B8A-9658-4DB6-F1B0-9F0B840CF6A8}"/>
              </a:ext>
            </a:extLst>
          </p:cNvPr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D05D0-317F-32E3-E2B4-7E548E83BA36}"/>
              </a:ext>
            </a:extLst>
          </p:cNvPr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FC678-3646-8E99-67F5-3D94470F931E}"/>
              </a:ext>
            </a:extLst>
          </p:cNvPr>
          <p:cNvSpPr txBox="1"/>
          <p:nvPr/>
        </p:nvSpPr>
        <p:spPr>
          <a:xfrm>
            <a:off x="365760" y="411480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200" b="1" dirty="0" err="1">
                <a:solidFill>
                  <a:srgbClr val="1F3864"/>
                </a:solidFill>
                <a:latin typeface="Arial"/>
              </a:rPr>
              <a:t>Principais</a:t>
            </a:r>
            <a:r>
              <a:rPr lang="es-ES" sz="2200" b="1" dirty="0">
                <a:solidFill>
                  <a:srgbClr val="1F3864"/>
                </a:solidFill>
                <a:latin typeface="Arial"/>
              </a:rPr>
              <a:t> </a:t>
            </a:r>
            <a:r>
              <a:rPr lang="es-ES" sz="2200" b="1" dirty="0" err="1">
                <a:solidFill>
                  <a:srgbClr val="1F3864"/>
                </a:solidFill>
                <a:latin typeface="Arial"/>
              </a:rPr>
              <a:t>conclusões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CA861-0B52-4161-9970-D2562547964E}"/>
              </a:ext>
            </a:extLst>
          </p:cNvPr>
          <p:cNvSpPr txBox="1"/>
          <p:nvPr/>
        </p:nvSpPr>
        <p:spPr>
          <a:xfrm>
            <a:off x="517588" y="1048795"/>
            <a:ext cx="11153775" cy="5247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Alguns sistemas mantêm-se principalmente baseados em horas de contacto: os créditos são derivados das horas de aula, enquanto o estudo independente e o esforço de avaliação não são totalmente contabilizados no cálculo dos créditos.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A maioria das instituições reconhece os três principais componentes da carga de trabalho: ensino programado, estudo independente orientado e preparação e conclusão de avaliações.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No entanto, os participantes frequentemente relatam que o estudo independente e a preparação para avaliações não são sistematicamente quantificados, mesmo que sejam reconhecidos em documentos de políticas ou diretrizes curriculares.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Quando existem quadros nacionais ou institucionais fortes, a carga de trabalho é descrita como "todas as atividades de aprendizagem realizadas pelo aluno", mas a estimativa precisa das horas continua a ser um desafio prático.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Muitos participantes indicam que os resultados de aprendizagem são documentados ao nível do módulo ou programa e que os créditos estão pelo menos nominalmente ligados a esses resultados.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Vários sistemas já utilizam reconhecimento baseado em resultados de aprendizagem e possuem políticas formais de RPL, mas na prática ainda dependem fortemente da correspondência de conteúdos e das verificações tradicionais de equivalência.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Arial"/>
              </a:rPr>
              <a:t>Limites a créditos transferíveis, decisões caso a caso e acordos interinstitucionais fracos são frequentemente apontados como obstáculos ao reconhecimento pleno.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0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12188952" cy="164592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1371600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CE3C"/>
                </a:solidFill>
                <a:latin typeface="Arial"/>
              </a:rPr>
              <a:t>MÓDULO 1 | ATIVIDADE DE GRUPO</a:t>
            </a:r>
            <a:endParaRPr sz="2400" b="1" i="0" dirty="0">
              <a:solidFill>
                <a:srgbClr val="FFCE3C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1920240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Arial"/>
              </a:rPr>
              <a:t>Laboratório de cálculo de carga de trabalho:
tradução de um módulo real para ACTS</a:t>
            </a:r>
            <a:endParaRPr sz="3600" b="1" i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254226"/>
            <a:ext cx="118205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Laboratório de cálculo de carga de trabalho: visão geral e resultados de aprendizagem</a:t>
            </a:r>
            <a:endParaRPr lang="pt-BR"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79"/>
            <a:ext cx="11430000" cy="21266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65760" y="1097280"/>
            <a:ext cx="73152" cy="2126672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48640" y="1143000"/>
            <a:ext cx="11064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/>
              </a:rPr>
              <a:t>Trabalhe em grupos de 4 a 6 pessoas para calcular o valor em créditos ACTS de um módulo real de uma das suas instituições. Cada grupo seleciona um módulo, estima a carga total de trabalho dos alunos usando a metodologia ACTS e reflete sobre como o resultado se compara com os créditos atualmente atribuídos.</a:t>
            </a:r>
          </a:p>
          <a:p>
            <a:r>
              <a:rPr lang="pt-BR" dirty="0">
                <a:solidFill>
                  <a:srgbClr val="000000"/>
                </a:solidFill>
                <a:latin typeface="Arial"/>
              </a:rPr>
              <a:t>
Esta atividade torna o conteúdo teórico da Secção 1 imediatamente acionável e revela os tipos de divergências institucionais documentadas no relatório de HAQAA3.</a:t>
            </a:r>
            <a:endParaRPr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912" y="3634047"/>
            <a:ext cx="1143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1F3864"/>
                </a:solidFill>
                <a:latin typeface="Arial"/>
              </a:rPr>
              <a:t>No final desta atividade, você será capaz de:</a:t>
            </a:r>
            <a:endParaRPr sz="20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336" y="4267200"/>
            <a:ext cx="1143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Aplicar a metodologia de cálculo da carga de trabalho do ACTS a um módulo real.
Identificar os três componentes da carga de trabalho dos alunos e estimar as horas para cada um.
Comparar o valor de crédito calculado do ACTS com os créditos atualmente atribuídos na sua instituição.
Articular as implicações de qualquer divergência para os estudantes, para o reconhecimento e para o desenho de programas.</a:t>
            </a:r>
            <a:endParaRPr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320040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Visão geral da atividade e da sua duração (40 minutos no total)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79"/>
            <a:ext cx="3749039" cy="895515"/>
          </a:xfrm>
          <a:prstGeom prst="rect">
            <a:avLst/>
          </a:prstGeom>
          <a:solidFill>
            <a:srgbClr val="E874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75921" y="1143790"/>
            <a:ext cx="3749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>
                <a:solidFill>
                  <a:srgbClr val="FFFFFF"/>
                </a:solidFill>
                <a:latin typeface="Arial"/>
              </a:rPr>
              <a:t>0–5 min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59" y="1457897"/>
            <a:ext cx="3749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FF"/>
                </a:solidFill>
                <a:latin typeface="Arial"/>
              </a:rPr>
              <a:t>ARMAÇAO</a:t>
            </a:r>
            <a:endParaRPr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" y="1992793"/>
            <a:ext cx="3749039" cy="34747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7360" y="2081469"/>
            <a:ext cx="3657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</a:rPr>
              <a:t>Cada grupo nomeia um moderador para organizar o trabalho e apresentar os resultados ao plenário
Cada grupo seleciona um módulo que algum membro conhece bem.
Os grupos irão trabalhar com a Folha de Trabalho dos Participantes (Task 2)</a:t>
            </a:r>
            <a:endParaRPr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7680" y="1097279"/>
            <a:ext cx="3749039" cy="895511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297680" y="1097280"/>
            <a:ext cx="3749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>
                <a:solidFill>
                  <a:srgbClr val="FFFFFF"/>
                </a:solidFill>
                <a:latin typeface="Arial"/>
              </a:rPr>
              <a:t>5–</a:t>
            </a:r>
            <a:r>
              <a:rPr lang="es-ES" sz="1600" b="1" i="0" dirty="0">
                <a:solidFill>
                  <a:srgbClr val="FFFFFF"/>
                </a:solidFill>
                <a:latin typeface="Arial"/>
              </a:rPr>
              <a:t>30</a:t>
            </a:r>
            <a:r>
              <a:rPr sz="1600" b="1" i="0" dirty="0">
                <a:solidFill>
                  <a:srgbClr val="FFFFFF"/>
                </a:solidFill>
                <a:latin typeface="Arial"/>
              </a:rPr>
              <a:t> min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7680" y="1463040"/>
            <a:ext cx="3749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rial"/>
              </a:rPr>
              <a:t>DISCUSSÃO PRINCIPAL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7680" y="1992790"/>
            <a:ext cx="3749039" cy="34747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394200" y="2145102"/>
            <a:ext cx="3657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000000"/>
                </a:solidFill>
                <a:latin typeface="Arial"/>
              </a:rPr>
              <a:t>Passo 1: Identificar o módulo e preencher o contexto.
Passo 2: Liste todas as atividades e estime as horas.
Passo 3: Calcule a carga total de trabalho → créditos ACTS.</a:t>
            </a:r>
            <a:endParaRPr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600" y="1097280"/>
            <a:ext cx="3749039" cy="934494"/>
          </a:xfrm>
          <a:prstGeom prst="rect">
            <a:avLst/>
          </a:prstGeom>
          <a:solidFill>
            <a:srgbClr val="3786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229600" y="1097280"/>
            <a:ext cx="3749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rial"/>
              </a:rPr>
              <a:t>30</a:t>
            </a:r>
            <a:r>
              <a:rPr sz="1600" b="1" i="0" dirty="0">
                <a:solidFill>
                  <a:srgbClr val="FFFFFF"/>
                </a:solidFill>
                <a:latin typeface="Arial"/>
              </a:rPr>
              <a:t>–40 min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5319" y="1488675"/>
            <a:ext cx="3749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rial"/>
              </a:rPr>
              <a:t>CONCLUSÃO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29600" y="1992790"/>
            <a:ext cx="3749039" cy="3539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275319" y="2265970"/>
            <a:ext cx="365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/>
              </a:rPr>
              <a:t>Passo 4: Compare com os créditos atuais e reflita sobre as perguntas propostas na Task 2.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246888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Trabalho em grupo: passos 1 e 2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640080" cy="5486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65760" y="1097280"/>
            <a:ext cx="640080" cy="49244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  <a:latin typeface="Arial"/>
              </a:rPr>
              <a:t>PASSO</a:t>
            </a:r>
            <a:r>
              <a:rPr sz="1300" b="1" i="0" dirty="0">
                <a:solidFill>
                  <a:srgbClr val="FFFFFF"/>
                </a:solidFill>
                <a:latin typeface="Arial"/>
              </a:rPr>
              <a:t>
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1046254"/>
            <a:ext cx="4114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 err="1">
                <a:solidFill>
                  <a:schemeClr val="accent1"/>
                </a:solidFill>
                <a:latin typeface="Arial"/>
              </a:rPr>
              <a:t>Escolha</a:t>
            </a:r>
            <a:r>
              <a:rPr lang="es-ES" sz="1600" b="1" dirty="0">
                <a:solidFill>
                  <a:schemeClr val="accent1"/>
                </a:solidFill>
                <a:latin typeface="Arial"/>
              </a:rPr>
              <a:t> o </a:t>
            </a:r>
            <a:r>
              <a:rPr lang="es-ES" sz="1600" b="1" dirty="0" err="1">
                <a:solidFill>
                  <a:schemeClr val="accent1"/>
                </a:solidFill>
                <a:latin typeface="Arial"/>
              </a:rPr>
              <a:t>seu</a:t>
            </a:r>
            <a:r>
              <a:rPr lang="es-ES" sz="1600" b="1" dirty="0">
                <a:solidFill>
                  <a:schemeClr val="accent1"/>
                </a:solidFill>
                <a:latin typeface="Arial"/>
              </a:rPr>
              <a:t> módulo</a:t>
            </a:r>
            <a:endParaRPr sz="15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280" y="1389888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Selecione um módulo que pelo menos um membro tenha lecionado ou coordenado. Nota: nome do módulo, instituição, corpo docente, ciclo, duração do semestre, créditos atualmente atribuídos e sistema de créditos atualmente utilizado.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280" y="1965960"/>
            <a:ext cx="10515600" cy="43891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188720" y="1993392"/>
            <a:ext cx="10241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Dica: Evite escolher um módulo que nunca tenha ensinado — as estimativas de carga de trabalho exigem conhecimento interno.</a:t>
            </a:r>
            <a:endParaRPr sz="1400" b="0" i="1" dirty="0">
              <a:solidFill>
                <a:srgbClr val="7F600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" y="2560320"/>
            <a:ext cx="640080" cy="54864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65760" y="2560320"/>
            <a:ext cx="640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i="0" dirty="0">
                <a:solidFill>
                  <a:srgbClr val="FFFFFF"/>
                </a:solidFill>
                <a:latin typeface="Arial"/>
              </a:rPr>
              <a:t>PASSO</a:t>
            </a:r>
            <a:r>
              <a:rPr sz="1300" b="1" i="0" dirty="0">
                <a:solidFill>
                  <a:srgbClr val="FFFFFF"/>
                </a:solidFill>
                <a:latin typeface="Arial"/>
              </a:rPr>
              <a:t>
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280" y="2578608"/>
            <a:ext cx="1051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E74B5"/>
                </a:solidFill>
                <a:latin typeface="Arial"/>
              </a:rPr>
              <a:t>Liste todas as atividades e estime as horas</a:t>
            </a:r>
            <a:endParaRPr sz="1500" b="1" i="0" dirty="0">
              <a:solidFill>
                <a:srgbClr val="2E74B5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7280" y="2852928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Para cada atividade, estime-se o total de horas que um aluno de preparação média passaria. Inclua TUDO — não apenas o tempo de aula.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" y="3337559"/>
            <a:ext cx="3749039" cy="525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33399" y="3432123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FFFF"/>
                </a:solidFill>
                <a:latin typeface="Arial"/>
              </a:rPr>
              <a:t>Componente A: </a:t>
            </a:r>
            <a:r>
              <a:rPr lang="es-ES" sz="1400" b="1" dirty="0" err="1">
                <a:solidFill>
                  <a:srgbClr val="FFFFFF"/>
                </a:solidFill>
                <a:latin typeface="Arial"/>
              </a:rPr>
              <a:t>ensino</a:t>
            </a:r>
            <a:r>
              <a:rPr lang="es-ES" sz="1400" b="1" dirty="0">
                <a:solidFill>
                  <a:srgbClr val="FFFFFF"/>
                </a:solidFill>
                <a:latin typeface="Arial"/>
              </a:rPr>
              <a:t> programado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60" y="3849849"/>
            <a:ext cx="3749039" cy="8775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64820" y="4032724"/>
            <a:ext cx="3611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Palestras, seminários, laboratórios, tutoriais, sessões de campo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97680" y="3337559"/>
            <a:ext cx="3749039" cy="6032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343400" y="3376148"/>
            <a:ext cx="365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Componente B: estudo independente guiado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97680" y="3886200"/>
            <a:ext cx="3749039" cy="8412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419600" y="3944389"/>
            <a:ext cx="3611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Leitura, trabalhos, trabalho de grupo, módulos online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29600" y="3337559"/>
            <a:ext cx="3749039" cy="51228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8275319" y="3324401"/>
            <a:ext cx="365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Componente C: preparação e conclusão da avaliação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29600" y="3816165"/>
            <a:ext cx="3749039" cy="9112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305800" y="3960697"/>
            <a:ext cx="3611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Revisão de exames, ensaios, projetos, apresentações, </a:t>
            </a:r>
            <a:r>
              <a:rPr lang="pt-BR" sz="1600" dirty="0" err="1">
                <a:solidFill>
                  <a:srgbClr val="000000"/>
                </a:solidFill>
                <a:latin typeface="Arial"/>
              </a:rPr>
              <a:t>portefólios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5760" y="4937759"/>
            <a:ext cx="11430000" cy="911283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502920" y="5075862"/>
            <a:ext cx="11155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Ponto de discórdia comum: Os grupos frequentemente subestimam o estudo autónomo. Pergunte-se: "Quanto tempo demora realmente um estudante a ler cuidadosamente um artigo académico?" (tipicamente 45–90 min)</a:t>
            </a:r>
            <a:endParaRPr sz="1600" b="0" i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260604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Trabalho em grupo: passos 3 e 4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640080" cy="548640"/>
          </a:xfrm>
          <a:prstGeom prst="rect">
            <a:avLst/>
          </a:prstGeom>
          <a:solidFill>
            <a:srgbClr val="3786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65760" y="1097280"/>
            <a:ext cx="640080" cy="49244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000" b="1" i="0" dirty="0">
                <a:solidFill>
                  <a:srgbClr val="FFFFFF"/>
                </a:solidFill>
                <a:latin typeface="Arial"/>
              </a:rPr>
              <a:t>PASSO</a:t>
            </a:r>
            <a:r>
              <a:rPr sz="1300" b="1" i="0" dirty="0">
                <a:solidFill>
                  <a:srgbClr val="FFFFFF"/>
                </a:solidFill>
                <a:latin typeface="Arial"/>
              </a:rPr>
              <a:t>
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1115568"/>
            <a:ext cx="1051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1"/>
                </a:solidFill>
                <a:latin typeface="Arial"/>
              </a:rPr>
              <a:t>Calcule o valor do seu crédito ACTS</a:t>
            </a:r>
            <a:endParaRPr sz="1600" b="1" i="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7280" y="1463040"/>
            <a:ext cx="777240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8915400" y="1463040"/>
            <a:ext cx="292608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188720" y="1501140"/>
            <a:ext cx="758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Subtotal A — </a:t>
            </a:r>
            <a:r>
              <a:rPr lang="es-ES" sz="1400" dirty="0" err="1">
                <a:solidFill>
                  <a:srgbClr val="000000"/>
                </a:solidFill>
                <a:latin typeface="Arial"/>
              </a:rPr>
              <a:t>Ensino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 programado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6840" y="1501140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___ 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7280" y="1865376"/>
            <a:ext cx="777240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8915400" y="1865376"/>
            <a:ext cx="292608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188720" y="1903476"/>
            <a:ext cx="758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+ Subtotal B — Estudo independente guiado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6840" y="1903476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___ 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7280" y="2267712"/>
            <a:ext cx="777240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8915400" y="2267712"/>
            <a:ext cx="292608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188720" y="2305812"/>
            <a:ext cx="758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+ Subtotal C — Preparação e conclusão da avaliação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06840" y="2305812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___ 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97280" y="2670048"/>
            <a:ext cx="777240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8915400" y="2670048"/>
            <a:ext cx="292608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188720" y="2708148"/>
            <a:ext cx="758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Arial"/>
              </a:rPr>
              <a:t>= CARGA TOTAL de trabalho dos estudantes (A + B + C)</a:t>
            </a:r>
            <a:endParaRPr sz="1400" b="1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06840" y="2708148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solidFill>
                  <a:srgbClr val="000000"/>
                </a:solidFill>
                <a:latin typeface="Arial"/>
              </a:rPr>
              <a:t>___ 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7280" y="3072384"/>
            <a:ext cx="777240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8915400" y="3072384"/>
            <a:ext cx="292608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188720" y="3110484"/>
            <a:ext cx="758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÷ Valor de referência ACTS (25 créditos/crédito)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6840" y="3110484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25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97280" y="3474720"/>
            <a:ext cx="7772400" cy="365760"/>
          </a:xfrm>
          <a:prstGeom prst="rect">
            <a:avLst/>
          </a:prstGeom>
          <a:solidFill>
            <a:srgbClr val="E874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8915400" y="3474720"/>
            <a:ext cx="2926080" cy="365760"/>
          </a:xfrm>
          <a:prstGeom prst="rect">
            <a:avLst/>
          </a:prstGeom>
          <a:solidFill>
            <a:srgbClr val="E874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1188720" y="3512820"/>
            <a:ext cx="758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FFFF"/>
                </a:solidFill>
                <a:latin typeface="Arial"/>
              </a:rPr>
              <a:t>= VALOR DE CRÉDITO DOS ATOS CALCULADOS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06840" y="3512820"/>
            <a:ext cx="2743200" cy="307777"/>
          </a:xfrm>
          <a:prstGeom prst="rect">
            <a:avLst/>
          </a:prstGeom>
          <a:solidFill>
            <a:srgbClr val="E874C7"/>
          </a:solidFill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solidFill>
                  <a:srgbClr val="FFFFFF"/>
                </a:solidFill>
                <a:latin typeface="Arial"/>
              </a:rPr>
              <a:t>___ </a:t>
            </a:r>
            <a:r>
              <a:rPr lang="es-ES" sz="1400" b="1" i="0" dirty="0">
                <a:solidFill>
                  <a:srgbClr val="FFFFFF"/>
                </a:solidFill>
                <a:latin typeface="Arial"/>
              </a:rPr>
              <a:t>c</a:t>
            </a:r>
            <a:r>
              <a:rPr lang="es-ES" sz="1400" b="1" dirty="0">
                <a:solidFill>
                  <a:srgbClr val="FFFFFF"/>
                </a:solidFill>
                <a:latin typeface="Arial"/>
              </a:rPr>
              <a:t>réditos</a:t>
            </a:r>
            <a:endParaRPr sz="14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97280" y="3877056"/>
            <a:ext cx="777240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8915400" y="3877056"/>
            <a:ext cx="2926080" cy="3657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1188720" y="3915156"/>
            <a:ext cx="758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Créditos atualmente atribuídos na sua instituição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06840" y="3915156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>
                <a:solidFill>
                  <a:srgbClr val="000000"/>
                </a:solidFill>
                <a:latin typeface="Arial"/>
              </a:rPr>
              <a:t>___ </a:t>
            </a:r>
            <a:r>
              <a:rPr lang="es-ES" sz="1400" b="0" i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s-ES" sz="1400" dirty="0">
                <a:solidFill>
                  <a:srgbClr val="000000"/>
                </a:solidFill>
                <a:latin typeface="Arial"/>
              </a:rPr>
              <a:t>réditos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7280" y="4279392"/>
            <a:ext cx="7772400" cy="36576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8915400" y="4279392"/>
            <a:ext cx="2926080" cy="36576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1188720" y="4317492"/>
            <a:ext cx="7589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 err="1">
                <a:solidFill>
                  <a:srgbClr val="000000"/>
                </a:solidFill>
                <a:latin typeface="Arial"/>
              </a:rPr>
              <a:t>Diferença</a:t>
            </a:r>
            <a:r>
              <a:rPr lang="es-ES" sz="1400" b="1" dirty="0">
                <a:solidFill>
                  <a:srgbClr val="000000"/>
                </a:solidFill>
                <a:latin typeface="Arial"/>
              </a:rPr>
              <a:t> (calculada − </a:t>
            </a:r>
            <a:r>
              <a:rPr lang="es-ES" sz="1400" b="1" dirty="0" err="1">
                <a:solidFill>
                  <a:srgbClr val="000000"/>
                </a:solidFill>
                <a:latin typeface="Arial"/>
              </a:rPr>
              <a:t>corrente</a:t>
            </a:r>
            <a:r>
              <a:rPr lang="es-ES" sz="1400" b="1" dirty="0">
                <a:solidFill>
                  <a:srgbClr val="000000"/>
                </a:solidFill>
                <a:latin typeface="Arial"/>
              </a:rPr>
              <a:t>)</a:t>
            </a:r>
            <a:endParaRPr sz="1400" b="1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06840" y="4317492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0" dirty="0">
                <a:solidFill>
                  <a:srgbClr val="000000"/>
                </a:solidFill>
                <a:latin typeface="Arial"/>
              </a:rPr>
              <a:t>___ </a:t>
            </a:r>
            <a:r>
              <a:rPr lang="es-ES" sz="1400" b="1" i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s-ES" sz="1400" b="1" dirty="0">
                <a:solidFill>
                  <a:srgbClr val="000000"/>
                </a:solidFill>
                <a:latin typeface="Arial"/>
              </a:rPr>
              <a:t>réditos</a:t>
            </a:r>
            <a:endParaRPr sz="1400" b="1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5760" y="5120640"/>
            <a:ext cx="640080" cy="54864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365760" y="5120640"/>
            <a:ext cx="640080" cy="5078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  <a:latin typeface="Arial"/>
              </a:rPr>
              <a:t>PASSO</a:t>
            </a:r>
            <a:r>
              <a:rPr lang="es-ES" sz="1400" b="1" dirty="0">
                <a:solidFill>
                  <a:srgbClr val="FFFFFF"/>
                </a:solidFill>
                <a:latin typeface="Arial"/>
              </a:rPr>
              <a:t> </a:t>
            </a:r>
            <a:r>
              <a:rPr sz="1300" b="1" i="0" dirty="0">
                <a:solidFill>
                  <a:srgbClr val="FFFFFF"/>
                </a:solidFill>
                <a:latin typeface="Arial"/>
              </a:rPr>
              <a:t>
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97280" y="5138928"/>
            <a:ext cx="1051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accent1"/>
                </a:solidFill>
                <a:latin typeface="Arial"/>
              </a:rPr>
              <a:t>Reflita e prepare-se para partilhar</a:t>
            </a:r>
            <a:endParaRPr sz="1600" b="1" i="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7280" y="5468112"/>
            <a:ext cx="1051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>
                <a:solidFill>
                  <a:srgbClr val="000000"/>
                </a:solidFill>
                <a:latin typeface="Arial"/>
              </a:rPr>
              <a:t>P1: O que é que a diferença lhe diz? (subcreditado / sobrecreditado)
P2: Qual dos componentes foi mais difícil de estimar de forma fiável e porquê?
P3: Que alteração concreta traria este módulo para o alinhamento do ACTS?
P4: Este módulo tinha resultados de aprendizagem formalmente definidos? Como é que isso afetou o processo?</a:t>
            </a:r>
            <a:endParaRPr sz="14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2AA3A-E54A-18EF-85D5-48BF736C2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439E92-A12C-2DA3-D8C5-D4A49BF3D752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9A901C-C6A0-5390-5582-FE90523455EF}"/>
              </a:ext>
            </a:extLst>
          </p:cNvPr>
          <p:cNvSpPr/>
          <p:nvPr/>
        </p:nvSpPr>
        <p:spPr>
          <a:xfrm>
            <a:off x="0" y="5029200"/>
            <a:ext cx="12188952" cy="164592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F0AF7-B502-7915-ADE7-E05DCD422ADF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E105C-546B-09BC-D353-E40FC6667344}"/>
              </a:ext>
            </a:extLst>
          </p:cNvPr>
          <p:cNvSpPr txBox="1"/>
          <p:nvPr/>
        </p:nvSpPr>
        <p:spPr>
          <a:xfrm>
            <a:off x="548640" y="1371600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FFCE3C"/>
                </a:solidFill>
                <a:latin typeface="Arial"/>
              </a:rPr>
              <a:t>MÓDULO 1 | APRESENTAÇÃO DOS RESULTADOS DA DISCUSSÃO EM GRUPO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CE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0743F-332B-F782-CFDA-A2DE797366A3}"/>
              </a:ext>
            </a:extLst>
          </p:cNvPr>
          <p:cNvSpPr txBox="1"/>
          <p:nvPr/>
        </p:nvSpPr>
        <p:spPr>
          <a:xfrm>
            <a:off x="548640" y="241556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600" b="1" dirty="0">
                <a:solidFill>
                  <a:srgbClr val="FFFFFF"/>
                </a:solidFill>
                <a:latin typeface="Arial"/>
              </a:rPr>
              <a:t>O que aprendemos da discussão?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654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FBD8-B3CD-D86A-5F56-212A8EDF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87FA5-68F9-4793-DC94-7DDD0225290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2701B5-75EF-5CE7-E1DC-D93644DF4D17}"/>
              </a:ext>
            </a:extLst>
          </p:cNvPr>
          <p:cNvSpPr/>
          <p:nvPr/>
        </p:nvSpPr>
        <p:spPr>
          <a:xfrm>
            <a:off x="0" y="5029200"/>
            <a:ext cx="12188952" cy="164592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EC8401-F2AE-829C-1F5F-9601B16D7C91}"/>
              </a:ext>
            </a:extLst>
          </p:cNvPr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42105-1B73-D674-026F-B4C9A7BB60F4}"/>
              </a:ext>
            </a:extLst>
          </p:cNvPr>
          <p:cNvSpPr txBox="1"/>
          <p:nvPr/>
        </p:nvSpPr>
        <p:spPr>
          <a:xfrm>
            <a:off x="548640" y="1371600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400" b="1" dirty="0">
                <a:solidFill>
                  <a:srgbClr val="FFCE3C"/>
                </a:solidFill>
                <a:latin typeface="Arial"/>
              </a:rPr>
              <a:t>MÓDULO 1 | CONCLUSÃO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CE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DD453-9C22-4BD4-E11E-A0C7869339D6}"/>
              </a:ext>
            </a:extLst>
          </p:cNvPr>
          <p:cNvSpPr txBox="1"/>
          <p:nvPr/>
        </p:nvSpPr>
        <p:spPr>
          <a:xfrm>
            <a:off x="548640" y="1920240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600" b="1" dirty="0">
                <a:solidFill>
                  <a:srgbClr val="FFFFFF"/>
                </a:solidFill>
                <a:latin typeface="Arial"/>
              </a:rPr>
              <a:t>O que aprendemos neste Módulo 1?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5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12188952" cy="164592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CE3C"/>
                </a:solidFill>
                <a:latin typeface="Arial"/>
              </a:rPr>
              <a:t>SECÇÃO</a:t>
            </a:r>
            <a:r>
              <a:rPr sz="2400" b="1" i="0" dirty="0">
                <a:solidFill>
                  <a:srgbClr val="FFCE3C"/>
                </a:solidFill>
                <a:latin typeface="Arial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Arial"/>
              </a:rPr>
              <a:t>Créditos Académicos: conceito, carga de trabalho e o quadro ACTS</a:t>
            </a:r>
            <a:endParaRPr sz="3600" b="1" i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D7DB64-E54A-1BA9-88FF-AB5CAC450EDA}"/>
              </a:ext>
            </a:extLst>
          </p:cNvPr>
          <p:cNvSpPr txBox="1"/>
          <p:nvPr/>
        </p:nvSpPr>
        <p:spPr>
          <a:xfrm>
            <a:off x="254923" y="1166842"/>
            <a:ext cx="1119447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2725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72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crédito ACTS reflete o esforço dos estudantes, não a oferta de ensino.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rgbClr val="2725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72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crédito ACTS = 20–25 horas de carga total de trabalho dos alunos.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2725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72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ano letivo completo = 60 créditos (aprox. 1.200–1.500 horas).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2725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72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componentes da carga de trabalho dos estudantes: ensino agendado (aulas, laboratórios, seminários) + estudo independente orientado (leituras, trabalhos, projetos) + preparação e conclusão de avaliações.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rgbClr val="2725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72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créditos acompanham a progressão, sinalizam a carga de trabalho e facilitam a mobilidade — mas não garantem equivalência de conteúdos ou qualidade académica. Um crédito é um ponto de partida para o diálogo sobre equivalência, não uma garantia dela.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2725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72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créditos devem estar ligados aos resultados de aprendizagem. Sem resultados de aprendizagem, a transferência de créditos é uma formalidade burocrática.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2725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272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ACTS é voluntário, baseado em resultados e concebido para complementar — e não substituir — os quadros regionais existentes</a:t>
            </a:r>
            <a:endParaRPr lang="en-US" sz="1600" b="1" i="0" dirty="0">
              <a:solidFill>
                <a:srgbClr val="2725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D81F3B-5F38-2A0D-4A74-000B7EF3DA81}"/>
              </a:ext>
            </a:extLst>
          </p:cNvPr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7E14E55-B0F8-B034-D64D-43E8ED206BA5}"/>
              </a:ext>
            </a:extLst>
          </p:cNvPr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FC81065-1B46-FAA5-23D4-F303EB3AA0EB}"/>
              </a:ext>
            </a:extLst>
          </p:cNvPr>
          <p:cNvSpPr txBox="1"/>
          <p:nvPr/>
        </p:nvSpPr>
        <p:spPr>
          <a:xfrm>
            <a:off x="365760" y="260604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1F3864"/>
                </a:solidFill>
                <a:latin typeface="Arial"/>
              </a:rPr>
              <a:t>Pontos </a:t>
            </a:r>
            <a:r>
              <a:rPr lang="es-ES" sz="2200" b="1" dirty="0" err="1">
                <a:solidFill>
                  <a:srgbClr val="1F3864"/>
                </a:solidFill>
                <a:latin typeface="Arial"/>
              </a:rPr>
              <a:t>conceptuais</a:t>
            </a:r>
            <a:r>
              <a:rPr lang="es-ES" sz="2200" b="1" dirty="0">
                <a:solidFill>
                  <a:srgbClr val="1F3864"/>
                </a:solidFill>
                <a:latin typeface="Arial"/>
              </a:rPr>
              <a:t> chave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716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8409004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4800" dirty="0" err="1">
                <a:latin typeface="Arial" panose="020B0604020202020204" pitchFamily="34" charset="0"/>
                <a:cs typeface="Arial" panose="020B0604020202020204" pitchFamily="34" charset="0"/>
              </a:rPr>
              <a:t>Muito</a:t>
            </a: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dirty="0" err="1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s-ES" sz="6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4B1BB1-EB7A-CF28-90D4-CE5D2291C170}"/>
              </a:ext>
            </a:extLst>
          </p:cNvPr>
          <p:cNvSpPr txBox="1">
            <a:spLocks/>
          </p:cNvSpPr>
          <p:nvPr/>
        </p:nvSpPr>
        <p:spPr>
          <a:xfrm>
            <a:off x="4354286" y="2952673"/>
            <a:ext cx="7130144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984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271554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O que é um crédito académico?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1097280"/>
            <a:ext cx="53035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 dirty="0">
                <a:solidFill>
                  <a:srgbClr val="FFFFFF"/>
                </a:solidFill>
                <a:latin typeface="Arial"/>
              </a:rPr>
              <a:t>Input-based logic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" y="1051560"/>
            <a:ext cx="5486400" cy="34747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65760" y="1051560"/>
            <a:ext cx="53949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FFFFFF"/>
                </a:solidFill>
                <a:latin typeface="Arial"/>
              </a:rPr>
              <a:t>LÓGICA BASEADA EM ENTRADA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" y="1463040"/>
            <a:ext cx="5486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Mede o tempo que o professor dedica a ensinar (horas de contacto).
Os créditos refletem a oferta de ensino, não o desempenho da aprendizagem.
Comum em sistemas derivados de Carnegie.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7920" y="1051560"/>
            <a:ext cx="5623560" cy="347472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217920" y="1051560"/>
            <a:ext cx="5623560" cy="34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Arial"/>
              </a:rPr>
              <a:t>LÓGICA BASEADA EM SAÍDA (ECTS &amp; ACTS)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7920" y="1463040"/>
            <a:ext cx="5623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/>
              </a:rPr>
              <a:t>Mede o esforço total que o estudante investe para alcançar resultados de aprendizagem definidos.
Os créditos refletem a carga de trabalho dos estudantes. Muda o foco para o aprendiz.</a:t>
            </a:r>
            <a:endParaRPr sz="14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2783205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F3864"/>
                </a:solidFill>
                <a:latin typeface="Arial"/>
              </a:rPr>
              <a:t>Quatro funções dos créditos académicos</a:t>
            </a:r>
            <a:endParaRPr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" y="3371850"/>
            <a:ext cx="11430000" cy="6583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57200" y="344805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 err="1">
                <a:solidFill>
                  <a:srgbClr val="1F3864"/>
                </a:solidFill>
                <a:latin typeface="Arial"/>
              </a:rPr>
              <a:t>Acompanhamento</a:t>
            </a:r>
            <a:r>
              <a:rPr lang="es-ES" sz="1600" b="1" dirty="0">
                <a:solidFill>
                  <a:srgbClr val="1F3864"/>
                </a:solidFill>
                <a:latin typeface="Arial"/>
              </a:rPr>
              <a:t> da </a:t>
            </a:r>
            <a:r>
              <a:rPr lang="es-ES" sz="1600" b="1" dirty="0" err="1">
                <a:solidFill>
                  <a:srgbClr val="1F3864"/>
                </a:solidFill>
                <a:latin typeface="Arial"/>
              </a:rPr>
              <a:t>progressão</a:t>
            </a:r>
            <a:endParaRPr sz="16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1840" y="3448050"/>
            <a:ext cx="8412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Certifica a conclusão das partes obrigatórias do programa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" y="4103370"/>
            <a:ext cx="11430000" cy="658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57200" y="4179570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1F3864"/>
                </a:solidFill>
                <a:latin typeface="Arial"/>
              </a:rPr>
              <a:t>Comunicação da carga de trabalho</a:t>
            </a:r>
            <a:endParaRPr sz="16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1840" y="4179570"/>
            <a:ext cx="8412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Sinaliza o quão exigente é um curso em termos de esforço dos estudantes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760" y="4834890"/>
            <a:ext cx="11430000" cy="6583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57200" y="4911090"/>
            <a:ext cx="274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 err="1">
                <a:solidFill>
                  <a:srgbClr val="1F3864"/>
                </a:solidFill>
                <a:latin typeface="Arial"/>
              </a:rPr>
              <a:t>Facilitação</a:t>
            </a:r>
            <a:r>
              <a:rPr lang="es-ES" sz="1600" b="1" dirty="0">
                <a:solidFill>
                  <a:srgbClr val="1F3864"/>
                </a:solidFill>
                <a:latin typeface="Arial"/>
              </a:rPr>
              <a:t> da </a:t>
            </a:r>
            <a:r>
              <a:rPr lang="es-ES" sz="1600" b="1" dirty="0" err="1">
                <a:solidFill>
                  <a:srgbClr val="1F3864"/>
                </a:solidFill>
                <a:latin typeface="Arial"/>
              </a:rPr>
              <a:t>mobilidade</a:t>
            </a:r>
            <a:endParaRPr sz="16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1840" y="4911090"/>
            <a:ext cx="8412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Fornece uma moeda comum para comparar a carga de trabalho entre instituições — função principal do ACTS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760" y="5566410"/>
            <a:ext cx="11430000" cy="658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457200" y="5642610"/>
            <a:ext cx="274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 err="1">
                <a:solidFill>
                  <a:srgbClr val="1F3864"/>
                </a:solidFill>
                <a:latin typeface="Arial"/>
              </a:rPr>
              <a:t>Sinalização</a:t>
            </a:r>
            <a:r>
              <a:rPr lang="es-ES" sz="1600" b="1" dirty="0">
                <a:solidFill>
                  <a:srgbClr val="1F3864"/>
                </a:solidFill>
                <a:latin typeface="Arial"/>
              </a:rPr>
              <a:t> de </a:t>
            </a:r>
            <a:r>
              <a:rPr lang="es-ES" sz="1600" b="1" dirty="0" err="1">
                <a:solidFill>
                  <a:srgbClr val="1F3864"/>
                </a:solidFill>
                <a:latin typeface="Arial"/>
              </a:rPr>
              <a:t>qualidade</a:t>
            </a:r>
            <a:endParaRPr sz="16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1840" y="5642610"/>
            <a:ext cx="8412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Em alguns sistemas, transmite um nível académico ou rigoroso (o ACTS funciona melhor em conjunto com quadros de QA)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287476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Créditos e resultados de aprendizagem: a ligação essencial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" y="1097280"/>
            <a:ext cx="1143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Os créditos devem refletir não só o tempo investido, mas também a aprendizagem alcançada.
Os resultados de aprendizagem tornam o reconhecimento mais transparente — as instituições podem avaliar a relevância da aprendizagem prévia.
A metodologia de ajuste torna esta ligação operacional: resultados ao nível do programa e do curso </a:t>
            </a:r>
            <a:r>
              <a:rPr lang="pt-BR" dirty="0" err="1">
                <a:solidFill>
                  <a:srgbClr val="000000"/>
                </a:solidFill>
                <a:latin typeface="Arial"/>
              </a:rPr>
              <a:t>expresados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 como competências.</a:t>
            </a:r>
            <a:endParaRPr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476" y="2724329"/>
            <a:ext cx="11430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F3864"/>
                </a:solidFill>
                <a:latin typeface="Arial"/>
              </a:rPr>
              <a:t>Alinhamento Construtivo (Biggs, 1999) — aplicado à dimensão de crédito</a:t>
            </a:r>
            <a:endParaRPr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3246120"/>
            <a:ext cx="3749039" cy="4114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65760" y="3241209"/>
            <a:ext cx="3749039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solidFill>
                  <a:srgbClr val="FFFFFF"/>
                </a:solidFill>
                <a:latin typeface="Arial"/>
              </a:rPr>
              <a:t>Coerência vertical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" y="3657600"/>
            <a:ext cx="3749039" cy="12801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92760" y="3749039"/>
            <a:ext cx="3566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>
                <a:solidFill>
                  <a:srgbClr val="000000"/>
                </a:solidFill>
                <a:latin typeface="Arial"/>
              </a:rPr>
              <a:t>Cada resultado de aprendizagem é coberto por pelo menos uma atividade e uma avaliação.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7680" y="3246120"/>
            <a:ext cx="3749039" cy="41148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399280" y="3246120"/>
            <a:ext cx="3749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>
                <a:solidFill>
                  <a:srgbClr val="FFFFFF"/>
                </a:solidFill>
                <a:latin typeface="Arial"/>
              </a:rPr>
              <a:t>Coerência horizontal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7680" y="3657600"/>
            <a:ext cx="3749039" cy="12801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24680" y="3749039"/>
            <a:ext cx="3566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>
                <a:solidFill>
                  <a:srgbClr val="000000"/>
                </a:solidFill>
                <a:latin typeface="Arial"/>
              </a:rPr>
              <a:t>As atividades e avaliações estão alinhadas — os alunos praticam aquilo em que são avaliados.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600" y="3246120"/>
            <a:ext cx="3749039" cy="4114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331200" y="3246120"/>
            <a:ext cx="3749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>
                <a:solidFill>
                  <a:srgbClr val="FFFFFF"/>
                </a:solidFill>
                <a:latin typeface="Arial"/>
              </a:rPr>
              <a:t>Coerência da carga de trabalho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29600" y="3657600"/>
            <a:ext cx="3749039" cy="12801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356600" y="3749039"/>
            <a:ext cx="3566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>
                <a:solidFill>
                  <a:srgbClr val="000000"/>
                </a:solidFill>
                <a:latin typeface="Arial"/>
              </a:rPr>
              <a:t>O total de horas necessárias é consistente com o valor de crédito declarado.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760" y="5120640"/>
            <a:ext cx="11430000" cy="87671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502920" y="5166360"/>
            <a:ext cx="11155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Ponto principal: Um crédito é um contentor. O que importa para o reconhecimento é o que está dentro: os resultados de aprendizagem, o nível de estudo e o contexto académico. O ACTS fornece o contentor; o desenho curricular e a especificação dos resultados de aprendizagem preenchem-no de significado.</a:t>
            </a:r>
            <a:endParaRPr sz="1600" b="0" i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7028" y="334652"/>
            <a:ext cx="1218064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100" b="1" dirty="0">
                <a:solidFill>
                  <a:srgbClr val="1F3864"/>
                </a:solidFill>
                <a:latin typeface="Arial"/>
              </a:rPr>
              <a:t>Componentes da carga de trabalho dos estudantes e o valor de referência do crédito ACTS</a:t>
            </a:r>
            <a:endParaRPr sz="21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59" y="1120581"/>
            <a:ext cx="3749039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rgbClr val="FFFFFF"/>
                </a:solidFill>
                <a:latin typeface="Arial"/>
              </a:rPr>
              <a:t>Aprendizagem</a:t>
            </a:r>
            <a:r>
              <a:rPr lang="es-ES" sz="1600" b="1" dirty="0">
                <a:solidFill>
                  <a:srgbClr val="FFFFFF"/>
                </a:solidFill>
                <a:latin typeface="Arial"/>
              </a:rPr>
              <a:t> &amp; </a:t>
            </a:r>
            <a:r>
              <a:rPr lang="es-ES" sz="1600" b="1" dirty="0" err="1">
                <a:solidFill>
                  <a:srgbClr val="FFFFFF"/>
                </a:solidFill>
                <a:latin typeface="Arial"/>
              </a:rPr>
              <a:t>ensino</a:t>
            </a:r>
            <a:r>
              <a:rPr lang="es-ES" sz="1600" b="1" dirty="0">
                <a:solidFill>
                  <a:srgbClr val="FFFFFF"/>
                </a:solidFill>
                <a:latin typeface="Arial"/>
              </a:rPr>
              <a:t> programados
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1737360"/>
            <a:ext cx="3749039" cy="10972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67360" y="1783080"/>
            <a:ext cx="3611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Aulas, seminários, tutoriais, sessões de laboratório, trabalho de campo, aulas online síncronas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97680" y="1097280"/>
            <a:ext cx="3749039" cy="64008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373880" y="1097280"/>
            <a:ext cx="3749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rgbClr val="FFFFFF"/>
                </a:solidFill>
                <a:latin typeface="Arial"/>
              </a:rPr>
              <a:t>Estudo</a:t>
            </a:r>
            <a:r>
              <a:rPr lang="es-ES" sz="1600" b="1" dirty="0">
                <a:solidFill>
                  <a:srgbClr val="FFFFFF"/>
                </a:solidFill>
                <a:latin typeface="Arial"/>
              </a:rPr>
              <a:t> independente guiado
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7680" y="1737360"/>
            <a:ext cx="3749039" cy="10972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399280" y="1783080"/>
            <a:ext cx="3611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Leituras atribuídas, conjuntos de exercícios, módulos online, preparação de estudos de caso, trabalho de projeto de grupo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29600" y="1097280"/>
            <a:ext cx="3749039" cy="6400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305800" y="1097280"/>
            <a:ext cx="3749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Arial"/>
              </a:rPr>
              <a:t>Preparação para &amp; Conclusão da avaliação
</a:t>
            </a:r>
            <a:endParaRPr sz="16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600" y="1737360"/>
            <a:ext cx="3749039" cy="10972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331200" y="1783080"/>
            <a:ext cx="3611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Revisão do exame, redação de ensaios, conclusão de projeto, preparação de apresentações, montagem do </a:t>
            </a:r>
            <a:r>
              <a:rPr lang="pt-BR" sz="1600" dirty="0" err="1">
                <a:solidFill>
                  <a:srgbClr val="000000"/>
                </a:solidFill>
                <a:latin typeface="Arial"/>
              </a:rPr>
              <a:t>portefólio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" y="3017520"/>
            <a:ext cx="114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F3864"/>
                </a:solidFill>
                <a:latin typeface="Arial"/>
              </a:rPr>
              <a:t>Valor de referência do crédito ACTS</a:t>
            </a:r>
            <a:endParaRPr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" y="3520440"/>
            <a:ext cx="5303520" cy="1234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02920" y="3584448"/>
            <a:ext cx="50292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rgbClr val="FFFFFF"/>
                </a:solidFill>
                <a:latin typeface="Arial"/>
              </a:rPr>
              <a:t>1 crédito ACTS =
20 a 25 horas de carga total de trabalho dos estudantes</a:t>
            </a:r>
            <a:endParaRPr sz="1700"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3520440"/>
            <a:ext cx="5943600" cy="1234440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080760" y="3584448"/>
            <a:ext cx="5669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  <a:latin typeface="Arial"/>
              </a:rPr>
              <a:t>60 créditos ACTS
= 1 ano letivo completo
≈ das 1.200 às 1.500 horas</a:t>
            </a:r>
            <a:endParaRPr b="1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" y="4892040"/>
            <a:ext cx="1143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00" indent="-182800">
              <a:buChar char="▸"/>
            </a:pPr>
            <a:r>
              <a:rPr lang="pt-BR" dirty="0">
                <a:solidFill>
                  <a:srgbClr val="000000"/>
                </a:solidFill>
                <a:latin typeface="Arial"/>
              </a:rPr>
              <a:t>O intervalo de 20–25 horas reconhece variações nos contextos institucionais, disciplinas e modos de prestação.</a:t>
            </a:r>
          </a:p>
          <a:p>
            <a:pPr marL="182800" indent="-182800">
              <a:buChar char="▸"/>
            </a:pPr>
            <a:r>
              <a:rPr lang="pt-BR" dirty="0">
                <a:solidFill>
                  <a:srgbClr val="000000"/>
                </a:solidFill>
                <a:latin typeface="Arial"/>
              </a:rPr>
              <a:t>Calibração nacional: os países podem adotar um ponto específico dentro do intervalo para a consistência do QNQ.</a:t>
            </a:r>
          </a:p>
          <a:p>
            <a:pPr marL="182800" indent="-182800">
              <a:buChar char="▸"/>
            </a:pPr>
            <a:r>
              <a:rPr lang="pt-BR" dirty="0">
                <a:solidFill>
                  <a:srgbClr val="000000"/>
                </a:solidFill>
                <a:latin typeface="Arial"/>
              </a:rPr>
              <a:t>Alinhado com a norma ECTS para facilitar o reconhecimento internacional no marco da Convenção de Addis.</a:t>
            </a:r>
            <a:endParaRPr b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320040"/>
            <a:ext cx="1097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1F3864"/>
                </a:solidFill>
                <a:latin typeface="Arial"/>
              </a:rPr>
              <a:t>ACTS: Princípios de desenho e o que o torna distintivo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188720"/>
            <a:ext cx="5577840" cy="2148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65760" y="1188720"/>
            <a:ext cx="548640" cy="21488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91160" y="1341120"/>
            <a:ext cx="548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1315720"/>
            <a:ext cx="484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1F3864"/>
                </a:solidFill>
                <a:latin typeface="Arial"/>
              </a:rPr>
              <a:t>Voluntário</a:t>
            </a:r>
            <a:r>
              <a:rPr lang="es-ES" b="1" dirty="0">
                <a:solidFill>
                  <a:srgbClr val="1F3864"/>
                </a:solidFill>
                <a:latin typeface="Arial"/>
              </a:rPr>
              <a:t> e cooperativo</a:t>
            </a:r>
            <a:endParaRPr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" y="1887220"/>
            <a:ext cx="4846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O ACTS não é imposto como uma obrigação regulatória. As instituições utilizam-no porque veem valor no quadro de referência partilhado.</a:t>
            </a:r>
            <a:endParaRPr sz="13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9360" y="1188720"/>
            <a:ext cx="5577840" cy="2148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309360" y="1188720"/>
            <a:ext cx="548640" cy="21488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334760" y="1341120"/>
            <a:ext cx="548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1315720"/>
            <a:ext cx="484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1F3864"/>
                </a:solidFill>
                <a:latin typeface="Arial"/>
              </a:rPr>
              <a:t>Referência</a:t>
            </a:r>
            <a:r>
              <a:rPr lang="es-ES" b="1" dirty="0">
                <a:solidFill>
                  <a:srgbClr val="1F3864"/>
                </a:solidFill>
                <a:latin typeface="Arial"/>
              </a:rPr>
              <a:t> continental, </a:t>
            </a:r>
            <a:r>
              <a:rPr lang="es-ES" b="1" dirty="0" err="1">
                <a:solidFill>
                  <a:srgbClr val="1F3864"/>
                </a:solidFill>
                <a:latin typeface="Arial"/>
              </a:rPr>
              <a:t>não</a:t>
            </a:r>
            <a:r>
              <a:rPr lang="es-ES" b="1" dirty="0">
                <a:solidFill>
                  <a:srgbClr val="1F3864"/>
                </a:solidFill>
                <a:latin typeface="Arial"/>
              </a:rPr>
              <a:t> </a:t>
            </a:r>
            <a:r>
              <a:rPr lang="es-ES" b="1" dirty="0" err="1">
                <a:solidFill>
                  <a:srgbClr val="1F3864"/>
                </a:solidFill>
                <a:latin typeface="Arial"/>
              </a:rPr>
              <a:t>uniformidade</a:t>
            </a:r>
            <a:endParaRPr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9440" y="1887220"/>
            <a:ext cx="4846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O ACTS não exige que todas as instituições africanas adotem sistemas idênticos. Fornece um ponto de referência comum contra o qual diferentes definições nacionais podem ser mapeadas.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" y="3566160"/>
            <a:ext cx="5577840" cy="2148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65760" y="3566160"/>
            <a:ext cx="548640" cy="21488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391160" y="3718560"/>
            <a:ext cx="548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5840" y="3693160"/>
            <a:ext cx="484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F3864"/>
                </a:solidFill>
                <a:latin typeface="Arial"/>
              </a:rPr>
              <a:t>Compatibilidade vs. Substituição</a:t>
            </a:r>
            <a:endParaRPr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5840" y="4264660"/>
            <a:ext cx="4846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O ACTS reconhece explicitamente sistemas regionais existentes (EACATS, CAMES, SADCQF) e procura articulação com eles, não absorção.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09360" y="3566160"/>
            <a:ext cx="5577840" cy="2148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309360" y="3566160"/>
            <a:ext cx="548640" cy="21488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334760" y="3718560"/>
            <a:ext cx="548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1" i="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9440" y="3693160"/>
            <a:ext cx="484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F3864"/>
                </a:solidFill>
                <a:latin typeface="Arial"/>
              </a:rPr>
              <a:t>Construção de confiança através do uso</a:t>
            </a:r>
            <a:endParaRPr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9440" y="4264660"/>
            <a:ext cx="4846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/>
              </a:rPr>
              <a:t>A credibilidade do ACTS cresce através da prática. Cada transferência de crédito bem-sucedida constrói a confiança institucional que torna a próxima transferência mais fácil.</a:t>
            </a:r>
            <a:endParaRPr sz="1600" b="0" i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12188952" cy="164592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1097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CE3C"/>
                </a:solidFill>
                <a:latin typeface="Arial"/>
              </a:rPr>
              <a:t>SECÇÃO 2</a:t>
            </a:r>
            <a:endParaRPr sz="2400" b="1" i="0" dirty="0">
              <a:solidFill>
                <a:srgbClr val="FFCE3C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228671"/>
            <a:ext cx="1097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FF"/>
                </a:solidFill>
                <a:latin typeface="Arial"/>
              </a:rPr>
              <a:t>História e evolução dos sistemas de créditos académicos</a:t>
            </a:r>
            <a:endParaRPr sz="3600" b="1" i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6" y="0"/>
            <a:ext cx="12186324" cy="934494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65760" y="288036"/>
            <a:ext cx="1097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1F3864"/>
                </a:solidFill>
                <a:latin typeface="Arial"/>
              </a:rPr>
              <a:t>De Carnegie ao ECTS: duas lógicas do crédito</a:t>
            </a:r>
            <a:endParaRPr sz="2200" b="1" i="0" dirty="0">
              <a:solidFill>
                <a:srgbClr val="1F3864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1097280"/>
            <a:ext cx="5394960" cy="41148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65760" y="1097280"/>
            <a:ext cx="5394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 err="1">
                <a:solidFill>
                  <a:srgbClr val="FFFFFF"/>
                </a:solidFill>
                <a:latin typeface="Arial"/>
              </a:rPr>
              <a:t>Unidade</a:t>
            </a:r>
            <a:r>
              <a:rPr lang="es-ES" b="1" dirty="0">
                <a:solidFill>
                  <a:srgbClr val="FFFFFF"/>
                </a:solidFill>
                <a:latin typeface="Arial"/>
              </a:rPr>
              <a:t> Carnegie (EUA, 1906)</a:t>
            </a:r>
            <a:endParaRPr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" y="1554480"/>
            <a:ext cx="5394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Concebido como um instrumento administrativo para a elegibilidade da pensão — não como uma medida de aprendizagem.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1 crédito = 1 hora de instrução em sala de aula/semana ao longo de ~15 semanas (apenas horas de contacto).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Baseado em insumos e centrado no professor: mede o tempo na sala de 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O seu legado ainda é visível em instituições que definem o valor de crédito principalmente pelas horas de aula.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A própria Fundação Carnegie apelou à substituição por medidas baseadas em resultados.</a:t>
            </a:r>
            <a:endParaRPr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9360" y="1097280"/>
            <a:ext cx="5532120" cy="41148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309360" y="1097280"/>
            <a:ext cx="5532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FF"/>
                </a:solidFill>
                <a:latin typeface="Arial"/>
              </a:rPr>
              <a:t>ECTS (Europa, 1988/1999)</a:t>
            </a:r>
            <a:endParaRPr b="1" i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9360" y="1554480"/>
            <a:ext cx="55321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Centrado no estudante: os créditos medem o que o estudante faz, não o que o professor faz.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1 ECTS = 25–30 horas de carga total de trabalho dos estudantes (contacto + estudo independente + avaliação).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60 créditos ECTS = um ano letivo completo ≈ 1.500–1.800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Os créditos devem ser referenciados aos resultados de aprendizagem e à sua avaliação.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Arial"/>
              </a:rPr>
              <a:t>Adotado por 50+ países; modelo primário para o ACTS e outros sistemas regionais.</a:t>
            </a:r>
            <a:endParaRPr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77840" y="1874519"/>
            <a:ext cx="685800" cy="384048"/>
          </a:xfrm>
          <a:prstGeom prst="rect">
            <a:avLst/>
          </a:prstGeom>
          <a:solidFill>
            <a:srgbClr val="FFCE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605272" y="1739502"/>
            <a:ext cx="658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800" b="1" i="0" dirty="0">
                <a:solidFill>
                  <a:srgbClr val="000000"/>
                </a:solidFill>
                <a:latin typeface="Arial"/>
              </a:rPr>
              <a:t>→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F6F"/>
      </a:accent1>
      <a:accent2>
        <a:srgbClr val="F9C82D"/>
      </a:accent2>
      <a:accent3>
        <a:srgbClr val="0DCBBF"/>
      </a:accent3>
      <a:accent4>
        <a:srgbClr val="2A80B9"/>
      </a:accent4>
      <a:accent5>
        <a:srgbClr val="B13F73"/>
      </a:accent5>
      <a:accent6>
        <a:srgbClr val="48647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12352</TotalTime>
  <Words>3656</Words>
  <Application>Microsoft Office PowerPoint</Application>
  <PresentationFormat>Panorámica</PresentationFormat>
  <Paragraphs>358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Montserrat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103</cp:revision>
  <dcterms:created xsi:type="dcterms:W3CDTF">2023-06-29T15:28:25Z</dcterms:created>
  <dcterms:modified xsi:type="dcterms:W3CDTF">2026-06-08T12:31:40Z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