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57" r:id="rId4"/>
    <p:sldId id="258" r:id="rId5"/>
    <p:sldId id="259" r:id="rId6"/>
    <p:sldId id="260" r:id="rId7"/>
    <p:sldId id="261" r:id="rId8"/>
    <p:sldId id="271" r:id="rId9"/>
    <p:sldId id="262" r:id="rId10"/>
    <p:sldId id="263" r:id="rId11"/>
    <p:sldId id="264" r:id="rId12"/>
    <p:sldId id="269" r:id="rId13"/>
    <p:sldId id="266" r:id="rId14"/>
    <p:sldId id="270" r:id="rId15"/>
    <p:sldId id="268" r:id="rId16"/>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927D4C-6548-4704-BAE8-32479C05E991}" type="doc">
      <dgm:prSet loTypeId="urn:microsoft.com/office/officeart/2005/8/layout/radial6" loCatId="cycle" qsTypeId="urn:microsoft.com/office/officeart/2005/8/quickstyle/3d3" qsCatId="3D" csTypeId="urn:microsoft.com/office/officeart/2005/8/colors/colorful2" csCatId="colorful" phldr="1"/>
      <dgm:spPr/>
      <dgm:t>
        <a:bodyPr/>
        <a:lstStyle/>
        <a:p>
          <a:endParaRPr lang="en-US"/>
        </a:p>
      </dgm:t>
    </dgm:pt>
    <dgm:pt modelId="{DFFD8583-8AD5-4D61-9C33-AB1ACA13D2C1}">
      <dgm:prSet phldrT="[Text]"/>
      <dgm:spPr/>
      <dgm:t>
        <a:bodyPr/>
        <a:lstStyle/>
        <a:p>
          <a:r>
            <a:rPr lang="en-US" b="1" dirty="0"/>
            <a:t>Part C</a:t>
          </a:r>
        </a:p>
        <a:p>
          <a:r>
            <a:rPr lang="en-US" b="1" dirty="0"/>
            <a:t>QAAs</a:t>
          </a:r>
        </a:p>
      </dgm:t>
    </dgm:pt>
    <dgm:pt modelId="{0648E1C0-91F6-4E52-A8DC-A6C1EC74F778}">
      <dgm:prSet phldrT="[Text]"/>
      <dgm:spPr/>
      <dgm:t>
        <a:bodyPr/>
        <a:lstStyle/>
        <a:p>
          <a:r>
            <a:rPr lang="en-US" b="1" dirty="0"/>
            <a:t>Part B</a:t>
          </a:r>
        </a:p>
        <a:p>
          <a:r>
            <a:rPr lang="en-US" b="1" dirty="0"/>
            <a:t>AQE</a:t>
          </a:r>
        </a:p>
      </dgm:t>
    </dgm:pt>
    <dgm:pt modelId="{2EBA0527-1A6F-4FF0-821C-E1C11C1A69D9}">
      <dgm:prSet phldrT="[Text]"/>
      <dgm:spPr/>
      <dgm:t>
        <a:bodyPr/>
        <a:lstStyle/>
        <a:p>
          <a:r>
            <a:rPr lang="en-US" b="1" dirty="0"/>
            <a:t>Part A</a:t>
          </a:r>
        </a:p>
        <a:p>
          <a:r>
            <a:rPr lang="en-US" b="1" dirty="0"/>
            <a:t>AQI</a:t>
          </a:r>
        </a:p>
      </dgm:t>
    </dgm:pt>
    <dgm:pt modelId="{668DEF29-EED7-4805-8945-95DE207B9AF4}">
      <dgm:prSet phldrT="[Text]"/>
      <dgm:spPr/>
      <dgm:t>
        <a:bodyPr/>
        <a:lstStyle/>
        <a:p>
          <a:r>
            <a:rPr lang="en-US" dirty="0"/>
            <a:t>ASG-QA</a:t>
          </a:r>
        </a:p>
      </dgm:t>
    </dgm:pt>
    <dgm:pt modelId="{84410235-33A6-480B-9A80-BFBA32D4772D}" type="sibTrans" cxnId="{2B2A0FA6-9AF2-48F3-A549-3DFF47C99943}">
      <dgm:prSet/>
      <dgm:spPr/>
      <dgm:t>
        <a:bodyPr/>
        <a:lstStyle/>
        <a:p>
          <a:endParaRPr lang="en-US"/>
        </a:p>
      </dgm:t>
    </dgm:pt>
    <dgm:pt modelId="{9DC66E04-F0EF-49DD-9AD1-1629D6702555}" type="parTrans" cxnId="{2B2A0FA6-9AF2-48F3-A549-3DFF47C99943}">
      <dgm:prSet/>
      <dgm:spPr/>
      <dgm:t>
        <a:bodyPr/>
        <a:lstStyle/>
        <a:p>
          <a:endParaRPr lang="en-US"/>
        </a:p>
      </dgm:t>
    </dgm:pt>
    <dgm:pt modelId="{17259F2A-9D7B-4334-ADD5-68AA289B5BFC}" type="sibTrans" cxnId="{D7DD956B-E183-4667-A879-3AE50E46BC55}">
      <dgm:prSet/>
      <dgm:spPr/>
      <dgm:t>
        <a:bodyPr/>
        <a:lstStyle/>
        <a:p>
          <a:endParaRPr lang="en-US"/>
        </a:p>
      </dgm:t>
    </dgm:pt>
    <dgm:pt modelId="{5B6A5897-EC53-40C0-B17A-2EA0E3645132}" type="parTrans" cxnId="{D7DD956B-E183-4667-A879-3AE50E46BC55}">
      <dgm:prSet/>
      <dgm:spPr/>
      <dgm:t>
        <a:bodyPr/>
        <a:lstStyle/>
        <a:p>
          <a:endParaRPr lang="en-US"/>
        </a:p>
      </dgm:t>
    </dgm:pt>
    <dgm:pt modelId="{D730527D-AADD-42E6-87A1-A17FA81A8C95}" type="sibTrans" cxnId="{7BEF70E7-1D49-49C9-BAE0-BC7A141D1CFA}">
      <dgm:prSet/>
      <dgm:spPr/>
      <dgm:t>
        <a:bodyPr/>
        <a:lstStyle/>
        <a:p>
          <a:endParaRPr lang="en-US"/>
        </a:p>
      </dgm:t>
    </dgm:pt>
    <dgm:pt modelId="{C7121BBB-EC2B-4687-AE1D-5C0BD6D0CC4E}" type="parTrans" cxnId="{7BEF70E7-1D49-49C9-BAE0-BC7A141D1CFA}">
      <dgm:prSet/>
      <dgm:spPr/>
      <dgm:t>
        <a:bodyPr/>
        <a:lstStyle/>
        <a:p>
          <a:endParaRPr lang="en-US"/>
        </a:p>
      </dgm:t>
    </dgm:pt>
    <dgm:pt modelId="{DBC710FE-C00F-49D8-8C7C-8157E95672B9}" type="sibTrans" cxnId="{C66D182C-85FC-4EBA-A46D-CA6F8227802F}">
      <dgm:prSet/>
      <dgm:spPr/>
      <dgm:t>
        <a:bodyPr/>
        <a:lstStyle/>
        <a:p>
          <a:endParaRPr lang="en-US"/>
        </a:p>
      </dgm:t>
    </dgm:pt>
    <dgm:pt modelId="{10617A55-8764-4244-B446-7503C984C6CF}" type="parTrans" cxnId="{C66D182C-85FC-4EBA-A46D-CA6F8227802F}">
      <dgm:prSet/>
      <dgm:spPr/>
      <dgm:t>
        <a:bodyPr/>
        <a:lstStyle/>
        <a:p>
          <a:endParaRPr lang="en-US"/>
        </a:p>
      </dgm:t>
    </dgm:pt>
    <dgm:pt modelId="{E32B03B7-38B8-4F84-B43E-D5CDDA37DFB9}" type="pres">
      <dgm:prSet presAssocID="{1E927D4C-6548-4704-BAE8-32479C05E991}" presName="Name0" presStyleCnt="0">
        <dgm:presLayoutVars>
          <dgm:chMax val="1"/>
          <dgm:dir/>
          <dgm:animLvl val="ctr"/>
          <dgm:resizeHandles val="exact"/>
        </dgm:presLayoutVars>
      </dgm:prSet>
      <dgm:spPr/>
    </dgm:pt>
    <dgm:pt modelId="{17D96AF2-7CF5-4F78-B3E1-CFCCCC09DE05}" type="pres">
      <dgm:prSet presAssocID="{668DEF29-EED7-4805-8945-95DE207B9AF4}" presName="centerShape" presStyleLbl="node0" presStyleIdx="0" presStyleCnt="1"/>
      <dgm:spPr/>
    </dgm:pt>
    <dgm:pt modelId="{69005187-560B-442F-BFA8-9851B1F6B2AC}" type="pres">
      <dgm:prSet presAssocID="{2EBA0527-1A6F-4FF0-821C-E1C11C1A69D9}" presName="node" presStyleLbl="node1" presStyleIdx="0" presStyleCnt="3">
        <dgm:presLayoutVars>
          <dgm:bulletEnabled val="1"/>
        </dgm:presLayoutVars>
      </dgm:prSet>
      <dgm:spPr/>
    </dgm:pt>
    <dgm:pt modelId="{4E101125-A9E7-4F26-B2FE-F0C591B644A5}" type="pres">
      <dgm:prSet presAssocID="{2EBA0527-1A6F-4FF0-821C-E1C11C1A69D9}" presName="dummy" presStyleCnt="0"/>
      <dgm:spPr/>
    </dgm:pt>
    <dgm:pt modelId="{38DBD4DD-0EC0-42B8-87A8-2223A3D42D65}" type="pres">
      <dgm:prSet presAssocID="{DBC710FE-C00F-49D8-8C7C-8157E95672B9}" presName="sibTrans" presStyleLbl="sibTrans2D1" presStyleIdx="0" presStyleCnt="3"/>
      <dgm:spPr/>
    </dgm:pt>
    <dgm:pt modelId="{8DCA1A58-FFDA-46E7-AA6F-B94777C7BDAB}" type="pres">
      <dgm:prSet presAssocID="{0648E1C0-91F6-4E52-A8DC-A6C1EC74F778}" presName="node" presStyleLbl="node1" presStyleIdx="1" presStyleCnt="3">
        <dgm:presLayoutVars>
          <dgm:bulletEnabled val="1"/>
        </dgm:presLayoutVars>
      </dgm:prSet>
      <dgm:spPr/>
    </dgm:pt>
    <dgm:pt modelId="{28BC18E6-F41C-4264-84C6-AD8D8C19E6F6}" type="pres">
      <dgm:prSet presAssocID="{0648E1C0-91F6-4E52-A8DC-A6C1EC74F778}" presName="dummy" presStyleCnt="0"/>
      <dgm:spPr/>
    </dgm:pt>
    <dgm:pt modelId="{C286A556-7F27-4481-817D-33A119EEE3EE}" type="pres">
      <dgm:prSet presAssocID="{D730527D-AADD-42E6-87A1-A17FA81A8C95}" presName="sibTrans" presStyleLbl="sibTrans2D1" presStyleIdx="1" presStyleCnt="3"/>
      <dgm:spPr/>
    </dgm:pt>
    <dgm:pt modelId="{034C8A86-1EBA-459A-B7BA-413137D48F35}" type="pres">
      <dgm:prSet presAssocID="{DFFD8583-8AD5-4D61-9C33-AB1ACA13D2C1}" presName="node" presStyleLbl="node1" presStyleIdx="2" presStyleCnt="3">
        <dgm:presLayoutVars>
          <dgm:bulletEnabled val="1"/>
        </dgm:presLayoutVars>
      </dgm:prSet>
      <dgm:spPr/>
    </dgm:pt>
    <dgm:pt modelId="{E3982329-43B6-4304-938A-B551E0FC1BC1}" type="pres">
      <dgm:prSet presAssocID="{DFFD8583-8AD5-4D61-9C33-AB1ACA13D2C1}" presName="dummy" presStyleCnt="0"/>
      <dgm:spPr/>
    </dgm:pt>
    <dgm:pt modelId="{F4D5191D-0A3A-4657-B766-9ECC7A227CDC}" type="pres">
      <dgm:prSet presAssocID="{17259F2A-9D7B-4334-ADD5-68AA289B5BFC}" presName="sibTrans" presStyleLbl="sibTrans2D1" presStyleIdx="2" presStyleCnt="3"/>
      <dgm:spPr/>
    </dgm:pt>
  </dgm:ptLst>
  <dgm:cxnLst>
    <dgm:cxn modelId="{C66D182C-85FC-4EBA-A46D-CA6F8227802F}" srcId="{668DEF29-EED7-4805-8945-95DE207B9AF4}" destId="{2EBA0527-1A6F-4FF0-821C-E1C11C1A69D9}" srcOrd="0" destOrd="0" parTransId="{10617A55-8764-4244-B446-7503C984C6CF}" sibTransId="{DBC710FE-C00F-49D8-8C7C-8157E95672B9}"/>
    <dgm:cxn modelId="{D9E95C2D-DE81-4F47-891C-438E5D1EA4DC}" type="presOf" srcId="{1E927D4C-6548-4704-BAE8-32479C05E991}" destId="{E32B03B7-38B8-4F84-B43E-D5CDDA37DFB9}" srcOrd="0" destOrd="0" presId="urn:microsoft.com/office/officeart/2005/8/layout/radial6"/>
    <dgm:cxn modelId="{D9D15F34-4EE6-437A-B7A2-87077CA88495}" type="presOf" srcId="{668DEF29-EED7-4805-8945-95DE207B9AF4}" destId="{17D96AF2-7CF5-4F78-B3E1-CFCCCC09DE05}" srcOrd="0" destOrd="0" presId="urn:microsoft.com/office/officeart/2005/8/layout/radial6"/>
    <dgm:cxn modelId="{E5124139-32C9-486C-85F4-9FCB5AB0D579}" type="presOf" srcId="{2EBA0527-1A6F-4FF0-821C-E1C11C1A69D9}" destId="{69005187-560B-442F-BFA8-9851B1F6B2AC}" srcOrd="0" destOrd="0" presId="urn:microsoft.com/office/officeart/2005/8/layout/radial6"/>
    <dgm:cxn modelId="{5B414F5B-0747-4A5C-AE73-D044396E21B8}" type="presOf" srcId="{DBC710FE-C00F-49D8-8C7C-8157E95672B9}" destId="{38DBD4DD-0EC0-42B8-87A8-2223A3D42D65}" srcOrd="0" destOrd="0" presId="urn:microsoft.com/office/officeart/2005/8/layout/radial6"/>
    <dgm:cxn modelId="{CDCA2467-2136-40B0-AB7E-027B7FB8718A}" type="presOf" srcId="{0648E1C0-91F6-4E52-A8DC-A6C1EC74F778}" destId="{8DCA1A58-FFDA-46E7-AA6F-B94777C7BDAB}" srcOrd="0" destOrd="0" presId="urn:microsoft.com/office/officeart/2005/8/layout/radial6"/>
    <dgm:cxn modelId="{D7DD956B-E183-4667-A879-3AE50E46BC55}" srcId="{668DEF29-EED7-4805-8945-95DE207B9AF4}" destId="{DFFD8583-8AD5-4D61-9C33-AB1ACA13D2C1}" srcOrd="2" destOrd="0" parTransId="{5B6A5897-EC53-40C0-B17A-2EA0E3645132}" sibTransId="{17259F2A-9D7B-4334-ADD5-68AA289B5BFC}"/>
    <dgm:cxn modelId="{F7406A9D-66A7-404E-A4E6-8E55EEB4692B}" type="presOf" srcId="{D730527D-AADD-42E6-87A1-A17FA81A8C95}" destId="{C286A556-7F27-4481-817D-33A119EEE3EE}" srcOrd="0" destOrd="0" presId="urn:microsoft.com/office/officeart/2005/8/layout/radial6"/>
    <dgm:cxn modelId="{2B2A0FA6-9AF2-48F3-A549-3DFF47C99943}" srcId="{1E927D4C-6548-4704-BAE8-32479C05E991}" destId="{668DEF29-EED7-4805-8945-95DE207B9AF4}" srcOrd="0" destOrd="0" parTransId="{9DC66E04-F0EF-49DD-9AD1-1629D6702555}" sibTransId="{84410235-33A6-480B-9A80-BFBA32D4772D}"/>
    <dgm:cxn modelId="{7A6170B4-559D-4B42-8156-0D1F033B78C6}" type="presOf" srcId="{17259F2A-9D7B-4334-ADD5-68AA289B5BFC}" destId="{F4D5191D-0A3A-4657-B766-9ECC7A227CDC}" srcOrd="0" destOrd="0" presId="urn:microsoft.com/office/officeart/2005/8/layout/radial6"/>
    <dgm:cxn modelId="{590D94D9-2DA5-4E67-9A5B-43DC85B56A53}" type="presOf" srcId="{DFFD8583-8AD5-4D61-9C33-AB1ACA13D2C1}" destId="{034C8A86-1EBA-459A-B7BA-413137D48F35}" srcOrd="0" destOrd="0" presId="urn:microsoft.com/office/officeart/2005/8/layout/radial6"/>
    <dgm:cxn modelId="{7BEF70E7-1D49-49C9-BAE0-BC7A141D1CFA}" srcId="{668DEF29-EED7-4805-8945-95DE207B9AF4}" destId="{0648E1C0-91F6-4E52-A8DC-A6C1EC74F778}" srcOrd="1" destOrd="0" parTransId="{C7121BBB-EC2B-4687-AE1D-5C0BD6D0CC4E}" sibTransId="{D730527D-AADD-42E6-87A1-A17FA81A8C95}"/>
    <dgm:cxn modelId="{ADED6A9F-BC55-42AB-85F7-E8915D8FA4CC}" type="presParOf" srcId="{E32B03B7-38B8-4F84-B43E-D5CDDA37DFB9}" destId="{17D96AF2-7CF5-4F78-B3E1-CFCCCC09DE05}" srcOrd="0" destOrd="0" presId="urn:microsoft.com/office/officeart/2005/8/layout/radial6"/>
    <dgm:cxn modelId="{3D9A3B6D-8E60-4754-ABDE-DF4C08773AC3}" type="presParOf" srcId="{E32B03B7-38B8-4F84-B43E-D5CDDA37DFB9}" destId="{69005187-560B-442F-BFA8-9851B1F6B2AC}" srcOrd="1" destOrd="0" presId="urn:microsoft.com/office/officeart/2005/8/layout/radial6"/>
    <dgm:cxn modelId="{371CDB5D-45C4-4A09-8286-F22DF699D5D9}" type="presParOf" srcId="{E32B03B7-38B8-4F84-B43E-D5CDDA37DFB9}" destId="{4E101125-A9E7-4F26-B2FE-F0C591B644A5}" srcOrd="2" destOrd="0" presId="urn:microsoft.com/office/officeart/2005/8/layout/radial6"/>
    <dgm:cxn modelId="{5C81FF55-8BA7-42F2-899B-70ED9EFB912A}" type="presParOf" srcId="{E32B03B7-38B8-4F84-B43E-D5CDDA37DFB9}" destId="{38DBD4DD-0EC0-42B8-87A8-2223A3D42D65}" srcOrd="3" destOrd="0" presId="urn:microsoft.com/office/officeart/2005/8/layout/radial6"/>
    <dgm:cxn modelId="{2E89C159-6010-45AD-AE23-5B18F861EC89}" type="presParOf" srcId="{E32B03B7-38B8-4F84-B43E-D5CDDA37DFB9}" destId="{8DCA1A58-FFDA-46E7-AA6F-B94777C7BDAB}" srcOrd="4" destOrd="0" presId="urn:microsoft.com/office/officeart/2005/8/layout/radial6"/>
    <dgm:cxn modelId="{BBBA4266-E3BE-4678-87D0-CF5BA1892F0B}" type="presParOf" srcId="{E32B03B7-38B8-4F84-B43E-D5CDDA37DFB9}" destId="{28BC18E6-F41C-4264-84C6-AD8D8C19E6F6}" srcOrd="5" destOrd="0" presId="urn:microsoft.com/office/officeart/2005/8/layout/radial6"/>
    <dgm:cxn modelId="{8F02F1C0-6042-49D8-8A48-B9392DA0ED01}" type="presParOf" srcId="{E32B03B7-38B8-4F84-B43E-D5CDDA37DFB9}" destId="{C286A556-7F27-4481-817D-33A119EEE3EE}" srcOrd="6" destOrd="0" presId="urn:microsoft.com/office/officeart/2005/8/layout/radial6"/>
    <dgm:cxn modelId="{1E9B73F1-B062-4AB6-B5D8-80436EF34DD9}" type="presParOf" srcId="{E32B03B7-38B8-4F84-B43E-D5CDDA37DFB9}" destId="{034C8A86-1EBA-459A-B7BA-413137D48F35}" srcOrd="7" destOrd="0" presId="urn:microsoft.com/office/officeart/2005/8/layout/radial6"/>
    <dgm:cxn modelId="{AD98A7E0-0F2C-4A59-8234-C8F3F0F03BCE}" type="presParOf" srcId="{E32B03B7-38B8-4F84-B43E-D5CDDA37DFB9}" destId="{E3982329-43B6-4304-938A-B551E0FC1BC1}" srcOrd="8" destOrd="0" presId="urn:microsoft.com/office/officeart/2005/8/layout/radial6"/>
    <dgm:cxn modelId="{D5CA0440-EE5A-4423-B624-80F3396DC302}" type="presParOf" srcId="{E32B03B7-38B8-4F84-B43E-D5CDDA37DFB9}" destId="{F4D5191D-0A3A-4657-B766-9ECC7A227CDC}"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D5191D-0A3A-4657-B766-9ECC7A227CDC}">
      <dsp:nvSpPr>
        <dsp:cNvPr id="0" name=""/>
        <dsp:cNvSpPr/>
      </dsp:nvSpPr>
      <dsp:spPr>
        <a:xfrm>
          <a:off x="3466511" y="535777"/>
          <a:ext cx="3582576" cy="3582576"/>
        </a:xfrm>
        <a:prstGeom prst="blockArc">
          <a:avLst>
            <a:gd name="adj1" fmla="val 9000000"/>
            <a:gd name="adj2" fmla="val 16200000"/>
            <a:gd name="adj3" fmla="val 4637"/>
          </a:avLst>
        </a:prstGeom>
        <a:solidFill>
          <a:schemeClr val="accent2">
            <a:hueOff val="-1455363"/>
            <a:satOff val="-83928"/>
            <a:lumOff val="8628"/>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C286A556-7F27-4481-817D-33A119EEE3EE}">
      <dsp:nvSpPr>
        <dsp:cNvPr id="0" name=""/>
        <dsp:cNvSpPr/>
      </dsp:nvSpPr>
      <dsp:spPr>
        <a:xfrm>
          <a:off x="3466511" y="535777"/>
          <a:ext cx="3582576" cy="3582576"/>
        </a:xfrm>
        <a:prstGeom prst="blockArc">
          <a:avLst>
            <a:gd name="adj1" fmla="val 1800000"/>
            <a:gd name="adj2" fmla="val 9000000"/>
            <a:gd name="adj3" fmla="val 4637"/>
          </a:avLst>
        </a:prstGeom>
        <a:solidFill>
          <a:schemeClr val="accent2">
            <a:hueOff val="-727682"/>
            <a:satOff val="-41964"/>
            <a:lumOff val="4314"/>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38DBD4DD-0EC0-42B8-87A8-2223A3D42D65}">
      <dsp:nvSpPr>
        <dsp:cNvPr id="0" name=""/>
        <dsp:cNvSpPr/>
      </dsp:nvSpPr>
      <dsp:spPr>
        <a:xfrm>
          <a:off x="3466511" y="535777"/>
          <a:ext cx="3582576" cy="3582576"/>
        </a:xfrm>
        <a:prstGeom prst="blockArc">
          <a:avLst>
            <a:gd name="adj1" fmla="val 16200000"/>
            <a:gd name="adj2" fmla="val 1800000"/>
            <a:gd name="adj3" fmla="val 4637"/>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17D96AF2-7CF5-4F78-B3E1-CFCCCC09DE05}">
      <dsp:nvSpPr>
        <dsp:cNvPr id="0" name=""/>
        <dsp:cNvSpPr/>
      </dsp:nvSpPr>
      <dsp:spPr>
        <a:xfrm>
          <a:off x="4433701" y="1502967"/>
          <a:ext cx="1648197" cy="1648197"/>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48260" tIns="48260" rIns="48260" bIns="48260" numCol="1" spcCol="1270" anchor="ctr" anchorCtr="0">
          <a:noAutofit/>
        </a:bodyPr>
        <a:lstStyle/>
        <a:p>
          <a:pPr marL="0" lvl="0" indent="0" algn="ctr" defTabSz="1689100">
            <a:lnSpc>
              <a:spcPct val="90000"/>
            </a:lnSpc>
            <a:spcBef>
              <a:spcPct val="0"/>
            </a:spcBef>
            <a:spcAft>
              <a:spcPct val="35000"/>
            </a:spcAft>
            <a:buNone/>
          </a:pPr>
          <a:r>
            <a:rPr lang="en-US" sz="3800" kern="1200" dirty="0"/>
            <a:t>ASG-QA</a:t>
          </a:r>
        </a:p>
      </dsp:txBody>
      <dsp:txXfrm>
        <a:off x="4675074" y="1744340"/>
        <a:ext cx="1165451" cy="1165451"/>
      </dsp:txXfrm>
    </dsp:sp>
    <dsp:sp modelId="{69005187-560B-442F-BFA8-9851B1F6B2AC}">
      <dsp:nvSpPr>
        <dsp:cNvPr id="0" name=""/>
        <dsp:cNvSpPr/>
      </dsp:nvSpPr>
      <dsp:spPr>
        <a:xfrm>
          <a:off x="4680931" y="443"/>
          <a:ext cx="1153737" cy="1153737"/>
        </a:xfrm>
        <a:prstGeom prst="ellipse">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Part A</a:t>
          </a:r>
        </a:p>
        <a:p>
          <a:pPr marL="0" lvl="0" indent="0" algn="ctr" defTabSz="977900">
            <a:lnSpc>
              <a:spcPct val="90000"/>
            </a:lnSpc>
            <a:spcBef>
              <a:spcPct val="0"/>
            </a:spcBef>
            <a:spcAft>
              <a:spcPct val="35000"/>
            </a:spcAft>
            <a:buNone/>
          </a:pPr>
          <a:r>
            <a:rPr lang="en-US" sz="2200" b="1" kern="1200" dirty="0"/>
            <a:t>AQI</a:t>
          </a:r>
        </a:p>
      </dsp:txBody>
      <dsp:txXfrm>
        <a:off x="4849892" y="169404"/>
        <a:ext cx="815815" cy="815815"/>
      </dsp:txXfrm>
    </dsp:sp>
    <dsp:sp modelId="{8DCA1A58-FFDA-46E7-AA6F-B94777C7BDAB}">
      <dsp:nvSpPr>
        <dsp:cNvPr id="0" name=""/>
        <dsp:cNvSpPr/>
      </dsp:nvSpPr>
      <dsp:spPr>
        <a:xfrm>
          <a:off x="6196262" y="2625073"/>
          <a:ext cx="1153737" cy="1153737"/>
        </a:xfrm>
        <a:prstGeom prst="ellipse">
          <a:avLst/>
        </a:prstGeom>
        <a:solidFill>
          <a:schemeClr val="accent2">
            <a:hueOff val="-727682"/>
            <a:satOff val="-41964"/>
            <a:lumOff val="431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Part B</a:t>
          </a:r>
        </a:p>
        <a:p>
          <a:pPr marL="0" lvl="0" indent="0" algn="ctr" defTabSz="977900">
            <a:lnSpc>
              <a:spcPct val="90000"/>
            </a:lnSpc>
            <a:spcBef>
              <a:spcPct val="0"/>
            </a:spcBef>
            <a:spcAft>
              <a:spcPct val="35000"/>
            </a:spcAft>
            <a:buNone/>
          </a:pPr>
          <a:r>
            <a:rPr lang="en-US" sz="2200" b="1" kern="1200" dirty="0"/>
            <a:t>AQE</a:t>
          </a:r>
        </a:p>
      </dsp:txBody>
      <dsp:txXfrm>
        <a:off x="6365223" y="2794034"/>
        <a:ext cx="815815" cy="815815"/>
      </dsp:txXfrm>
    </dsp:sp>
    <dsp:sp modelId="{034C8A86-1EBA-459A-B7BA-413137D48F35}">
      <dsp:nvSpPr>
        <dsp:cNvPr id="0" name=""/>
        <dsp:cNvSpPr/>
      </dsp:nvSpPr>
      <dsp:spPr>
        <a:xfrm>
          <a:off x="3165599" y="2625073"/>
          <a:ext cx="1153737" cy="1153737"/>
        </a:xfrm>
        <a:prstGeom prst="ellipse">
          <a:avLst/>
        </a:prstGeom>
        <a:solidFill>
          <a:schemeClr val="accent2">
            <a:hueOff val="-1455363"/>
            <a:satOff val="-83928"/>
            <a:lumOff val="862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Part C</a:t>
          </a:r>
        </a:p>
        <a:p>
          <a:pPr marL="0" lvl="0" indent="0" algn="ctr" defTabSz="977900">
            <a:lnSpc>
              <a:spcPct val="90000"/>
            </a:lnSpc>
            <a:spcBef>
              <a:spcPct val="0"/>
            </a:spcBef>
            <a:spcAft>
              <a:spcPct val="35000"/>
            </a:spcAft>
            <a:buNone/>
          </a:pPr>
          <a:r>
            <a:rPr lang="en-US" sz="2200" b="1" kern="1200" dirty="0"/>
            <a:t>QAAs</a:t>
          </a:r>
        </a:p>
      </dsp:txBody>
      <dsp:txXfrm>
        <a:off x="3334560" y="2794034"/>
        <a:ext cx="815815" cy="81581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t-P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t-PT"/>
          </a:p>
        </p:txBody>
      </p:sp>
      <p:sp>
        <p:nvSpPr>
          <p:cNvPr id="4" name="Date Placeholder 3"/>
          <p:cNvSpPr>
            <a:spLocks noGrp="1"/>
          </p:cNvSpPr>
          <p:nvPr>
            <p:ph type="dt" sz="half" idx="10"/>
          </p:nvPr>
        </p:nvSpPr>
        <p:spPr/>
        <p:txBody>
          <a:bodyPr/>
          <a:lstStyle/>
          <a:p>
            <a:fld id="{A2F0697B-A0BB-4495-9D8E-4E4E005A4ADE}" type="datetimeFigureOut">
              <a:rPr lang="pt-PT" smtClean="0"/>
              <a:t>09/06/2026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1511965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p:cNvSpPr>
            <a:spLocks noGrp="1"/>
          </p:cNvSpPr>
          <p:nvPr>
            <p:ph type="dt" sz="half" idx="10"/>
          </p:nvPr>
        </p:nvSpPr>
        <p:spPr/>
        <p:txBody>
          <a:bodyPr/>
          <a:lstStyle/>
          <a:p>
            <a:fld id="{A2F0697B-A0BB-4495-9D8E-4E4E005A4ADE}" type="datetimeFigureOut">
              <a:rPr lang="pt-PT" smtClean="0"/>
              <a:t>09/06/2026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304825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pt-P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p:cNvSpPr>
            <a:spLocks noGrp="1"/>
          </p:cNvSpPr>
          <p:nvPr>
            <p:ph type="dt" sz="half" idx="10"/>
          </p:nvPr>
        </p:nvSpPr>
        <p:spPr/>
        <p:txBody>
          <a:bodyPr/>
          <a:lstStyle/>
          <a:p>
            <a:fld id="{A2F0697B-A0BB-4495-9D8E-4E4E005A4ADE}" type="datetimeFigureOut">
              <a:rPr lang="pt-PT" smtClean="0"/>
              <a:t>09/06/2026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1705853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apositiva de título">
    <p:spTree>
      <p:nvGrpSpPr>
        <p:cNvPr id="1" name=""/>
        <p:cNvGrpSpPr/>
        <p:nvPr/>
      </p:nvGrpSpPr>
      <p:grpSpPr>
        <a:xfrm>
          <a:off x="0" y="0"/>
          <a:ext cx="0" cy="0"/>
          <a:chOff x="0" y="0"/>
          <a:chExt cx="0" cy="0"/>
        </a:xfrm>
      </p:grpSpPr>
      <p:pic>
        <p:nvPicPr>
          <p:cNvPr id="4" name="Imagen 3" descr="Icono&#10;&#10;Descripción generada automáticamente">
            <a:extLst>
              <a:ext uri="{FF2B5EF4-FFF2-40B4-BE49-F238E27FC236}">
                <a16:creationId xmlns:a16="http://schemas.microsoft.com/office/drawing/2014/main" id="{B6766C1C-620F-0438-5DA0-01798F29A9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06" y="0"/>
            <a:ext cx="9675294" cy="6858000"/>
          </a:xfrm>
          <a:prstGeom prst="rect">
            <a:avLst/>
          </a:prstGeom>
        </p:spPr>
      </p:pic>
      <p:pic>
        <p:nvPicPr>
          <p:cNvPr id="7" name="Imagen 6" descr="Un dibujo de una cara feliz&#10;&#10;Descripción generada automáticamente con confianza baja">
            <a:extLst>
              <a:ext uri="{FF2B5EF4-FFF2-40B4-BE49-F238E27FC236}">
                <a16:creationId xmlns:a16="http://schemas.microsoft.com/office/drawing/2014/main" id="{9C4B20E7-3EB4-BF29-E35A-8545C2234FC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856" y="2382717"/>
            <a:ext cx="6090377" cy="1900197"/>
          </a:xfrm>
          <a:prstGeom prst="rect">
            <a:avLst/>
          </a:prstGeom>
        </p:spPr>
      </p:pic>
      <p:pic>
        <p:nvPicPr>
          <p:cNvPr id="8" name="Picture 24" descr="A picture containing drawing, food&#10;&#10;Description automatically generated">
            <a:extLst>
              <a:ext uri="{FF2B5EF4-FFF2-40B4-BE49-F238E27FC236}">
                <a16:creationId xmlns:a16="http://schemas.microsoft.com/office/drawing/2014/main" id="{4369BB79-969D-B53A-A716-664A204848E7}"/>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5732"/>
          <a:stretch/>
        </p:blipFill>
        <p:spPr>
          <a:xfrm>
            <a:off x="9240986" y="349670"/>
            <a:ext cx="2642535" cy="1280419"/>
          </a:xfrm>
          <a:prstGeom prst="rect">
            <a:avLst/>
          </a:prstGeom>
        </p:spPr>
      </p:pic>
      <p:pic>
        <p:nvPicPr>
          <p:cNvPr id="9" name="Picture 8">
            <a:extLst>
              <a:ext uri="{FF2B5EF4-FFF2-40B4-BE49-F238E27FC236}">
                <a16:creationId xmlns:a16="http://schemas.microsoft.com/office/drawing/2014/main" id="{9F2F25DA-9FB2-E31D-1E15-83CC0DDFE4C2}"/>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6680256" y="5760644"/>
            <a:ext cx="754174" cy="915588"/>
          </a:xfrm>
          <a:prstGeom prst="rect">
            <a:avLst/>
          </a:prstGeom>
        </p:spPr>
      </p:pic>
      <p:pic>
        <p:nvPicPr>
          <p:cNvPr id="11" name="Picture 32" descr="A picture containing drawing, food, plate&#10;&#10;Description automatically generated">
            <a:extLst>
              <a:ext uri="{FF2B5EF4-FFF2-40B4-BE49-F238E27FC236}">
                <a16:creationId xmlns:a16="http://schemas.microsoft.com/office/drawing/2014/main" id="{148A4F17-445A-66CB-1B61-6E579F31C924}"/>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562253" y="5818922"/>
            <a:ext cx="1167274" cy="771043"/>
          </a:xfrm>
          <a:prstGeom prst="rect">
            <a:avLst/>
          </a:prstGeom>
        </p:spPr>
      </p:pic>
      <p:pic>
        <p:nvPicPr>
          <p:cNvPr id="12" name="Imagen 11">
            <a:extLst>
              <a:ext uri="{FF2B5EF4-FFF2-40B4-BE49-F238E27FC236}">
                <a16:creationId xmlns:a16="http://schemas.microsoft.com/office/drawing/2014/main" id="{209FB97B-097D-3136-82FD-95E63E3EBE3E}"/>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4683641" y="5916448"/>
            <a:ext cx="1820266" cy="575990"/>
          </a:xfrm>
          <a:prstGeom prst="rect">
            <a:avLst/>
          </a:prstGeom>
        </p:spPr>
      </p:pic>
      <p:pic>
        <p:nvPicPr>
          <p:cNvPr id="2" name="Imagen 1" descr="Logotipo&#10;&#10;Descripción generada automáticamente con confianza baja">
            <a:extLst>
              <a:ext uri="{FF2B5EF4-FFF2-40B4-BE49-F238E27FC236}">
                <a16:creationId xmlns:a16="http://schemas.microsoft.com/office/drawing/2014/main" id="{3B270AD6-B9A5-973D-AEF8-78AB10B73CCF}"/>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602427" y="192369"/>
            <a:ext cx="1996809" cy="1199447"/>
          </a:xfrm>
          <a:prstGeom prst="rect">
            <a:avLst/>
          </a:prstGeom>
        </p:spPr>
      </p:pic>
      <p:pic>
        <p:nvPicPr>
          <p:cNvPr id="5" name="Picture 4">
            <a:extLst>
              <a:ext uri="{FF2B5EF4-FFF2-40B4-BE49-F238E27FC236}">
                <a16:creationId xmlns:a16="http://schemas.microsoft.com/office/drawing/2014/main" id="{B08CB15B-07CC-17A7-63D1-E7DEDF348B79}"/>
              </a:ext>
            </a:extLst>
          </p:cNvPr>
          <p:cNvPicPr>
            <a:picLocks noChangeAspect="1"/>
          </p:cNvPicPr>
          <p:nvPr userDrawn="1"/>
        </p:nvPicPr>
        <p:blipFill>
          <a:blip r:embed="rId9" cstate="print">
            <a:extLst>
              <a:ext uri="{28A0092B-C50C-407E-A947-70E740481C1C}">
                <a14:useLocalDpi xmlns:a14="http://schemas.microsoft.com/office/drawing/2010/main" val="0"/>
              </a:ext>
            </a:extLst>
          </a:blip>
          <a:srcRect/>
          <a:stretch/>
        </p:blipFill>
        <p:spPr>
          <a:xfrm>
            <a:off x="8652467" y="580030"/>
            <a:ext cx="1022827" cy="1076302"/>
          </a:xfrm>
          <a:prstGeom prst="rect">
            <a:avLst/>
          </a:prstGeom>
        </p:spPr>
      </p:pic>
      <p:pic>
        <p:nvPicPr>
          <p:cNvPr id="6" name="Graphic 5">
            <a:extLst>
              <a:ext uri="{FF2B5EF4-FFF2-40B4-BE49-F238E27FC236}">
                <a16:creationId xmlns:a16="http://schemas.microsoft.com/office/drawing/2014/main" id="{B50717E4-5765-1DD1-9818-C80D5BC9FB97}"/>
              </a:ext>
            </a:extLst>
          </p:cNvPr>
          <p:cNvPicPr>
            <a:picLocks noChangeAspect="1"/>
          </p:cNvPicPr>
          <p:nvPr userDrawn="1"/>
        </p:nvPicPr>
        <p:blipFill>
          <a:blip>
            <a:extLst>
              <a:ext uri="{96DAC541-7B7A-43D3-8B79-37D633B846F1}">
                <asvg:svgBlip xmlns:asvg="http://schemas.microsoft.com/office/drawing/2016/SVG/main" r:embed="rId10"/>
              </a:ext>
            </a:extLst>
          </a:blip>
          <a:stretch>
            <a:fillRect/>
          </a:stretch>
        </p:blipFill>
        <p:spPr>
          <a:xfrm>
            <a:off x="7842722" y="5860630"/>
            <a:ext cx="2419350" cy="647700"/>
          </a:xfrm>
          <a:prstGeom prst="rect">
            <a:avLst/>
          </a:prstGeom>
        </p:spPr>
      </p:pic>
      <p:sp>
        <p:nvSpPr>
          <p:cNvPr id="3" name="Textfeld 2">
            <a:extLst>
              <a:ext uri="{FF2B5EF4-FFF2-40B4-BE49-F238E27FC236}">
                <a16:creationId xmlns:a16="http://schemas.microsoft.com/office/drawing/2014/main" id="{B518B091-0FA3-AE7E-8DB7-48CB6CD9EC4B}"/>
              </a:ext>
            </a:extLst>
          </p:cNvPr>
          <p:cNvSpPr txBox="1"/>
          <p:nvPr userDrawn="1"/>
        </p:nvSpPr>
        <p:spPr>
          <a:xfrm>
            <a:off x="6366617" y="4600960"/>
            <a:ext cx="4050706" cy="369332"/>
          </a:xfrm>
          <a:prstGeom prst="rect">
            <a:avLst/>
          </a:prstGeom>
          <a:noFill/>
        </p:spPr>
        <p:txBody>
          <a:bodyPr wrap="square" rtlCol="0">
            <a:spAutoFit/>
          </a:bodyPr>
          <a:lstStyle/>
          <a:p>
            <a:pPr algn="ctr"/>
            <a:r>
              <a:rPr lang="de-DE" dirty="0">
                <a:solidFill>
                  <a:schemeClr val="tx1"/>
                </a:solidFill>
              </a:rPr>
              <a:t>IQA-Training </a:t>
            </a:r>
            <a:endParaRPr lang="en-GB" dirty="0">
              <a:solidFill>
                <a:schemeClr val="tx1"/>
              </a:solidFill>
            </a:endParaRPr>
          </a:p>
        </p:txBody>
      </p:sp>
    </p:spTree>
    <p:extLst>
      <p:ext uri="{BB962C8B-B14F-4D97-AF65-F5344CB8AC3E}">
        <p14:creationId xmlns:p14="http://schemas.microsoft.com/office/powerpoint/2010/main" val="66598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PT"/>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p:cNvSpPr>
            <a:spLocks noGrp="1"/>
          </p:cNvSpPr>
          <p:nvPr>
            <p:ph type="dt" sz="half" idx="10"/>
          </p:nvPr>
        </p:nvSpPr>
        <p:spPr/>
        <p:txBody>
          <a:bodyPr/>
          <a:lstStyle/>
          <a:p>
            <a:fld id="{A2F0697B-A0BB-4495-9D8E-4E4E005A4ADE}" type="datetimeFigureOut">
              <a:rPr lang="pt-PT" smtClean="0"/>
              <a:t>09/06/2026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1702050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t-P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2F0697B-A0BB-4495-9D8E-4E4E005A4ADE}" type="datetimeFigureOut">
              <a:rPr lang="pt-PT" smtClean="0"/>
              <a:t>09/06/2026</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2147459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PT"/>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5" name="Date Placeholder 4"/>
          <p:cNvSpPr>
            <a:spLocks noGrp="1"/>
          </p:cNvSpPr>
          <p:nvPr>
            <p:ph type="dt" sz="half" idx="10"/>
          </p:nvPr>
        </p:nvSpPr>
        <p:spPr/>
        <p:txBody>
          <a:bodyPr/>
          <a:lstStyle/>
          <a:p>
            <a:fld id="{A2F0697B-A0BB-4495-9D8E-4E4E005A4ADE}" type="datetimeFigureOut">
              <a:rPr lang="pt-PT" smtClean="0"/>
              <a:t>09/06/2026</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4027867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pt-P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7" name="Date Placeholder 6"/>
          <p:cNvSpPr>
            <a:spLocks noGrp="1"/>
          </p:cNvSpPr>
          <p:nvPr>
            <p:ph type="dt" sz="half" idx="10"/>
          </p:nvPr>
        </p:nvSpPr>
        <p:spPr/>
        <p:txBody>
          <a:bodyPr/>
          <a:lstStyle/>
          <a:p>
            <a:fld id="{A2F0697B-A0BB-4495-9D8E-4E4E005A4ADE}" type="datetimeFigureOut">
              <a:rPr lang="pt-PT" smtClean="0"/>
              <a:t>09/06/2026</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1201844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PT"/>
          </a:p>
        </p:txBody>
      </p:sp>
      <p:sp>
        <p:nvSpPr>
          <p:cNvPr id="3" name="Date Placeholder 2"/>
          <p:cNvSpPr>
            <a:spLocks noGrp="1"/>
          </p:cNvSpPr>
          <p:nvPr>
            <p:ph type="dt" sz="half" idx="10"/>
          </p:nvPr>
        </p:nvSpPr>
        <p:spPr/>
        <p:txBody>
          <a:bodyPr/>
          <a:lstStyle/>
          <a:p>
            <a:fld id="{A2F0697B-A0BB-4495-9D8E-4E4E005A4ADE}" type="datetimeFigureOut">
              <a:rPr lang="pt-PT" smtClean="0"/>
              <a:t>09/06/2026</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4294836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0697B-A0BB-4495-9D8E-4E4E005A4ADE}" type="datetimeFigureOut">
              <a:rPr lang="pt-PT" smtClean="0"/>
              <a:t>09/06/2026</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33157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P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2F0697B-A0BB-4495-9D8E-4E4E005A4ADE}" type="datetimeFigureOut">
              <a:rPr lang="pt-PT" smtClean="0"/>
              <a:t>09/06/2026</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298518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P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2F0697B-A0BB-4495-9D8E-4E4E005A4ADE}" type="datetimeFigureOut">
              <a:rPr lang="pt-PT" smtClean="0"/>
              <a:t>09/06/2026</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A9EA16B8-09FD-4E88-814E-8D4CF46FDB77}" type="slidenum">
              <a:rPr lang="pt-PT" smtClean="0"/>
              <a:t>‹Nr.›</a:t>
            </a:fld>
            <a:endParaRPr lang="pt-PT"/>
          </a:p>
        </p:txBody>
      </p:sp>
    </p:spTree>
    <p:extLst>
      <p:ext uri="{BB962C8B-B14F-4D97-AF65-F5344CB8AC3E}">
        <p14:creationId xmlns:p14="http://schemas.microsoft.com/office/powerpoint/2010/main" val="4193804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the master title style</a:t>
            </a:r>
            <a:endParaRPr lang="pt-P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F0697B-A0BB-4495-9D8E-4E4E005A4ADE}" type="datetimeFigureOut">
              <a:rPr lang="pt-PT" smtClean="0"/>
              <a:t>09/06/2026</a:t>
            </a:fld>
            <a:endParaRPr lang="pt-P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EA16B8-09FD-4E88-814E-8D4CF46FDB77}" type="slidenum">
              <a:rPr lang="pt-PT" smtClean="0"/>
              <a:t>‹Nr.›</a:t>
            </a:fld>
            <a:endParaRPr lang="pt-PT"/>
          </a:p>
        </p:txBody>
      </p:sp>
    </p:spTree>
    <p:extLst>
      <p:ext uri="{BB962C8B-B14F-4D97-AF65-F5344CB8AC3E}">
        <p14:creationId xmlns:p14="http://schemas.microsoft.com/office/powerpoint/2010/main" val="3264529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8285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162"/>
            <a:ext cx="10515600" cy="805949"/>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pt-PT" sz="4000" dirty="0"/>
              <a:t>Part A, Standard 2.  Governance and management</a:t>
            </a:r>
          </a:p>
        </p:txBody>
      </p:sp>
      <p:sp>
        <p:nvSpPr>
          <p:cNvPr id="3" name="Content Placeholder 2"/>
          <p:cNvSpPr>
            <a:spLocks noGrp="1"/>
          </p:cNvSpPr>
          <p:nvPr>
            <p:ph idx="1"/>
          </p:nvPr>
        </p:nvSpPr>
        <p:spPr>
          <a:xfrm>
            <a:off x="838200" y="3035431"/>
            <a:ext cx="10515600" cy="3141532"/>
          </a:xfrm>
        </p:spPr>
        <p:txBody>
          <a:bodyPr>
            <a:normAutofit/>
          </a:bodyPr>
          <a:lstStyle/>
          <a:p>
            <a:pPr algn="just"/>
            <a:endParaRPr lang="pt-PT" sz="2500" dirty="0"/>
          </a:p>
          <a:p>
            <a:pPr algn="just"/>
            <a:endParaRPr lang="pt-PT" dirty="0"/>
          </a:p>
        </p:txBody>
      </p:sp>
      <p:graphicFrame>
        <p:nvGraphicFramePr>
          <p:cNvPr id="4" name="Table 3"/>
          <p:cNvGraphicFramePr>
            <a:graphicFrameLocks noGrp="1"/>
          </p:cNvGraphicFramePr>
          <p:nvPr>
            <p:extLst>
              <p:ext uri="{D42A27DB-BD31-4B8C-83A1-F6EECF244321}">
                <p14:modId xmlns:p14="http://schemas.microsoft.com/office/powerpoint/2010/main" val="1620996145"/>
              </p:ext>
            </p:extLst>
          </p:nvPr>
        </p:nvGraphicFramePr>
        <p:xfrm>
          <a:off x="731520" y="1187776"/>
          <a:ext cx="10622280" cy="4898063"/>
        </p:xfrm>
        <a:graphic>
          <a:graphicData uri="http://schemas.openxmlformats.org/drawingml/2006/table">
            <a:tbl>
              <a:tblPr firstRow="1" bandRow="1">
                <a:tableStyleId>{5C22544A-7EE6-4342-B048-85BDC9FD1C3A}</a:tableStyleId>
              </a:tblPr>
              <a:tblGrid>
                <a:gridCol w="5659120">
                  <a:extLst>
                    <a:ext uri="{9D8B030D-6E8A-4147-A177-3AD203B41FA5}">
                      <a16:colId xmlns:a16="http://schemas.microsoft.com/office/drawing/2014/main" val="2914980929"/>
                    </a:ext>
                  </a:extLst>
                </a:gridCol>
                <a:gridCol w="4963160">
                  <a:extLst>
                    <a:ext uri="{9D8B030D-6E8A-4147-A177-3AD203B41FA5}">
                      <a16:colId xmlns:a16="http://schemas.microsoft.com/office/drawing/2014/main" val="3109041054"/>
                    </a:ext>
                  </a:extLst>
                </a:gridCol>
              </a:tblGrid>
              <a:tr h="4898063">
                <a:tc>
                  <a:txBody>
                    <a:bodyPr/>
                    <a:lstStyle/>
                    <a:p>
                      <a:pPr algn="just"/>
                      <a:r>
                        <a:rPr lang="pt-PT" sz="2300" b="1" dirty="0">
                          <a:solidFill>
                            <a:schemeClr val="tx1"/>
                          </a:solidFill>
                        </a:rPr>
                        <a:t>Key points/guiding questions</a:t>
                      </a:r>
                    </a:p>
                    <a:p>
                      <a:pPr marL="536400" lvl="2" indent="-342900" algn="just">
                        <a:spcBef>
                          <a:spcPts val="600"/>
                        </a:spcBef>
                        <a:spcAft>
                          <a:spcPts val="600"/>
                        </a:spcAft>
                        <a:buFont typeface="Arial" panose="020B0604020202020204" pitchFamily="34" charset="0"/>
                        <a:buChar char="•"/>
                      </a:pPr>
                      <a:r>
                        <a:rPr lang="pt-PT" sz="2300" b="0" dirty="0">
                          <a:solidFill>
                            <a:schemeClr val="tx1"/>
                          </a:solidFill>
                        </a:rPr>
                        <a:t>What are your governance and management structures like?</a:t>
                      </a:r>
                    </a:p>
                    <a:p>
                      <a:pPr marL="536400" lvl="2" indent="-342900" algn="just">
                        <a:spcBef>
                          <a:spcPts val="600"/>
                        </a:spcBef>
                        <a:spcAft>
                          <a:spcPts val="600"/>
                        </a:spcAft>
                        <a:buFont typeface="Arial" panose="020B0604020202020204" pitchFamily="34" charset="0"/>
                        <a:buChar char="•"/>
                      </a:pPr>
                      <a:r>
                        <a:rPr lang="pt-PT" sz="2300" b="0" dirty="0">
                          <a:solidFill>
                            <a:schemeClr val="tx1"/>
                          </a:solidFill>
                        </a:rPr>
                        <a:t>To what extent are students involved in these bodies?</a:t>
                      </a:r>
                    </a:p>
                    <a:p>
                      <a:pPr marL="536400" lvl="2" indent="-342900" algn="just">
                        <a:spcBef>
                          <a:spcPts val="600"/>
                        </a:spcBef>
                        <a:spcAft>
                          <a:spcPts val="600"/>
                        </a:spcAft>
                        <a:buFont typeface="Arial" panose="020B0604020202020204" pitchFamily="34" charset="0"/>
                        <a:buChar char="•"/>
                      </a:pPr>
                      <a:r>
                        <a:rPr lang="pt-PT" sz="2300" b="0" dirty="0">
                          <a:solidFill>
                            <a:schemeClr val="tx1"/>
                          </a:solidFill>
                        </a:rPr>
                        <a:t>Do the relevant bodies have clearly defined mandates, roles and responsibilities?</a:t>
                      </a:r>
                    </a:p>
                    <a:p>
                      <a:pPr marL="536400" lvl="2" indent="-342900" algn="just">
                        <a:spcBef>
                          <a:spcPts val="600"/>
                        </a:spcBef>
                        <a:spcAft>
                          <a:spcPts val="600"/>
                        </a:spcAft>
                        <a:buFont typeface="Arial" panose="020B0604020202020204" pitchFamily="34" charset="0"/>
                        <a:buChar char="•"/>
                      </a:pPr>
                      <a:r>
                        <a:rPr lang="pt-PT" sz="2300" b="0" dirty="0">
                          <a:solidFill>
                            <a:schemeClr val="tx1"/>
                          </a:solidFill>
                        </a:rPr>
                        <a:t>If your institution has a quality assurance policy, what is the procedure for its implementation?</a:t>
                      </a:r>
                    </a:p>
                  </a:txBody>
                  <a:tcPr/>
                </a:tc>
                <a:tc>
                  <a:txBody>
                    <a:bodyPr/>
                    <a:lstStyle/>
                    <a:p>
                      <a:pPr algn="just"/>
                      <a:r>
                        <a:rPr lang="pt-PT" sz="2300" b="1" dirty="0">
                          <a:solidFill>
                            <a:schemeClr val="tx1"/>
                          </a:solidFill>
                        </a:rPr>
                        <a:t>Examples of good practice/evidence</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Organisational chart of the institution </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Institution’s statutes</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err="1">
                          <a:solidFill>
                            <a:schemeClr val="tx1"/>
                          </a:solidFill>
                          <a:latin typeface="+mn-lt"/>
                          <a:ea typeface="+mn-ea"/>
                          <a:cs typeface="+mn-cs"/>
                        </a:rPr>
                        <a:t>Selection</a:t>
                      </a:r>
                      <a:r>
                        <a:rPr lang="pt-PT" sz="2300" b="0" kern="1200" dirty="0">
                          <a:solidFill>
                            <a:schemeClr val="tx1"/>
                          </a:solidFill>
                          <a:latin typeface="+mn-lt"/>
                          <a:ea typeface="+mn-ea"/>
                          <a:cs typeface="+mn-cs"/>
                        </a:rPr>
                        <a:t> process for senior management positions</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Relevant quality policy</a:t>
                      </a:r>
                    </a:p>
                    <a:p>
                      <a:endParaRPr lang="pt-PT" sz="2300" b="0" dirty="0">
                        <a:solidFill>
                          <a:schemeClr val="tx1"/>
                        </a:solidFill>
                      </a:endParaRPr>
                    </a:p>
                  </a:txBody>
                  <a:tcPr/>
                </a:tc>
                <a:extLst>
                  <a:ext uri="{0D108BD9-81ED-4DB2-BD59-A6C34878D82A}">
                    <a16:rowId xmlns:a16="http://schemas.microsoft.com/office/drawing/2014/main" val="947741257"/>
                  </a:ext>
                </a:extLst>
              </a:tr>
            </a:tbl>
          </a:graphicData>
        </a:graphic>
      </p:graphicFrame>
    </p:spTree>
    <p:extLst>
      <p:ext uri="{BB962C8B-B14F-4D97-AF65-F5344CB8AC3E}">
        <p14:creationId xmlns:p14="http://schemas.microsoft.com/office/powerpoint/2010/main" val="3924293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596" y="365126"/>
            <a:ext cx="10722204" cy="884554"/>
          </a:xfrm>
        </p:spPr>
        <p:style>
          <a:lnRef idx="2">
            <a:schemeClr val="dk1"/>
          </a:lnRef>
          <a:fillRef idx="1">
            <a:schemeClr val="lt1"/>
          </a:fillRef>
          <a:effectRef idx="0">
            <a:schemeClr val="dk1"/>
          </a:effectRef>
          <a:fontRef idx="minor">
            <a:schemeClr val="dk1"/>
          </a:fontRef>
        </p:style>
        <p:txBody>
          <a:bodyPr>
            <a:noAutofit/>
          </a:bodyPr>
          <a:lstStyle/>
          <a:p>
            <a:r>
              <a:rPr lang="pt-PT" sz="3200" b="1" dirty="0"/>
              <a:t>Part B, Standard 3: Quality Assurance Implementation Processes</a:t>
            </a:r>
          </a:p>
        </p:txBody>
      </p:sp>
      <p:sp>
        <p:nvSpPr>
          <p:cNvPr id="3" name="Content Placeholder 2"/>
          <p:cNvSpPr>
            <a:spLocks noGrp="1"/>
          </p:cNvSpPr>
          <p:nvPr>
            <p:ph idx="1"/>
          </p:nvPr>
        </p:nvSpPr>
        <p:spPr>
          <a:xfrm>
            <a:off x="838200" y="1583703"/>
            <a:ext cx="10515600" cy="4593260"/>
          </a:xfrm>
        </p:spPr>
        <p:style>
          <a:lnRef idx="2">
            <a:schemeClr val="dk1"/>
          </a:lnRef>
          <a:fillRef idx="1">
            <a:schemeClr val="lt1"/>
          </a:fillRef>
          <a:effectRef idx="0">
            <a:schemeClr val="dk1"/>
          </a:effectRef>
          <a:fontRef idx="minor">
            <a:schemeClr val="dk1"/>
          </a:fontRef>
        </p:style>
        <p:txBody>
          <a:bodyPr>
            <a:noAutofit/>
          </a:bodyPr>
          <a:lstStyle/>
          <a:p>
            <a:pPr>
              <a:spcBef>
                <a:spcPts val="600"/>
              </a:spcBef>
              <a:spcAft>
                <a:spcPts val="600"/>
              </a:spcAft>
            </a:pPr>
            <a:r>
              <a:rPr lang="pt-PT" sz="2400" dirty="0"/>
              <a:t>Standards, processes and procedures for AEQ must be predefined, credible, published and consistently implemented to ensure accountability</a:t>
            </a:r>
          </a:p>
          <a:p>
            <a:pPr>
              <a:spcBef>
                <a:spcPts val="600"/>
              </a:spcBef>
              <a:spcAft>
                <a:spcPts val="600"/>
              </a:spcAft>
            </a:pPr>
            <a:r>
              <a:rPr lang="pt-PT" sz="2400" dirty="0"/>
              <a:t>Quality assessment conducted in a professional, consistent and transparent manner. </a:t>
            </a:r>
          </a:p>
          <a:p>
            <a:pPr>
              <a:spcBef>
                <a:spcPts val="600"/>
              </a:spcBef>
              <a:spcAft>
                <a:spcPts val="600"/>
              </a:spcAft>
            </a:pPr>
            <a:r>
              <a:rPr lang="pt-PT" sz="2400" dirty="0"/>
              <a:t>External evaluation conducted on the basis of </a:t>
            </a:r>
            <a:r>
              <a:rPr lang="pt-PT" sz="2400" dirty="0" err="1"/>
              <a:t>the self-evaluation </a:t>
            </a:r>
            <a:r>
              <a:rPr lang="pt-PT" sz="2400" dirty="0"/>
              <a:t>prepared by the institution.</a:t>
            </a:r>
          </a:p>
          <a:p>
            <a:pPr lvl="1">
              <a:spcBef>
                <a:spcPts val="600"/>
              </a:spcBef>
              <a:spcAft>
                <a:spcPts val="600"/>
              </a:spcAft>
            </a:pPr>
            <a:r>
              <a:rPr lang="pt-PT" dirty="0"/>
              <a:t>Visit to the institution’s premises</a:t>
            </a:r>
          </a:p>
          <a:p>
            <a:pPr lvl="1">
              <a:spcBef>
                <a:spcPts val="600"/>
              </a:spcBef>
              <a:spcAft>
                <a:spcPts val="600"/>
              </a:spcAft>
            </a:pPr>
            <a:r>
              <a:rPr lang="pt-PT" dirty="0"/>
              <a:t>Interviews with partners</a:t>
            </a:r>
          </a:p>
          <a:p>
            <a:pPr lvl="1">
              <a:spcBef>
                <a:spcPts val="600"/>
              </a:spcBef>
              <a:spcAft>
                <a:spcPts val="600"/>
              </a:spcAft>
            </a:pPr>
            <a:r>
              <a:rPr lang="pt-PT" dirty="0"/>
              <a:t>Oral, preliminary and final reports</a:t>
            </a:r>
          </a:p>
          <a:p>
            <a:pPr lvl="1">
              <a:spcBef>
                <a:spcPts val="600"/>
              </a:spcBef>
              <a:spcAft>
                <a:spcPts val="600"/>
              </a:spcAft>
            </a:pPr>
            <a:r>
              <a:rPr lang="pt-PT" dirty="0"/>
              <a:t>Monitoring </a:t>
            </a:r>
            <a:r>
              <a:rPr lang="pt-PT" dirty="0" err="1"/>
              <a:t>activities </a:t>
            </a:r>
            <a:r>
              <a:rPr lang="pt-PT" dirty="0"/>
              <a:t>to ensure the implementation of the external evaluation’s recommendations</a:t>
            </a:r>
          </a:p>
        </p:txBody>
      </p:sp>
    </p:spTree>
    <p:extLst>
      <p:ext uri="{BB962C8B-B14F-4D97-AF65-F5344CB8AC3E}">
        <p14:creationId xmlns:p14="http://schemas.microsoft.com/office/powerpoint/2010/main" val="2722391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162"/>
            <a:ext cx="10515600" cy="805949"/>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pt-PT" sz="3600" b="1" dirty="0"/>
              <a:t>Part B, Standard 3: GQE implementation processes</a:t>
            </a:r>
            <a:endParaRPr lang="pt-PT" dirty="0"/>
          </a:p>
        </p:txBody>
      </p:sp>
      <p:sp>
        <p:nvSpPr>
          <p:cNvPr id="3" name="Content Placeholder 2"/>
          <p:cNvSpPr>
            <a:spLocks noGrp="1"/>
          </p:cNvSpPr>
          <p:nvPr>
            <p:ph idx="1"/>
          </p:nvPr>
        </p:nvSpPr>
        <p:spPr>
          <a:xfrm>
            <a:off x="838200" y="3035431"/>
            <a:ext cx="10515600" cy="3141532"/>
          </a:xfrm>
        </p:spPr>
        <p:txBody>
          <a:bodyPr>
            <a:normAutofit/>
          </a:bodyPr>
          <a:lstStyle/>
          <a:p>
            <a:pPr algn="just"/>
            <a:endParaRPr lang="pt-PT" sz="2500" dirty="0"/>
          </a:p>
          <a:p>
            <a:pPr algn="just"/>
            <a:endParaRPr lang="pt-PT" dirty="0"/>
          </a:p>
        </p:txBody>
      </p:sp>
      <p:graphicFrame>
        <p:nvGraphicFramePr>
          <p:cNvPr id="4" name="Table 3"/>
          <p:cNvGraphicFramePr>
            <a:graphicFrameLocks noGrp="1"/>
          </p:cNvGraphicFramePr>
          <p:nvPr>
            <p:extLst>
              <p:ext uri="{D42A27DB-BD31-4B8C-83A1-F6EECF244321}">
                <p14:modId xmlns:p14="http://schemas.microsoft.com/office/powerpoint/2010/main" val="1401138083"/>
              </p:ext>
            </p:extLst>
          </p:nvPr>
        </p:nvGraphicFramePr>
        <p:xfrm>
          <a:off x="731520" y="1187776"/>
          <a:ext cx="10622280" cy="5181600"/>
        </p:xfrm>
        <a:graphic>
          <a:graphicData uri="http://schemas.openxmlformats.org/drawingml/2006/table">
            <a:tbl>
              <a:tblPr firstRow="1" bandRow="1">
                <a:tableStyleId>{5C22544A-7EE6-4342-B048-85BDC9FD1C3A}</a:tableStyleId>
              </a:tblPr>
              <a:tblGrid>
                <a:gridCol w="5659120">
                  <a:extLst>
                    <a:ext uri="{9D8B030D-6E8A-4147-A177-3AD203B41FA5}">
                      <a16:colId xmlns:a16="http://schemas.microsoft.com/office/drawing/2014/main" val="2914980929"/>
                    </a:ext>
                  </a:extLst>
                </a:gridCol>
                <a:gridCol w="4963160">
                  <a:extLst>
                    <a:ext uri="{9D8B030D-6E8A-4147-A177-3AD203B41FA5}">
                      <a16:colId xmlns:a16="http://schemas.microsoft.com/office/drawing/2014/main" val="3109041054"/>
                    </a:ext>
                  </a:extLst>
                </a:gridCol>
              </a:tblGrid>
              <a:tr h="4898063">
                <a:tc>
                  <a:txBody>
                    <a:bodyPr/>
                    <a:lstStyle/>
                    <a:p>
                      <a:pPr algn="just"/>
                      <a:r>
                        <a:rPr lang="pt-PT" sz="2300" b="1" dirty="0">
                          <a:solidFill>
                            <a:schemeClr val="tx1"/>
                          </a:solidFill>
                        </a:rPr>
                        <a:t>Key points/guiding questions</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What measures </a:t>
                      </a:r>
                      <a:r>
                        <a:rPr lang="pt-PT" sz="2300" b="0" kern="1200" dirty="0" err="1">
                          <a:solidFill>
                            <a:schemeClr val="tx1"/>
                          </a:solidFill>
                          <a:latin typeface="+mn-lt"/>
                          <a:ea typeface="+mn-ea"/>
                          <a:cs typeface="+mn-cs"/>
                        </a:rPr>
                        <a:t>has</a:t>
                      </a:r>
                      <a:r>
                        <a:rPr lang="pt-PT" sz="2300" b="0" kern="1200" dirty="0">
                          <a:solidFill>
                            <a:schemeClr val="tx1"/>
                          </a:solidFill>
                          <a:latin typeface="+mn-lt"/>
                          <a:ea typeface="+mn-ea"/>
                          <a:cs typeface="+mn-cs"/>
                        </a:rPr>
                        <a:t> the agency </a:t>
                      </a:r>
                      <a:r>
                        <a:rPr lang="pt-PT" sz="2300" b="0" kern="1200" dirty="0" err="1">
                          <a:solidFill>
                            <a:schemeClr val="tx1"/>
                          </a:solidFill>
                          <a:latin typeface="+mn-lt"/>
                          <a:ea typeface="+mn-ea"/>
                          <a:cs typeface="+mn-cs"/>
                        </a:rPr>
                        <a:t>adopted </a:t>
                      </a:r>
                      <a:r>
                        <a:rPr lang="pt-PT" sz="2300" b="0" kern="1200" dirty="0">
                          <a:solidFill>
                            <a:schemeClr val="tx1"/>
                          </a:solidFill>
                          <a:latin typeface="+mn-lt"/>
                          <a:ea typeface="+mn-ea"/>
                          <a:cs typeface="+mn-cs"/>
                        </a:rPr>
                        <a:t>to ensure that the instruments and processes are credible? </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What are the steps/phases in the external evaluation process?</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How are HEIs informed about the </a:t>
                      </a:r>
                      <a:r>
                        <a:rPr lang="pt-PT" sz="2300" b="0" kern="1200" dirty="0" err="1">
                          <a:solidFill>
                            <a:schemeClr val="tx1"/>
                          </a:solidFill>
                          <a:latin typeface="+mn-lt"/>
                          <a:ea typeface="+mn-ea"/>
                          <a:cs typeface="+mn-cs"/>
                        </a:rPr>
                        <a:t>objectives </a:t>
                      </a:r>
                      <a:r>
                        <a:rPr lang="pt-PT" sz="2300" b="0" kern="1200" dirty="0">
                          <a:solidFill>
                            <a:schemeClr val="tx1"/>
                          </a:solidFill>
                          <a:latin typeface="+mn-lt"/>
                          <a:ea typeface="+mn-ea"/>
                          <a:cs typeface="+mn-cs"/>
                        </a:rPr>
                        <a:t>and purposes of the external evaluation processes?</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Have clear </a:t>
                      </a:r>
                      <a:r>
                        <a:rPr lang="pt-PT" sz="2300" b="0" kern="1200" dirty="0" err="1">
                          <a:solidFill>
                            <a:schemeClr val="tx1"/>
                          </a:solidFill>
                          <a:latin typeface="+mn-lt"/>
                          <a:ea typeface="+mn-ea"/>
                          <a:cs typeface="+mn-cs"/>
                        </a:rPr>
                        <a:t>guidelines </a:t>
                      </a:r>
                      <a:r>
                        <a:rPr lang="pt-PT" sz="2300" b="0" kern="1200" dirty="0">
                          <a:solidFill>
                            <a:schemeClr val="tx1"/>
                          </a:solidFill>
                          <a:latin typeface="+mn-lt"/>
                          <a:ea typeface="+mn-ea"/>
                          <a:cs typeface="+mn-cs"/>
                        </a:rPr>
                        <a:t>for report preparation been defined and communicated to the institution and the expert evaluator?</a:t>
                      </a:r>
                    </a:p>
                  </a:txBody>
                  <a:tcPr/>
                </a:tc>
                <a:tc>
                  <a:txBody>
                    <a:bodyPr/>
                    <a:lstStyle/>
                    <a:p>
                      <a:pPr algn="just"/>
                      <a:r>
                        <a:rPr lang="pt-PT" sz="2300" b="1" dirty="0">
                          <a:solidFill>
                            <a:schemeClr val="tx1"/>
                          </a:solidFill>
                        </a:rPr>
                        <a:t>Examples of good practice/evidence</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Manuals/Documents for external evaluation procedures</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AGQ documents (website, brochures, written or oral communications, etc.)</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Documents describing the main stages of external evaluation and follow-up on recommendations </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Documents for monitoring implementation procedures</a:t>
                      </a:r>
                    </a:p>
                  </a:txBody>
                  <a:tcPr/>
                </a:tc>
                <a:extLst>
                  <a:ext uri="{0D108BD9-81ED-4DB2-BD59-A6C34878D82A}">
                    <a16:rowId xmlns:a16="http://schemas.microsoft.com/office/drawing/2014/main" val="947741257"/>
                  </a:ext>
                </a:extLst>
              </a:tr>
            </a:tbl>
          </a:graphicData>
        </a:graphic>
      </p:graphicFrame>
    </p:spTree>
    <p:extLst>
      <p:ext uri="{BB962C8B-B14F-4D97-AF65-F5344CB8AC3E}">
        <p14:creationId xmlns:p14="http://schemas.microsoft.com/office/powerpoint/2010/main" val="4258754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5738"/>
          </a:xfrm>
        </p:spPr>
        <p:style>
          <a:lnRef idx="2">
            <a:schemeClr val="dk1"/>
          </a:lnRef>
          <a:fillRef idx="1">
            <a:schemeClr val="lt1"/>
          </a:fillRef>
          <a:effectRef idx="0">
            <a:schemeClr val="dk1"/>
          </a:effectRef>
          <a:fontRef idx="minor">
            <a:schemeClr val="dk1"/>
          </a:fontRef>
        </p:style>
        <p:txBody>
          <a:bodyPr>
            <a:normAutofit fontScale="90000"/>
          </a:bodyPr>
          <a:lstStyle/>
          <a:p>
            <a:r>
              <a:rPr lang="pt-PT" sz="4000" b="1" dirty="0"/>
              <a:t>Part C, Standard 7. Human and financial resources</a:t>
            </a:r>
            <a:endParaRPr lang="pt-PT" sz="4000" dirty="0"/>
          </a:p>
        </p:txBody>
      </p:sp>
      <p:sp>
        <p:nvSpPr>
          <p:cNvPr id="3" name="Content Placeholder 2"/>
          <p:cNvSpPr>
            <a:spLocks noGrp="1"/>
          </p:cNvSpPr>
          <p:nvPr>
            <p:ph idx="1"/>
          </p:nvPr>
        </p:nvSpPr>
        <p:spPr>
          <a:xfrm>
            <a:off x="838200" y="1427747"/>
            <a:ext cx="10515600" cy="4733174"/>
          </a:xfrm>
        </p:spPr>
        <p:style>
          <a:lnRef idx="2">
            <a:schemeClr val="dk1"/>
          </a:lnRef>
          <a:fillRef idx="1">
            <a:schemeClr val="lt1"/>
          </a:fillRef>
          <a:effectRef idx="0">
            <a:schemeClr val="dk1"/>
          </a:effectRef>
          <a:fontRef idx="minor">
            <a:schemeClr val="dk1"/>
          </a:fontRef>
        </p:style>
        <p:txBody>
          <a:bodyPr>
            <a:noAutofit/>
          </a:bodyPr>
          <a:lstStyle/>
          <a:p>
            <a:pPr algn="just"/>
            <a:r>
              <a:rPr lang="pt-PT" sz="2500" dirty="0"/>
              <a:t>The AGQ must have adequate and appropriate human and financial resources, as well as material resources, to fulfil its quality assessment mandate </a:t>
            </a:r>
            <a:r>
              <a:rPr lang="pt-PT" sz="2500" dirty="0" err="1"/>
              <a:t>effectively </a:t>
            </a:r>
            <a:r>
              <a:rPr lang="pt-PT" sz="2500" dirty="0"/>
              <a:t>and efficiently</a:t>
            </a:r>
          </a:p>
          <a:p>
            <a:pPr marL="0" indent="0" algn="just">
              <a:buNone/>
            </a:pPr>
            <a:r>
              <a:rPr lang="pt-PT" sz="2500" dirty="0"/>
              <a:t> </a:t>
            </a:r>
          </a:p>
          <a:p>
            <a:pPr algn="just"/>
            <a:r>
              <a:rPr lang="pt-PT" sz="2500" dirty="0"/>
              <a:t>The QA Agency has adequate funds to pursue its vision and mission.</a:t>
            </a:r>
          </a:p>
          <a:p>
            <a:pPr lvl="1" algn="just"/>
            <a:r>
              <a:rPr lang="pt-PT" sz="2500" dirty="0"/>
              <a:t>It has facilities suitable for its quality assurance </a:t>
            </a:r>
            <a:r>
              <a:rPr lang="pt-PT" sz="2500" dirty="0" err="1"/>
              <a:t>activities</a:t>
            </a:r>
            <a:r>
              <a:rPr lang="pt-PT" sz="2500" dirty="0"/>
              <a:t>; </a:t>
            </a:r>
          </a:p>
          <a:p>
            <a:pPr lvl="1" algn="just"/>
            <a:r>
              <a:rPr lang="pt-PT" sz="2500" dirty="0"/>
              <a:t>Sufficient and qualified human resources to carry out its quality assurance functions. </a:t>
            </a:r>
          </a:p>
          <a:p>
            <a:pPr lvl="1" algn="just"/>
            <a:r>
              <a:rPr lang="pt-PT" sz="2500" dirty="0"/>
              <a:t>Ensure improvements in its practices and development; and </a:t>
            </a:r>
          </a:p>
          <a:p>
            <a:pPr lvl="1" algn="just"/>
            <a:r>
              <a:rPr lang="pt-PT" sz="2500" dirty="0"/>
              <a:t>Inform the public about its </a:t>
            </a:r>
            <a:r>
              <a:rPr lang="pt-PT" sz="2500" dirty="0" err="1"/>
              <a:t>activities </a:t>
            </a:r>
            <a:r>
              <a:rPr lang="pt-PT" sz="2500" dirty="0"/>
              <a:t>and results</a:t>
            </a:r>
          </a:p>
        </p:txBody>
      </p:sp>
    </p:spTree>
    <p:extLst>
      <p:ext uri="{BB962C8B-B14F-4D97-AF65-F5344CB8AC3E}">
        <p14:creationId xmlns:p14="http://schemas.microsoft.com/office/powerpoint/2010/main" val="3807645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162"/>
            <a:ext cx="10515600" cy="805949"/>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pt-PT" sz="4000" b="1" dirty="0"/>
              <a:t>Part C, Standard 7. Human and financial resources</a:t>
            </a:r>
            <a:endParaRPr lang="pt-PT" dirty="0"/>
          </a:p>
        </p:txBody>
      </p:sp>
      <p:sp>
        <p:nvSpPr>
          <p:cNvPr id="3" name="Content Placeholder 2"/>
          <p:cNvSpPr>
            <a:spLocks noGrp="1"/>
          </p:cNvSpPr>
          <p:nvPr>
            <p:ph idx="1"/>
          </p:nvPr>
        </p:nvSpPr>
        <p:spPr>
          <a:xfrm>
            <a:off x="838200" y="3035431"/>
            <a:ext cx="10515600" cy="3141532"/>
          </a:xfrm>
        </p:spPr>
        <p:txBody>
          <a:bodyPr>
            <a:normAutofit/>
          </a:bodyPr>
          <a:lstStyle/>
          <a:p>
            <a:pPr algn="just"/>
            <a:endParaRPr lang="pt-PT" sz="2500" dirty="0"/>
          </a:p>
          <a:p>
            <a:pPr algn="just"/>
            <a:endParaRPr lang="pt-PT" dirty="0"/>
          </a:p>
        </p:txBody>
      </p:sp>
      <p:graphicFrame>
        <p:nvGraphicFramePr>
          <p:cNvPr id="4" name="Table 3"/>
          <p:cNvGraphicFramePr>
            <a:graphicFrameLocks noGrp="1"/>
          </p:cNvGraphicFramePr>
          <p:nvPr>
            <p:extLst>
              <p:ext uri="{D42A27DB-BD31-4B8C-83A1-F6EECF244321}">
                <p14:modId xmlns:p14="http://schemas.microsoft.com/office/powerpoint/2010/main" val="2883862708"/>
              </p:ext>
            </p:extLst>
          </p:nvPr>
        </p:nvGraphicFramePr>
        <p:xfrm>
          <a:off x="731520" y="1187776"/>
          <a:ext cx="10622280" cy="4898063"/>
        </p:xfrm>
        <a:graphic>
          <a:graphicData uri="http://schemas.openxmlformats.org/drawingml/2006/table">
            <a:tbl>
              <a:tblPr firstRow="1" bandRow="1">
                <a:tableStyleId>{5C22544A-7EE6-4342-B048-85BDC9FD1C3A}</a:tableStyleId>
              </a:tblPr>
              <a:tblGrid>
                <a:gridCol w="5659120">
                  <a:extLst>
                    <a:ext uri="{9D8B030D-6E8A-4147-A177-3AD203B41FA5}">
                      <a16:colId xmlns:a16="http://schemas.microsoft.com/office/drawing/2014/main" val="2914980929"/>
                    </a:ext>
                  </a:extLst>
                </a:gridCol>
                <a:gridCol w="4963160">
                  <a:extLst>
                    <a:ext uri="{9D8B030D-6E8A-4147-A177-3AD203B41FA5}">
                      <a16:colId xmlns:a16="http://schemas.microsoft.com/office/drawing/2014/main" val="3109041054"/>
                    </a:ext>
                  </a:extLst>
                </a:gridCol>
              </a:tblGrid>
              <a:tr h="4898063">
                <a:tc>
                  <a:txBody>
                    <a:bodyPr/>
                    <a:lstStyle/>
                    <a:p>
                      <a:pPr algn="just"/>
                      <a:r>
                        <a:rPr lang="pt-PT" sz="2300" b="1" dirty="0">
                          <a:solidFill>
                            <a:schemeClr val="tx1"/>
                          </a:solidFill>
                        </a:rPr>
                        <a:t>Key points/guiding questions</a:t>
                      </a:r>
                    </a:p>
                    <a:p>
                      <a:pPr marL="536400" lvl="2" indent="-342900" algn="just" defTabSz="914400" rtl="0" eaLnBrk="1" latinLnBrk="0" hangingPunct="1">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Describe and analyse the human, financial and material resources available to your AAQ to </a:t>
                      </a:r>
                      <a:r>
                        <a:rPr lang="pt-PT" sz="2300" b="0" kern="1200" dirty="0" err="1">
                          <a:solidFill>
                            <a:schemeClr val="tx1"/>
                          </a:solidFill>
                          <a:latin typeface="+mn-lt"/>
                          <a:ea typeface="+mn-ea"/>
                          <a:cs typeface="+mn-cs"/>
                        </a:rPr>
                        <a:t>effectively </a:t>
                      </a:r>
                      <a:r>
                        <a:rPr lang="pt-PT" sz="2300" b="0" kern="1200" dirty="0">
                          <a:solidFill>
                            <a:schemeClr val="tx1"/>
                          </a:solidFill>
                          <a:latin typeface="+mn-lt"/>
                          <a:ea typeface="+mn-ea"/>
                          <a:cs typeface="+mn-cs"/>
                        </a:rPr>
                        <a:t>carry out its functions. </a:t>
                      </a:r>
                    </a:p>
                    <a:p>
                      <a:pPr marL="536400" lvl="2" indent="-342900" algn="just" defTabSz="914400" rtl="0" eaLnBrk="1" latinLnBrk="0" hangingPunct="1">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Demonstrate how the Agency’s financial and human structure ensures the sustainability of its </a:t>
                      </a:r>
                      <a:r>
                        <a:rPr lang="pt-PT" sz="2300" b="0" kern="1200" dirty="0" err="1">
                          <a:solidFill>
                            <a:schemeClr val="tx1"/>
                          </a:solidFill>
                          <a:latin typeface="+mn-lt"/>
                          <a:ea typeface="+mn-ea"/>
                          <a:cs typeface="+mn-cs"/>
                        </a:rPr>
                        <a:t>activities </a:t>
                      </a:r>
                      <a:r>
                        <a:rPr lang="pt-PT" sz="2300" b="0" kern="1200" dirty="0">
                          <a:solidFill>
                            <a:schemeClr val="tx1"/>
                          </a:solidFill>
                          <a:latin typeface="+mn-lt"/>
                          <a:ea typeface="+mn-ea"/>
                          <a:cs typeface="+mn-cs"/>
                        </a:rPr>
                        <a:t>within the scope of and in harmony with the ASG – QA.</a:t>
                      </a:r>
                    </a:p>
                  </a:txBody>
                  <a:tcPr/>
                </a:tc>
                <a:tc>
                  <a:txBody>
                    <a:bodyPr/>
                    <a:lstStyle/>
                    <a:p>
                      <a:pPr algn="just"/>
                      <a:r>
                        <a:rPr lang="pt-PT" sz="2300" b="1" dirty="0">
                          <a:solidFill>
                            <a:schemeClr val="tx1"/>
                          </a:solidFill>
                        </a:rPr>
                        <a:t>Examples of good practice/evidence</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Annual budgets and unaudited financial statements of </a:t>
                      </a:r>
                      <a:r>
                        <a:rPr lang="pt-PT" sz="2300" b="0" kern="1200" dirty="0" err="1">
                          <a:solidFill>
                            <a:schemeClr val="tx1"/>
                          </a:solidFill>
                          <a:latin typeface="+mn-lt"/>
                          <a:ea typeface="+mn-ea"/>
                          <a:cs typeface="+mn-cs"/>
                        </a:rPr>
                        <a:t>the QAAs</a:t>
                      </a:r>
                      <a:r>
                        <a:rPr lang="pt-PT" sz="2300" b="0" kern="1200" dirty="0">
                          <a:solidFill>
                            <a:schemeClr val="tx1"/>
                          </a:solidFill>
                          <a:latin typeface="+mn-lt"/>
                          <a:ea typeface="+mn-ea"/>
                          <a:cs typeface="+mn-cs"/>
                        </a:rPr>
                        <a:t> </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Strategic plan</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err="1">
                          <a:solidFill>
                            <a:schemeClr val="tx1"/>
                          </a:solidFill>
                          <a:latin typeface="+mn-lt"/>
                          <a:ea typeface="+mn-ea"/>
                          <a:cs typeface="+mn-cs"/>
                        </a:rPr>
                        <a:t>Activity</a:t>
                      </a:r>
                      <a:r>
                        <a:rPr lang="pt-PT" sz="2300" b="0" kern="1200" dirty="0">
                          <a:solidFill>
                            <a:schemeClr val="tx1"/>
                          </a:solidFill>
                          <a:latin typeface="+mn-lt"/>
                          <a:ea typeface="+mn-ea"/>
                          <a:cs typeface="+mn-cs"/>
                        </a:rPr>
                        <a:t> report</a:t>
                      </a:r>
                    </a:p>
                    <a:p>
                      <a:pPr marL="536400" lvl="2" indent="-342900" algn="just" defTabSz="914400" rtl="0" eaLnBrk="1" latinLnBrk="0" hangingPunct="1">
                        <a:lnSpc>
                          <a:spcPct val="100000"/>
                        </a:lnSpc>
                        <a:spcBef>
                          <a:spcPts val="600"/>
                        </a:spcBef>
                        <a:spcAft>
                          <a:spcPts val="600"/>
                        </a:spcAft>
                        <a:buFont typeface="Arial" panose="020B0604020202020204" pitchFamily="34" charset="0"/>
                        <a:buChar char="•"/>
                      </a:pPr>
                      <a:r>
                        <a:rPr lang="pt-PT" sz="2300" b="0" kern="1200" dirty="0">
                          <a:solidFill>
                            <a:schemeClr val="tx1"/>
                          </a:solidFill>
                          <a:latin typeface="+mn-lt"/>
                          <a:ea typeface="+mn-ea"/>
                          <a:cs typeface="+mn-cs"/>
                        </a:rPr>
                        <a:t>Table illustrating staff statistics by educational qualifications, gender and age.</a:t>
                      </a:r>
                    </a:p>
                  </a:txBody>
                  <a:tcPr/>
                </a:tc>
                <a:extLst>
                  <a:ext uri="{0D108BD9-81ED-4DB2-BD59-A6C34878D82A}">
                    <a16:rowId xmlns:a16="http://schemas.microsoft.com/office/drawing/2014/main" val="947741257"/>
                  </a:ext>
                </a:extLst>
              </a:tr>
            </a:tbl>
          </a:graphicData>
        </a:graphic>
      </p:graphicFrame>
    </p:spTree>
    <p:extLst>
      <p:ext uri="{BB962C8B-B14F-4D97-AF65-F5344CB8AC3E}">
        <p14:creationId xmlns:p14="http://schemas.microsoft.com/office/powerpoint/2010/main" val="1394220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36569"/>
            <a:ext cx="10515600" cy="2884602"/>
          </a:xfrm>
        </p:spPr>
        <p:style>
          <a:lnRef idx="1">
            <a:schemeClr val="accent3"/>
          </a:lnRef>
          <a:fillRef idx="2">
            <a:schemeClr val="accent3"/>
          </a:fillRef>
          <a:effectRef idx="1">
            <a:schemeClr val="accent3"/>
          </a:effectRef>
          <a:fontRef idx="minor">
            <a:schemeClr val="dk1"/>
          </a:fontRef>
        </p:style>
        <p:txBody>
          <a:bodyPr/>
          <a:lstStyle/>
          <a:p>
            <a:pPr marL="0" indent="0" algn="just">
              <a:buNone/>
            </a:pPr>
            <a:r>
              <a:rPr lang="pt-PT" dirty="0"/>
              <a:t>Task </a:t>
            </a:r>
          </a:p>
          <a:p>
            <a:pPr marL="0" indent="0" algn="just">
              <a:buNone/>
            </a:pPr>
            <a:endParaRPr lang="pt-PT" dirty="0"/>
          </a:p>
          <a:p>
            <a:pPr algn="just"/>
            <a:r>
              <a:rPr lang="pt-PT" dirty="0"/>
              <a:t>Taking into account all the ASG-QA standards, name three that you consider challenging in terms of their implementation or evidence/best practice. Why?</a:t>
            </a:r>
          </a:p>
        </p:txBody>
      </p:sp>
    </p:spTree>
    <p:extLst>
      <p:ext uri="{BB962C8B-B14F-4D97-AF65-F5344CB8AC3E}">
        <p14:creationId xmlns:p14="http://schemas.microsoft.com/office/powerpoint/2010/main" val="2216465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pt-PT" sz="4800" b="1" dirty="0"/>
              <a:t>User’s Guide </a:t>
            </a:r>
            <a:br>
              <a:rPr lang="pt-PT" sz="4800" b="1" dirty="0"/>
            </a:br>
            <a:r>
              <a:rPr lang="pt-PT" sz="4800" b="1" dirty="0"/>
              <a:t>to the African Standards and Guidelines for Quality Assurance</a:t>
            </a:r>
            <a:endParaRPr lang="pt-PT" sz="4800" dirty="0"/>
          </a:p>
        </p:txBody>
      </p:sp>
      <p:sp>
        <p:nvSpPr>
          <p:cNvPr id="3" name="Subtitle 2"/>
          <p:cNvSpPr>
            <a:spLocks noGrp="1"/>
          </p:cNvSpPr>
          <p:nvPr>
            <p:ph type="subTitle" idx="1"/>
          </p:nvPr>
        </p:nvSpPr>
        <p:spPr>
          <a:xfrm>
            <a:off x="3698240" y="4563374"/>
            <a:ext cx="4409440" cy="694426"/>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r>
              <a:rPr lang="pt-PT" dirty="0"/>
              <a:t>Jorge Jaime Fringe, CNAQ</a:t>
            </a:r>
          </a:p>
          <a:p>
            <a:r>
              <a:rPr lang="pt-PT" dirty="0"/>
              <a:t>11 June 2026</a:t>
            </a:r>
          </a:p>
        </p:txBody>
      </p:sp>
    </p:spTree>
    <p:extLst>
      <p:ext uri="{BB962C8B-B14F-4D97-AF65-F5344CB8AC3E}">
        <p14:creationId xmlns:p14="http://schemas.microsoft.com/office/powerpoint/2010/main" val="496907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420" y="449967"/>
            <a:ext cx="5242089" cy="964054"/>
          </a:xfrm>
        </p:spPr>
        <p:style>
          <a:lnRef idx="0">
            <a:scrgbClr r="0" g="0" b="0"/>
          </a:lnRef>
          <a:fillRef idx="1003">
            <a:schemeClr val="lt2"/>
          </a:fillRef>
          <a:effectRef idx="0">
            <a:scrgbClr r="0" g="0" b="0"/>
          </a:effectRef>
          <a:fontRef idx="major"/>
        </p:style>
        <p:txBody>
          <a:bodyPr>
            <a:noAutofit/>
          </a:bodyPr>
          <a:lstStyle/>
          <a:p>
            <a:r>
              <a:rPr lang="pt-PT" sz="4000" b="1" dirty="0"/>
              <a:t>Structure of the ASG-QA</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192347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ular Callout 4"/>
          <p:cNvSpPr/>
          <p:nvPr/>
        </p:nvSpPr>
        <p:spPr>
          <a:xfrm>
            <a:off x="7538962" y="365125"/>
            <a:ext cx="4284069" cy="2358189"/>
          </a:xfrm>
          <a:prstGeom prst="wedgeRectCallout">
            <a:avLst>
              <a:gd name="adj1" fmla="val -70262"/>
              <a:gd name="adj2" fmla="val 29252"/>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pt-PT" sz="2400" dirty="0"/>
              <a:t>Used by HEIs to:</a:t>
            </a:r>
          </a:p>
          <a:p>
            <a:pPr marL="400050" indent="-400050" algn="ctr">
              <a:buAutoNum type="romanLcPeriod"/>
            </a:pPr>
            <a:r>
              <a:rPr lang="pt-PT" sz="2400" dirty="0"/>
              <a:t>Ensure their own quality</a:t>
            </a:r>
          </a:p>
          <a:p>
            <a:pPr marL="400050" indent="-400050" algn="ctr">
              <a:buAutoNum type="romanLcPeriod"/>
            </a:pPr>
            <a:r>
              <a:rPr lang="pt-PT" sz="2400" dirty="0"/>
              <a:t>Carry out </a:t>
            </a:r>
            <a:r>
              <a:rPr lang="pt-PT" sz="2400" dirty="0" err="1"/>
              <a:t>self-assessment </a:t>
            </a:r>
            <a:r>
              <a:rPr lang="pt-PT" sz="2400" dirty="0"/>
              <a:t>to improve quality</a:t>
            </a:r>
          </a:p>
        </p:txBody>
      </p:sp>
      <p:sp>
        <p:nvSpPr>
          <p:cNvPr id="6" name="Rectangular Callout 5"/>
          <p:cNvSpPr/>
          <p:nvPr/>
        </p:nvSpPr>
        <p:spPr>
          <a:xfrm>
            <a:off x="8534400" y="4835951"/>
            <a:ext cx="3475348" cy="1649690"/>
          </a:xfrm>
          <a:prstGeom prst="wedgeRectCallout">
            <a:avLst>
              <a:gd name="adj1" fmla="val -61436"/>
              <a:gd name="adj2" fmla="val -27957"/>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dk1"/>
          </a:lnRef>
          <a:fillRef idx="2">
            <a:schemeClr val="dk1"/>
          </a:fillRef>
          <a:effectRef idx="1">
            <a:schemeClr val="dk1"/>
          </a:effectRef>
          <a:fontRef idx="minor">
            <a:schemeClr val="dk1"/>
          </a:fontRef>
        </p:style>
        <p:txBody>
          <a:bodyPr rtlCol="0" anchor="ctr"/>
          <a:lstStyle/>
          <a:p>
            <a:pPr algn="ctr"/>
            <a:r>
              <a:rPr lang="pt-PT" sz="2000" dirty="0"/>
              <a:t>Used by quality assurance agencies to carry out institutional evaluations or evaluations of courses and programmes at HEIs</a:t>
            </a:r>
          </a:p>
        </p:txBody>
      </p:sp>
      <p:sp>
        <p:nvSpPr>
          <p:cNvPr id="7" name="Rectangular Callout 6"/>
          <p:cNvSpPr/>
          <p:nvPr/>
        </p:nvSpPr>
        <p:spPr>
          <a:xfrm>
            <a:off x="139750" y="4302644"/>
            <a:ext cx="3555559" cy="2028658"/>
          </a:xfrm>
          <a:prstGeom prst="wedgeRectCallout">
            <a:avLst>
              <a:gd name="adj1" fmla="val 57708"/>
              <a:gd name="adj2" fmla="val -10251"/>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ctr"/>
            <a:r>
              <a:rPr lang="pt-PT" sz="2000" dirty="0"/>
              <a:t>Used by quality assurance agencies to: </a:t>
            </a:r>
          </a:p>
          <a:p>
            <a:pPr marL="400050" indent="-400050" algn="ctr">
              <a:buAutoNum type="romanLcPeriod"/>
            </a:pPr>
            <a:r>
              <a:rPr lang="pt-PT" sz="2000" dirty="0"/>
              <a:t>Ensure their own quality</a:t>
            </a:r>
          </a:p>
          <a:p>
            <a:pPr marL="400050" indent="-400050" algn="ctr">
              <a:buAutoNum type="romanLcPeriod"/>
            </a:pPr>
            <a:r>
              <a:rPr lang="pt-PT" sz="2000" dirty="0"/>
              <a:t>Carry out </a:t>
            </a:r>
            <a:r>
              <a:rPr lang="pt-PT" sz="2000" dirty="0" err="1"/>
              <a:t>self-assessment </a:t>
            </a:r>
            <a:r>
              <a:rPr lang="pt-PT" sz="2000" dirty="0"/>
              <a:t>in preparation for the external evaluation</a:t>
            </a:r>
          </a:p>
        </p:txBody>
      </p:sp>
      <p:cxnSp>
        <p:nvCxnSpPr>
          <p:cNvPr id="9" name="Straight Arrow Connector 8"/>
          <p:cNvCxnSpPr/>
          <p:nvPr/>
        </p:nvCxnSpPr>
        <p:spPr>
          <a:xfrm flipV="1">
            <a:off x="6089716" y="2960016"/>
            <a:ext cx="9426" cy="3770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a:off x="6806153" y="4524866"/>
            <a:ext cx="339365" cy="20739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5109330" y="4619134"/>
            <a:ext cx="282802" cy="21681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2813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93114"/>
          </a:xfrm>
        </p:spPr>
        <p:style>
          <a:lnRef idx="2">
            <a:schemeClr val="dk1"/>
          </a:lnRef>
          <a:fillRef idx="1">
            <a:schemeClr val="lt1"/>
          </a:fillRef>
          <a:effectRef idx="0">
            <a:schemeClr val="dk1"/>
          </a:effectRef>
          <a:fontRef idx="minor">
            <a:schemeClr val="dk1"/>
          </a:fontRef>
        </p:style>
        <p:txBody>
          <a:bodyPr>
            <a:normAutofit fontScale="90000"/>
          </a:bodyPr>
          <a:lstStyle/>
          <a:p>
            <a:r>
              <a:rPr lang="pt-PT" b="1" dirty="0" err="1"/>
              <a:t>Purpose </a:t>
            </a:r>
            <a:r>
              <a:rPr lang="pt-PT" b="1" dirty="0"/>
              <a:t>of the ASG-QA User Manual</a:t>
            </a:r>
            <a:endParaRPr lang="pt-PT" dirty="0"/>
          </a:p>
        </p:txBody>
      </p:sp>
      <p:sp>
        <p:nvSpPr>
          <p:cNvPr id="3" name="Content Placeholder 2"/>
          <p:cNvSpPr>
            <a:spLocks noGrp="1"/>
          </p:cNvSpPr>
          <p:nvPr>
            <p:ph idx="1"/>
          </p:nvPr>
        </p:nvSpPr>
        <p:spPr>
          <a:xfrm>
            <a:off x="838200" y="1545996"/>
            <a:ext cx="10515600" cy="4630967"/>
          </a:xfrm>
        </p:spPr>
        <p:style>
          <a:lnRef idx="2">
            <a:schemeClr val="dk1"/>
          </a:lnRef>
          <a:fillRef idx="1">
            <a:schemeClr val="lt1"/>
          </a:fillRef>
          <a:effectRef idx="0">
            <a:schemeClr val="dk1"/>
          </a:effectRef>
          <a:fontRef idx="minor">
            <a:schemeClr val="dk1"/>
          </a:fontRef>
        </p:style>
        <p:txBody>
          <a:bodyPr>
            <a:normAutofit/>
          </a:bodyPr>
          <a:lstStyle/>
          <a:p>
            <a:pPr marL="0" indent="0">
              <a:spcAft>
                <a:spcPts val="1000"/>
              </a:spcAft>
              <a:buNone/>
            </a:pPr>
            <a:r>
              <a:rPr lang="pt-PT" sz="2500" dirty="0"/>
              <a:t>To support the </a:t>
            </a:r>
            <a:r>
              <a:rPr lang="pt-PT" sz="2500" b="1" dirty="0"/>
              <a:t>implementation of ASG-QA </a:t>
            </a:r>
            <a:r>
              <a:rPr lang="pt-PT" sz="2500" dirty="0"/>
              <a:t>by providing </a:t>
            </a:r>
            <a:r>
              <a:rPr lang="pt-PT" sz="2500" b="1" dirty="0"/>
              <a:t>practical guidance </a:t>
            </a:r>
            <a:r>
              <a:rPr lang="pt-PT" sz="2500" dirty="0"/>
              <a:t>and explanations:</a:t>
            </a:r>
          </a:p>
          <a:p>
            <a:pPr>
              <a:spcAft>
                <a:spcPts val="1000"/>
              </a:spcAft>
            </a:pPr>
            <a:r>
              <a:rPr lang="pt-PT" sz="2500" dirty="0"/>
              <a:t>Clarifications to </a:t>
            </a:r>
            <a:r>
              <a:rPr lang="pt-PT" sz="2500" b="1" dirty="0"/>
              <a:t>improve understanding and interpretation </a:t>
            </a:r>
            <a:r>
              <a:rPr lang="pt-PT" sz="2500" dirty="0"/>
              <a:t>of ASG-QA, particularly regarding </a:t>
            </a:r>
            <a:r>
              <a:rPr lang="pt-PT" sz="2500" dirty="0" err="1"/>
              <a:t>aspects</a:t>
            </a:r>
            <a:r>
              <a:rPr lang="pt-PT" sz="2500" dirty="0"/>
              <a:t> of the individual standards that proved challenging in the early years of use;</a:t>
            </a:r>
          </a:p>
          <a:p>
            <a:pPr>
              <a:spcAft>
                <a:spcPts val="1000"/>
              </a:spcAft>
            </a:pPr>
            <a:r>
              <a:rPr lang="pt-PT" sz="2500" dirty="0"/>
              <a:t>Guidance on the implementation of the standards for HEIs and QAAs in the early stages of development;</a:t>
            </a:r>
          </a:p>
          <a:p>
            <a:pPr>
              <a:spcAft>
                <a:spcPts val="1000"/>
              </a:spcAft>
            </a:pPr>
            <a:r>
              <a:rPr lang="pt-PT" sz="2500" b="1" dirty="0"/>
              <a:t>Examples</a:t>
            </a:r>
            <a:r>
              <a:rPr lang="pt-PT" sz="2500" dirty="0"/>
              <a:t> of how HEIs and QAAs can demonstrate that they are fulfilling the ASG-QA commitments by undergoing internal or external evaluations.</a:t>
            </a:r>
          </a:p>
        </p:txBody>
      </p:sp>
    </p:spTree>
    <p:extLst>
      <p:ext uri="{BB962C8B-B14F-4D97-AF65-F5344CB8AC3E}">
        <p14:creationId xmlns:p14="http://schemas.microsoft.com/office/powerpoint/2010/main" val="1327473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6920"/>
          </a:xfrm>
        </p:spPr>
        <p:style>
          <a:lnRef idx="2">
            <a:schemeClr val="dk1"/>
          </a:lnRef>
          <a:fillRef idx="1">
            <a:schemeClr val="lt1"/>
          </a:fillRef>
          <a:effectRef idx="0">
            <a:schemeClr val="dk1"/>
          </a:effectRef>
          <a:fontRef idx="minor">
            <a:schemeClr val="dk1"/>
          </a:fontRef>
        </p:style>
        <p:txBody>
          <a:bodyPr>
            <a:normAutofit fontScale="90000"/>
          </a:bodyPr>
          <a:lstStyle/>
          <a:p>
            <a:r>
              <a:rPr lang="pt-PT" b="1" dirty="0"/>
              <a:t>Target audience for the ASG-QA user manual</a:t>
            </a:r>
          </a:p>
        </p:txBody>
      </p:sp>
      <p:sp>
        <p:nvSpPr>
          <p:cNvPr id="3" name="Content Placeholder 2"/>
          <p:cNvSpPr>
            <a:spLocks noGrp="1"/>
          </p:cNvSpPr>
          <p:nvPr>
            <p:ph idx="1"/>
          </p:nvPr>
        </p:nvSpPr>
        <p:spPr>
          <a:xfrm>
            <a:off x="838200" y="1564849"/>
            <a:ext cx="10515600" cy="3553906"/>
          </a:xfrm>
        </p:spPr>
        <p:style>
          <a:lnRef idx="2">
            <a:schemeClr val="dk1"/>
          </a:lnRef>
          <a:fillRef idx="1">
            <a:schemeClr val="lt1"/>
          </a:fillRef>
          <a:effectRef idx="0">
            <a:schemeClr val="dk1"/>
          </a:effectRef>
          <a:fontRef idx="minor">
            <a:schemeClr val="dk1"/>
          </a:fontRef>
        </p:style>
        <p:txBody>
          <a:bodyPr/>
          <a:lstStyle/>
          <a:p>
            <a:pPr marL="0" indent="0" algn="just">
              <a:spcAft>
                <a:spcPts val="1000"/>
              </a:spcAft>
              <a:buNone/>
            </a:pPr>
            <a:r>
              <a:rPr lang="pt-PT" dirty="0"/>
              <a:t>The user manual is intended for:</a:t>
            </a:r>
          </a:p>
          <a:p>
            <a:pPr lvl="2" algn="just">
              <a:spcAft>
                <a:spcPts val="1000"/>
              </a:spcAft>
            </a:pPr>
            <a:r>
              <a:rPr lang="pt-PT" sz="2800" dirty="0"/>
              <a:t>Quality assurance professionals in HEIs,</a:t>
            </a:r>
          </a:p>
          <a:p>
            <a:pPr lvl="2" algn="just">
              <a:spcAft>
                <a:spcPts val="1000"/>
              </a:spcAft>
            </a:pPr>
            <a:r>
              <a:rPr lang="pt-PT" sz="2800" dirty="0"/>
              <a:t>Quality assurance professionals in quality assurance agencies, </a:t>
            </a:r>
          </a:p>
          <a:p>
            <a:pPr lvl="2" algn="just">
              <a:spcAft>
                <a:spcPts val="1000"/>
              </a:spcAft>
            </a:pPr>
            <a:r>
              <a:rPr lang="pt-PT" sz="2800" dirty="0"/>
              <a:t>Experts conducting external evaluations of </a:t>
            </a:r>
            <a:r>
              <a:rPr lang="pt-PT" sz="2800" dirty="0" err="1"/>
              <a:t>QA agencies</a:t>
            </a:r>
            <a:r>
              <a:rPr lang="pt-PT" sz="2800" dirty="0"/>
              <a:t>,</a:t>
            </a:r>
          </a:p>
          <a:p>
            <a:pPr lvl="2" algn="just">
              <a:spcAft>
                <a:spcPts val="1000"/>
              </a:spcAft>
            </a:pPr>
            <a:r>
              <a:rPr lang="pt-PT" sz="2800" dirty="0"/>
              <a:t>Any organisation.</a:t>
            </a:r>
          </a:p>
        </p:txBody>
      </p:sp>
    </p:spTree>
    <p:extLst>
      <p:ext uri="{BB962C8B-B14F-4D97-AF65-F5344CB8AC3E}">
        <p14:creationId xmlns:p14="http://schemas.microsoft.com/office/powerpoint/2010/main" val="3609059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73481"/>
          </a:xfrm>
        </p:spPr>
        <p:style>
          <a:lnRef idx="2">
            <a:schemeClr val="dk1"/>
          </a:lnRef>
          <a:fillRef idx="1">
            <a:schemeClr val="lt1"/>
          </a:fillRef>
          <a:effectRef idx="0">
            <a:schemeClr val="dk1"/>
          </a:effectRef>
          <a:fontRef idx="minor">
            <a:schemeClr val="dk1"/>
          </a:fontRef>
        </p:style>
        <p:txBody>
          <a:bodyPr>
            <a:normAutofit fontScale="90000"/>
          </a:bodyPr>
          <a:lstStyle/>
          <a:p>
            <a:r>
              <a:rPr lang="pt-PT" sz="3600" b="1" dirty="0"/>
              <a:t>Scope and application of the ASG-QA user manual</a:t>
            </a:r>
          </a:p>
        </p:txBody>
      </p:sp>
      <p:sp>
        <p:nvSpPr>
          <p:cNvPr id="3" name="Content Placeholder 2"/>
          <p:cNvSpPr>
            <a:spLocks noGrp="1"/>
          </p:cNvSpPr>
          <p:nvPr>
            <p:ph idx="1"/>
          </p:nvPr>
        </p:nvSpPr>
        <p:spPr>
          <a:xfrm>
            <a:off x="838200" y="1517715"/>
            <a:ext cx="10515600" cy="3921551"/>
          </a:xfrm>
        </p:spPr>
        <p:style>
          <a:lnRef idx="2">
            <a:schemeClr val="dk1"/>
          </a:lnRef>
          <a:fillRef idx="1">
            <a:schemeClr val="lt1"/>
          </a:fillRef>
          <a:effectRef idx="0">
            <a:schemeClr val="dk1"/>
          </a:effectRef>
          <a:fontRef idx="minor">
            <a:schemeClr val="dk1"/>
          </a:fontRef>
        </p:style>
        <p:txBody>
          <a:bodyPr>
            <a:normAutofit/>
          </a:bodyPr>
          <a:lstStyle/>
          <a:p>
            <a:pPr>
              <a:spcAft>
                <a:spcPts val="1000"/>
              </a:spcAft>
            </a:pPr>
            <a:r>
              <a:rPr lang="pt-PT" dirty="0"/>
              <a:t>No standards or requirements additional to ASG-QA itself. </a:t>
            </a:r>
          </a:p>
          <a:p>
            <a:pPr>
              <a:spcAft>
                <a:spcPts val="1000"/>
              </a:spcAft>
            </a:pPr>
            <a:r>
              <a:rPr lang="pt-PT" dirty="0"/>
              <a:t>Illustrative examples; neither prescriptive nor exhaustive. </a:t>
            </a:r>
          </a:p>
          <a:p>
            <a:pPr>
              <a:spcAft>
                <a:spcPts val="1000"/>
              </a:spcAft>
            </a:pPr>
            <a:r>
              <a:rPr lang="pt-PT" dirty="0"/>
              <a:t>Encouragement of its use in support of each country’s national and regulatory standards. </a:t>
            </a:r>
          </a:p>
          <a:p>
            <a:pPr>
              <a:spcAft>
                <a:spcPts val="1000"/>
              </a:spcAft>
            </a:pPr>
            <a:r>
              <a:rPr lang="pt-PT" dirty="0"/>
              <a:t>Structured in the same way as the ASG-QA </a:t>
            </a:r>
          </a:p>
          <a:p>
            <a:pPr>
              <a:spcAft>
                <a:spcPts val="1000"/>
              </a:spcAft>
            </a:pPr>
            <a:r>
              <a:rPr lang="pt-PT" dirty="0"/>
              <a:t>It should be read in conjunction with the ASG-QA.</a:t>
            </a:r>
          </a:p>
          <a:p>
            <a:pPr marL="0" indent="0">
              <a:buNone/>
            </a:pPr>
            <a:endParaRPr lang="pt-PT" dirty="0"/>
          </a:p>
        </p:txBody>
      </p:sp>
    </p:spTree>
    <p:extLst>
      <p:ext uri="{BB962C8B-B14F-4D97-AF65-F5344CB8AC3E}">
        <p14:creationId xmlns:p14="http://schemas.microsoft.com/office/powerpoint/2010/main" val="258266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4054"/>
          </a:xfrm>
        </p:spPr>
        <p:style>
          <a:lnRef idx="2">
            <a:schemeClr val="dk1"/>
          </a:lnRef>
          <a:fillRef idx="1">
            <a:schemeClr val="lt1"/>
          </a:fillRef>
          <a:effectRef idx="0">
            <a:schemeClr val="dk1"/>
          </a:effectRef>
          <a:fontRef idx="minor">
            <a:schemeClr val="dk1"/>
          </a:fontRef>
        </p:style>
        <p:txBody>
          <a:bodyPr>
            <a:normAutofit/>
          </a:bodyPr>
          <a:lstStyle/>
          <a:p>
            <a:r>
              <a:rPr lang="pt-PT" sz="4000" b="1" dirty="0"/>
              <a:t>Contents of the ASG-QA User Manual</a:t>
            </a:r>
            <a:endParaRPr lang="pt-PT" sz="4000" dirty="0"/>
          </a:p>
        </p:txBody>
      </p:sp>
      <p:sp>
        <p:nvSpPr>
          <p:cNvPr id="3" name="Content Placeholder 2"/>
          <p:cNvSpPr>
            <a:spLocks noGrp="1"/>
          </p:cNvSpPr>
          <p:nvPr>
            <p:ph idx="1"/>
          </p:nvPr>
        </p:nvSpPr>
        <p:spPr>
          <a:xfrm>
            <a:off x="838200" y="1828800"/>
            <a:ext cx="10515600" cy="3789575"/>
          </a:xfrm>
        </p:spPr>
        <p:style>
          <a:lnRef idx="2">
            <a:schemeClr val="dk1"/>
          </a:lnRef>
          <a:fillRef idx="1">
            <a:schemeClr val="lt1"/>
          </a:fillRef>
          <a:effectRef idx="0">
            <a:schemeClr val="dk1"/>
          </a:effectRef>
          <a:fontRef idx="minor">
            <a:schemeClr val="dk1"/>
          </a:fontRef>
        </p:style>
        <p:txBody>
          <a:bodyPr/>
          <a:lstStyle/>
          <a:p>
            <a:pPr algn="just">
              <a:spcAft>
                <a:spcPts val="1000"/>
              </a:spcAft>
            </a:pPr>
            <a:r>
              <a:rPr lang="pt-PT" dirty="0"/>
              <a:t>Further explanation of key concepts and terminology in quality assurance</a:t>
            </a:r>
          </a:p>
          <a:p>
            <a:pPr algn="just">
              <a:spcAft>
                <a:spcPts val="1000"/>
              </a:spcAft>
            </a:pPr>
            <a:r>
              <a:rPr lang="pt-PT" dirty="0"/>
              <a:t>Examples of key points and/or guiding questions</a:t>
            </a:r>
          </a:p>
          <a:p>
            <a:pPr algn="just">
              <a:spcAft>
                <a:spcPts val="1000"/>
              </a:spcAft>
            </a:pPr>
            <a:r>
              <a:rPr lang="pt-PT" dirty="0"/>
              <a:t>Examples of good practice for each standard</a:t>
            </a:r>
          </a:p>
          <a:p>
            <a:pPr algn="just">
              <a:spcAft>
                <a:spcPts val="1000"/>
              </a:spcAft>
            </a:pPr>
            <a:r>
              <a:rPr lang="pt-PT" dirty="0"/>
              <a:t>Examples of how compliance with each standard can be demonstrated through a </a:t>
            </a:r>
            <a:r>
              <a:rPr lang="pt-PT" dirty="0" err="1"/>
              <a:t>self-assessment </a:t>
            </a:r>
            <a:r>
              <a:rPr lang="pt-PT" dirty="0"/>
              <a:t>and/or external assessment</a:t>
            </a:r>
          </a:p>
        </p:txBody>
      </p:sp>
    </p:spTree>
    <p:extLst>
      <p:ext uri="{BB962C8B-B14F-4D97-AF65-F5344CB8AC3E}">
        <p14:creationId xmlns:p14="http://schemas.microsoft.com/office/powerpoint/2010/main" val="152460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2100" y="212725"/>
            <a:ext cx="9194800" cy="803275"/>
          </a:xfrm>
        </p:spPr>
        <p:style>
          <a:lnRef idx="2">
            <a:schemeClr val="dk1"/>
          </a:lnRef>
          <a:fillRef idx="1">
            <a:schemeClr val="lt1"/>
          </a:fillRef>
          <a:effectRef idx="0">
            <a:schemeClr val="dk1"/>
          </a:effectRef>
          <a:fontRef idx="minor">
            <a:schemeClr val="dk1"/>
          </a:fontRef>
        </p:style>
        <p:txBody>
          <a:bodyPr/>
          <a:lstStyle/>
          <a:p>
            <a:r>
              <a:rPr lang="pt-PT" sz="3600" b="1" dirty="0"/>
              <a:t>Contents of the ASG-QA User Manual</a:t>
            </a:r>
            <a:endParaRPr lang="pt-PT" dirty="0"/>
          </a:p>
        </p:txBody>
      </p:sp>
      <p:pic>
        <p:nvPicPr>
          <p:cNvPr id="3" name="Picture 2"/>
          <p:cNvPicPr>
            <a:picLocks noChangeAspect="1"/>
          </p:cNvPicPr>
          <p:nvPr/>
        </p:nvPicPr>
        <p:blipFill>
          <a:blip r:embed="rId2"/>
          <a:stretch>
            <a:fillRect/>
          </a:stretch>
        </p:blipFill>
        <p:spPr>
          <a:xfrm>
            <a:off x="1416050" y="1391804"/>
            <a:ext cx="9486900" cy="5466196"/>
          </a:xfrm>
          <a:prstGeom prst="rect">
            <a:avLst/>
          </a:prstGeom>
        </p:spPr>
      </p:pic>
    </p:spTree>
    <p:extLst>
      <p:ext uri="{BB962C8B-B14F-4D97-AF65-F5344CB8AC3E}">
        <p14:creationId xmlns:p14="http://schemas.microsoft.com/office/powerpoint/2010/main" val="108213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5949"/>
          </a:xfrm>
        </p:spPr>
        <p:style>
          <a:lnRef idx="2">
            <a:schemeClr val="dk1"/>
          </a:lnRef>
          <a:fillRef idx="1">
            <a:schemeClr val="lt1"/>
          </a:fillRef>
          <a:effectRef idx="0">
            <a:schemeClr val="dk1"/>
          </a:effectRef>
          <a:fontRef idx="minor">
            <a:schemeClr val="dk1"/>
          </a:fontRef>
        </p:style>
        <p:txBody>
          <a:bodyPr>
            <a:noAutofit/>
          </a:bodyPr>
          <a:lstStyle/>
          <a:p>
            <a:r>
              <a:rPr lang="pt-PT" sz="3600" b="1" dirty="0"/>
              <a:t>Part A, Standard 2.  Governance and management</a:t>
            </a:r>
          </a:p>
        </p:txBody>
      </p:sp>
      <p:sp>
        <p:nvSpPr>
          <p:cNvPr id="3" name="Content Placeholder 2"/>
          <p:cNvSpPr>
            <a:spLocks noGrp="1"/>
          </p:cNvSpPr>
          <p:nvPr>
            <p:ph idx="1"/>
          </p:nvPr>
        </p:nvSpPr>
        <p:spPr>
          <a:xfrm>
            <a:off x="838200" y="1475874"/>
            <a:ext cx="10515600" cy="4701089"/>
          </a:xfrm>
        </p:spPr>
        <p:style>
          <a:lnRef idx="2">
            <a:schemeClr val="dk1"/>
          </a:lnRef>
          <a:fillRef idx="1">
            <a:schemeClr val="lt1"/>
          </a:fillRef>
          <a:effectRef idx="0">
            <a:schemeClr val="dk1"/>
          </a:effectRef>
          <a:fontRef idx="minor">
            <a:schemeClr val="dk1"/>
          </a:fontRef>
        </p:style>
        <p:txBody>
          <a:bodyPr>
            <a:normAutofit/>
          </a:bodyPr>
          <a:lstStyle/>
          <a:p>
            <a:pPr algn="just">
              <a:spcBef>
                <a:spcPts val="600"/>
              </a:spcBef>
              <a:spcAft>
                <a:spcPts val="600"/>
              </a:spcAft>
            </a:pPr>
            <a:r>
              <a:rPr lang="pt-PT" sz="2600" dirty="0"/>
              <a:t>The institution must clearly state its governance and management structures. This will ensure sound and ethical governance and management, including robust GQ practices that support the fulfilment of its mission and statutory mandate.</a:t>
            </a:r>
          </a:p>
          <a:p>
            <a:pPr lvl="1">
              <a:spcBef>
                <a:spcPts val="600"/>
              </a:spcBef>
              <a:spcAft>
                <a:spcPts val="600"/>
              </a:spcAft>
            </a:pPr>
            <a:r>
              <a:rPr lang="pt-PT" sz="2600" dirty="0"/>
              <a:t>Qualifications, competence and experience of leadership</a:t>
            </a:r>
          </a:p>
          <a:p>
            <a:pPr lvl="1">
              <a:spcBef>
                <a:spcPts val="600"/>
              </a:spcBef>
              <a:spcAft>
                <a:spcPts val="600"/>
              </a:spcAft>
            </a:pPr>
            <a:r>
              <a:rPr lang="pt-PT" sz="2600" dirty="0"/>
              <a:t>Appropriateness of governance bodies</a:t>
            </a:r>
          </a:p>
          <a:p>
            <a:pPr lvl="1">
              <a:spcBef>
                <a:spcPts val="600"/>
              </a:spcBef>
              <a:spcAft>
                <a:spcPts val="600"/>
              </a:spcAft>
            </a:pPr>
            <a:r>
              <a:rPr lang="pt-PT" sz="2600" dirty="0"/>
              <a:t>GQ policy and structure</a:t>
            </a:r>
          </a:p>
          <a:p>
            <a:pPr lvl="1">
              <a:spcBef>
                <a:spcPts val="600"/>
              </a:spcBef>
              <a:spcAft>
                <a:spcPts val="600"/>
              </a:spcAft>
            </a:pPr>
            <a:r>
              <a:rPr lang="pt-PT" sz="2600" dirty="0"/>
              <a:t>Participation in decision-making processes </a:t>
            </a:r>
          </a:p>
          <a:p>
            <a:pPr lvl="1">
              <a:spcBef>
                <a:spcPts val="600"/>
              </a:spcBef>
              <a:spcAft>
                <a:spcPts val="600"/>
              </a:spcAft>
            </a:pPr>
            <a:r>
              <a:rPr lang="pt-PT" sz="2600" dirty="0"/>
              <a:t>Ethics, transparency and integrity in </a:t>
            </a:r>
            <a:r>
              <a:rPr lang="pt-PT" sz="2600" dirty="0" err="1"/>
              <a:t>activities</a:t>
            </a:r>
            <a:r>
              <a:rPr lang="pt-PT" sz="2600" dirty="0"/>
              <a:t> </a:t>
            </a:r>
          </a:p>
        </p:txBody>
      </p:sp>
    </p:spTree>
    <p:extLst>
      <p:ext uri="{BB962C8B-B14F-4D97-AF65-F5344CB8AC3E}">
        <p14:creationId xmlns:p14="http://schemas.microsoft.com/office/powerpoint/2010/main" val="2291665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893</Words>
  <Application>Microsoft Office PowerPoint</Application>
  <PresentationFormat>Breitbild</PresentationFormat>
  <Paragraphs>98</Paragraphs>
  <Slides>15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Arial</vt:lpstr>
      <vt:lpstr>Calibri</vt:lpstr>
      <vt:lpstr>Calibri Light</vt:lpstr>
      <vt:lpstr>Office Theme</vt:lpstr>
      <vt:lpstr>PowerPoint-Präsentation</vt:lpstr>
      <vt:lpstr>User’s Guide  to the African Standards and Guidelines for Quality Assurance</vt:lpstr>
      <vt:lpstr>Structure of the ASG-QA</vt:lpstr>
      <vt:lpstr>Purpose of the ASG-QA User Manual</vt:lpstr>
      <vt:lpstr>Target audience for the ASG-QA user manual</vt:lpstr>
      <vt:lpstr>Scope and application of the ASG-QA user manual</vt:lpstr>
      <vt:lpstr>Contents of the ASG-QA User Manual</vt:lpstr>
      <vt:lpstr>Contents of the ASG-QA User Manual</vt:lpstr>
      <vt:lpstr>Part A, Standard 2.  Governance and management</vt:lpstr>
      <vt:lpstr>Part A, Standard 2.  Governance and management</vt:lpstr>
      <vt:lpstr>Part B, Standard 3: Quality Assurance Implementation Processes</vt:lpstr>
      <vt:lpstr>Part B, Standard 3: GQE implementation processes</vt:lpstr>
      <vt:lpstr>Part C, Standard 7. Human and financial resources</vt:lpstr>
      <vt:lpstr>Part C, Standard 7. Human and financial resources</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Manual do utilizador dos Padrões e Linhas de Orientação Africanos para a Garantia da Qualidade</dc:title>
  <dc:creator>Acer</dc:creator>
  <cp:keywords>, docId:65B2B2FDA236047EDDB61BFBAAE84468</cp:keywords>
  <cp:lastModifiedBy>Sarah Lang</cp:lastModifiedBy>
  <cp:revision>19</cp:revision>
  <dcterms:created xsi:type="dcterms:W3CDTF">2026-06-08T10:13:39Z</dcterms:created>
  <dcterms:modified xsi:type="dcterms:W3CDTF">2026-06-09T14:35:49Z</dcterms:modified>
</cp:coreProperties>
</file>