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e68b137aca3188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99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27D4C-6548-4704-BAE8-32479C05E991}" type="doc">
      <dgm:prSet loTypeId="urn:microsoft.com/office/officeart/2005/8/layout/radial6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FFD8583-8AD5-4D61-9C33-AB1ACA13D2C1}">
      <dgm:prSet phldrT="[Text]"/>
      <dgm:spPr/>
      <dgm:t>
        <a:bodyPr/>
        <a:lstStyle/>
        <a:p>
          <a:r>
            <a:rPr lang="en-US" b="1" dirty="0"/>
            <a:t>Part C</a:t>
          </a:r>
        </a:p>
        <a:p>
          <a:r>
            <a:rPr lang="en-US" b="1" dirty="0"/>
            <a:t>QAAs</a:t>
          </a:r>
        </a:p>
      </dgm:t>
    </dgm:pt>
    <dgm:pt modelId="{0648E1C0-91F6-4E52-A8DC-A6C1EC74F778}">
      <dgm:prSet phldrT="[Text]"/>
      <dgm:spPr/>
      <dgm:t>
        <a:bodyPr/>
        <a:lstStyle/>
        <a:p>
          <a:r>
            <a:rPr lang="en-US" b="1" dirty="0"/>
            <a:t>Part B</a:t>
          </a:r>
        </a:p>
        <a:p>
          <a:r>
            <a:rPr lang="en-US" b="1" dirty="0"/>
            <a:t>AQE</a:t>
          </a:r>
        </a:p>
      </dgm:t>
    </dgm:pt>
    <dgm:pt modelId="{2EBA0527-1A6F-4FF0-821C-E1C11C1A69D9}">
      <dgm:prSet phldrT="[Text]"/>
      <dgm:spPr/>
      <dgm:t>
        <a:bodyPr/>
        <a:lstStyle/>
        <a:p>
          <a:r>
            <a:rPr lang="en-US" b="1" dirty="0"/>
            <a:t>Part A</a:t>
          </a:r>
        </a:p>
        <a:p>
          <a:r>
            <a:rPr lang="en-US" b="1" dirty="0"/>
            <a:t>AQI</a:t>
          </a:r>
        </a:p>
      </dgm:t>
    </dgm:pt>
    <dgm:pt modelId="{668DEF29-EED7-4805-8945-95DE207B9AF4}">
      <dgm:prSet phldrT="[Text]"/>
      <dgm:spPr/>
      <dgm:t>
        <a:bodyPr/>
        <a:lstStyle/>
        <a:p>
          <a:r>
            <a:rPr lang="en-US" dirty="0"/>
            <a:t>ASG-QA</a:t>
          </a:r>
        </a:p>
      </dgm:t>
    </dgm:pt>
    <dgm:pt modelId="{84410235-33A6-480B-9A80-BFBA32D4772D}" type="sibTrans" cxnId="{2B2A0FA6-9AF2-48F3-A549-3DFF47C99943}">
      <dgm:prSet/>
      <dgm:spPr/>
      <dgm:t>
        <a:bodyPr/>
        <a:lstStyle/>
        <a:p>
          <a:endParaRPr lang="en-US"/>
        </a:p>
      </dgm:t>
    </dgm:pt>
    <dgm:pt modelId="{9DC66E04-F0EF-49DD-9AD1-1629D6702555}" type="parTrans" cxnId="{2B2A0FA6-9AF2-48F3-A549-3DFF47C99943}">
      <dgm:prSet/>
      <dgm:spPr/>
      <dgm:t>
        <a:bodyPr/>
        <a:lstStyle/>
        <a:p>
          <a:endParaRPr lang="en-US"/>
        </a:p>
      </dgm:t>
    </dgm:pt>
    <dgm:pt modelId="{17259F2A-9D7B-4334-ADD5-68AA289B5BFC}" type="sibTrans" cxnId="{D7DD956B-E183-4667-A879-3AE50E46BC55}">
      <dgm:prSet/>
      <dgm:spPr/>
      <dgm:t>
        <a:bodyPr/>
        <a:lstStyle/>
        <a:p>
          <a:endParaRPr lang="en-US"/>
        </a:p>
      </dgm:t>
    </dgm:pt>
    <dgm:pt modelId="{5B6A5897-EC53-40C0-B17A-2EA0E3645132}" type="parTrans" cxnId="{D7DD956B-E183-4667-A879-3AE50E46BC55}">
      <dgm:prSet/>
      <dgm:spPr/>
      <dgm:t>
        <a:bodyPr/>
        <a:lstStyle/>
        <a:p>
          <a:endParaRPr lang="en-US"/>
        </a:p>
      </dgm:t>
    </dgm:pt>
    <dgm:pt modelId="{D730527D-AADD-42E6-87A1-A17FA81A8C95}" type="sibTrans" cxnId="{7BEF70E7-1D49-49C9-BAE0-BC7A141D1CFA}">
      <dgm:prSet/>
      <dgm:spPr/>
      <dgm:t>
        <a:bodyPr/>
        <a:lstStyle/>
        <a:p>
          <a:endParaRPr lang="en-US"/>
        </a:p>
      </dgm:t>
    </dgm:pt>
    <dgm:pt modelId="{C7121BBB-EC2B-4687-AE1D-5C0BD6D0CC4E}" type="parTrans" cxnId="{7BEF70E7-1D49-49C9-BAE0-BC7A141D1CFA}">
      <dgm:prSet/>
      <dgm:spPr/>
      <dgm:t>
        <a:bodyPr/>
        <a:lstStyle/>
        <a:p>
          <a:endParaRPr lang="en-US"/>
        </a:p>
      </dgm:t>
    </dgm:pt>
    <dgm:pt modelId="{DBC710FE-C00F-49D8-8C7C-8157E95672B9}" type="sibTrans" cxnId="{C66D182C-85FC-4EBA-A46D-CA6F8227802F}">
      <dgm:prSet/>
      <dgm:spPr/>
      <dgm:t>
        <a:bodyPr/>
        <a:lstStyle/>
        <a:p>
          <a:endParaRPr lang="en-US"/>
        </a:p>
      </dgm:t>
    </dgm:pt>
    <dgm:pt modelId="{10617A55-8764-4244-B446-7503C984C6CF}" type="parTrans" cxnId="{C66D182C-85FC-4EBA-A46D-CA6F8227802F}">
      <dgm:prSet/>
      <dgm:spPr/>
      <dgm:t>
        <a:bodyPr/>
        <a:lstStyle/>
        <a:p>
          <a:endParaRPr lang="en-US"/>
        </a:p>
      </dgm:t>
    </dgm:pt>
    <dgm:pt modelId="{E32B03B7-38B8-4F84-B43E-D5CDDA37DFB9}" type="pres">
      <dgm:prSet presAssocID="{1E927D4C-6548-4704-BAE8-32479C05E99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7D96AF2-7CF5-4F78-B3E1-CFCCCC09DE05}" type="pres">
      <dgm:prSet presAssocID="{668DEF29-EED7-4805-8945-95DE207B9AF4}" presName="centerShape" presStyleLbl="node0" presStyleIdx="0" presStyleCnt="1"/>
      <dgm:spPr/>
    </dgm:pt>
    <dgm:pt modelId="{69005187-560B-442F-BFA8-9851B1F6B2AC}" type="pres">
      <dgm:prSet presAssocID="{2EBA0527-1A6F-4FF0-821C-E1C11C1A69D9}" presName="node" presStyleLbl="node1" presStyleIdx="0" presStyleCnt="3">
        <dgm:presLayoutVars>
          <dgm:bulletEnabled val="1"/>
        </dgm:presLayoutVars>
      </dgm:prSet>
      <dgm:spPr/>
    </dgm:pt>
    <dgm:pt modelId="{4E101125-A9E7-4F26-B2FE-F0C591B644A5}" type="pres">
      <dgm:prSet presAssocID="{2EBA0527-1A6F-4FF0-821C-E1C11C1A69D9}" presName="dummy" presStyleCnt="0"/>
      <dgm:spPr/>
    </dgm:pt>
    <dgm:pt modelId="{38DBD4DD-0EC0-42B8-87A8-2223A3D42D65}" type="pres">
      <dgm:prSet presAssocID="{DBC710FE-C00F-49D8-8C7C-8157E95672B9}" presName="sibTrans" presStyleLbl="sibTrans2D1" presStyleIdx="0" presStyleCnt="3"/>
      <dgm:spPr/>
    </dgm:pt>
    <dgm:pt modelId="{8DCA1A58-FFDA-46E7-AA6F-B94777C7BDAB}" type="pres">
      <dgm:prSet presAssocID="{0648E1C0-91F6-4E52-A8DC-A6C1EC74F778}" presName="node" presStyleLbl="node1" presStyleIdx="1" presStyleCnt="3">
        <dgm:presLayoutVars>
          <dgm:bulletEnabled val="1"/>
        </dgm:presLayoutVars>
      </dgm:prSet>
      <dgm:spPr/>
    </dgm:pt>
    <dgm:pt modelId="{28BC18E6-F41C-4264-84C6-AD8D8C19E6F6}" type="pres">
      <dgm:prSet presAssocID="{0648E1C0-91F6-4E52-A8DC-A6C1EC74F778}" presName="dummy" presStyleCnt="0"/>
      <dgm:spPr/>
    </dgm:pt>
    <dgm:pt modelId="{C286A556-7F27-4481-817D-33A119EEE3EE}" type="pres">
      <dgm:prSet presAssocID="{D730527D-AADD-42E6-87A1-A17FA81A8C95}" presName="sibTrans" presStyleLbl="sibTrans2D1" presStyleIdx="1" presStyleCnt="3"/>
      <dgm:spPr/>
    </dgm:pt>
    <dgm:pt modelId="{034C8A86-1EBA-459A-B7BA-413137D48F35}" type="pres">
      <dgm:prSet presAssocID="{DFFD8583-8AD5-4D61-9C33-AB1ACA13D2C1}" presName="node" presStyleLbl="node1" presStyleIdx="2" presStyleCnt="3">
        <dgm:presLayoutVars>
          <dgm:bulletEnabled val="1"/>
        </dgm:presLayoutVars>
      </dgm:prSet>
      <dgm:spPr/>
    </dgm:pt>
    <dgm:pt modelId="{E3982329-43B6-4304-938A-B551E0FC1BC1}" type="pres">
      <dgm:prSet presAssocID="{DFFD8583-8AD5-4D61-9C33-AB1ACA13D2C1}" presName="dummy" presStyleCnt="0"/>
      <dgm:spPr/>
    </dgm:pt>
    <dgm:pt modelId="{F4D5191D-0A3A-4657-B766-9ECC7A227CDC}" type="pres">
      <dgm:prSet presAssocID="{17259F2A-9D7B-4334-ADD5-68AA289B5BFC}" presName="sibTrans" presStyleLbl="sibTrans2D1" presStyleIdx="2" presStyleCnt="3"/>
      <dgm:spPr/>
    </dgm:pt>
  </dgm:ptLst>
  <dgm:cxnLst>
    <dgm:cxn modelId="{C66D182C-85FC-4EBA-A46D-CA6F8227802F}" srcId="{668DEF29-EED7-4805-8945-95DE207B9AF4}" destId="{2EBA0527-1A6F-4FF0-821C-E1C11C1A69D9}" srcOrd="0" destOrd="0" parTransId="{10617A55-8764-4244-B446-7503C984C6CF}" sibTransId="{DBC710FE-C00F-49D8-8C7C-8157E95672B9}"/>
    <dgm:cxn modelId="{D9E95C2D-DE81-4F47-891C-438E5D1EA4DC}" type="presOf" srcId="{1E927D4C-6548-4704-BAE8-32479C05E991}" destId="{E32B03B7-38B8-4F84-B43E-D5CDDA37DFB9}" srcOrd="0" destOrd="0" presId="urn:microsoft.com/office/officeart/2005/8/layout/radial6"/>
    <dgm:cxn modelId="{D9D15F34-4EE6-437A-B7A2-87077CA88495}" type="presOf" srcId="{668DEF29-EED7-4805-8945-95DE207B9AF4}" destId="{17D96AF2-7CF5-4F78-B3E1-CFCCCC09DE05}" srcOrd="0" destOrd="0" presId="urn:microsoft.com/office/officeart/2005/8/layout/radial6"/>
    <dgm:cxn modelId="{E5124139-32C9-486C-85F4-9FCB5AB0D579}" type="presOf" srcId="{2EBA0527-1A6F-4FF0-821C-E1C11C1A69D9}" destId="{69005187-560B-442F-BFA8-9851B1F6B2AC}" srcOrd="0" destOrd="0" presId="urn:microsoft.com/office/officeart/2005/8/layout/radial6"/>
    <dgm:cxn modelId="{5B414F5B-0747-4A5C-AE73-D044396E21B8}" type="presOf" srcId="{DBC710FE-C00F-49D8-8C7C-8157E95672B9}" destId="{38DBD4DD-0EC0-42B8-87A8-2223A3D42D65}" srcOrd="0" destOrd="0" presId="urn:microsoft.com/office/officeart/2005/8/layout/radial6"/>
    <dgm:cxn modelId="{CDCA2467-2136-40B0-AB7E-027B7FB8718A}" type="presOf" srcId="{0648E1C0-91F6-4E52-A8DC-A6C1EC74F778}" destId="{8DCA1A58-FFDA-46E7-AA6F-B94777C7BDAB}" srcOrd="0" destOrd="0" presId="urn:microsoft.com/office/officeart/2005/8/layout/radial6"/>
    <dgm:cxn modelId="{D7DD956B-E183-4667-A879-3AE50E46BC55}" srcId="{668DEF29-EED7-4805-8945-95DE207B9AF4}" destId="{DFFD8583-8AD5-4D61-9C33-AB1ACA13D2C1}" srcOrd="2" destOrd="0" parTransId="{5B6A5897-EC53-40C0-B17A-2EA0E3645132}" sibTransId="{17259F2A-9D7B-4334-ADD5-68AA289B5BFC}"/>
    <dgm:cxn modelId="{F7406A9D-66A7-404E-A4E6-8E55EEB4692B}" type="presOf" srcId="{D730527D-AADD-42E6-87A1-A17FA81A8C95}" destId="{C286A556-7F27-4481-817D-33A119EEE3EE}" srcOrd="0" destOrd="0" presId="urn:microsoft.com/office/officeart/2005/8/layout/radial6"/>
    <dgm:cxn modelId="{2B2A0FA6-9AF2-48F3-A549-3DFF47C99943}" srcId="{1E927D4C-6548-4704-BAE8-32479C05E991}" destId="{668DEF29-EED7-4805-8945-95DE207B9AF4}" srcOrd="0" destOrd="0" parTransId="{9DC66E04-F0EF-49DD-9AD1-1629D6702555}" sibTransId="{84410235-33A6-480B-9A80-BFBA32D4772D}"/>
    <dgm:cxn modelId="{7A6170B4-559D-4B42-8156-0D1F033B78C6}" type="presOf" srcId="{17259F2A-9D7B-4334-ADD5-68AA289B5BFC}" destId="{F4D5191D-0A3A-4657-B766-9ECC7A227CDC}" srcOrd="0" destOrd="0" presId="urn:microsoft.com/office/officeart/2005/8/layout/radial6"/>
    <dgm:cxn modelId="{590D94D9-2DA5-4E67-9A5B-43DC85B56A53}" type="presOf" srcId="{DFFD8583-8AD5-4D61-9C33-AB1ACA13D2C1}" destId="{034C8A86-1EBA-459A-B7BA-413137D48F35}" srcOrd="0" destOrd="0" presId="urn:microsoft.com/office/officeart/2005/8/layout/radial6"/>
    <dgm:cxn modelId="{7BEF70E7-1D49-49C9-BAE0-BC7A141D1CFA}" srcId="{668DEF29-EED7-4805-8945-95DE207B9AF4}" destId="{0648E1C0-91F6-4E52-A8DC-A6C1EC74F778}" srcOrd="1" destOrd="0" parTransId="{C7121BBB-EC2B-4687-AE1D-5C0BD6D0CC4E}" sibTransId="{D730527D-AADD-42E6-87A1-A17FA81A8C95}"/>
    <dgm:cxn modelId="{ADED6A9F-BC55-42AB-85F7-E8915D8FA4CC}" type="presParOf" srcId="{E32B03B7-38B8-4F84-B43E-D5CDDA37DFB9}" destId="{17D96AF2-7CF5-4F78-B3E1-CFCCCC09DE05}" srcOrd="0" destOrd="0" presId="urn:microsoft.com/office/officeart/2005/8/layout/radial6"/>
    <dgm:cxn modelId="{3D9A3B6D-8E60-4754-ABDE-DF4C08773AC3}" type="presParOf" srcId="{E32B03B7-38B8-4F84-B43E-D5CDDA37DFB9}" destId="{69005187-560B-442F-BFA8-9851B1F6B2AC}" srcOrd="1" destOrd="0" presId="urn:microsoft.com/office/officeart/2005/8/layout/radial6"/>
    <dgm:cxn modelId="{371CDB5D-45C4-4A09-8286-F22DF699D5D9}" type="presParOf" srcId="{E32B03B7-38B8-4F84-B43E-D5CDDA37DFB9}" destId="{4E101125-A9E7-4F26-B2FE-F0C591B644A5}" srcOrd="2" destOrd="0" presId="urn:microsoft.com/office/officeart/2005/8/layout/radial6"/>
    <dgm:cxn modelId="{5C81FF55-8BA7-42F2-899B-70ED9EFB912A}" type="presParOf" srcId="{E32B03B7-38B8-4F84-B43E-D5CDDA37DFB9}" destId="{38DBD4DD-0EC0-42B8-87A8-2223A3D42D65}" srcOrd="3" destOrd="0" presId="urn:microsoft.com/office/officeart/2005/8/layout/radial6"/>
    <dgm:cxn modelId="{2E89C159-6010-45AD-AE23-5B18F861EC89}" type="presParOf" srcId="{E32B03B7-38B8-4F84-B43E-D5CDDA37DFB9}" destId="{8DCA1A58-FFDA-46E7-AA6F-B94777C7BDAB}" srcOrd="4" destOrd="0" presId="urn:microsoft.com/office/officeart/2005/8/layout/radial6"/>
    <dgm:cxn modelId="{BBBA4266-E3BE-4678-87D0-CF5BA1892F0B}" type="presParOf" srcId="{E32B03B7-38B8-4F84-B43E-D5CDDA37DFB9}" destId="{28BC18E6-F41C-4264-84C6-AD8D8C19E6F6}" srcOrd="5" destOrd="0" presId="urn:microsoft.com/office/officeart/2005/8/layout/radial6"/>
    <dgm:cxn modelId="{8F02F1C0-6042-49D8-8A48-B9392DA0ED01}" type="presParOf" srcId="{E32B03B7-38B8-4F84-B43E-D5CDDA37DFB9}" destId="{C286A556-7F27-4481-817D-33A119EEE3EE}" srcOrd="6" destOrd="0" presId="urn:microsoft.com/office/officeart/2005/8/layout/radial6"/>
    <dgm:cxn modelId="{1E9B73F1-B062-4AB6-B5D8-80436EF34DD9}" type="presParOf" srcId="{E32B03B7-38B8-4F84-B43E-D5CDDA37DFB9}" destId="{034C8A86-1EBA-459A-B7BA-413137D48F35}" srcOrd="7" destOrd="0" presId="urn:microsoft.com/office/officeart/2005/8/layout/radial6"/>
    <dgm:cxn modelId="{AD98A7E0-0F2C-4A59-8234-C8F3F0F03BCE}" type="presParOf" srcId="{E32B03B7-38B8-4F84-B43E-D5CDDA37DFB9}" destId="{E3982329-43B6-4304-938A-B551E0FC1BC1}" srcOrd="8" destOrd="0" presId="urn:microsoft.com/office/officeart/2005/8/layout/radial6"/>
    <dgm:cxn modelId="{D5CA0440-EE5A-4423-B624-80F3396DC302}" type="presParOf" srcId="{E32B03B7-38B8-4F84-B43E-D5CDDA37DFB9}" destId="{F4D5191D-0A3A-4657-B766-9ECC7A227CDC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5191D-0A3A-4657-B766-9ECC7A227CDC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6A556-7F27-4481-817D-33A119EEE3EE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BD4DD-0EC0-42B8-87A8-2223A3D42D65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96AF2-7CF5-4F78-B3E1-CFCCCC09DE05}">
      <dsp:nvSpPr>
        <dsp:cNvPr id="0" name=""/>
        <dsp:cNvSpPr/>
      </dsp:nvSpPr>
      <dsp:spPr>
        <a:xfrm>
          <a:off x="4433701" y="1502967"/>
          <a:ext cx="1648197" cy="164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ASG-QA</a:t>
          </a:r>
        </a:p>
      </dsp:txBody>
      <dsp:txXfrm>
        <a:off x="4675074" y="1744340"/>
        <a:ext cx="1165451" cy="1165451"/>
      </dsp:txXfrm>
    </dsp:sp>
    <dsp:sp modelId="{69005187-560B-442F-BFA8-9851B1F6B2AC}">
      <dsp:nvSpPr>
        <dsp:cNvPr id="0" name=""/>
        <dsp:cNvSpPr/>
      </dsp:nvSpPr>
      <dsp:spPr>
        <a:xfrm>
          <a:off x="4680931" y="443"/>
          <a:ext cx="1153737" cy="1153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Part A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AQI</a:t>
          </a:r>
        </a:p>
      </dsp:txBody>
      <dsp:txXfrm>
        <a:off x="4849892" y="169404"/>
        <a:ext cx="815815" cy="815815"/>
      </dsp:txXfrm>
    </dsp:sp>
    <dsp:sp modelId="{8DCA1A58-FFDA-46E7-AA6F-B94777C7BDAB}">
      <dsp:nvSpPr>
        <dsp:cNvPr id="0" name=""/>
        <dsp:cNvSpPr/>
      </dsp:nvSpPr>
      <dsp:spPr>
        <a:xfrm>
          <a:off x="6196262" y="2625073"/>
          <a:ext cx="1153737" cy="1153737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Part B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AQE</a:t>
          </a:r>
        </a:p>
      </dsp:txBody>
      <dsp:txXfrm>
        <a:off x="6365223" y="2794034"/>
        <a:ext cx="815815" cy="815815"/>
      </dsp:txXfrm>
    </dsp:sp>
    <dsp:sp modelId="{034C8A86-1EBA-459A-B7BA-413137D48F35}">
      <dsp:nvSpPr>
        <dsp:cNvPr id="0" name=""/>
        <dsp:cNvSpPr/>
      </dsp:nvSpPr>
      <dsp:spPr>
        <a:xfrm>
          <a:off x="3165599" y="2625073"/>
          <a:ext cx="1153737" cy="115373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Part C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QAAs</a:t>
          </a:r>
        </a:p>
      </dsp:txBody>
      <dsp:txXfrm>
        <a:off x="3334560" y="2794034"/>
        <a:ext cx="815815" cy="815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602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344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255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B6766C1C-620F-0438-5DA0-01798F29A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06" y="0"/>
            <a:ext cx="9675294" cy="6858000"/>
          </a:xfrm>
          <a:prstGeom prst="rect">
            <a:avLst/>
          </a:prstGeom>
        </p:spPr>
      </p:pic>
      <p:pic>
        <p:nvPicPr>
          <p:cNvPr id="7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9C4B20E7-3EB4-BF29-E35A-8545C2234F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856" y="2382717"/>
            <a:ext cx="6090377" cy="1900197"/>
          </a:xfrm>
          <a:prstGeom prst="rect">
            <a:avLst/>
          </a:prstGeom>
        </p:spPr>
      </p:pic>
      <p:pic>
        <p:nvPicPr>
          <p:cNvPr id="8" name="Picture 2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369BB79-969D-B53A-A716-664A204848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732"/>
          <a:stretch/>
        </p:blipFill>
        <p:spPr>
          <a:xfrm>
            <a:off x="9240986" y="349670"/>
            <a:ext cx="2642535" cy="12804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2F25DA-9FB2-E31D-1E15-83CC0DDFE4C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0256" y="5760644"/>
            <a:ext cx="754174" cy="915588"/>
          </a:xfrm>
          <a:prstGeom prst="rect">
            <a:avLst/>
          </a:prstGeom>
        </p:spPr>
      </p:pic>
      <p:pic>
        <p:nvPicPr>
          <p:cNvPr id="11" name="Picture 32" descr="A picture containing drawing, food, plate&#10;&#10;Description automatically generated">
            <a:extLst>
              <a:ext uri="{FF2B5EF4-FFF2-40B4-BE49-F238E27FC236}">
                <a16:creationId xmlns:a16="http://schemas.microsoft.com/office/drawing/2014/main" id="{148A4F17-445A-66CB-1B61-6E579F31C92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253" y="5818922"/>
            <a:ext cx="1167274" cy="77104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09FB97B-097D-3136-82FD-95E63E3EBE3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3641" y="5916448"/>
            <a:ext cx="1820266" cy="575990"/>
          </a:xfrm>
          <a:prstGeom prst="rect">
            <a:avLst/>
          </a:prstGeom>
        </p:spPr>
      </p:pic>
      <p:pic>
        <p:nvPicPr>
          <p:cNvPr id="2" name="Imagen 1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3B270AD6-B9A5-973D-AEF8-78AB10B73CC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27" y="192369"/>
            <a:ext cx="1996809" cy="11994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8CB15B-07CC-17A7-63D1-E7DEDF348B7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2467" y="580030"/>
            <a:ext cx="1022827" cy="1076302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50717E4-5765-1DD1-9818-C80D5BC9FB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42722" y="5860630"/>
            <a:ext cx="2419350" cy="6477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518B091-0FA3-AE7E-8DB7-48CB6CD9EC4B}"/>
              </a:ext>
            </a:extLst>
          </p:cNvPr>
          <p:cNvSpPr txBox="1"/>
          <p:nvPr userDrawn="1"/>
        </p:nvSpPr>
        <p:spPr>
          <a:xfrm>
            <a:off x="6366617" y="4600960"/>
            <a:ext cx="405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IQA-Training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77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448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766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224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984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674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51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803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26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the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385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285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401" y="1700463"/>
            <a:ext cx="4251323" cy="4801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/>
              <a:t>Vision, Mission and Strategic </a:t>
            </a:r>
            <a:r>
              <a:rPr lang="pt-PT" dirty="0" err="1"/>
              <a:t>Objectives</a:t>
            </a:r>
            <a:r>
              <a:rPr lang="pt-PT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Governance and Management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Human Resources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Financial Resource Management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Infrastructure and Support Services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Recruitment, admission, progression, certification and student support services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Design, approval and monitoring of courses and/or programmes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Teaching, learning and assessment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Research and innovation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Outreach </a:t>
            </a:r>
            <a:r>
              <a:rPr lang="pt-PT" dirty="0" err="1"/>
              <a:t>activities</a:t>
            </a:r>
            <a:r>
              <a:rPr lang="pt-PT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 Information management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Public communication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Cooperation, staff and student mobility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0792" y="1905668"/>
            <a:ext cx="3226282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 err="1"/>
              <a:t>Objectives </a:t>
            </a:r>
            <a:r>
              <a:rPr lang="pt-PT" dirty="0"/>
              <a:t>of EQA and Considerations for IQA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 err="1"/>
              <a:t>Design </a:t>
            </a:r>
            <a:r>
              <a:rPr lang="pt-PT" dirty="0"/>
              <a:t>of external quality assurance mechanisms appropriate to the purpose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EQA implementation processes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Independence of evaluation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Results and decisions of external evaluation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Periodic Review of Institutions and Programmes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Complaints and Appeals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89389" y="1899879"/>
            <a:ext cx="3343373" cy="36933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/>
              <a:t>Legal status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Formulation of vision and mission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Governance and management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Independence of the AGQ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Policies, processes and </a:t>
            </a:r>
            <a:r>
              <a:rPr lang="pt-PT" dirty="0" err="1"/>
              <a:t>activities</a:t>
            </a:r>
            <a:r>
              <a:rPr lang="pt-PT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Internal quality assurance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Financial and human resources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Benchmarking, networks and collaboration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Periodic review of QAAs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099" y="427257"/>
            <a:ext cx="3747567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/>
              <a:t>Part A: IQA – standards used by HEIs when conducting </a:t>
            </a:r>
            <a:r>
              <a:rPr lang="pt-PT" dirty="0" err="1"/>
              <a:t>self-evaluation</a:t>
            </a:r>
            <a:endParaRPr lang="pt-PT" dirty="0"/>
          </a:p>
        </p:txBody>
      </p:sp>
      <p:sp>
        <p:nvSpPr>
          <p:cNvPr id="8" name="TextBox 7"/>
          <p:cNvSpPr txBox="1"/>
          <p:nvPr/>
        </p:nvSpPr>
        <p:spPr>
          <a:xfrm>
            <a:off x="4856044" y="406765"/>
            <a:ext cx="3431356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600" dirty="0"/>
              <a:t>Part B – methods and processes that QAA bodies should use when evaluating programmes, HEIs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89389" y="406765"/>
            <a:ext cx="3343373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/>
              <a:t>Part C: standards used by QAs when conducting self-assessment (IQA of EQA authority)</a:t>
            </a:r>
          </a:p>
        </p:txBody>
      </p:sp>
      <p:sp>
        <p:nvSpPr>
          <p:cNvPr id="10" name="Down Arrow 9"/>
          <p:cNvSpPr/>
          <p:nvPr/>
        </p:nvSpPr>
        <p:spPr>
          <a:xfrm>
            <a:off x="2152206" y="1107115"/>
            <a:ext cx="405352" cy="559820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Down Arrow 10"/>
          <p:cNvSpPr/>
          <p:nvPr/>
        </p:nvSpPr>
        <p:spPr>
          <a:xfrm>
            <a:off x="6394184" y="1419129"/>
            <a:ext cx="355076" cy="480750"/>
          </a:xfrm>
          <a:prstGeom prst="down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Down Arrow 11"/>
          <p:cNvSpPr/>
          <p:nvPr/>
        </p:nvSpPr>
        <p:spPr>
          <a:xfrm>
            <a:off x="9971904" y="1378883"/>
            <a:ext cx="311085" cy="454847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7385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312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PT" sz="3200" dirty="0"/>
              <a:t>Individual task</a:t>
            </a:r>
          </a:p>
          <a:p>
            <a:pPr algn="just"/>
            <a:r>
              <a:rPr lang="pt-PT" sz="3200" dirty="0"/>
              <a:t>In five minutes, </a:t>
            </a:r>
            <a:r>
              <a:rPr lang="pt-PT" sz="3200" dirty="0" err="1"/>
              <a:t>reflect </a:t>
            </a:r>
            <a:r>
              <a:rPr lang="pt-PT" sz="3200" dirty="0"/>
              <a:t>on the extent to which the quality dimensions/indicators used in your country align with the ASG-QA standards (Part A)?</a:t>
            </a:r>
          </a:p>
          <a:p>
            <a:pPr algn="just"/>
            <a:endParaRPr lang="pt-PT" sz="3200" dirty="0"/>
          </a:p>
          <a:p>
            <a:pPr algn="just"/>
            <a:r>
              <a:rPr lang="pt-PT" sz="3200" dirty="0"/>
              <a:t>If </a:t>
            </a:r>
            <a:r>
              <a:rPr lang="pt-PT" sz="3200" dirty="0" err="1"/>
              <a:t>so</a:t>
            </a:r>
            <a:r>
              <a:rPr lang="pt-PT" sz="3200" dirty="0"/>
              <a:t>, which of the African standards are not (sufficiently) covered in your country?</a:t>
            </a:r>
          </a:p>
        </p:txBody>
      </p:sp>
    </p:spTree>
    <p:extLst>
      <p:ext uri="{BB962C8B-B14F-4D97-AF65-F5344CB8AC3E}">
        <p14:creationId xmlns:p14="http://schemas.microsoft.com/office/powerpoint/2010/main" val="272495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79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800" b="1" dirty="0"/>
              <a:t>African Standards and Guidelines for Quality Assurance in Higher Education (ASG-QA)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134" y="5137607"/>
            <a:ext cx="3459637" cy="610385"/>
          </a:xfrm>
        </p:spPr>
        <p:txBody>
          <a:bodyPr>
            <a:normAutofit fontScale="70000" lnSpcReduction="20000"/>
          </a:bodyPr>
          <a:lstStyle/>
          <a:p>
            <a:r>
              <a:rPr lang="pt-PT" dirty="0"/>
              <a:t>Jorge Jaime Fringe, CNAQ</a:t>
            </a:r>
          </a:p>
          <a:p>
            <a:r>
              <a:rPr lang="pt-PT" dirty="0"/>
              <a:t>11 June 2026</a:t>
            </a:r>
          </a:p>
        </p:txBody>
      </p:sp>
    </p:spTree>
    <p:extLst>
      <p:ext uri="{BB962C8B-B14F-4D97-AF65-F5344CB8AC3E}">
        <p14:creationId xmlns:p14="http://schemas.microsoft.com/office/powerpoint/2010/main" val="234348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1"/>
            <a:ext cx="10515600" cy="6718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200" b="1" dirty="0"/>
              <a:t>Why develop African quality assurance standards?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388"/>
            <a:ext cx="10515600" cy="51965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PT" sz="2200" dirty="0"/>
              <a:t>Rapid growth in student numbers and higher education institutions, and a focus on employability. </a:t>
            </a:r>
          </a:p>
          <a:p>
            <a:pPr algn="just"/>
            <a:r>
              <a:rPr lang="pt-PT" sz="2200" dirty="0"/>
              <a:t>High diversity of higher education systems in Africa: harmonisation, recognition of university degrees </a:t>
            </a:r>
            <a:r>
              <a:rPr lang="pt-PT" sz="2200" dirty="0" err="1"/>
              <a:t>vs </a:t>
            </a:r>
            <a:r>
              <a:rPr lang="pt-PT" sz="2200" dirty="0"/>
              <a:t>integration and academic mobility. </a:t>
            </a:r>
          </a:p>
          <a:p>
            <a:pPr algn="just"/>
            <a:r>
              <a:rPr lang="pt-PT" sz="2200" b="1" dirty="0"/>
              <a:t>Agenda 2063 </a:t>
            </a:r>
            <a:r>
              <a:rPr lang="pt-PT" sz="2200" dirty="0"/>
              <a:t>– </a:t>
            </a:r>
            <a:r>
              <a:rPr lang="pt-PT" sz="2200" b="1" dirty="0"/>
              <a:t>The Africa we want </a:t>
            </a:r>
          </a:p>
          <a:p>
            <a:pPr lvl="2" algn="just"/>
            <a:r>
              <a:rPr lang="pt-PT" sz="2200" dirty="0"/>
              <a:t>Harmonisation of quality systems: essential to unlocking the potential of higher education and research – an integrated, peaceful and prosperous continent. </a:t>
            </a:r>
          </a:p>
          <a:p>
            <a:pPr lvl="2" algn="just"/>
            <a:r>
              <a:rPr lang="pt-PT" sz="2200" dirty="0"/>
              <a:t>Harmonisation and improvement of the quality of education – locally relevant and globally competitive.</a:t>
            </a:r>
          </a:p>
          <a:p>
            <a:pPr algn="just"/>
            <a:r>
              <a:rPr lang="pt-PT" sz="2200" b="1" dirty="0"/>
              <a:t>Continental Education Strategy for Africa (CESA)</a:t>
            </a:r>
            <a:r>
              <a:rPr lang="pt-PT" sz="2200" dirty="0"/>
              <a:t>: Harmonised education and training systems are essential for intra-African mobility, portability of skills and academic integration through regional cooperation</a:t>
            </a:r>
          </a:p>
          <a:p>
            <a:pPr algn="just"/>
            <a:r>
              <a:rPr lang="pt-PT" sz="2200" dirty="0"/>
              <a:t>The AU’s vision requires competent and qualified human resources, capable of imagining, creating, proposing and implementing innovative development plans rooted in African values.</a:t>
            </a:r>
          </a:p>
        </p:txBody>
      </p:sp>
    </p:spTree>
    <p:extLst>
      <p:ext uri="{BB962C8B-B14F-4D97-AF65-F5344CB8AC3E}">
        <p14:creationId xmlns:p14="http://schemas.microsoft.com/office/powerpoint/2010/main" val="154687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5698"/>
            <a:ext cx="10515600" cy="70953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29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What is harmonisation?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6887"/>
            <a:ext cx="10515600" cy="48100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pt-PT" u="sng" dirty="0"/>
              <a:t>It does not mean </a:t>
            </a:r>
            <a:r>
              <a:rPr lang="pt-PT" dirty="0"/>
              <a:t>that all institutions or countries must standardise their systems/must do the same thing </a:t>
            </a:r>
          </a:p>
          <a:p>
            <a:pPr algn="just">
              <a:spcAft>
                <a:spcPts val="600"/>
              </a:spcAft>
            </a:pPr>
            <a:r>
              <a:rPr lang="pt-PT" u="sng" dirty="0"/>
              <a:t>It means </a:t>
            </a:r>
            <a:r>
              <a:rPr lang="pt-PT" dirty="0"/>
              <a:t>that the general framework for quality assessment is equivalent.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It means a shared understanding of quality criteria and standards and an equivalent approach to quality assessment.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This is crucial to ensure that all HEIs are regulated according to comparable standards.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The basis for promoting trust among the various higher education systems in Africa is the establishment of a continental reference framework for quality assurance.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The harmonisation of quality assurance and accreditation is instrumental to the internationalisation of education and to facilitating the mobility of students and professionals. </a:t>
            </a:r>
          </a:p>
        </p:txBody>
      </p:sp>
    </p:spTree>
    <p:extLst>
      <p:ext uri="{BB962C8B-B14F-4D97-AF65-F5344CB8AC3E}">
        <p14:creationId xmlns:p14="http://schemas.microsoft.com/office/powerpoint/2010/main" val="108918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15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b="1" dirty="0"/>
              <a:t>What are the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8861"/>
            <a:ext cx="10515600" cy="46781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16000" algn="just">
              <a:spcBef>
                <a:spcPts val="0"/>
              </a:spcBef>
              <a:spcAft>
                <a:spcPts val="300"/>
              </a:spcAft>
            </a:pPr>
            <a:r>
              <a:rPr lang="pt-PT" dirty="0"/>
              <a:t>A set of standards and guidelines for internal and external quality assurance in higher education in Africa,</a:t>
            </a:r>
          </a:p>
          <a:p>
            <a:pPr marL="216000" algn="just">
              <a:spcBef>
                <a:spcPts val="0"/>
              </a:spcBef>
              <a:spcAft>
                <a:spcPts val="300"/>
              </a:spcAft>
            </a:pPr>
            <a:r>
              <a:rPr lang="pt-PT" dirty="0"/>
              <a:t>Not prescriptive or exhaustive, but rather minimum standards,</a:t>
            </a:r>
          </a:p>
          <a:p>
            <a:pPr marL="216000" algn="just">
              <a:spcBef>
                <a:spcPts val="0"/>
              </a:spcBef>
              <a:spcAft>
                <a:spcPts val="300"/>
              </a:spcAft>
            </a:pPr>
            <a:r>
              <a:rPr lang="pt-PT" dirty="0"/>
              <a:t>A comprehensive framework for quality assurance in higher education, </a:t>
            </a:r>
          </a:p>
          <a:p>
            <a:pPr marL="216000" algn="just">
              <a:spcBef>
                <a:spcPts val="0"/>
              </a:spcBef>
              <a:spcAft>
                <a:spcPts val="300"/>
              </a:spcAft>
            </a:pPr>
            <a:r>
              <a:rPr lang="pt-PT" dirty="0"/>
              <a:t>Developed to potentially add value to HEIs and QAA bodies, providing a harmonised framework applicable to all quality assurance processes. </a:t>
            </a:r>
          </a:p>
          <a:p>
            <a:pPr marL="216000" algn="just">
              <a:spcBef>
                <a:spcPts val="0"/>
              </a:spcBef>
              <a:spcAft>
                <a:spcPts val="300"/>
              </a:spcAft>
            </a:pPr>
            <a:r>
              <a:rPr lang="pt-PT" dirty="0"/>
              <a:t>They can serve as a guiding framework to facilitate the establishment of QAA in countries where these do not yet exist.</a:t>
            </a:r>
          </a:p>
        </p:txBody>
      </p:sp>
    </p:spTree>
    <p:extLst>
      <p:ext uri="{BB962C8B-B14F-4D97-AF65-F5344CB8AC3E}">
        <p14:creationId xmlns:p14="http://schemas.microsoft.com/office/powerpoint/2010/main" val="20435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40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b="1" dirty="0" err="1"/>
              <a:t>Objectives </a:t>
            </a:r>
            <a:r>
              <a:rPr lang="pt-PT" b="1" dirty="0"/>
              <a:t>of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1215"/>
            <a:ext cx="10515600" cy="526015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To support higher education institutions and quality assurance agencies in implementing good quality assurance practices in order to: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Establish a common framework and understanding of quality assurance systems for teaching and learning among all stakeholders at continental, regional and national levels;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Build mutual trust, thereby facilitating the recognition and mobility of students and human resources within and across the continent’s national borders;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Ensure the improvement of the quality of higher education on the continent;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Promote transparency and accountability by providing the public with adequate information on quality assurance;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Support HEIs in developing a culture of sustainable quality; 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To promote the international competitiveness of Africa’s higher education system. </a:t>
            </a:r>
          </a:p>
        </p:txBody>
      </p:sp>
    </p:spTree>
    <p:extLst>
      <p:ext uri="{BB962C8B-B14F-4D97-AF65-F5344CB8AC3E}">
        <p14:creationId xmlns:p14="http://schemas.microsoft.com/office/powerpoint/2010/main" val="192078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b="1" dirty="0"/>
              <a:t>Principles of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7971"/>
            <a:ext cx="10515600" cy="4508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600"/>
              </a:spcAft>
            </a:pPr>
            <a:r>
              <a:rPr lang="pt-PT" sz="3200" dirty="0"/>
              <a:t>Quality assurance: the primary responsibility of HEIs, </a:t>
            </a:r>
          </a:p>
          <a:p>
            <a:pPr algn="just">
              <a:spcAft>
                <a:spcPts val="600"/>
              </a:spcAft>
            </a:pPr>
            <a:r>
              <a:rPr lang="pt-PT" sz="3200" dirty="0"/>
              <a:t>Recognition of and respect for: the autonomy, identity and integrity of HEIs,</a:t>
            </a:r>
          </a:p>
          <a:p>
            <a:pPr algn="just">
              <a:spcAft>
                <a:spcPts val="600"/>
              </a:spcAft>
            </a:pPr>
            <a:r>
              <a:rPr lang="pt-PT" sz="3200" dirty="0"/>
              <a:t>Flexibility: HEIs and QAA may adapt the standards and guidelines to suit their own higher education systems and contexts. </a:t>
            </a:r>
          </a:p>
        </p:txBody>
      </p:sp>
    </p:spTree>
    <p:extLst>
      <p:ext uri="{BB962C8B-B14F-4D97-AF65-F5344CB8AC3E}">
        <p14:creationId xmlns:p14="http://schemas.microsoft.com/office/powerpoint/2010/main" val="318192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66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000" b="1" dirty="0"/>
              <a:t>Scope of application of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569"/>
            <a:ext cx="10515600" cy="46403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pt-PT" dirty="0"/>
              <a:t>It applies to all types of higher education institutions in Africa, regardless of mode of study or location.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It covers students throughout their academic career – undergraduates and postgraduates.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It should be implemented in line with existing qualifications frameworks and credit accumulation and transfer systems in operation on the continent. </a:t>
            </a:r>
          </a:p>
        </p:txBody>
      </p:sp>
    </p:spTree>
    <p:extLst>
      <p:ext uri="{BB962C8B-B14F-4D97-AF65-F5344CB8AC3E}">
        <p14:creationId xmlns:p14="http://schemas.microsoft.com/office/powerpoint/2010/main" val="401020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0" y="449967"/>
            <a:ext cx="5242089" cy="964054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pt-PT" sz="4000" b="1" dirty="0"/>
              <a:t>Structure of the ASG-QA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389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7538962" y="365125"/>
            <a:ext cx="4284069" cy="2358189"/>
          </a:xfrm>
          <a:prstGeom prst="wedgeRectCallout">
            <a:avLst>
              <a:gd name="adj1" fmla="val -70262"/>
              <a:gd name="adj2" fmla="val 29252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Used by HEIs to: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Ensure their own quality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Carry out </a:t>
            </a:r>
            <a:r>
              <a:rPr lang="pt-PT" sz="2400" dirty="0" err="1"/>
              <a:t>self-assessment </a:t>
            </a:r>
            <a:r>
              <a:rPr lang="pt-PT" sz="2400" dirty="0"/>
              <a:t>to improve quality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8534400" y="4835951"/>
            <a:ext cx="3475348" cy="1649690"/>
          </a:xfrm>
          <a:prstGeom prst="wedgeRectCallout">
            <a:avLst>
              <a:gd name="adj1" fmla="val -61436"/>
              <a:gd name="adj2" fmla="val -27957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000" dirty="0"/>
              <a:t>Used by quality assurance agencies to carry out institutional evaluations or evaluations of courses and programmes at HEIs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39750" y="4302644"/>
            <a:ext cx="3555559" cy="2028658"/>
          </a:xfrm>
          <a:prstGeom prst="wedgeRectCallout">
            <a:avLst>
              <a:gd name="adj1" fmla="val 57708"/>
              <a:gd name="adj2" fmla="val -10251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000" dirty="0"/>
              <a:t>Used by quality assurance agencies to: </a:t>
            </a:r>
          </a:p>
          <a:p>
            <a:pPr marL="400050" indent="-400050" algn="ctr">
              <a:buAutoNum type="romanLcPeriod"/>
            </a:pPr>
            <a:r>
              <a:rPr lang="pt-PT" sz="2000" dirty="0"/>
              <a:t>Ensure their own quality</a:t>
            </a:r>
          </a:p>
          <a:p>
            <a:pPr marL="400050" indent="-400050" algn="ctr">
              <a:buAutoNum type="romanLcPeriod"/>
            </a:pPr>
            <a:r>
              <a:rPr lang="pt-PT" sz="2000" dirty="0"/>
              <a:t>Carry out </a:t>
            </a:r>
            <a:r>
              <a:rPr lang="pt-PT" sz="2000" dirty="0" err="1"/>
              <a:t>self-assessment </a:t>
            </a:r>
            <a:r>
              <a:rPr lang="pt-PT" sz="2000" dirty="0"/>
              <a:t>in preparation for the external evaluation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89716" y="2960016"/>
            <a:ext cx="9426" cy="3770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06153" y="4524866"/>
            <a:ext cx="339365" cy="2073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109330" y="4619134"/>
            <a:ext cx="282802" cy="2168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421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888</Words>
  <Application>Microsoft Office PowerPoint</Application>
  <PresentationFormat>Breitbild</PresentationFormat>
  <Paragraphs>91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PowerPoint-Präsentation</vt:lpstr>
      <vt:lpstr>African Standards and Guidelines for Quality Assurance in Higher Education (ASG-QA) </vt:lpstr>
      <vt:lpstr>Why develop African quality assurance standards?</vt:lpstr>
      <vt:lpstr>What is harmonisation?</vt:lpstr>
      <vt:lpstr>What are the ASG-QA</vt:lpstr>
      <vt:lpstr>Objectives of ASG-QA</vt:lpstr>
      <vt:lpstr>Principles of ASG-QA</vt:lpstr>
      <vt:lpstr>Scope of application of ASG-QA</vt:lpstr>
      <vt:lpstr>Structure of the ASG-QA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Padrões e Linhas de Orientações Africanos de Garantia de Qualidade do Ensino Superior (ASG-QA)</dc:title>
  <dc:creator>Acer</dc:creator>
  <cp:keywords>, docId:A55309C117B2294C41085CBC3D521747</cp:keywords>
  <cp:lastModifiedBy>Sarah Lang</cp:lastModifiedBy>
  <cp:revision>32</cp:revision>
  <dcterms:created xsi:type="dcterms:W3CDTF">2026-06-06T15:53:27Z</dcterms:created>
  <dcterms:modified xsi:type="dcterms:W3CDTF">2026-06-09T14:33:26Z</dcterms:modified>
</cp:coreProperties>
</file>