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428" r:id="rId3"/>
    <p:sldId id="308" r:id="rId4"/>
    <p:sldId id="293" r:id="rId5"/>
    <p:sldId id="309" r:id="rId6"/>
    <p:sldId id="310" r:id="rId7"/>
    <p:sldId id="311" r:id="rId8"/>
    <p:sldId id="312" r:id="rId9"/>
    <p:sldId id="314" r:id="rId10"/>
    <p:sldId id="315" r:id="rId11"/>
    <p:sldId id="258" r:id="rId12"/>
  </p:sldIdLst>
  <p:sldSz cx="18288000" cy="10287000"/>
  <p:notesSz cx="6858000" cy="9144000"/>
  <p:embeddedFontLst>
    <p:embeddedFont>
      <p:font typeface="Abadi" panose="020B0604020104020204" pitchFamily="34" charset="0"/>
      <p:regular r:id="rId14"/>
      <p:bold r:id="rId15"/>
      <p:italic r:id="rId16"/>
      <p:boldItalic r:id="rId17"/>
    </p:embeddedFont>
    <p:embeddedFont>
      <p:font typeface="Canva Sans" panose="020B0604020202020204" charset="0"/>
      <p:regular r:id="rId18"/>
    </p:embeddedFont>
    <p:embeddedFont>
      <p:font typeface="League Spartan" panose="020B0604020202020204" charset="0"/>
      <p:regular r:id="rId19"/>
      <p:bold r:id="rId20"/>
    </p:embeddedFont>
    <p:embeddedFont>
      <p:font typeface="Poppins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48" autoAdjust="0"/>
  </p:normalViewPr>
  <p:slideViewPr>
    <p:cSldViewPr>
      <p:cViewPr varScale="1">
        <p:scale>
          <a:sx n="52" d="100"/>
          <a:sy n="52" d="100"/>
        </p:scale>
        <p:origin x="9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95D5B-9261-4122-BEA5-CA6706224D59}" type="datetimeFigureOut">
              <a:rPr lang="en-ZA" smtClean="0"/>
              <a:t>2026/06/17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1ADEB-4CBD-4FCF-9674-40D0FB6006B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692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8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en-ZA" dirty="0"/>
          </a:p>
        </p:txBody>
      </p:sp>
      <p:grpSp>
        <p:nvGrpSpPr>
          <p:cNvPr id="3" name="Group 3"/>
          <p:cNvGrpSpPr/>
          <p:nvPr/>
        </p:nvGrpSpPr>
        <p:grpSpPr>
          <a:xfrm>
            <a:off x="12966700" y="-130175"/>
            <a:ext cx="5943600" cy="10547350"/>
            <a:chOff x="0" y="0"/>
            <a:chExt cx="1565393" cy="27779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65393" cy="2777903"/>
            </a:xfrm>
            <a:custGeom>
              <a:avLst/>
              <a:gdLst/>
              <a:ahLst/>
              <a:cxnLst/>
              <a:rect l="l" t="t" r="r" b="b"/>
              <a:pathLst>
                <a:path w="1565393" h="2777903">
                  <a:moveTo>
                    <a:pt x="66431" y="0"/>
                  </a:moveTo>
                  <a:lnTo>
                    <a:pt x="1498962" y="0"/>
                  </a:lnTo>
                  <a:cubicBezTo>
                    <a:pt x="1535651" y="0"/>
                    <a:pt x="1565393" y="29742"/>
                    <a:pt x="1565393" y="66431"/>
                  </a:cubicBezTo>
                  <a:lnTo>
                    <a:pt x="1565393" y="2711472"/>
                  </a:lnTo>
                  <a:cubicBezTo>
                    <a:pt x="1565393" y="2729091"/>
                    <a:pt x="1558394" y="2745988"/>
                    <a:pt x="1545935" y="2758446"/>
                  </a:cubicBezTo>
                  <a:cubicBezTo>
                    <a:pt x="1533477" y="2770904"/>
                    <a:pt x="1516580" y="2777903"/>
                    <a:pt x="1498962" y="2777903"/>
                  </a:cubicBezTo>
                  <a:lnTo>
                    <a:pt x="66431" y="2777903"/>
                  </a:lnTo>
                  <a:cubicBezTo>
                    <a:pt x="29742" y="2777903"/>
                    <a:pt x="0" y="2748161"/>
                    <a:pt x="0" y="2711472"/>
                  </a:cubicBezTo>
                  <a:lnTo>
                    <a:pt x="0" y="66431"/>
                  </a:lnTo>
                  <a:cubicBezTo>
                    <a:pt x="0" y="48812"/>
                    <a:pt x="6999" y="31915"/>
                    <a:pt x="19457" y="19457"/>
                  </a:cubicBezTo>
                  <a:cubicBezTo>
                    <a:pt x="31915" y="6999"/>
                    <a:pt x="48812" y="0"/>
                    <a:pt x="66431" y="0"/>
                  </a:cubicBezTo>
                  <a:close/>
                </a:path>
              </a:pathLst>
            </a:custGeom>
            <a:solidFill>
              <a:srgbClr val="1B6D6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565393" cy="28255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763000" y="757632"/>
            <a:ext cx="8783289" cy="8748979"/>
            <a:chOff x="0" y="0"/>
            <a:chExt cx="6502400" cy="6477000"/>
          </a:xfrm>
        </p:grpSpPr>
        <p:sp>
          <p:nvSpPr>
            <p:cNvPr id="7" name="Freeform 7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-24628" r="-24628"/>
              </a:stretch>
            </a:blipFill>
          </p:spPr>
          <p:txBody>
            <a:bodyPr/>
            <a:lstStyle/>
            <a:p>
              <a:endParaRPr lang="en-ZA"/>
            </a:p>
          </p:txBody>
        </p:sp>
        <p:sp>
          <p:nvSpPr>
            <p:cNvPr id="8" name="Freeform 8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9" name="Freeform 9"/>
          <p:cNvSpPr/>
          <p:nvPr/>
        </p:nvSpPr>
        <p:spPr>
          <a:xfrm>
            <a:off x="3593620" y="42034"/>
            <a:ext cx="4267201" cy="3643387"/>
          </a:xfrm>
          <a:custGeom>
            <a:avLst/>
            <a:gdLst/>
            <a:ahLst/>
            <a:cxnLst/>
            <a:rect l="l" t="t" r="r" b="b"/>
            <a:pathLst>
              <a:path w="8688353" h="8688353">
                <a:moveTo>
                  <a:pt x="0" y="0"/>
                </a:moveTo>
                <a:lnTo>
                  <a:pt x="8688353" y="0"/>
                </a:lnTo>
                <a:lnTo>
                  <a:pt x="8688353" y="8688353"/>
                </a:lnTo>
                <a:lnTo>
                  <a:pt x="0" y="86883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612" t="-15874" r="-7419" b="-17067"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Freeform 10"/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4" name="TextBox 14"/>
          <p:cNvSpPr txBox="1"/>
          <p:nvPr/>
        </p:nvSpPr>
        <p:spPr>
          <a:xfrm>
            <a:off x="5077249" y="9604654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493377" y="9558982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6"/>
                </a:lnTo>
                <a:lnTo>
                  <a:pt x="0" y="5253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6" name="Freeform 16"/>
          <p:cNvSpPr/>
          <p:nvPr/>
        </p:nvSpPr>
        <p:spPr>
          <a:xfrm>
            <a:off x="12191167" y="9558982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FCDBD7-A161-6652-50DA-9C733B5592C9}"/>
              </a:ext>
            </a:extLst>
          </p:cNvPr>
          <p:cNvSpPr txBox="1"/>
          <p:nvPr/>
        </p:nvSpPr>
        <p:spPr>
          <a:xfrm>
            <a:off x="16042" y="4375241"/>
            <a:ext cx="95087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>
                    <a:lumMod val="50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THE INTERPLAY BETWEEN INTERNAL QUALITY ASSURANCE (IQA) and EXTERNAL QUALITY ASSURANCE (EQA)</a:t>
            </a:r>
          </a:p>
          <a:p>
            <a:pPr algn="ctr"/>
            <a:endParaRPr lang="en-ZA" b="1" dirty="0">
              <a:latin typeface="Abadi" panose="020B0604020104020204" pitchFamily="34" charset="0"/>
            </a:endParaRPr>
          </a:p>
          <a:p>
            <a:pPr algn="ctr"/>
            <a:r>
              <a:rPr lang="en-ZA" b="1" dirty="0">
                <a:latin typeface="Abadi" panose="020B0604020104020204" pitchFamily="34" charset="0"/>
              </a:rPr>
              <a:t>Mpendulo Nyamane</a:t>
            </a:r>
            <a:br>
              <a:rPr lang="en-ZA" dirty="0">
                <a:latin typeface="Abadi" panose="020B0604020104020204" pitchFamily="34" charset="0"/>
              </a:rPr>
            </a:br>
            <a:r>
              <a:rPr lang="en-ZA" dirty="0">
                <a:latin typeface="Abadi" panose="020B0604020104020204" pitchFamily="34" charset="0"/>
              </a:rPr>
              <a:t>Acting Chief Executive Officer</a:t>
            </a:r>
            <a:br>
              <a:rPr lang="en-ZA" dirty="0">
                <a:latin typeface="Abadi" panose="020B0604020104020204" pitchFamily="34" charset="0"/>
              </a:rPr>
            </a:br>
            <a:r>
              <a:rPr lang="en-ZA" dirty="0">
                <a:latin typeface="Abadi" panose="020B0604020104020204" pitchFamily="34" charset="0"/>
              </a:rPr>
              <a:t>Eswatini Higher Education Council (ESHEC)</a:t>
            </a:r>
          </a:p>
          <a:p>
            <a:pPr algn="ctr"/>
            <a:endParaRPr lang="en-GB" sz="44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 algn="ctr"/>
            <a:r>
              <a:rPr lang="en-ZA" sz="3600" dirty="0">
                <a:solidFill>
                  <a:schemeClr val="accent6">
                    <a:lumMod val="50000"/>
                  </a:schemeClr>
                </a:solidFill>
                <a:latin typeface="Abadi" panose="020B0604020104020204" pitchFamily="34" charset="0"/>
              </a:rPr>
              <a:t>The Eswatini Experience</a:t>
            </a:r>
            <a:endParaRPr lang="en-ZA" sz="3600" b="1" dirty="0">
              <a:solidFill>
                <a:schemeClr val="accent6">
                  <a:lumMod val="50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73DAC-0191-EC95-7101-264754B71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3BE49836-0F8C-8FBE-A835-30C3D3D65000}"/>
              </a:ext>
            </a:extLst>
          </p:cNvPr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84A5327-FA42-9679-FAD0-20630C8E2A08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1D9C460-DAF0-AE6D-CF93-7BC1C17C6FA4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6CF0AAC-FC2B-A73A-A7DD-187C29791499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A430F97-EB5E-28A3-95D0-1DE0A2939CB7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264B656-1C8B-ECED-7D10-BA6698410A11}"/>
              </a:ext>
            </a:extLst>
          </p:cNvPr>
          <p:cNvSpPr txBox="1"/>
          <p:nvPr/>
        </p:nvSpPr>
        <p:spPr>
          <a:xfrm>
            <a:off x="6586871" y="9191625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23FB9DD9-87A7-09EA-A3B2-9ABD27D7FF18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8B55F5C0-C211-5B52-A078-B93EC0CBA205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16A3A-2172-2E30-FF0E-36A96B7F1F37}"/>
              </a:ext>
            </a:extLst>
          </p:cNvPr>
          <p:cNvSpPr txBox="1"/>
          <p:nvPr/>
        </p:nvSpPr>
        <p:spPr>
          <a:xfrm>
            <a:off x="1173481" y="2341046"/>
            <a:ext cx="16116299" cy="5631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relationship between IQA and EQA is fundamental to effective higher education quality assurance.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Strong IQA systems enable institutions to continuously improve, while EQA provides accountability, validation, and public confidence.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Eswatini experience demonstrates that quality assurance is most effective when institutions and regulators work collaboratively, communicate openly, and remain committed to continuous improvement.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Ultimately, the goal of both IQA and EQA is not accreditation itself, but the delivery of quality education that transforms lives, supports national development, and prepares graduates for the future.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8274E-2A5E-6180-9F03-C63F45E0659C}"/>
              </a:ext>
            </a:extLst>
          </p:cNvPr>
          <p:cNvSpPr txBox="1"/>
          <p:nvPr/>
        </p:nvSpPr>
        <p:spPr>
          <a:xfrm>
            <a:off x="4419600" y="999267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085400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3333" b="-83333"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3" name="Group 3"/>
          <p:cNvGrpSpPr/>
          <p:nvPr/>
        </p:nvGrpSpPr>
        <p:grpSpPr>
          <a:xfrm>
            <a:off x="0" y="3334811"/>
            <a:ext cx="18288000" cy="3617379"/>
            <a:chOff x="0" y="0"/>
            <a:chExt cx="4816593" cy="9527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952725"/>
            </a:xfrm>
            <a:custGeom>
              <a:avLst/>
              <a:gdLst/>
              <a:ahLst/>
              <a:cxnLst/>
              <a:rect l="l" t="t" r="r" b="b"/>
              <a:pathLst>
                <a:path w="4816592" h="952725">
                  <a:moveTo>
                    <a:pt x="0" y="0"/>
                  </a:moveTo>
                  <a:lnTo>
                    <a:pt x="4816592" y="0"/>
                  </a:lnTo>
                  <a:lnTo>
                    <a:pt x="4816592" y="952725"/>
                  </a:lnTo>
                  <a:lnTo>
                    <a:pt x="0" y="952725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100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08157" y="4256558"/>
            <a:ext cx="12271686" cy="1592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01"/>
              </a:lnSpc>
              <a:spcBef>
                <a:spcPct val="0"/>
              </a:spcBef>
            </a:pPr>
            <a:r>
              <a:rPr lang="en-US" sz="9287">
                <a:solidFill>
                  <a:srgbClr val="1B6D66"/>
                </a:solidFill>
                <a:latin typeface="League Spartan"/>
              </a:rPr>
              <a:t>THANK YOU</a:t>
            </a:r>
          </a:p>
        </p:txBody>
      </p:sp>
      <p:sp>
        <p:nvSpPr>
          <p:cNvPr id="7" name="Freeform 7"/>
          <p:cNvSpPr/>
          <p:nvPr/>
        </p:nvSpPr>
        <p:spPr>
          <a:xfrm>
            <a:off x="-646172" y="2612186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4"/>
                </a:lnTo>
                <a:lnTo>
                  <a:pt x="0" y="54434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grpSp>
        <p:nvGrpSpPr>
          <p:cNvPr id="8" name="Group 8"/>
          <p:cNvGrpSpPr/>
          <p:nvPr/>
        </p:nvGrpSpPr>
        <p:grpSpPr>
          <a:xfrm>
            <a:off x="11737401" y="6365328"/>
            <a:ext cx="18288000" cy="586861"/>
            <a:chOff x="0" y="0"/>
            <a:chExt cx="4816593" cy="1545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54564"/>
            </a:xfrm>
            <a:custGeom>
              <a:avLst/>
              <a:gdLst/>
              <a:ahLst/>
              <a:cxnLst/>
              <a:rect l="l" t="t" r="r" b="b"/>
              <a:pathLst>
                <a:path w="4816592" h="154564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132974"/>
                  </a:lnTo>
                  <a:cubicBezTo>
                    <a:pt x="4816592" y="144898"/>
                    <a:pt x="4806926" y="154564"/>
                    <a:pt x="4795002" y="154564"/>
                  </a:cubicBezTo>
                  <a:lnTo>
                    <a:pt x="21590" y="154564"/>
                  </a:lnTo>
                  <a:cubicBezTo>
                    <a:pt x="9666" y="154564"/>
                    <a:pt x="0" y="144898"/>
                    <a:pt x="0" y="132974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1B6D66"/>
            </a:solidFill>
          </p:spPr>
          <p:txBody>
            <a:bodyPr/>
            <a:lstStyle/>
            <a:p>
              <a:endParaRPr lang="en-ZA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816593" cy="202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560680" y="6211252"/>
            <a:ext cx="7114225" cy="740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5"/>
              </a:lnSpc>
              <a:spcBef>
                <a:spcPct val="0"/>
              </a:spcBef>
            </a:pPr>
            <a:r>
              <a:rPr lang="en-US" sz="4204">
                <a:solidFill>
                  <a:srgbClr val="FFFFFF"/>
                </a:solidFill>
                <a:latin typeface="Canva Sans"/>
              </a:rPr>
              <a:t>www.eshec.org.sz</a:t>
            </a:r>
          </a:p>
        </p:txBody>
      </p:sp>
      <p:sp>
        <p:nvSpPr>
          <p:cNvPr id="12" name="Freeform 12"/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3" name="Freeform 13"/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83BBD0-AB5D-5B16-754A-8C4BDB7F9AF6}"/>
              </a:ext>
            </a:extLst>
          </p:cNvPr>
          <p:cNvSpPr txBox="1"/>
          <p:nvPr/>
        </p:nvSpPr>
        <p:spPr>
          <a:xfrm>
            <a:off x="9626599" y="735805"/>
            <a:ext cx="7937495" cy="2443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atin typeface="+mj-lt"/>
                <a:ea typeface="+mj-ea"/>
                <a:cs typeface="+mj-cs"/>
              </a:rPr>
              <a:t>Presentation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A9ED1-57CE-0445-B454-500DB9E9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865" r="-1" b="-1"/>
          <a:stretch>
            <a:fillRect/>
          </a:stretch>
        </p:blipFill>
        <p:spPr>
          <a:xfrm>
            <a:off x="3" y="2380"/>
            <a:ext cx="9143998" cy="1028462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7CA81B-A538-492C-D42E-4FCEEF45F419}"/>
              </a:ext>
            </a:extLst>
          </p:cNvPr>
          <p:cNvSpPr txBox="1"/>
          <p:nvPr/>
        </p:nvSpPr>
        <p:spPr>
          <a:xfrm>
            <a:off x="9626601" y="3921918"/>
            <a:ext cx="7937494" cy="5629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ESHEC’S role in Quality Assurance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Interplay between IQA and EQA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ESHEC-HEI Quality Assurance Cycle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Common Challenges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Good Practices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700" dirty="0"/>
              <a:t>Strengthening Collaboration Between IQA And EQA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167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BDB1F-2D14-8C08-2B14-EB73A6B13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043B5E09-AF37-B642-3F52-0B0E10E56F09}"/>
              </a:ext>
            </a:extLst>
          </p:cNvPr>
          <p:cNvSpPr/>
          <p:nvPr/>
        </p:nvSpPr>
        <p:spPr>
          <a:xfrm>
            <a:off x="-848701" y="6104005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07AAE65-13A6-BE8C-FEC7-6F62557345C8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F0ADF10-9B73-72F8-2C53-8A0A6CF01B0A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972F6BC-7060-B80E-A37C-E3DC939D4B32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744B268A-AE32-08FE-77F1-1FA38DA0B064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DCB0BD-8043-8C53-C390-87AE834A8E75}"/>
              </a:ext>
            </a:extLst>
          </p:cNvPr>
          <p:cNvSpPr txBox="1"/>
          <p:nvPr/>
        </p:nvSpPr>
        <p:spPr>
          <a:xfrm>
            <a:off x="3150725" y="339938"/>
            <a:ext cx="11986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TVET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57D83AD2-851F-F290-2B84-E2C7F44A6D2F}"/>
              </a:ext>
            </a:extLst>
          </p:cNvPr>
          <p:cNvSpPr txBox="1"/>
          <p:nvPr/>
        </p:nvSpPr>
        <p:spPr>
          <a:xfrm>
            <a:off x="-2209800" y="-2782754"/>
            <a:ext cx="18288000" cy="46927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" name="Content Placeholder 14">
            <a:extLst>
              <a:ext uri="{FF2B5EF4-FFF2-40B4-BE49-F238E27FC236}">
                <a16:creationId xmlns:a16="http://schemas.microsoft.com/office/drawing/2014/main" id="{96544D73-1B23-4E8F-DD54-2EBF3FFB8B52}"/>
              </a:ext>
            </a:extLst>
          </p:cNvPr>
          <p:cNvSpPr txBox="1">
            <a:spLocks/>
          </p:cNvSpPr>
          <p:nvPr/>
        </p:nvSpPr>
        <p:spPr>
          <a:xfrm>
            <a:off x="971234" y="2390711"/>
            <a:ext cx="12516166" cy="712647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The Eswatini Higher Education Council (ESHEC) was established through the Higher Education Act, 2013 as the national quality assurance and regulatory body for higher education.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ESHEC is mandated to: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Register Higher Education Institutions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Accredit academic programmes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Monitor institutional compliance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Promote quality assurance and enhancement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Advise Government on higher education matters</a:t>
            </a:r>
          </a:p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en-GB" sz="5100" dirty="0">
                <a:latin typeface="Arial" panose="020B0604020202020204" pitchFamily="34" charset="0"/>
                <a:cs typeface="Arial" panose="020B0604020202020204" pitchFamily="34" charset="0"/>
              </a:rPr>
              <a:t>• Support continuous improvement across the sector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Z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1D00C-1972-899D-E6D2-5361A484B2D1}"/>
              </a:ext>
            </a:extLst>
          </p:cNvPr>
          <p:cNvSpPr txBox="1"/>
          <p:nvPr/>
        </p:nvSpPr>
        <p:spPr>
          <a:xfrm>
            <a:off x="13792200" y="2663316"/>
            <a:ext cx="4206622" cy="4669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Our role extends beyond regulation. We view quality assurance as a shared responsibility between institutions and the regulator, aimed at ensuring quality, relevance, accountability, and public confidence in higher education.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83CF59-CAD4-CCEE-1DE1-1EC34DDD845C}"/>
              </a:ext>
            </a:extLst>
          </p:cNvPr>
          <p:cNvSpPr txBox="1"/>
          <p:nvPr/>
        </p:nvSpPr>
        <p:spPr>
          <a:xfrm>
            <a:off x="4607927" y="523571"/>
            <a:ext cx="10291010" cy="70307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4000" b="1" kern="1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ESHEC'S ROLE IN QUALITY ASSURANCE</a:t>
            </a:r>
            <a:endParaRPr lang="en-ZA" sz="4000" kern="100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E6E9DAAC-A4FC-3F7B-DBCF-6A3A55AB859F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124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/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/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/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/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F24F15E3-23A9-7D4D-0529-A360E9126054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A0D392F4-9294-ABA2-DD4C-D62BF9E3B50E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8BBFB0-69CA-DA04-16BD-A5881CBC58B7}"/>
              </a:ext>
            </a:extLst>
          </p:cNvPr>
          <p:cNvSpPr txBox="1"/>
          <p:nvPr/>
        </p:nvSpPr>
        <p:spPr>
          <a:xfrm>
            <a:off x="4419600" y="999267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INTERPLAY BETWEEN IQA and EQA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E75F7A-37B2-EE39-5596-03E8D12D0506}"/>
              </a:ext>
            </a:extLst>
          </p:cNvPr>
          <p:cNvSpPr txBox="1"/>
          <p:nvPr/>
        </p:nvSpPr>
        <p:spPr>
          <a:xfrm>
            <a:off x="1496617" y="2199735"/>
            <a:ext cx="14287500" cy="164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From ESHEC's perspective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F35D9-C4AB-8D8E-3E68-DBACDF28BD0B}"/>
              </a:ext>
            </a:extLst>
          </p:cNvPr>
          <p:cNvSpPr txBox="1"/>
          <p:nvPr/>
        </p:nvSpPr>
        <p:spPr>
          <a:xfrm>
            <a:off x="1401367" y="3052770"/>
            <a:ext cx="14478000" cy="1234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Internal Quality Assurance and External Quality Assurance are complementary rather than separate processes.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408150-0449-D68F-C436-D924E714A5FD}"/>
              </a:ext>
            </a:extLst>
          </p:cNvPr>
          <p:cNvSpPr txBox="1"/>
          <p:nvPr/>
        </p:nvSpPr>
        <p:spPr>
          <a:xfrm>
            <a:off x="1416607" y="4894553"/>
            <a:ext cx="6548964" cy="2363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IQA is owned by institutions and provides the foundation for quality enhancement through policies, systems, evidence, and continuous self-evaluation.</a:t>
            </a:r>
            <a:endParaRPr lang="en-ZA" sz="28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8668A9-3175-D655-FC5C-F0A509E96425}"/>
              </a:ext>
            </a:extLst>
          </p:cNvPr>
          <p:cNvSpPr txBox="1"/>
          <p:nvPr/>
        </p:nvSpPr>
        <p:spPr>
          <a:xfrm>
            <a:off x="9339963" y="4971949"/>
            <a:ext cx="7348241" cy="2005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EQA provides independent verification, accountability and external validation of those internal systems.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A47CD4-D207-D094-6DD5-BC316B5FCEC4}"/>
              </a:ext>
            </a:extLst>
          </p:cNvPr>
          <p:cNvSpPr txBox="1"/>
          <p:nvPr/>
        </p:nvSpPr>
        <p:spPr>
          <a:xfrm>
            <a:off x="3581400" y="7919610"/>
            <a:ext cx="14859000" cy="950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dirty="0">
                <a:latin typeface="Arial" panose="020B0604020202020204" pitchFamily="34" charset="0"/>
                <a:cs typeface="Arial" panose="020B0604020202020204" pitchFamily="34" charset="0"/>
              </a:rPr>
              <a:t>A robust EQA process actually relies heavily on the maturity of an institution's IQA.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1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3B03D-1134-C102-E7DD-CB8A31946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8CE6EAB5-8544-1334-11D2-C438773BB1C5}"/>
              </a:ext>
            </a:extLst>
          </p:cNvPr>
          <p:cNvSpPr/>
          <p:nvPr/>
        </p:nvSpPr>
        <p:spPr>
          <a:xfrm>
            <a:off x="-1074559" y="6104005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B4551E1-28B2-6A51-05AC-38680CBABFE1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447C436-1A87-D394-495A-F84534079FFC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84A580D-B9C8-1E64-1AA3-4FA030C7266D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C3B0C60-CA1D-FE96-F20C-4E96EA85D293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F613003-230B-F65E-7B6C-630BE4468BA4}"/>
              </a:ext>
            </a:extLst>
          </p:cNvPr>
          <p:cNvSpPr txBox="1"/>
          <p:nvPr/>
        </p:nvSpPr>
        <p:spPr>
          <a:xfrm>
            <a:off x="6586871" y="9191625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59E3AF6C-B21E-C398-4F06-6BF65D79725F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71BCB916-7864-A61A-99FE-FCBD2048676C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25136C-B632-8892-10D5-BB072B430BEE}"/>
              </a:ext>
            </a:extLst>
          </p:cNvPr>
          <p:cNvSpPr txBox="1"/>
          <p:nvPr/>
        </p:nvSpPr>
        <p:spPr>
          <a:xfrm>
            <a:off x="4950372" y="753354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ESHEC-HEI Quality Assurance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CE2F69-4CD1-BACD-B401-82BA39A19310}"/>
              </a:ext>
            </a:extLst>
          </p:cNvPr>
          <p:cNvSpPr txBox="1"/>
          <p:nvPr/>
        </p:nvSpPr>
        <p:spPr>
          <a:xfrm>
            <a:off x="11290386" y="5067618"/>
            <a:ext cx="6740520" cy="334277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</a:t>
            </a: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titutional self-assessment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Programme accreditation processes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Submission of evidence and performance data</a:t>
            </a:r>
            <a:endParaRPr lang="en-ZA" sz="24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Site visits and stakeholder engagements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Improvement plans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Follow-up monitoring activities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72FB8F-0397-06A2-28A2-E7CA62DD6A94}"/>
              </a:ext>
            </a:extLst>
          </p:cNvPr>
          <p:cNvSpPr/>
          <p:nvPr/>
        </p:nvSpPr>
        <p:spPr>
          <a:xfrm>
            <a:off x="2568943" y="1937048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IQA Systems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5BA2C4-796B-8514-887D-354E3D3814B2}"/>
              </a:ext>
            </a:extLst>
          </p:cNvPr>
          <p:cNvSpPr/>
          <p:nvPr/>
        </p:nvSpPr>
        <p:spPr>
          <a:xfrm>
            <a:off x="2565492" y="3697970"/>
            <a:ext cx="4825908" cy="7089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 accreditation review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0A111B-E509-706D-C079-83E41AD02A15}"/>
              </a:ext>
            </a:extLst>
          </p:cNvPr>
          <p:cNvSpPr/>
          <p:nvPr/>
        </p:nvSpPr>
        <p:spPr>
          <a:xfrm>
            <a:off x="2568942" y="2827004"/>
            <a:ext cx="4822457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Assessment Report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C14E839-E4A5-60C4-27D0-407B28607358}"/>
              </a:ext>
            </a:extLst>
          </p:cNvPr>
          <p:cNvSpPr/>
          <p:nvPr/>
        </p:nvSpPr>
        <p:spPr>
          <a:xfrm>
            <a:off x="2565492" y="6494960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Plan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A0F41C7-AB32-C8FA-D6B6-AB83E1BD1027}"/>
              </a:ext>
            </a:extLst>
          </p:cNvPr>
          <p:cNvSpPr/>
          <p:nvPr/>
        </p:nvSpPr>
        <p:spPr>
          <a:xfrm>
            <a:off x="2565492" y="4575792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Visit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E3EF08D-EE5D-C188-DDEE-8484CBDBFC83}"/>
              </a:ext>
            </a:extLst>
          </p:cNvPr>
          <p:cNvSpPr/>
          <p:nvPr/>
        </p:nvSpPr>
        <p:spPr>
          <a:xfrm>
            <a:off x="2599529" y="5529938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Accreditation decision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1C1E009-C7C1-7884-AF8A-2162015AC348}"/>
              </a:ext>
            </a:extLst>
          </p:cNvPr>
          <p:cNvSpPr/>
          <p:nvPr/>
        </p:nvSpPr>
        <p:spPr>
          <a:xfrm>
            <a:off x="2565492" y="8427040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Re-accreditation</a:t>
            </a: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AD75FD4-A2CA-C740-0E23-96B350EA59C5}"/>
              </a:ext>
            </a:extLst>
          </p:cNvPr>
          <p:cNvSpPr/>
          <p:nvPr/>
        </p:nvSpPr>
        <p:spPr>
          <a:xfrm>
            <a:off x="1054300" y="1606488"/>
            <a:ext cx="1992559" cy="8556004"/>
          </a:xfrm>
          <a:prstGeom prst="downArrow">
            <a:avLst/>
          </a:prstGeom>
          <a:solidFill>
            <a:schemeClr val="accent1">
              <a:lumMod val="20000"/>
              <a:lumOff val="80000"/>
              <a:alpha val="26000"/>
            </a:schemeClr>
          </a:solidFill>
          <a:ln>
            <a:solidFill>
              <a:schemeClr val="accent1">
                <a:shade val="15000"/>
                <a:alpha val="6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A90E5C2-F882-8317-51F7-4278BA08BA47}"/>
              </a:ext>
            </a:extLst>
          </p:cNvPr>
          <p:cNvSpPr/>
          <p:nvPr/>
        </p:nvSpPr>
        <p:spPr>
          <a:xfrm>
            <a:off x="2565492" y="7478855"/>
            <a:ext cx="4825908" cy="646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&amp; Plan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8C95868-F12A-E474-1821-D1414C5EF260}"/>
              </a:ext>
            </a:extLst>
          </p:cNvPr>
          <p:cNvCxnSpPr>
            <a:cxnSpLocks/>
          </p:cNvCxnSpPr>
          <p:nvPr/>
        </p:nvCxnSpPr>
        <p:spPr>
          <a:xfrm>
            <a:off x="7425437" y="6881031"/>
            <a:ext cx="3699763" cy="0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A66C242-E768-8E5E-B6F3-E78C59713D7C}"/>
              </a:ext>
            </a:extLst>
          </p:cNvPr>
          <p:cNvSpPr txBox="1"/>
          <p:nvPr/>
        </p:nvSpPr>
        <p:spPr>
          <a:xfrm>
            <a:off x="8304671" y="5592844"/>
            <a:ext cx="21315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Improvement Plan is where IQA and EQA interact most effectively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4301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84B3C-B1D8-8C32-E9B0-E36996BB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B31EBF7A-490C-72D3-DD2F-66FE3C2C8DD1}"/>
              </a:ext>
            </a:extLst>
          </p:cNvPr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4C33D83-3EF2-A679-0E58-F880609A0268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AA38C25F-C5E2-86A5-F57F-3DAD60C554F2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AA43075-5C98-7EFF-3E3E-D802CE686B02}"/>
              </a:ext>
            </a:extLst>
          </p:cNvPr>
          <p:cNvSpPr/>
          <p:nvPr/>
        </p:nvSpPr>
        <p:spPr>
          <a:xfrm>
            <a:off x="8050903" y="-395493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9DAF417-8324-411F-C0D8-BCA6A4F01FF3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5A763DDE-C231-D001-A28D-05CB2A933629}"/>
              </a:ext>
            </a:extLst>
          </p:cNvPr>
          <p:cNvSpPr txBox="1"/>
          <p:nvPr/>
        </p:nvSpPr>
        <p:spPr>
          <a:xfrm>
            <a:off x="6586871" y="9191625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D4750021-DF29-C733-513D-059DDA42A351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27EC01EC-5A5C-5E95-5BD6-CEC9E0A98FC2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42C4C-FAEA-594C-54C5-B2672F9E3B63}"/>
              </a:ext>
            </a:extLst>
          </p:cNvPr>
          <p:cNvSpPr txBox="1"/>
          <p:nvPr/>
        </p:nvSpPr>
        <p:spPr>
          <a:xfrm>
            <a:off x="3909060" y="5469374"/>
            <a:ext cx="958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Z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4D6755-5504-D149-A568-D5350AF27C6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3545" t="39797" r="27606" b="13728"/>
          <a:stretch>
            <a:fillRect/>
          </a:stretch>
        </p:blipFill>
        <p:spPr>
          <a:xfrm>
            <a:off x="-95061" y="1790700"/>
            <a:ext cx="18420893" cy="84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04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74EBA-42AF-3E72-2BD9-F02C5FCF7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203E550E-3973-C06A-26D4-41B4BD0C6C43}"/>
              </a:ext>
            </a:extLst>
          </p:cNvPr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2B796A5-1E20-A620-B5CF-C74B4863DDC0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518A83DA-AA59-6B3F-5BAD-54B92A498979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B8232404-509F-D906-0B75-90BA3136C62C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032B3929-D127-BA3E-32DB-D5E37166A591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ADE42D5F-396F-F075-A94C-84411AC72DD9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A6480-CD5F-36C2-EC25-24E77D2A2D2F}"/>
              </a:ext>
            </a:extLst>
          </p:cNvPr>
          <p:cNvSpPr txBox="1"/>
          <p:nvPr/>
        </p:nvSpPr>
        <p:spPr>
          <a:xfrm>
            <a:off x="6981974" y="8633752"/>
            <a:ext cx="9587752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institutions view quality assurance primarily as preparation for accreditation visits rather than a continuous institutional responsibility.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029841-677B-E863-4DEF-ADF794F8B8B5}"/>
              </a:ext>
            </a:extLst>
          </p:cNvPr>
          <p:cNvSpPr/>
          <p:nvPr/>
        </p:nvSpPr>
        <p:spPr>
          <a:xfrm>
            <a:off x="697832" y="1392312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DEDICATED IQA STRUCTURES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559A2-A387-E879-868E-A3FB7A79576E}"/>
              </a:ext>
            </a:extLst>
          </p:cNvPr>
          <p:cNvSpPr txBox="1"/>
          <p:nvPr/>
        </p:nvSpPr>
        <p:spPr>
          <a:xfrm>
            <a:off x="6969705" y="1648194"/>
            <a:ext cx="10490083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Some institutions still operate without dedicated Quality Assurance Units or specialised QA personnel.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A36926EF-B0D2-7CAF-E8F3-AA87881195C3}"/>
              </a:ext>
            </a:extLst>
          </p:cNvPr>
          <p:cNvSpPr/>
          <p:nvPr/>
        </p:nvSpPr>
        <p:spPr>
          <a:xfrm>
            <a:off x="686763" y="5632694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kern="100" dirty="0">
                <a:solidFill>
                  <a:schemeClr val="tx2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UNDERFUNDING OF PUBLIC INSTITUTIONS</a:t>
            </a:r>
            <a:endParaRPr lang="en-Z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DDAE-E40E-A6A5-C69E-8A4CA9649379}"/>
              </a:ext>
            </a:extLst>
          </p:cNvPr>
          <p:cNvSpPr/>
          <p:nvPr/>
        </p:nvSpPr>
        <p:spPr>
          <a:xfrm>
            <a:off x="685800" y="2881849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RESOURCES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AD7EB66-A895-B118-DB8C-B02C6F0A7A99}"/>
              </a:ext>
            </a:extLst>
          </p:cNvPr>
          <p:cNvSpPr/>
          <p:nvPr/>
        </p:nvSpPr>
        <p:spPr>
          <a:xfrm>
            <a:off x="685800" y="4199055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BUSINESS AND QUALITY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892A68-3870-6ACB-8868-D450296663BB}"/>
              </a:ext>
            </a:extLst>
          </p:cNvPr>
          <p:cNvSpPr txBox="1"/>
          <p:nvPr/>
        </p:nvSpPr>
        <p:spPr>
          <a:xfrm>
            <a:off x="6923659" y="2924157"/>
            <a:ext cx="10331630" cy="1056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Quality assurance activities such as benchmarking, staff development, tracer studies, quality audits, and participation in QA networks require resources that are often constrained.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7A20E4-D600-12CB-C247-EFF2F40DC870}"/>
              </a:ext>
            </a:extLst>
          </p:cNvPr>
          <p:cNvSpPr txBox="1"/>
          <p:nvPr/>
        </p:nvSpPr>
        <p:spPr>
          <a:xfrm>
            <a:off x="6981974" y="4421446"/>
            <a:ext cx="982218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Particularly within private institutions, there can be tension between enrolment growth objectives and quality assurance requirements.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568C1A1-5B21-4B04-67FE-4F2AD700CA7A}"/>
              </a:ext>
            </a:extLst>
          </p:cNvPr>
          <p:cNvSpPr/>
          <p:nvPr/>
        </p:nvSpPr>
        <p:spPr>
          <a:xfrm>
            <a:off x="685800" y="8419019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 CULTURE RATHER THAN QUALITY CULTURE</a:t>
            </a:r>
            <a:endParaRPr lang="en-Z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AB1FC04-630D-F06B-6452-D8F6251229C7}"/>
              </a:ext>
            </a:extLst>
          </p:cNvPr>
          <p:cNvSpPr/>
          <p:nvPr/>
        </p:nvSpPr>
        <p:spPr>
          <a:xfrm>
            <a:off x="685800" y="7058165"/>
            <a:ext cx="5924510" cy="1071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DATA AND EVIDENCE SYSTEMS</a:t>
            </a:r>
            <a:endParaRPr lang="en-ZA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0087FC-53E8-A650-6274-1F6B6FDF73E5}"/>
              </a:ext>
            </a:extLst>
          </p:cNvPr>
          <p:cNvSpPr txBox="1"/>
          <p:nvPr/>
        </p:nvSpPr>
        <p:spPr>
          <a:xfrm>
            <a:off x="7003162" y="5906554"/>
            <a:ext cx="10995660" cy="727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Resource limitations may affect staffing, infrastructure, research, laboratories, libraries, and student support services.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B61C74-977B-EB87-26E1-CD2A23FCD65C}"/>
              </a:ext>
            </a:extLst>
          </p:cNvPr>
          <p:cNvSpPr txBox="1"/>
          <p:nvPr/>
        </p:nvSpPr>
        <p:spPr>
          <a:xfrm>
            <a:off x="7003162" y="7309761"/>
            <a:ext cx="10995660" cy="739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Many institutions struggle to generate reliable data on graduate employability, student success, employer satisfaction, and institutional performance.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9E704B-BEB0-6861-4C03-87717502209A}"/>
              </a:ext>
            </a:extLst>
          </p:cNvPr>
          <p:cNvSpPr txBox="1"/>
          <p:nvPr/>
        </p:nvSpPr>
        <p:spPr>
          <a:xfrm>
            <a:off x="6299658" y="275580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CHALLENGES</a:t>
            </a:r>
          </a:p>
        </p:txBody>
      </p:sp>
    </p:spTree>
    <p:extLst>
      <p:ext uri="{BB962C8B-B14F-4D97-AF65-F5344CB8AC3E}">
        <p14:creationId xmlns:p14="http://schemas.microsoft.com/office/powerpoint/2010/main" val="340670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8B6A0-7999-3932-96AB-36CB4379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7C124871-747A-BDBB-56E5-B557503B0874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EBCA45D-C12D-8254-EF1A-64CF90AD8C5F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D9A688A-2B2D-5F07-595F-307283EC08FD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B7593F6-99AA-E962-064E-B650DB7FE410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B15BD989-BD13-7E5F-B218-A406C622DF51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9B4C47AA-7617-0C17-43D0-380A1BEB4270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8219E-82DE-63E9-C378-DB58D2D4B2C3}"/>
              </a:ext>
            </a:extLst>
          </p:cNvPr>
          <p:cNvSpPr txBox="1"/>
          <p:nvPr/>
        </p:nvSpPr>
        <p:spPr>
          <a:xfrm>
            <a:off x="1560868" y="1537294"/>
            <a:ext cx="16154400" cy="4474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Institutions that perform well typically demonstrate: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Strong leadership commitment to quality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Functional and adequately resourced IQA structures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Evidence-based decision-making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Continuous monitoring and improvement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Active stakeholder engagement</a:t>
            </a:r>
            <a:b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ZA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• Open and constructive engagement with the regulator.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ECE6EA-7870-177B-3E29-75E84AE610AD}"/>
              </a:ext>
            </a:extLst>
          </p:cNvPr>
          <p:cNvSpPr txBox="1"/>
          <p:nvPr/>
        </p:nvSpPr>
        <p:spPr>
          <a:xfrm>
            <a:off x="4419600" y="999267"/>
            <a:ext cx="10416540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PRACTICES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A5C555-18BD-2ED3-A530-27558EBDBF3B}"/>
              </a:ext>
            </a:extLst>
          </p:cNvPr>
          <p:cNvSpPr txBox="1"/>
          <p:nvPr/>
        </p:nvSpPr>
        <p:spPr>
          <a:xfrm>
            <a:off x="2865524" y="7083250"/>
            <a:ext cx="13868400" cy="2433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3600" kern="100" dirty="0">
                <a:solidFill>
                  <a:schemeClr val="accent2">
                    <a:lumMod val="50000"/>
                  </a:schemeClr>
                </a:solidFill>
                <a:effectLst/>
                <a:latin typeface="Abadi" panose="020B0604020104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One observation from the Eswatini experience is that the strongest institutions do not prepare for accreditation. They maintain quality continuously, and accreditation simply validates what is already happening.</a:t>
            </a:r>
          </a:p>
        </p:txBody>
      </p:sp>
      <p:pic>
        <p:nvPicPr>
          <p:cNvPr id="17" name="Picture 16" descr="Observation symbol Vectors - Download Free High-Quality ...">
            <a:extLst>
              <a:ext uri="{FF2B5EF4-FFF2-40B4-BE49-F238E27FC236}">
                <a16:creationId xmlns:a16="http://schemas.microsoft.com/office/drawing/2014/main" id="{AE0915B6-406C-251B-F5D1-B0FAC464C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84" y="6962224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2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31ECF-32DD-66A2-B755-595005953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:a16="http://schemas.microsoft.com/office/drawing/2014/main" id="{A35D2E83-AD39-3C06-6765-D25E0AE3C1AD}"/>
              </a:ext>
            </a:extLst>
          </p:cNvPr>
          <p:cNvSpPr/>
          <p:nvPr/>
        </p:nvSpPr>
        <p:spPr>
          <a:xfrm>
            <a:off x="-883399" y="6105884"/>
            <a:ext cx="5487108" cy="5443444"/>
          </a:xfrm>
          <a:custGeom>
            <a:avLst/>
            <a:gdLst/>
            <a:ahLst/>
            <a:cxnLst/>
            <a:rect l="l" t="t" r="r" b="b"/>
            <a:pathLst>
              <a:path w="5487108" h="5443444">
                <a:moveTo>
                  <a:pt x="0" y="0"/>
                </a:moveTo>
                <a:lnTo>
                  <a:pt x="5487108" y="0"/>
                </a:lnTo>
                <a:lnTo>
                  <a:pt x="5487108" y="5443445"/>
                </a:lnTo>
                <a:lnTo>
                  <a:pt x="0" y="5443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99"/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38784C5-623F-89F5-F9D0-F2E85CBE9D17}"/>
              </a:ext>
            </a:extLst>
          </p:cNvPr>
          <p:cNvSpPr/>
          <p:nvPr/>
        </p:nvSpPr>
        <p:spPr>
          <a:xfrm>
            <a:off x="16733924" y="9517186"/>
            <a:ext cx="525376" cy="525376"/>
          </a:xfrm>
          <a:custGeom>
            <a:avLst/>
            <a:gdLst/>
            <a:ahLst/>
            <a:cxnLst/>
            <a:rect l="l" t="t" r="r" b="b"/>
            <a:pathLst>
              <a:path w="525376" h="525376">
                <a:moveTo>
                  <a:pt x="0" y="0"/>
                </a:moveTo>
                <a:lnTo>
                  <a:pt x="525376" y="0"/>
                </a:lnTo>
                <a:lnTo>
                  <a:pt x="525376" y="525375"/>
                </a:lnTo>
                <a:lnTo>
                  <a:pt x="0" y="52537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865397E-1A20-7C68-41C3-72CDD77F662B}"/>
              </a:ext>
            </a:extLst>
          </p:cNvPr>
          <p:cNvSpPr/>
          <p:nvPr/>
        </p:nvSpPr>
        <p:spPr>
          <a:xfrm>
            <a:off x="17431714" y="9517186"/>
            <a:ext cx="567108" cy="567108"/>
          </a:xfrm>
          <a:custGeom>
            <a:avLst/>
            <a:gdLst/>
            <a:ahLst/>
            <a:cxnLst/>
            <a:rect l="l" t="t" r="r" b="b"/>
            <a:pathLst>
              <a:path w="567108" h="567108">
                <a:moveTo>
                  <a:pt x="0" y="0"/>
                </a:moveTo>
                <a:lnTo>
                  <a:pt x="567108" y="0"/>
                </a:lnTo>
                <a:lnTo>
                  <a:pt x="567108" y="567108"/>
                </a:lnTo>
                <a:lnTo>
                  <a:pt x="0" y="5671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E1EE6D7-1C4F-A5DE-3322-6A7EB237E39A}"/>
              </a:ext>
            </a:extLst>
          </p:cNvPr>
          <p:cNvSpPr/>
          <p:nvPr/>
        </p:nvSpPr>
        <p:spPr>
          <a:xfrm>
            <a:off x="-218207" y="-249145"/>
            <a:ext cx="2186193" cy="2186193"/>
          </a:xfrm>
          <a:custGeom>
            <a:avLst/>
            <a:gdLst/>
            <a:ahLst/>
            <a:cxnLst/>
            <a:rect l="l" t="t" r="r" b="b"/>
            <a:pathLst>
              <a:path w="2186193" h="2186193">
                <a:moveTo>
                  <a:pt x="0" y="0"/>
                </a:moveTo>
                <a:lnTo>
                  <a:pt x="2186193" y="0"/>
                </a:lnTo>
                <a:lnTo>
                  <a:pt x="2186193" y="2186192"/>
                </a:lnTo>
                <a:lnTo>
                  <a:pt x="0" y="21861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4A2D745-69A3-3C06-5E9D-417E5D2251F8}"/>
              </a:ext>
            </a:extLst>
          </p:cNvPr>
          <p:cNvSpPr/>
          <p:nvPr/>
        </p:nvSpPr>
        <p:spPr>
          <a:xfrm>
            <a:off x="5712843" y="9779873"/>
            <a:ext cx="7315200" cy="485942"/>
          </a:xfrm>
          <a:custGeom>
            <a:avLst/>
            <a:gdLst/>
            <a:ahLst/>
            <a:cxnLst/>
            <a:rect l="l" t="t" r="r" b="b"/>
            <a:pathLst>
              <a:path w="7315200" h="485942">
                <a:moveTo>
                  <a:pt x="0" y="0"/>
                </a:moveTo>
                <a:lnTo>
                  <a:pt x="7315200" y="0"/>
                </a:lnTo>
                <a:lnTo>
                  <a:pt x="7315200" y="485943"/>
                </a:lnTo>
                <a:lnTo>
                  <a:pt x="0" y="48594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ZA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3B2597E-2D72-2E9F-9EF7-1D56A2C5ED8A}"/>
              </a:ext>
            </a:extLst>
          </p:cNvPr>
          <p:cNvSpPr txBox="1"/>
          <p:nvPr/>
        </p:nvSpPr>
        <p:spPr>
          <a:xfrm>
            <a:off x="6586871" y="9191625"/>
            <a:ext cx="5567144" cy="40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6"/>
              </a:lnSpc>
              <a:spcBef>
                <a:spcPct val="0"/>
              </a:spcBef>
            </a:pPr>
            <a:r>
              <a:rPr lang="en-US" sz="2269">
                <a:solidFill>
                  <a:srgbClr val="000000"/>
                </a:solidFill>
                <a:latin typeface="Poppins"/>
              </a:rPr>
              <a:t>www.eshec.org.sz</a:t>
            </a:r>
          </a:p>
        </p:txBody>
      </p:sp>
      <p:sp>
        <p:nvSpPr>
          <p:cNvPr id="19" name="Text 4">
            <a:extLst>
              <a:ext uri="{FF2B5EF4-FFF2-40B4-BE49-F238E27FC236}">
                <a16:creationId xmlns:a16="http://schemas.microsoft.com/office/drawing/2014/main" id="{29F6BE66-E312-8FF0-5F66-F033FADB16BB}"/>
              </a:ext>
            </a:extLst>
          </p:cNvPr>
          <p:cNvSpPr/>
          <p:nvPr/>
        </p:nvSpPr>
        <p:spPr>
          <a:xfrm>
            <a:off x="3958949" y="5339219"/>
            <a:ext cx="4681418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24" name="Text 8">
            <a:extLst>
              <a:ext uri="{FF2B5EF4-FFF2-40B4-BE49-F238E27FC236}">
                <a16:creationId xmlns:a16="http://schemas.microsoft.com/office/drawing/2014/main" id="{044DD265-5FB2-27BF-9A14-37BB5116D234}"/>
              </a:ext>
            </a:extLst>
          </p:cNvPr>
          <p:cNvSpPr/>
          <p:nvPr/>
        </p:nvSpPr>
        <p:spPr>
          <a:xfrm>
            <a:off x="3958949" y="8499972"/>
            <a:ext cx="9668113" cy="3257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64"/>
              </a:lnSpc>
              <a:buNone/>
            </a:pPr>
            <a:endParaRPr lang="en-US" sz="1603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B01B0-092E-464C-F781-303FFD88827E}"/>
              </a:ext>
            </a:extLst>
          </p:cNvPr>
          <p:cNvSpPr txBox="1"/>
          <p:nvPr/>
        </p:nvSpPr>
        <p:spPr>
          <a:xfrm>
            <a:off x="1440371" y="1673169"/>
            <a:ext cx="15818929" cy="711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 strengthen the relationship between institutions and quality assurance agencies, five practical recommendations: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1. Strengthen Institutional IQA Systems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Quality assurance should be embedded within institutional governance, planning, and daily operations.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2. Invest in Quality Assurance Capacity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Institutions should continuously develop the competencies of QA practitioners, academic leaders, and management.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3. Maintain Evidence Continuously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Evidence should be generated and maintained as part of normal institutional processes rather than assembled only during accreditation exercises.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4. Promote Continuous Dialogue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Regular engagement between institutions and regulators helps build trust, improve understanding, and resolve challenges early.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5. Adopt a Partnership Approach</a:t>
            </a:r>
            <a:endParaRPr lang="en-ZA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ZA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Quality assurance works best when regulators and institutions view themselves as partners pursuing a common objective rather than as opposing parties.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64A359-9E2C-654C-8C2E-E180E373DA98}"/>
              </a:ext>
            </a:extLst>
          </p:cNvPr>
          <p:cNvSpPr txBox="1"/>
          <p:nvPr/>
        </p:nvSpPr>
        <p:spPr>
          <a:xfrm>
            <a:off x="3666070" y="569932"/>
            <a:ext cx="14049198" cy="64633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STRENGTHENING COLLABORATION BETWEEN IQA AND EQA</a:t>
            </a:r>
          </a:p>
        </p:txBody>
      </p:sp>
    </p:spTree>
    <p:extLst>
      <p:ext uri="{BB962C8B-B14F-4D97-AF65-F5344CB8AC3E}">
        <p14:creationId xmlns:p14="http://schemas.microsoft.com/office/powerpoint/2010/main" val="36994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11496</TotalTime>
  <Words>809</Words>
  <Application>Microsoft Office PowerPoint</Application>
  <PresentationFormat>Custom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Canva Sans</vt:lpstr>
      <vt:lpstr>Aptos</vt:lpstr>
      <vt:lpstr>Poppins</vt:lpstr>
      <vt:lpstr>Arial</vt:lpstr>
      <vt:lpstr>Abadi</vt:lpstr>
      <vt:lpstr>League Spartan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www.eshec.org.sz</dc:title>
  <dc:creator>Lungile Howe</dc:creator>
  <cp:lastModifiedBy>Mngaliso Sifundza</cp:lastModifiedBy>
  <cp:revision>78</cp:revision>
  <dcterms:created xsi:type="dcterms:W3CDTF">2006-08-16T00:00:00Z</dcterms:created>
  <dcterms:modified xsi:type="dcterms:W3CDTF">2026-06-17T06:16:38Z</dcterms:modified>
  <dc:identifier>DAGHXuYYV_E</dc:identifier>
</cp:coreProperties>
</file>