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428" r:id="rId3"/>
    <p:sldId id="308" r:id="rId4"/>
    <p:sldId id="293" r:id="rId5"/>
    <p:sldId id="309" r:id="rId6"/>
    <p:sldId id="310" r:id="rId7"/>
    <p:sldId id="311" r:id="rId8"/>
    <p:sldId id="312" r:id="rId9"/>
    <p:sldId id="314" r:id="rId10"/>
    <p:sldId id="315" r:id="rId11"/>
    <p:sldId id="258" r:id="rId12"/>
  </p:sldIdLst>
  <p:sldSz cx="18288000" cy="10287000"/>
  <p:notesSz cx="6858000" cy="9144000"/>
  <p:embeddedFontLst>
    <p:embeddedFont>
      <p:font typeface="Abadi" panose="020F0502020204030204" pitchFamily="34" charset="0"/>
      <p:regular r:id="rId14"/>
      <p:bold r:id="rId15"/>
      <p:italic r:id="rId16"/>
      <p:boldItalic r:id="rId17"/>
    </p:embeddedFont>
    <p:embeddedFont>
      <p:font typeface="Canva Sans" panose="020B0604020202020204" charset="0"/>
      <p:regular r:id="rId18"/>
    </p:embeddedFont>
    <p:embeddedFont>
      <p:font typeface="League Spartan" panose="020B0604020202020204" charset="0"/>
      <p:regular r:id="rId19"/>
      <p:bold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48" autoAdjust="0"/>
  </p:normalViewPr>
  <p:slideViewPr>
    <p:cSldViewPr>
      <p:cViewPr varScale="1">
        <p:scale>
          <a:sx n="60" d="100"/>
          <a:sy n="60" d="100"/>
        </p:scale>
        <p:origin x="50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95D5B-9261-4122-BEA5-CA6706224D59}" type="datetimeFigureOut">
              <a:rPr lang="en-ZA" smtClean="0"/>
              <a:t>2026/06/17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 para editar os estilos de texto principais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ADEB-4CBD-4FCF-9674-40D0FB6006B0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692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o estilo do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principais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3" name="Group 3"/>
          <p:cNvGrpSpPr/>
          <p:nvPr/>
        </p:nvGrpSpPr>
        <p:grpSpPr>
          <a:xfrm>
            <a:off x="12966700" y="-130175"/>
            <a:ext cx="5943600" cy="10547350"/>
            <a:chOff x="0" y="0"/>
            <a:chExt cx="1565393" cy="2777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5393" cy="2777903"/>
            </a:xfrm>
            <a:custGeom>
              <a:avLst/>
              <a:gdLst/>
              <a:ahLst/>
              <a:cxnLst/>
              <a:rect l="l" t="t" r="r" b="b"/>
              <a:pathLst>
                <a:path w="1565393" h="2777903">
                  <a:moveTo>
                    <a:pt x="66431" y="0"/>
                  </a:moveTo>
                  <a:lnTo>
                    <a:pt x="1498962" y="0"/>
                  </a:lnTo>
                  <a:cubicBezTo>
                    <a:pt x="1535651" y="0"/>
                    <a:pt x="1565393" y="29742"/>
                    <a:pt x="1565393" y="66431"/>
                  </a:cubicBezTo>
                  <a:lnTo>
                    <a:pt x="1565393" y="2711472"/>
                  </a:lnTo>
                  <a:cubicBezTo>
                    <a:pt x="1565393" y="2729091"/>
                    <a:pt x="1558394" y="2745988"/>
                    <a:pt x="1545935" y="2758446"/>
                  </a:cubicBezTo>
                  <a:cubicBezTo>
                    <a:pt x="1533477" y="2770904"/>
                    <a:pt x="1516580" y="2777903"/>
                    <a:pt x="1498962" y="2777903"/>
                  </a:cubicBezTo>
                  <a:lnTo>
                    <a:pt x="66431" y="2777903"/>
                  </a:lnTo>
                  <a:cubicBezTo>
                    <a:pt x="29742" y="2777903"/>
                    <a:pt x="0" y="2748161"/>
                    <a:pt x="0" y="2711472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solidFill>
              <a:srgbClr val="1B6D6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5393" cy="282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763000" y="757632"/>
            <a:ext cx="8783289" cy="8748979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24628" r="-24628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9" name="Freeform 9"/>
          <p:cNvSpPr/>
          <p:nvPr/>
        </p:nvSpPr>
        <p:spPr>
          <a:xfrm>
            <a:off x="3593620" y="42034"/>
            <a:ext cx="4267201" cy="3643387"/>
          </a:xfrm>
          <a:custGeom>
            <a:avLst/>
            <a:gdLst/>
            <a:ahLst/>
            <a:cxnLst/>
            <a:rect l="l" t="t" r="r" b="b"/>
            <a:pathLst>
              <a:path w="8688353" h="8688353">
                <a:moveTo>
                  <a:pt x="0" y="0"/>
                </a:moveTo>
                <a:lnTo>
                  <a:pt x="8688353" y="0"/>
                </a:lnTo>
                <a:lnTo>
                  <a:pt x="8688353" y="8688353"/>
                </a:lnTo>
                <a:lnTo>
                  <a:pt x="0" y="86883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2" t="-15874" r="-7419" b="-1706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4" name="TextBox 14"/>
          <p:cNvSpPr txBox="1"/>
          <p:nvPr/>
        </p:nvSpPr>
        <p:spPr>
          <a:xfrm>
            <a:off x="5077249" y="9604654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493377" y="9558982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6" name="Freeform 16"/>
          <p:cNvSpPr/>
          <p:nvPr/>
        </p:nvSpPr>
        <p:spPr>
          <a:xfrm>
            <a:off x="12191167" y="9558982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CDBD7-A161-6652-50DA-9C733B5592C9}"/>
              </a:ext>
            </a:extLst>
          </p:cNvPr>
          <p:cNvSpPr txBox="1"/>
          <p:nvPr/>
        </p:nvSpPr>
        <p:spPr>
          <a:xfrm>
            <a:off x="16042" y="4375241"/>
            <a:ext cx="95087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 INTERAÇÃO ENTRE A GARANTIA DE QUALIDADE INTERNA (GQI) E A GARANTIA DE QUALIDADE EXTERNA (GQE)</a:t>
            </a:r>
          </a:p>
          <a:p>
            <a:pPr algn="ctr"/>
            <a:endParaRPr lang="en-ZA" b="1" dirty="0">
              <a:latin typeface="Abadi" panose="020B0604020104020204" pitchFamily="34" charset="0"/>
            </a:endParaRPr>
          </a:p>
          <a:p>
            <a:pPr algn="ctr"/>
            <a:r>
              <a:rPr lang="en-ZA" b="1" dirty="0">
                <a:latin typeface="Abadi" panose="020B0604020104020204" pitchFamily="34" charset="0"/>
              </a:rPr>
              <a:t>Mpendulo Nyamane</a:t>
            </a:r>
            <a:br>
              <a:rPr lang="en-ZA" dirty="0">
                <a:latin typeface="Abadi" panose="020B0604020104020204" pitchFamily="34" charset="0"/>
              </a:rPr>
            </a:br>
            <a:r>
              <a:rPr lang="en-ZA" dirty="0">
                <a:latin typeface="Abadi" panose="020B0604020104020204" pitchFamily="34" charset="0"/>
              </a:rPr>
              <a:t>Diretor Executivo Interino</a:t>
            </a:r>
            <a:br>
              <a:rPr lang="en-ZA" dirty="0">
                <a:latin typeface="Abadi" panose="020B0604020104020204" pitchFamily="34" charset="0"/>
              </a:rPr>
            </a:br>
            <a:r>
              <a:rPr lang="en-ZA" dirty="0">
                <a:latin typeface="Abadi" panose="020B0604020104020204" pitchFamily="34" charset="0"/>
              </a:rPr>
              <a:t>Conselho de Ensino Superior de Eswatini (ESHEC)</a:t>
            </a:r>
          </a:p>
          <a:p>
            <a:pPr algn="ctr"/>
            <a:endParaRPr lang="en-GB" sz="44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36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A Experiência de Eswatini</a:t>
            </a:r>
            <a:endParaRPr lang="en-ZA" sz="3600" b="1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3DAC-0191-EC95-7101-264754B71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BE49836-0F8C-8FBE-A835-30C3D3D65000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84A5327-FA42-9679-FAD0-20630C8E2A08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D9C460-DAF0-AE6D-CF93-7BC1C17C6FA4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6CF0AAC-FC2B-A73A-A7DD-187C29791499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A430F97-EB5E-28A3-95D0-1DE0A2939CB7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264B656-1C8B-ECED-7D10-BA6698410A11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23FB9DD9-87A7-09EA-A3B2-9ABD27D7FF18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8B55F5C0-C211-5B52-A078-B93EC0CBA205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16A3A-2172-2E30-FF0E-36A96B7F1F37}"/>
              </a:ext>
            </a:extLst>
          </p:cNvPr>
          <p:cNvSpPr txBox="1"/>
          <p:nvPr/>
        </p:nvSpPr>
        <p:spPr>
          <a:xfrm>
            <a:off x="1173481" y="2341046"/>
            <a:ext cx="16116299" cy="5631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relação entre a IQA e a EQA é fundamental para uma garantia de qualidade eficaz no ensino superior.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Sistemas sólidos de garantia interna da qualidade (IQA) permitem que as instituições melhorem continuamente, enquanto a garantia externa da qualidade (EQA) proporciona responsabilização, validação e confiança do público.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experiência de Eswatini demonstra que a garantia de qualidade é mais eficaz quando as instituições e as entidades reguladoras trabalham em colaboração, comunicam abertamente e mantêm o compromisso com a melhoria contínua.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 última análise, o objetivo tanto da IQA como da EQA não é a acreditação em si, mas a prestação de um ensino de qualidade que transforme vidas, apoie o desenvolvimento nacional e prepare os licenciados para o futuro.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8274E-2A5E-6180-9F03-C63F45E0659C}"/>
              </a:ext>
            </a:extLst>
          </p:cNvPr>
          <p:cNvSpPr txBox="1"/>
          <p:nvPr/>
        </p:nvSpPr>
        <p:spPr>
          <a:xfrm>
            <a:off x="4419600" y="999267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</a:t>
            </a:r>
          </a:p>
        </p:txBody>
      </p:sp>
    </p:spTree>
    <p:extLst>
      <p:ext uri="{BB962C8B-B14F-4D97-AF65-F5344CB8AC3E}">
        <p14:creationId xmlns:p14="http://schemas.microsoft.com/office/powerpoint/2010/main" val="308540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0" y="3334811"/>
            <a:ext cx="18288000" cy="3617379"/>
            <a:chOff x="0" y="0"/>
            <a:chExt cx="4816593" cy="9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952725"/>
            </a:xfrm>
            <a:custGeom>
              <a:avLst/>
              <a:gdLst/>
              <a:ahLst/>
              <a:cxnLst/>
              <a:rect l="l" t="t" r="r" b="b"/>
              <a:pathLst>
                <a:path w="4816592" h="952725">
                  <a:moveTo>
                    <a:pt x="0" y="0"/>
                  </a:moveTo>
                  <a:lnTo>
                    <a:pt x="4816592" y="0"/>
                  </a:lnTo>
                  <a:lnTo>
                    <a:pt x="4816592" y="952725"/>
                  </a:lnTo>
                  <a:lnTo>
                    <a:pt x="0" y="952725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00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08157" y="4256558"/>
            <a:ext cx="12271686" cy="159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1"/>
              </a:lnSpc>
              <a:spcBef>
                <a:spcPct val="0"/>
              </a:spcBef>
            </a:pPr>
            <a:r>
              <a:rPr lang="en-US" sz="9287">
                <a:solidFill>
                  <a:srgbClr val="1B6D66"/>
                </a:solidFill>
                <a:latin typeface="League Spartan"/>
              </a:rPr>
              <a:t>OBRIGADO</a:t>
            </a:r>
          </a:p>
        </p:txBody>
      </p:sp>
      <p:sp>
        <p:nvSpPr>
          <p:cNvPr id="7" name="Freeform 7"/>
          <p:cNvSpPr/>
          <p:nvPr/>
        </p:nvSpPr>
        <p:spPr>
          <a:xfrm>
            <a:off x="-646172" y="2612186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4"/>
                </a:lnTo>
                <a:lnTo>
                  <a:pt x="0" y="5443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8" name="Group 8"/>
          <p:cNvGrpSpPr/>
          <p:nvPr/>
        </p:nvGrpSpPr>
        <p:grpSpPr>
          <a:xfrm>
            <a:off x="11737401" y="6365328"/>
            <a:ext cx="18288000" cy="586861"/>
            <a:chOff x="0" y="0"/>
            <a:chExt cx="4816593" cy="1545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54564"/>
            </a:xfrm>
            <a:custGeom>
              <a:avLst/>
              <a:gdLst/>
              <a:ahLst/>
              <a:cxnLst/>
              <a:rect l="l" t="t" r="r" b="b"/>
              <a:pathLst>
                <a:path w="4816592" h="154564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32974"/>
                  </a:lnTo>
                  <a:cubicBezTo>
                    <a:pt x="4816592" y="144898"/>
                    <a:pt x="4806926" y="154564"/>
                    <a:pt x="4795002" y="154564"/>
                  </a:cubicBezTo>
                  <a:lnTo>
                    <a:pt x="21590" y="154564"/>
                  </a:lnTo>
                  <a:cubicBezTo>
                    <a:pt x="9666" y="154564"/>
                    <a:pt x="0" y="144898"/>
                    <a:pt x="0" y="132974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1B6D6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0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560680" y="6211252"/>
            <a:ext cx="7114225" cy="74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5"/>
              </a:lnSpc>
              <a:spcBef>
                <a:spcPct val="0"/>
              </a:spcBef>
            </a:pPr>
            <a:r>
              <a:rPr lang="en-US" sz="4204">
                <a:solidFill>
                  <a:srgbClr val="FFFFFF"/>
                </a:solidFill>
                <a:latin typeface="Canva Sans"/>
              </a:rPr>
              <a:t>www.eshec.org.sz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3" name="Freeform 13"/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83BBD0-AB5D-5B16-754A-8C4BDB7F9AF6}"/>
              </a:ext>
            </a:extLst>
          </p:cNvPr>
          <p:cNvSpPr txBox="1"/>
          <p:nvPr/>
        </p:nvSpPr>
        <p:spPr>
          <a:xfrm>
            <a:off x="9626599" y="735805"/>
            <a:ext cx="7937495" cy="2443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+mj-lt"/>
                <a:ea typeface="+mj-ea"/>
                <a:cs typeface="+mj-cs"/>
              </a:rPr>
              <a:t>Estrutura da apresentação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A9ED1-57CE-0445-B454-500DB9E9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5" r="-1" b="-1"/>
          <a:stretch>
            <a:fillRect/>
          </a:stretch>
        </p:blipFill>
        <p:spPr>
          <a:xfrm>
            <a:off x="3" y="2380"/>
            <a:ext cx="9143998" cy="1028462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7CA81B-A538-492C-D42E-4FCEEF45F419}"/>
              </a:ext>
            </a:extLst>
          </p:cNvPr>
          <p:cNvSpPr txBox="1"/>
          <p:nvPr/>
        </p:nvSpPr>
        <p:spPr>
          <a:xfrm>
            <a:off x="9626601" y="3921918"/>
            <a:ext cx="7937494" cy="562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O papel da ESHEC na garantia da qualidade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Interação entre a garantia de qualidade interna (IQA) e a garantia de qualidade externa (EQA)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Ciclo de Garantia da Qualidade da ESHEC-HEI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Desafios comuns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Boas práticas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/>
              <a:t>Reforço da colaboração entre a IQA e a EQA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167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BDB1F-2D14-8C08-2B14-EB73A6B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43B5E09-AF37-B642-3F52-0B0E10E56F09}"/>
              </a:ext>
            </a:extLst>
          </p:cNvPr>
          <p:cNvSpPr/>
          <p:nvPr/>
        </p:nvSpPr>
        <p:spPr>
          <a:xfrm>
            <a:off x="-848701" y="6104005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07AAE65-13A6-BE8C-FEC7-6F62557345C8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F0ADF10-9B73-72F8-2C53-8A0A6CF01B0A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972F6BC-7060-B80E-A37C-E3DC939D4B32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744B268A-AE32-08FE-77F1-1FA38DA0B064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DCB0BD-8043-8C53-C390-87AE834A8E75}"/>
              </a:ext>
            </a:extLst>
          </p:cNvPr>
          <p:cNvSpPr txBox="1"/>
          <p:nvPr/>
        </p:nvSpPr>
        <p:spPr>
          <a:xfrm>
            <a:off x="3150725" y="339938"/>
            <a:ext cx="1198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DO ENSINO E FORMAÇÃO PROFISSIONAL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57D83AD2-851F-F290-2B84-E2C7F44A6D2F}"/>
              </a:ext>
            </a:extLst>
          </p:cNvPr>
          <p:cNvSpPr txBox="1"/>
          <p:nvPr/>
        </p:nvSpPr>
        <p:spPr>
          <a:xfrm>
            <a:off x="-2209800" y="-2782754"/>
            <a:ext cx="18288000" cy="46927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96544D73-1B23-4E8F-DD54-2EBF3FFB8B52}"/>
              </a:ext>
            </a:extLst>
          </p:cNvPr>
          <p:cNvSpPr txBox="1">
            <a:spLocks/>
          </p:cNvSpPr>
          <p:nvPr/>
        </p:nvSpPr>
        <p:spPr>
          <a:xfrm>
            <a:off x="971234" y="2390711"/>
            <a:ext cx="12516166" cy="712647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O Conselho de Ensino Superior de Eswatini (ESHEC) foi criado ao abrigo da Lei do Ensino Superior de 2013 como o órgão nacional de garantia da qualidade e de regulamentação do ensino superior.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O ESHEC tem como missão: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Registar instituições de ensino superior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Acreditar programas académicos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Monitorizar a conformidade das instituições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Promover a garantia e a melhoria da qualidade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Aconselhar o Governo sobre questões relacionadas com o ensino superior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Apoiar a melhoria contínua em todo o setor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1D00C-1972-899D-E6D2-5361A484B2D1}"/>
              </a:ext>
            </a:extLst>
          </p:cNvPr>
          <p:cNvSpPr txBox="1"/>
          <p:nvPr/>
        </p:nvSpPr>
        <p:spPr>
          <a:xfrm>
            <a:off x="13792200" y="2663316"/>
            <a:ext cx="4206622" cy="4669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nosso papel vai além da regulamentação. Consideramos a garantia de qualidade uma responsabilidade partilhada entre as instituições e a entidade reguladora, com o objetivo de assegurar a qualidade, a relevância, a responsabilização e a confiança do público no ensino superior.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3CF59-CAD4-CCEE-1DE1-1EC34DDD845C}"/>
              </a:ext>
            </a:extLst>
          </p:cNvPr>
          <p:cNvSpPr txBox="1"/>
          <p:nvPr/>
        </p:nvSpPr>
        <p:spPr>
          <a:xfrm>
            <a:off x="4607927" y="523571"/>
            <a:ext cx="10291010" cy="70307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4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PAPEL DA ESHEC NA GARANTIA DA QUALIDADE</a:t>
            </a:r>
            <a:endParaRPr lang="en-ZA" sz="40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E6E9DAAC-A4FC-3F7B-DBCF-6A3A55AB859F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124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/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F24F15E3-23A9-7D4D-0529-A360E9126054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A0D392F4-9294-ABA2-DD4C-D62BF9E3B50E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BBFB0-69CA-DA04-16BD-A5881CBC58B7}"/>
              </a:ext>
            </a:extLst>
          </p:cNvPr>
          <p:cNvSpPr txBox="1"/>
          <p:nvPr/>
        </p:nvSpPr>
        <p:spPr>
          <a:xfrm>
            <a:off x="4419600" y="999267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 ENTRE IQA E EQA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75F7A-37B2-EE39-5596-03E8D12D0506}"/>
              </a:ext>
            </a:extLst>
          </p:cNvPr>
          <p:cNvSpPr txBox="1"/>
          <p:nvPr/>
        </p:nvSpPr>
        <p:spPr>
          <a:xfrm>
            <a:off x="1496617" y="2199735"/>
            <a:ext cx="14287500" cy="164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perspetiva da ESHEC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F35D9-C4AB-8D8E-3E68-DBACDF28BD0B}"/>
              </a:ext>
            </a:extLst>
          </p:cNvPr>
          <p:cNvSpPr txBox="1"/>
          <p:nvPr/>
        </p:nvSpPr>
        <p:spPr>
          <a:xfrm>
            <a:off x="1401367" y="3052770"/>
            <a:ext cx="14478000" cy="123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Garantia de Qualidade Interna e a Garantia de Qualidade Externa são processos complementares e não processos separados.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408150-0449-D68F-C436-D924E714A5FD}"/>
              </a:ext>
            </a:extLst>
          </p:cNvPr>
          <p:cNvSpPr txBox="1"/>
          <p:nvPr/>
        </p:nvSpPr>
        <p:spPr>
          <a:xfrm>
            <a:off x="1416607" y="4894553"/>
            <a:ext cx="6548964" cy="2363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AQI é da responsabilidade das instituições e constitui a base para a melhoria da qualidade através de políticas, sistemas, dados comprovativos e autoavaliação contínua.</a:t>
            </a:r>
            <a:endParaRPr lang="en-ZA" sz="2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668A9-3175-D655-FC5C-F0A509E96425}"/>
              </a:ext>
            </a:extLst>
          </p:cNvPr>
          <p:cNvSpPr txBox="1"/>
          <p:nvPr/>
        </p:nvSpPr>
        <p:spPr>
          <a:xfrm>
            <a:off x="9339963" y="4971949"/>
            <a:ext cx="7348241" cy="2005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AQE proporciona verificação independente, responsabilização e validação externa desses sistemas internos.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A47CD4-D207-D094-6DD5-BC316B5FCEC4}"/>
              </a:ext>
            </a:extLst>
          </p:cNvPr>
          <p:cNvSpPr txBox="1"/>
          <p:nvPr/>
        </p:nvSpPr>
        <p:spPr>
          <a:xfrm>
            <a:off x="3581400" y="7919610"/>
            <a:ext cx="14859000" cy="950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Um processo robusto de AQE depende, na verdade, em grande medida da maturidade da AQI de uma instituição.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B03D-1134-C102-E7DD-CB8A3194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CE6EAB5-8544-1334-11D2-C438773BB1C5}"/>
              </a:ext>
            </a:extLst>
          </p:cNvPr>
          <p:cNvSpPr/>
          <p:nvPr/>
        </p:nvSpPr>
        <p:spPr>
          <a:xfrm>
            <a:off x="-1074559" y="6104005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B4551E1-28B2-6A51-05AC-38680CBABFE1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447C436-1A87-D394-495A-F84534079FFC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84A580D-B9C8-1E64-1AA3-4FA030C7266D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3B0C60-CA1D-FE96-F20C-4E96EA85D293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F613003-230B-F65E-7B6C-630BE4468BA4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59E3AF6C-B21E-C398-4F06-6BF65D79725F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71BCB916-7864-A61A-99FE-FCBD2048676C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5136C-B632-8892-10D5-BB072B430BEE}"/>
              </a:ext>
            </a:extLst>
          </p:cNvPr>
          <p:cNvSpPr txBox="1"/>
          <p:nvPr/>
        </p:nvSpPr>
        <p:spPr>
          <a:xfrm>
            <a:off x="4950372" y="753354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Garantia da Qualidade da ESHEC-HEI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E2F69-4CD1-BACD-B401-82BA39A19310}"/>
              </a:ext>
            </a:extLst>
          </p:cNvPr>
          <p:cNvSpPr txBox="1"/>
          <p:nvPr/>
        </p:nvSpPr>
        <p:spPr>
          <a:xfrm>
            <a:off x="11290386" y="5067618"/>
            <a:ext cx="6740520" cy="33427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Autoavaliação institucional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Processos de acreditação de programas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 de provas e dados de desempenho</a:t>
            </a:r>
            <a:endParaRPr lang="en-ZA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Visitas ao local e envolvimento das partes interessadas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Planos de melhoria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Atividades de acompanhamento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72FB8F-0397-06A2-28A2-E7CA62DD6A94}"/>
              </a:ext>
            </a:extLst>
          </p:cNvPr>
          <p:cNvSpPr/>
          <p:nvPr/>
        </p:nvSpPr>
        <p:spPr>
          <a:xfrm>
            <a:off x="2568943" y="1937048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institucionais de garantia da qualidade interna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5BA2C4-796B-8514-887D-354E3D3814B2}"/>
              </a:ext>
            </a:extLst>
          </p:cNvPr>
          <p:cNvSpPr/>
          <p:nvPr/>
        </p:nvSpPr>
        <p:spPr>
          <a:xfrm>
            <a:off x="2565492" y="3697970"/>
            <a:ext cx="4825908" cy="7089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acreditação do programa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0A111B-E509-706D-C079-83E41AD02A15}"/>
              </a:ext>
            </a:extLst>
          </p:cNvPr>
          <p:cNvSpPr/>
          <p:nvPr/>
        </p:nvSpPr>
        <p:spPr>
          <a:xfrm>
            <a:off x="2568942" y="2827004"/>
            <a:ext cx="48224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de autoavaliação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C14E839-E4A5-60C4-27D0-407B28607358}"/>
              </a:ext>
            </a:extLst>
          </p:cNvPr>
          <p:cNvSpPr/>
          <p:nvPr/>
        </p:nvSpPr>
        <p:spPr>
          <a:xfrm>
            <a:off x="2565492" y="6494960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melhoria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A0F41C7-AB32-C8FA-D6B6-AB83E1BD1027}"/>
              </a:ext>
            </a:extLst>
          </p:cNvPr>
          <p:cNvSpPr/>
          <p:nvPr/>
        </p:nvSpPr>
        <p:spPr>
          <a:xfrm>
            <a:off x="2565492" y="4575792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ao local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E3EF08D-EE5D-C188-DDEE-8484CBDBFC83}"/>
              </a:ext>
            </a:extLst>
          </p:cNvPr>
          <p:cNvSpPr/>
          <p:nvPr/>
        </p:nvSpPr>
        <p:spPr>
          <a:xfrm>
            <a:off x="2599529" y="5529938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Decisão de acreditação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1C1E009-C7C1-7884-AF8A-2162015AC348}"/>
              </a:ext>
            </a:extLst>
          </p:cNvPr>
          <p:cNvSpPr/>
          <p:nvPr/>
        </p:nvSpPr>
        <p:spPr>
          <a:xfrm>
            <a:off x="2565492" y="8427040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Reacreditação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AD75FD4-A2CA-C740-0E23-96B350EA59C5}"/>
              </a:ext>
            </a:extLst>
          </p:cNvPr>
          <p:cNvSpPr/>
          <p:nvPr/>
        </p:nvSpPr>
        <p:spPr>
          <a:xfrm>
            <a:off x="1054300" y="1606488"/>
            <a:ext cx="1992559" cy="8556004"/>
          </a:xfrm>
          <a:prstGeom prst="downArrow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solidFill>
              <a:schemeClr val="accent1">
                <a:shade val="15000"/>
                <a:alpha val="6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A90E5C2-F882-8317-51F7-4278BA08BA47}"/>
              </a:ext>
            </a:extLst>
          </p:cNvPr>
          <p:cNvSpPr/>
          <p:nvPr/>
        </p:nvSpPr>
        <p:spPr>
          <a:xfrm>
            <a:off x="2565492" y="7478855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e plano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C95868-F12A-E474-1821-D1414C5EF260}"/>
              </a:ext>
            </a:extLst>
          </p:cNvPr>
          <p:cNvCxnSpPr>
            <a:cxnSpLocks/>
          </p:cNvCxnSpPr>
          <p:nvPr/>
        </p:nvCxnSpPr>
        <p:spPr>
          <a:xfrm>
            <a:off x="7425437" y="6881031"/>
            <a:ext cx="3699763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A66C242-E768-8E5E-B6F3-E78C59713D7C}"/>
              </a:ext>
            </a:extLst>
          </p:cNvPr>
          <p:cNvSpPr txBox="1"/>
          <p:nvPr/>
        </p:nvSpPr>
        <p:spPr>
          <a:xfrm>
            <a:off x="8304671" y="5592844"/>
            <a:ext cx="2131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no Plano de Melhoria que a IQA e a EQA interagem de forma mais eficaz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301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84B3C-B1D8-8C32-E9B0-E36996BB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31EBF7A-490C-72D3-DD2F-66FE3C2C8DD1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4C33D83-3EF2-A679-0E58-F880609A0268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A38C25F-C5E2-86A5-F57F-3DAD60C554F2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AA43075-5C98-7EFF-3E3E-D802CE686B02}"/>
              </a:ext>
            </a:extLst>
          </p:cNvPr>
          <p:cNvSpPr/>
          <p:nvPr/>
        </p:nvSpPr>
        <p:spPr>
          <a:xfrm>
            <a:off x="8050903" y="-395493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9DAF417-8324-411F-C0D8-BCA6A4F01FF3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A763DDE-C231-D001-A28D-05CB2A933629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D4750021-DF29-C733-513D-059DDA42A351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27EC01EC-5A5C-5E95-5BD6-CEC9E0A98FC2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42C4C-FAEA-594C-54C5-B2672F9E3B63}"/>
              </a:ext>
            </a:extLst>
          </p:cNvPr>
          <p:cNvSpPr txBox="1"/>
          <p:nvPr/>
        </p:nvSpPr>
        <p:spPr>
          <a:xfrm>
            <a:off x="3909060" y="5469374"/>
            <a:ext cx="958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4D6755-5504-D149-A568-D5350AF27C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545" t="39797" r="27606" b="13728"/>
          <a:stretch>
            <a:fillRect/>
          </a:stretch>
        </p:blipFill>
        <p:spPr>
          <a:xfrm>
            <a:off x="-95061" y="1790700"/>
            <a:ext cx="18420893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0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74EBA-42AF-3E72-2BD9-F02C5FCF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3E550E-3973-C06A-26D4-41B4BD0C6C43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2B796A5-1E20-A620-B5CF-C74B4863DDC0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8A83DA-AA59-6B3F-5BAD-54B92A498979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8232404-509F-D906-0B75-90BA3136C62C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032B3929-D127-BA3E-32DB-D5E37166A591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ADE42D5F-396F-F075-A94C-84411AC72DD9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A6480-CD5F-36C2-EC25-24E77D2A2D2F}"/>
              </a:ext>
            </a:extLst>
          </p:cNvPr>
          <p:cNvSpPr txBox="1"/>
          <p:nvPr/>
        </p:nvSpPr>
        <p:spPr>
          <a:xfrm>
            <a:off x="6981974" y="8633752"/>
            <a:ext cx="9587752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Algumas instituições encaram a garantia da qualidade principalmente como uma preparação para as visitas de acreditação, em vez de uma responsabilidade institucional contínua.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29841-677B-E863-4DEF-ADF794F8B8B5}"/>
              </a:ext>
            </a:extLst>
          </p:cNvPr>
          <p:cNvSpPr/>
          <p:nvPr/>
        </p:nvSpPr>
        <p:spPr>
          <a:xfrm>
            <a:off x="697832" y="1392312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ESTRUTURAS DEDICADAS À GARANTIA DE QUALIDADE INTERNA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559A2-A387-E879-868E-A3FB7A79576E}"/>
              </a:ext>
            </a:extLst>
          </p:cNvPr>
          <p:cNvSpPr txBox="1"/>
          <p:nvPr/>
        </p:nvSpPr>
        <p:spPr>
          <a:xfrm>
            <a:off x="6969705" y="1648194"/>
            <a:ext cx="10490083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Algumas instituições continuam a funcionar sem unidades dedicadas à garantia da qualidade ou pessoal especializado nesta área.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6926EF-B0D2-7CAF-E8F3-AA87881195C3}"/>
              </a:ext>
            </a:extLst>
          </p:cNvPr>
          <p:cNvSpPr/>
          <p:nvPr/>
        </p:nvSpPr>
        <p:spPr>
          <a:xfrm>
            <a:off x="686763" y="5632694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kern="1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SUBFINANCIAMENTO DAS INSTITUIÇÕES PÚBLICAS</a:t>
            </a:r>
            <a:endParaRPr lang="en-Z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DDAE-E40E-A6A5-C69E-8A4CA9649379}"/>
              </a:ext>
            </a:extLst>
          </p:cNvPr>
          <p:cNvSpPr/>
          <p:nvPr/>
        </p:nvSpPr>
        <p:spPr>
          <a:xfrm>
            <a:off x="685800" y="2881849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LIMITADOS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AD7EB66-A895-B118-DB8C-B02C6F0A7A99}"/>
              </a:ext>
            </a:extLst>
          </p:cNvPr>
          <p:cNvSpPr/>
          <p:nvPr/>
        </p:nvSpPr>
        <p:spPr>
          <a:xfrm>
            <a:off x="685800" y="4199055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CONCILIAR OS NEGÓCIOS COM A QUALIDADE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892A68-3870-6ACB-8868-D450296663BB}"/>
              </a:ext>
            </a:extLst>
          </p:cNvPr>
          <p:cNvSpPr txBox="1"/>
          <p:nvPr/>
        </p:nvSpPr>
        <p:spPr>
          <a:xfrm>
            <a:off x="6923659" y="2924157"/>
            <a:ext cx="10331630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atividades de garantia da qualidade, tais como a análise comparativa, o desenvolvimento do pessoal, os estudos de acompanhamento, as auditorias de qualidade e a participação em redes de garantia da qualidade, requerem recursos que são frequentemente limitados.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7A20E4-D600-12CB-C247-EFF2F40DC870}"/>
              </a:ext>
            </a:extLst>
          </p:cNvPr>
          <p:cNvSpPr txBox="1"/>
          <p:nvPr/>
        </p:nvSpPr>
        <p:spPr>
          <a:xfrm>
            <a:off x="6981974" y="4421446"/>
            <a:ext cx="982218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Especialmente nas instituições privadas, pode haver um conflito entre os objetivos de crescimento do número de matrículas e os requisitos de garantia de qualidade.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68C1A1-5B21-4B04-67FE-4F2AD700CA7A}"/>
              </a:ext>
            </a:extLst>
          </p:cNvPr>
          <p:cNvSpPr/>
          <p:nvPr/>
        </p:nvSpPr>
        <p:spPr>
          <a:xfrm>
            <a:off x="685800" y="8419019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DE CONFORMIDADE EM VEZ DE CULTURA DE QUALIDADE</a:t>
            </a:r>
            <a:endParaRPr lang="en-Z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AB1FC04-630D-F06B-6452-D8F6251229C7}"/>
              </a:ext>
            </a:extLst>
          </p:cNvPr>
          <p:cNvSpPr/>
          <p:nvPr/>
        </p:nvSpPr>
        <p:spPr>
          <a:xfrm>
            <a:off x="685800" y="7058165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DADOS E EVIDÊNCIAS FRACOS</a:t>
            </a:r>
            <a:endParaRPr lang="en-Z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0087FC-53E8-A650-6274-1F6B6FDF73E5}"/>
              </a:ext>
            </a:extLst>
          </p:cNvPr>
          <p:cNvSpPr txBox="1"/>
          <p:nvPr/>
        </p:nvSpPr>
        <p:spPr>
          <a:xfrm>
            <a:off x="7003162" y="5906554"/>
            <a:ext cx="10995660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limitações de recursos podem afetar o quadro de pessoal, as infraestruturas, a investigação, os laboratórios, as bibliotecas e os serviços de apoio aos estudantes.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B61C74-977B-EB87-26E1-CD2A23FCD65C}"/>
              </a:ext>
            </a:extLst>
          </p:cNvPr>
          <p:cNvSpPr txBox="1"/>
          <p:nvPr/>
        </p:nvSpPr>
        <p:spPr>
          <a:xfrm>
            <a:off x="7003162" y="7309761"/>
            <a:ext cx="1099566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Muitas instituições têm dificuldade em gerar dados fiáveis sobre a empregabilidade dos licenciados, o sucesso dos estudantes, a satisfação dos empregadores e o desempenho institucional.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E704B-BEB0-6861-4C03-87717502209A}"/>
              </a:ext>
            </a:extLst>
          </p:cNvPr>
          <p:cNvSpPr txBox="1"/>
          <p:nvPr/>
        </p:nvSpPr>
        <p:spPr>
          <a:xfrm>
            <a:off x="6299658" y="275580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COMUNS</a:t>
            </a:r>
          </a:p>
        </p:txBody>
      </p:sp>
    </p:spTree>
    <p:extLst>
      <p:ext uri="{BB962C8B-B14F-4D97-AF65-F5344CB8AC3E}">
        <p14:creationId xmlns:p14="http://schemas.microsoft.com/office/powerpoint/2010/main" val="340670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8B6A0-7999-3932-96AB-36CB4379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C124871-747A-BDBB-56E5-B557503B0874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EBCA45D-C12D-8254-EF1A-64CF90AD8C5F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D9A688A-2B2D-5F07-595F-307283EC08FD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B7593F6-99AA-E962-064E-B650DB7FE410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B15BD989-BD13-7E5F-B218-A406C622DF51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9B4C47AA-7617-0C17-43D0-380A1BEB4270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8219E-82DE-63E9-C378-DB58D2D4B2C3}"/>
              </a:ext>
            </a:extLst>
          </p:cNvPr>
          <p:cNvSpPr txBox="1"/>
          <p:nvPr/>
        </p:nvSpPr>
        <p:spPr>
          <a:xfrm>
            <a:off x="1560868" y="1537294"/>
            <a:ext cx="16154400" cy="447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instituições com bom desempenho demonstram, normalmente: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Um forte empenho da liderança na qualidade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Estruturas de controlo interno da qualidade (IQA) funcionais e dotadas de recursos adequados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Tomada de decisões baseada em evidências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Monitorização e melhoria contínuas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Envolvimento ativo das partes interessadas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Colaboração aberta e construtiva com a entidade reguladora.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CE6EA-7870-177B-3E29-75E84AE610AD}"/>
              </a:ext>
            </a:extLst>
          </p:cNvPr>
          <p:cNvSpPr txBox="1"/>
          <p:nvPr/>
        </p:nvSpPr>
        <p:spPr>
          <a:xfrm>
            <a:off x="4419600" y="999267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 PRÁTICAS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5C555-18BD-2ED3-A530-27558EBDBF3B}"/>
              </a:ext>
            </a:extLst>
          </p:cNvPr>
          <p:cNvSpPr txBox="1"/>
          <p:nvPr/>
        </p:nvSpPr>
        <p:spPr>
          <a:xfrm>
            <a:off x="2865524" y="7083250"/>
            <a:ext cx="13868400" cy="2433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600" kern="100" dirty="0">
                <a:solidFill>
                  <a:schemeClr val="accent2">
                    <a:lumMod val="5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Uma observação retirada da experiência de Eswatini é que as instituições mais sólidas não se preparam para a acreditação. Mantêm a qualidade de forma contínua, e a acreditação limita-se a validar o que já está a acontecer.</a:t>
            </a:r>
          </a:p>
        </p:txBody>
      </p:sp>
      <p:pic>
        <p:nvPicPr>
          <p:cNvPr id="17" name="Picture 16" descr="Observation symbol Vectors - Download Free High-Quality ...">
            <a:extLst>
              <a:ext uri="{FF2B5EF4-FFF2-40B4-BE49-F238E27FC236}">
                <a16:creationId xmlns:a16="http://schemas.microsoft.com/office/drawing/2014/main" id="{AE0915B6-406C-251B-F5D1-B0FAC464C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84" y="6962224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2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31ECF-32DD-66A2-B755-595005953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A35D2E83-AD39-3C06-6765-D25E0AE3C1AD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38784C5-623F-89F5-F9D0-F2E85CBE9D17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865397E-1A20-7C68-41C3-72CDD77F662B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E1EE6D7-1C4F-A5DE-3322-6A7EB237E39A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4A2D745-69A3-3C06-5E9D-417E5D2251F8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3B2597E-2D72-2E9F-9EF7-1D56A2C5ED8A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29F6BE66-E312-8FF0-5F66-F033FADB16BB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044DD265-5FB2-27BF-9A14-37BB5116D234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B01B0-092E-464C-F781-303FFD88827E}"/>
              </a:ext>
            </a:extLst>
          </p:cNvPr>
          <p:cNvSpPr txBox="1"/>
          <p:nvPr/>
        </p:nvSpPr>
        <p:spPr>
          <a:xfrm>
            <a:off x="1440371" y="1673169"/>
            <a:ext cx="15818929" cy="711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reforçar a relação entre as instituições e as agências de garantia da qualidade, cinco recomendações práticas: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Reforçar os sistemas institucionais de garantia da qualidade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garantia da qualidade deve estar integrada na governação, no planeamento e nas operações diárias das instituições.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Investir na capacidade de garantia da qualidade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instituições devem desenvolver continuamente as competências dos profissionais de garantia da qualidade, dos líderes académicos e da gestão.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Manter as evidências de forma contínua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evidências devem ser geradas e mantidas como parte dos processos institucionais normais, em vez de serem reunidas apenas durante os processos de acreditação.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Promover o diálogo contínuo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envolvimento regular entre as instituições e as entidades reguladoras ajuda a criar confiança, a melhorar a compreensão e a resolver os desafios numa fase precoce.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Adotar uma abordagem de parceria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garantia da qualidade funciona melhor quando os reguladores e as instituições se consideram parceiros que perseguem um objetivo comum, em vez de partes opostas.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4A359-9E2C-654C-8C2E-E180E373DA98}"/>
              </a:ext>
            </a:extLst>
          </p:cNvPr>
          <p:cNvSpPr txBox="1"/>
          <p:nvPr/>
        </p:nvSpPr>
        <p:spPr>
          <a:xfrm>
            <a:off x="3666070" y="569932"/>
            <a:ext cx="14049198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REFORÇAR A COLABORAÇÃO ENTRE A IQA E A EQA</a:t>
            </a:r>
          </a:p>
        </p:txBody>
      </p:sp>
    </p:spTree>
    <p:extLst>
      <p:ext uri="{BB962C8B-B14F-4D97-AF65-F5344CB8AC3E}">
        <p14:creationId xmlns:p14="http://schemas.microsoft.com/office/powerpoint/2010/main" val="36994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Benutzerdefiniert</PresentationFormat>
  <Paragraphs>89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Aptos</vt:lpstr>
      <vt:lpstr>Arial</vt:lpstr>
      <vt:lpstr>League Spartan</vt:lpstr>
      <vt:lpstr>Canva Sans</vt:lpstr>
      <vt:lpstr>Calibri</vt:lpstr>
      <vt:lpstr>Poppins</vt:lpstr>
      <vt:lpstr>Abadi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www.eshec.org.sz</dc:title>
  <dc:creator>Lungile Howe</dc:creator>
  <cp:keywords>, docId:6EB6A0B204C18533D225E65BB634B746</cp:keywords>
  <cp:lastModifiedBy>Christiane Hermanns</cp:lastModifiedBy>
  <cp:revision>78</cp:revision>
  <dcterms:created xsi:type="dcterms:W3CDTF">2006-08-16T00:00:00Z</dcterms:created>
  <dcterms:modified xsi:type="dcterms:W3CDTF">2026-06-17T07:34:14Z</dcterms:modified>
  <dc:identifier>DAGHXuYYV_E</dc:identifier>
</cp:coreProperties>
</file>