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4B6"/>
    <a:srgbClr val="8A2E05"/>
    <a:srgbClr val="A33A0E"/>
    <a:srgbClr val="DE7F00"/>
    <a:srgbClr val="FF9100"/>
    <a:srgbClr val="CE6200"/>
    <a:srgbClr val="FF9900"/>
    <a:srgbClr val="FFDFAF"/>
    <a:srgbClr val="FF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228BE-DC43-4004-9A8E-C592EBCFD349}" v="669" dt="2026-06-13T17:41:0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063F-137A-4D09-B1D5-EADDBFD6F3BB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EDAC-A7D2-4257-AFD3-2C2EDBE930F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1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685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772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66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3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1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44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03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24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9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04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FFF6E-7BE9-41BE-84DF-6207FA815C1D}" type="datetimeFigureOut">
              <a:rPr lang="pt-PT" smtClean="0"/>
              <a:t>17/06/2026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8F3B6-B1EB-4389-B26F-F1301F5C18D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2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FBD3E-4BED-D379-8A93-ECE53B97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840A0D-0BF8-8A35-A25C-C5CBF41DDF5E}"/>
              </a:ext>
            </a:extLst>
          </p:cNvPr>
          <p:cNvSpPr txBox="1"/>
          <p:nvPr/>
        </p:nvSpPr>
        <p:spPr>
          <a:xfrm>
            <a:off x="318782" y="2994869"/>
            <a:ext cx="8514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70C0"/>
                </a:solidFill>
              </a:rPr>
              <a:t>Sessão informativa sobre a formação HAQAA3: </a:t>
            </a:r>
            <a:r>
              <a:rPr lang="pt-PT" sz="2400" b="1" dirty="0" err="1">
                <a:solidFill>
                  <a:srgbClr val="0070C0"/>
                </a:solidFill>
              </a:rPr>
              <a:t>Garantia de Qualidade Interna </a:t>
            </a:r>
            <a:r>
              <a:rPr lang="pt-PT" sz="2400" b="1" dirty="0">
                <a:solidFill>
                  <a:srgbClr val="0070C0"/>
                </a:solidFill>
              </a:rPr>
              <a:t>(GQI)</a:t>
            </a:r>
            <a:endParaRPr lang="pt-PT" sz="2800" b="1" dirty="0">
              <a:solidFill>
                <a:srgbClr val="0070C0"/>
              </a:solidFill>
            </a:endParaRPr>
          </a:p>
          <a:p>
            <a:pPr algn="ctr"/>
            <a:endParaRPr lang="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O ARES </a:t>
            </a:r>
            <a:r>
              <a:rPr lang="pt-PT" b="1" dirty="0" err="1">
                <a:solidFill>
                  <a:srgbClr val="0070C0"/>
                </a:solidFill>
              </a:rPr>
              <a:t>e a Garantia da Qualidade </a:t>
            </a:r>
            <a:r>
              <a:rPr lang="pt-PT" b="1" dirty="0">
                <a:solidFill>
                  <a:srgbClr val="0070C0"/>
                </a:solidFill>
              </a:rPr>
              <a:t>(GQ) no Ensino Superior em Cabo Verde</a:t>
            </a:r>
          </a:p>
          <a:p>
            <a:pPr algn="ctr"/>
            <a:endParaRPr lang="pt-PT" dirty="0"/>
          </a:p>
          <a:p>
            <a:pPr algn="ctr"/>
            <a:r>
              <a:rPr lang="pt-PT" dirty="0" err="1">
                <a:solidFill>
                  <a:srgbClr val="0070C0"/>
                </a:solidFill>
              </a:rPr>
              <a:t>Compreender </a:t>
            </a:r>
            <a:r>
              <a:rPr lang="pt-PT" dirty="0">
                <a:solidFill>
                  <a:srgbClr val="0070C0"/>
                </a:solidFill>
              </a:rPr>
              <a:t>a </a:t>
            </a:r>
            <a:r>
              <a:rPr lang="pt-PT" dirty="0" err="1">
                <a:solidFill>
                  <a:srgbClr val="0070C0"/>
                </a:solidFill>
              </a:rPr>
              <a:t>interação entre a Garantia de Qualidade Interna </a:t>
            </a:r>
            <a:r>
              <a:rPr lang="pt-PT" dirty="0">
                <a:solidFill>
                  <a:srgbClr val="0070C0"/>
                </a:solidFill>
              </a:rPr>
              <a:t>(GQI) </a:t>
            </a:r>
            <a:r>
              <a:rPr lang="pt-PT" dirty="0" err="1">
                <a:solidFill>
                  <a:srgbClr val="0070C0"/>
                </a:solidFill>
              </a:rPr>
              <a:t>e a Garantia de Qualidade Externa </a:t>
            </a:r>
            <a:r>
              <a:rPr lang="pt-PT" dirty="0">
                <a:solidFill>
                  <a:srgbClr val="0070C0"/>
                </a:solidFill>
              </a:rPr>
              <a:t>(GQE)</a:t>
            </a:r>
          </a:p>
          <a:p>
            <a:pPr algn="ctr"/>
            <a:endParaRPr lang="pt-PT" dirty="0"/>
          </a:p>
          <a:p>
            <a:pPr algn="ctr"/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João Dias, Ph.D. </a:t>
            </a:r>
            <a:r>
              <a:rPr lang="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Presidente do Conselho de Administração da ARES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br>
              <a:rPr lang="pt-PT" sz="2800" dirty="0">
                <a:solidFill>
                  <a:srgbClr val="FF9900"/>
                </a:solidFill>
              </a:rPr>
            </a:br>
            <a:endParaRPr lang="pt-PT" sz="1200" b="1" dirty="0">
              <a:solidFill>
                <a:srgbClr val="04C4B6"/>
              </a:solidFill>
              <a:highlight>
                <a:srgbClr val="FFFF00"/>
              </a:highlight>
            </a:endParaRPr>
          </a:p>
          <a:p>
            <a:pPr algn="ctr"/>
            <a:endParaRPr lang="pt-PT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17 de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</a:rPr>
              <a:t>junho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de 2026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27CCB3-9B2D-A081-5E39-C2CC231B6EA1}"/>
              </a:ext>
            </a:extLst>
          </p:cNvPr>
          <p:cNvSpPr txBox="1"/>
          <p:nvPr/>
        </p:nvSpPr>
        <p:spPr>
          <a:xfrm>
            <a:off x="6293257" y="115804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e 10 de fevereiro de 2026</a:t>
            </a:r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88A0D2B2-C555-C18E-1B2E-B2661FF7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6" y="5775741"/>
            <a:ext cx="1507341" cy="53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CEBCE-E8BE-60E0-AAFD-65879837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5" y="11757"/>
            <a:ext cx="8065103" cy="1691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88C04-3349-0ECE-D55A-265F5CA4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5" y="5815550"/>
            <a:ext cx="734821" cy="4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9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3A884-95E1-EFDC-3FB6-F294844D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553A98-F9F5-847F-3F97-49AE6EAD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O Modelo</a:t>
            </a:r>
            <a:r>
              <a:rPr lang="pt-PT" sz="4000" dirty="0">
                <a:solidFill>
                  <a:srgbClr val="002060"/>
                </a:solidFill>
              </a:rPr>
              <a:t> de Garantia da Qualidade de Cabo Verde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D67AA7F-833A-4E0F-245B-024D260B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B24688A-0C12-7197-89FA-96C2999F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414803-B495-D6C2-E666-851CF1E567DD}"/>
              </a:ext>
            </a:extLst>
          </p:cNvPr>
          <p:cNvSpPr txBox="1"/>
          <p:nvPr/>
        </p:nvSpPr>
        <p:spPr>
          <a:xfrm>
            <a:off x="608200" y="2961205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 err="1">
                <a:solidFill>
                  <a:srgbClr val="002060"/>
                </a:solidFill>
              </a:rPr>
              <a:t>Princípio</a:t>
            </a:r>
            <a:r>
              <a:rPr lang="pt-PT" sz="2400" u="sng" dirty="0">
                <a:solidFill>
                  <a:srgbClr val="002060"/>
                </a:solidFill>
              </a:rPr>
              <a:t> Fundamental: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A qualidade </a:t>
            </a:r>
            <a:r>
              <a:rPr lang="pt-PT" sz="2400" dirty="0">
                <a:solidFill>
                  <a:srgbClr val="002060"/>
                </a:solidFill>
              </a:rPr>
              <a:t>é </a:t>
            </a:r>
            <a:r>
              <a:rPr lang="pt-PT" sz="2400" dirty="0" err="1">
                <a:solidFill>
                  <a:srgbClr val="002060"/>
                </a:solidFill>
              </a:rPr>
              <a:t>criada no seio das instituições</a:t>
            </a:r>
            <a:r>
              <a:rPr lang="pt-PT" sz="2400" dirty="0">
                <a:solidFill>
                  <a:srgbClr val="002060"/>
                </a:solidFill>
              </a:rPr>
              <a:t>;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>
                <a:solidFill>
                  <a:srgbClr val="002060"/>
                </a:solidFill>
              </a:rPr>
              <a:t>A ARES </a:t>
            </a:r>
            <a:r>
              <a:rPr lang="pt-PT" sz="2400" dirty="0" err="1">
                <a:solidFill>
                  <a:srgbClr val="002060"/>
                </a:solidFill>
              </a:rPr>
              <a:t>valida</a:t>
            </a:r>
            <a:r>
              <a:rPr lang="pt-PT" sz="2400" dirty="0">
                <a:solidFill>
                  <a:srgbClr val="002060"/>
                </a:solidFill>
              </a:rPr>
              <a:t>, </a:t>
            </a:r>
            <a:r>
              <a:rPr lang="pt-PT" sz="2400" dirty="0" err="1">
                <a:solidFill>
                  <a:srgbClr val="002060"/>
                </a:solidFill>
              </a:rPr>
              <a:t>apoia e reforça esses esforços através da garantia de qualidade externa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F9BD2F-B233-C600-702A-6803017393EF}"/>
              </a:ext>
            </a:extLst>
          </p:cNvPr>
          <p:cNvSpPr txBox="1"/>
          <p:nvPr/>
        </p:nvSpPr>
        <p:spPr>
          <a:xfrm>
            <a:off x="608200" y="1979692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A qualidade </a:t>
            </a:r>
            <a:r>
              <a:rPr lang="pt-PT" sz="2400" b="1" dirty="0">
                <a:solidFill>
                  <a:srgbClr val="002060"/>
                </a:solidFill>
              </a:rPr>
              <a:t>como uma </a:t>
            </a:r>
            <a:r>
              <a:rPr lang="pt-PT" sz="2400" b="1" dirty="0" err="1">
                <a:solidFill>
                  <a:srgbClr val="002060"/>
                </a:solidFill>
              </a:rPr>
              <a:t>responsabilidade partilhada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8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AB8A-64DC-0672-33D8-30438DED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368295-3593-AD9F-9FE4-57690C90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Interna </a:t>
            </a:r>
            <a:r>
              <a:rPr lang="pt-PT" sz="4000" dirty="0">
                <a:solidFill>
                  <a:srgbClr val="002060"/>
                </a:solidFill>
              </a:rPr>
              <a:t>(GQI)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09DE47B4-DB7E-F7C7-495A-0C48D373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80DCB5-9906-4C51-A3EF-06BD732D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E52C89-AA8F-F4D1-F195-60C5CBB560DE}"/>
              </a:ext>
            </a:extLst>
          </p:cNvPr>
          <p:cNvSpPr txBox="1"/>
          <p:nvPr/>
        </p:nvSpPr>
        <p:spPr>
          <a:xfrm>
            <a:off x="608200" y="1979692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O que entendemos por </a:t>
            </a:r>
            <a:r>
              <a:rPr lang="pt-PT" sz="2400" b="1" dirty="0">
                <a:solidFill>
                  <a:srgbClr val="002060"/>
                </a:solidFill>
              </a:rPr>
              <a:t>AQI?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chemeClr val="bg1"/>
                </a:solidFill>
              </a:rPr>
              <a:t>A Garantia de Qualidade Interna refere-se </a:t>
            </a:r>
            <a:r>
              <a:rPr lang="pt-PT" sz="2400" dirty="0">
                <a:solidFill>
                  <a:schemeClr val="bg1"/>
                </a:solidFill>
              </a:rPr>
              <a:t>às políticas, </a:t>
            </a:r>
            <a:r>
              <a:rPr lang="pt-PT" sz="2400" dirty="0" err="1">
                <a:solidFill>
                  <a:schemeClr val="bg1"/>
                </a:solidFill>
              </a:rPr>
              <a:t>procedimentos e mecanismos implementados pelas instituições </a:t>
            </a:r>
            <a:r>
              <a:rPr lang="pt-PT" sz="2400" dirty="0">
                <a:solidFill>
                  <a:schemeClr val="bg1"/>
                </a:solidFill>
              </a:rPr>
              <a:t>para monitorizar, </a:t>
            </a:r>
            <a:r>
              <a:rPr lang="pt-PT" sz="2400" dirty="0" err="1">
                <a:solidFill>
                  <a:schemeClr val="bg1"/>
                </a:solidFill>
              </a:rPr>
              <a:t>avaliar e </a:t>
            </a:r>
            <a:r>
              <a:rPr lang="pt-PT" sz="2400" dirty="0">
                <a:solidFill>
                  <a:schemeClr val="bg1"/>
                </a:solidFill>
              </a:rPr>
              <a:t>melhorar o</a:t>
            </a:r>
            <a:r>
              <a:rPr lang="pt-PT" sz="2400" dirty="0" err="1">
                <a:solidFill>
                  <a:schemeClr val="bg1"/>
                </a:solidFill>
              </a:rPr>
              <a:t> seu próprio </a:t>
            </a:r>
            <a:r>
              <a:rPr lang="pt-PT" sz="2400" dirty="0">
                <a:solidFill>
                  <a:schemeClr val="bg1"/>
                </a:solidFill>
              </a:rPr>
              <a:t>desempenho.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00D9-E4D3-FC74-FF23-49786C96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536931E-18D3-FC61-7C64-16DBFCB7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Interna </a:t>
            </a:r>
            <a:r>
              <a:rPr lang="pt-PT" sz="4000" dirty="0">
                <a:solidFill>
                  <a:srgbClr val="002060"/>
                </a:solidFill>
              </a:rPr>
              <a:t>(GQI)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401A1A0-4F15-5390-033A-73FE450F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DEC86A-E825-E637-8B17-E380C9F7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30E69A-7442-CC3A-629E-54F27E7514BD}"/>
              </a:ext>
            </a:extLst>
          </p:cNvPr>
          <p:cNvSpPr txBox="1"/>
          <p:nvPr/>
        </p:nvSpPr>
        <p:spPr>
          <a:xfrm>
            <a:off x="608200" y="1979692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O que entendemos por </a:t>
            </a:r>
            <a:r>
              <a:rPr lang="pt-PT" sz="2400" b="1" dirty="0">
                <a:solidFill>
                  <a:srgbClr val="002060"/>
                </a:solidFill>
              </a:rPr>
              <a:t>AQI?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A Garantia de Qualidade Interna refere-se </a:t>
            </a:r>
            <a:r>
              <a:rPr lang="pt-PT" sz="2400" dirty="0">
                <a:solidFill>
                  <a:srgbClr val="002060"/>
                </a:solidFill>
              </a:rPr>
              <a:t>às políticas, </a:t>
            </a:r>
            <a:r>
              <a:rPr lang="pt-PT" sz="2400" dirty="0" err="1">
                <a:solidFill>
                  <a:srgbClr val="002060"/>
                </a:solidFill>
              </a:rPr>
              <a:t>procedimentos e mecanismos implementados pelas instituições </a:t>
            </a:r>
            <a:r>
              <a:rPr lang="pt-PT" sz="2400" dirty="0">
                <a:solidFill>
                  <a:srgbClr val="002060"/>
                </a:solidFill>
              </a:rPr>
              <a:t>para monitorizar, </a:t>
            </a:r>
            <a:r>
              <a:rPr lang="pt-PT" sz="2400" dirty="0" err="1">
                <a:solidFill>
                  <a:srgbClr val="002060"/>
                </a:solidFill>
              </a:rPr>
              <a:t>avaliar e </a:t>
            </a:r>
            <a:r>
              <a:rPr lang="pt-PT" sz="2400" dirty="0">
                <a:solidFill>
                  <a:srgbClr val="002060"/>
                </a:solidFill>
              </a:rPr>
              <a:t>melhorar o</a:t>
            </a:r>
            <a:r>
              <a:rPr lang="pt-PT" sz="2400" dirty="0" err="1">
                <a:solidFill>
                  <a:srgbClr val="002060"/>
                </a:solidFill>
              </a:rPr>
              <a:t> seu próprio </a:t>
            </a:r>
            <a:r>
              <a:rPr lang="pt-PT" sz="2400" dirty="0">
                <a:solidFill>
                  <a:srgbClr val="002060"/>
                </a:solidFill>
              </a:rPr>
              <a:t>desempenho.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53309-EBE8-07C5-C46C-254B4CF3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3C743A-C4C5-3D9D-6BA0-EE54448C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Interna </a:t>
            </a:r>
            <a:r>
              <a:rPr lang="pt-PT" sz="4000" dirty="0">
                <a:solidFill>
                  <a:srgbClr val="002060"/>
                </a:solidFill>
              </a:rPr>
              <a:t>(GQI)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E811E53-7302-8D23-BAAB-909A3592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F99C67-6470-3937-47DD-DDEBCF25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319736-C251-F0A9-D168-730E81728875}"/>
              </a:ext>
            </a:extLst>
          </p:cNvPr>
          <p:cNvSpPr txBox="1"/>
          <p:nvPr/>
        </p:nvSpPr>
        <p:spPr>
          <a:xfrm>
            <a:off x="608200" y="1979692"/>
            <a:ext cx="78867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Componentes-chave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Política de qualidade institucional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Estruturas</a:t>
            </a:r>
            <a:r>
              <a:rPr lang="pt-PT" sz="2000" dirty="0">
                <a:solidFill>
                  <a:srgbClr val="002060"/>
                </a:solidFill>
              </a:rPr>
              <a:t> de gestão </a:t>
            </a:r>
            <a:r>
              <a:rPr lang="pt-PT" sz="2000" dirty="0" err="1">
                <a:solidFill>
                  <a:srgbClr val="002060"/>
                </a:solidFill>
              </a:rPr>
              <a:t>da qualidade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Sistemas </a:t>
            </a:r>
            <a:r>
              <a:rPr lang="pt-PT" sz="2000" dirty="0">
                <a:solidFill>
                  <a:srgbClr val="002060"/>
                </a:solidFill>
              </a:rPr>
              <a:t>de dados </a:t>
            </a:r>
            <a:r>
              <a:rPr lang="pt-PT" sz="2000" dirty="0" err="1">
                <a:solidFill>
                  <a:srgbClr val="002060"/>
                </a:solidFill>
              </a:rPr>
              <a:t>e </a:t>
            </a:r>
            <a:r>
              <a:rPr lang="pt-PT" sz="2000" dirty="0">
                <a:solidFill>
                  <a:srgbClr val="002060"/>
                </a:solidFill>
              </a:rPr>
              <a:t>informação;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Mecanismos</a:t>
            </a:r>
            <a:r>
              <a:rPr lang="pt-PT" sz="2000" dirty="0">
                <a:solidFill>
                  <a:srgbClr val="002060"/>
                </a:solidFill>
              </a:rPr>
              <a:t> de feedback </a:t>
            </a:r>
            <a:r>
              <a:rPr lang="pt-PT" sz="2000" dirty="0" err="1">
                <a:solidFill>
                  <a:srgbClr val="002060"/>
                </a:solidFill>
              </a:rPr>
              <a:t>dos estudantes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Avaliação do ensino e </a:t>
            </a:r>
            <a:r>
              <a:rPr lang="pt-PT" sz="2000" dirty="0">
                <a:solidFill>
                  <a:srgbClr val="002060"/>
                </a:solidFill>
              </a:rPr>
              <a:t>da aprendizagem;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Acompanhamento da empregabilidade dos licenciados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Revisão periódica dos programas</a:t>
            </a:r>
            <a:r>
              <a:rPr lang="pt-PT" sz="2000" dirty="0">
                <a:solidFill>
                  <a:srgbClr val="002060"/>
                </a:solidFill>
              </a:rPr>
              <a:t>. 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8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26291-AF06-7819-297E-A95E6770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B7EE1C-4B40-2569-7B83-4FE861CB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Interna </a:t>
            </a:r>
            <a:r>
              <a:rPr lang="pt-PT" sz="4000" dirty="0">
                <a:solidFill>
                  <a:srgbClr val="002060"/>
                </a:solidFill>
              </a:rPr>
              <a:t>(GQI)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B60AFCF-4705-C0AF-C934-7F63650B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FDB469B-C825-239A-5E94-BEF6D6B0D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2ABE65-8589-5F6A-9A57-88DD9B1A11E6}"/>
              </a:ext>
            </a:extLst>
          </p:cNvPr>
          <p:cNvSpPr txBox="1"/>
          <p:nvPr/>
        </p:nvSpPr>
        <p:spPr>
          <a:xfrm>
            <a:off x="608200" y="1979692"/>
            <a:ext cx="78867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Componentes-chave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Política de qualidade institucional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Estruturas</a:t>
            </a:r>
            <a:r>
              <a:rPr lang="pt-PT" sz="2000" dirty="0">
                <a:solidFill>
                  <a:srgbClr val="002060"/>
                </a:solidFill>
              </a:rPr>
              <a:t> de gestão </a:t>
            </a:r>
            <a:r>
              <a:rPr lang="pt-PT" sz="2000" dirty="0" err="1">
                <a:solidFill>
                  <a:srgbClr val="002060"/>
                </a:solidFill>
              </a:rPr>
              <a:t>da qualidade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Sistemas </a:t>
            </a:r>
            <a:r>
              <a:rPr lang="pt-PT" sz="2000" dirty="0">
                <a:solidFill>
                  <a:srgbClr val="002060"/>
                </a:solidFill>
              </a:rPr>
              <a:t>de dados </a:t>
            </a:r>
            <a:r>
              <a:rPr lang="pt-PT" sz="2000" dirty="0" err="1">
                <a:solidFill>
                  <a:srgbClr val="002060"/>
                </a:solidFill>
              </a:rPr>
              <a:t>e </a:t>
            </a:r>
            <a:r>
              <a:rPr lang="pt-PT" sz="2000" dirty="0">
                <a:solidFill>
                  <a:srgbClr val="002060"/>
                </a:solidFill>
              </a:rPr>
              <a:t>informação;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Mecanismos</a:t>
            </a:r>
            <a:r>
              <a:rPr lang="pt-PT" sz="2000" dirty="0">
                <a:solidFill>
                  <a:srgbClr val="002060"/>
                </a:solidFill>
              </a:rPr>
              <a:t> de feedback </a:t>
            </a:r>
            <a:r>
              <a:rPr lang="pt-PT" sz="2000" dirty="0" err="1">
                <a:solidFill>
                  <a:srgbClr val="002060"/>
                </a:solidFill>
              </a:rPr>
              <a:t>dos estudantes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Avaliação do ensino e </a:t>
            </a:r>
            <a:r>
              <a:rPr lang="pt-PT" sz="2000" dirty="0">
                <a:solidFill>
                  <a:srgbClr val="002060"/>
                </a:solidFill>
              </a:rPr>
              <a:t>da aprendizagem;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Acompanhamento da empregabilidade dos licenciados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Revisão periódica dos programas</a:t>
            </a:r>
            <a:r>
              <a:rPr lang="pt-PT" sz="2000" dirty="0">
                <a:solidFill>
                  <a:srgbClr val="002060"/>
                </a:solidFill>
              </a:rPr>
              <a:t>. </a:t>
            </a: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rgbClr val="002060"/>
                </a:solidFill>
              </a:rPr>
              <a:t>Questão fundamental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i="1" dirty="0">
              <a:solidFill>
                <a:srgbClr val="002060"/>
              </a:solidFill>
            </a:endParaRPr>
          </a:p>
          <a:p>
            <a:r>
              <a:rPr lang="pt-PT" b="1" i="1" dirty="0" err="1">
                <a:solidFill>
                  <a:srgbClr val="0070C0"/>
                </a:solidFill>
              </a:rPr>
              <a:t>«Como sabemos que </a:t>
            </a:r>
            <a:r>
              <a:rPr lang="pt-PT" b="1" i="1" dirty="0">
                <a:solidFill>
                  <a:srgbClr val="0070C0"/>
                </a:solidFill>
              </a:rPr>
              <a:t>estamos </a:t>
            </a:r>
            <a:r>
              <a:rPr lang="pt-PT" b="1" i="1" dirty="0" err="1">
                <a:solidFill>
                  <a:srgbClr val="0070C0"/>
                </a:solidFill>
              </a:rPr>
              <a:t>a cumprir a nossa missão de forma eficaz</a:t>
            </a:r>
            <a:r>
              <a:rPr lang="pt-PT" b="1" i="1" dirty="0">
                <a:solidFill>
                  <a:srgbClr val="0070C0"/>
                </a:solidFill>
              </a:rPr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283052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75966-8CAB-1261-2616-15A64C56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BD62D4-0865-F4FE-7C9B-555416C6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Externa </a:t>
            </a:r>
            <a:r>
              <a:rPr lang="pt-PT" sz="4000" dirty="0">
                <a:solidFill>
                  <a:srgbClr val="002060"/>
                </a:solidFill>
              </a:rPr>
              <a:t>(EQA)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D88A421-B61B-2924-30DF-6CDCB77D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9D07E5-FBAE-26B7-F9D4-A8D45664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A2E00E-ABB6-044F-02A1-7D2E267F6139}"/>
              </a:ext>
            </a:extLst>
          </p:cNvPr>
          <p:cNvSpPr txBox="1"/>
          <p:nvPr/>
        </p:nvSpPr>
        <p:spPr>
          <a:xfrm>
            <a:off x="608200" y="1484741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O papel da ARES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A Garantia de Qualidade Externa avalia se os sistemas de qualidade institucionais </a:t>
            </a:r>
            <a:r>
              <a:rPr lang="pt-PT" sz="2400" dirty="0">
                <a:solidFill>
                  <a:srgbClr val="002060"/>
                </a:solidFill>
              </a:rPr>
              <a:t>são </a:t>
            </a:r>
            <a:r>
              <a:rPr lang="pt-PT" sz="2400" dirty="0" err="1">
                <a:solidFill>
                  <a:srgbClr val="002060"/>
                </a:solidFill>
              </a:rPr>
              <a:t>eficazes e se cumprem </a:t>
            </a:r>
            <a:r>
              <a:rPr lang="pt-PT" sz="2400" dirty="0">
                <a:solidFill>
                  <a:srgbClr val="002060"/>
                </a:solidFill>
              </a:rPr>
              <a:t>as normas </a:t>
            </a:r>
            <a:r>
              <a:rPr lang="pt-PT" sz="2400" dirty="0" err="1">
                <a:solidFill>
                  <a:srgbClr val="002060"/>
                </a:solidFill>
              </a:rPr>
              <a:t>estabelecidas a nível nacional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08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5C08-5C71-8B24-BF5C-90E02C59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DAB9B-FA20-B836-5B41-FD95833F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Garantia de Qualidade Externa </a:t>
            </a:r>
            <a:r>
              <a:rPr lang="pt-PT" sz="4000" dirty="0">
                <a:solidFill>
                  <a:srgbClr val="002060"/>
                </a:solidFill>
              </a:rPr>
              <a:t>(EQA)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54CEFFAE-6149-F218-6F00-ED1A6F49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590488"/>
            <a:ext cx="3805404" cy="258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>
                <a:solidFill>
                  <a:srgbClr val="002060"/>
                </a:solidFill>
              </a:rPr>
              <a:t>Principais instrumentos</a:t>
            </a:r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dirty="0" err="1">
                <a:solidFill>
                  <a:srgbClr val="002060"/>
                </a:solidFill>
              </a:rPr>
              <a:t>Avaliações institucionais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Avaliações de programas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Procedimentos de acreditação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Auditorias de qualidade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Atividades de inspeção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005A5124-4BE3-2B06-7296-2F8143F9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590489"/>
            <a:ext cx="3969566" cy="258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>
                <a:solidFill>
                  <a:srgbClr val="002060"/>
                </a:solidFill>
              </a:rPr>
              <a:t>Principais objetivos</a:t>
            </a:r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dirty="0" err="1">
                <a:solidFill>
                  <a:srgbClr val="002060"/>
                </a:solidFill>
              </a:rPr>
              <a:t>Proteger os estudantes e a sociedade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Reforçar a confiança do público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Incentivar a melhoria contínua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Garantir o cumprimento das </a:t>
            </a:r>
            <a:r>
              <a:rPr lang="pt-PT" sz="2000" dirty="0">
                <a:solidFill>
                  <a:srgbClr val="002060"/>
                </a:solidFill>
              </a:rPr>
              <a:t>normas </a:t>
            </a:r>
            <a:r>
              <a:rPr lang="pt-PT" sz="2000" dirty="0" err="1">
                <a:solidFill>
                  <a:srgbClr val="002060"/>
                </a:solidFill>
              </a:rPr>
              <a:t>de qualidade</a:t>
            </a:r>
            <a:r>
              <a:rPr lang="pt-PT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5EA71A7-4990-ADA0-7AD8-866BE880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450377-43FF-56FB-B704-E5EE23BF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5957CB-A3C3-3C61-5749-E0114EEC690F}"/>
              </a:ext>
            </a:extLst>
          </p:cNvPr>
          <p:cNvSpPr txBox="1"/>
          <p:nvPr/>
        </p:nvSpPr>
        <p:spPr>
          <a:xfrm>
            <a:off x="588173" y="1484541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O papel da ARES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A Garantia de Qualidade Externa avalia se os sistemas de qualidade institucionais </a:t>
            </a:r>
            <a:r>
              <a:rPr lang="pt-PT" sz="2400" dirty="0">
                <a:solidFill>
                  <a:srgbClr val="002060"/>
                </a:solidFill>
              </a:rPr>
              <a:t>são </a:t>
            </a:r>
            <a:r>
              <a:rPr lang="pt-PT" sz="2400" dirty="0" err="1">
                <a:solidFill>
                  <a:srgbClr val="002060"/>
                </a:solidFill>
              </a:rPr>
              <a:t>eficazes e se cumprem </a:t>
            </a:r>
            <a:r>
              <a:rPr lang="pt-PT" sz="2400" dirty="0">
                <a:solidFill>
                  <a:srgbClr val="002060"/>
                </a:solidFill>
              </a:rPr>
              <a:t>as normas </a:t>
            </a:r>
            <a:r>
              <a:rPr lang="pt-PT" sz="2400" dirty="0" err="1">
                <a:solidFill>
                  <a:srgbClr val="002060"/>
                </a:solidFill>
              </a:rPr>
              <a:t>estabelecidas a nível nacional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32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EAE90-A3D8-A256-CDA2-590A6F40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E8DC35-F983-853C-1B5A-6CB991A0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A </a:t>
            </a:r>
            <a:r>
              <a:rPr lang="pt-PT" sz="4000" dirty="0" err="1">
                <a:solidFill>
                  <a:srgbClr val="002060"/>
                </a:solidFill>
              </a:rPr>
              <a:t>relação entre </a:t>
            </a:r>
            <a:r>
              <a:rPr lang="pt-PT" sz="4000" dirty="0">
                <a:solidFill>
                  <a:srgbClr val="002060"/>
                </a:solidFill>
              </a:rPr>
              <a:t>a IQA </a:t>
            </a:r>
            <a:r>
              <a:rPr lang="pt-PT" sz="4000" dirty="0" err="1">
                <a:solidFill>
                  <a:srgbClr val="002060"/>
                </a:solidFill>
              </a:rPr>
              <a:t>e </a:t>
            </a:r>
            <a:r>
              <a:rPr lang="pt-PT" sz="4000" dirty="0">
                <a:solidFill>
                  <a:srgbClr val="002060"/>
                </a:solidFill>
              </a:rPr>
              <a:t>a EQA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EFE6DD8-3632-C5CA-222C-456E892C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134DF11-0015-F1E7-97A1-DE517856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89DA5-1D73-8C2C-DF89-8EB4EADF5705}"/>
              </a:ext>
            </a:extLst>
          </p:cNvPr>
          <p:cNvSpPr txBox="1"/>
          <p:nvPr/>
        </p:nvSpPr>
        <p:spPr>
          <a:xfrm>
            <a:off x="608200" y="1585409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Uma </a:t>
            </a:r>
            <a:r>
              <a:rPr lang="pt-PT" sz="2400" b="1" dirty="0" err="1">
                <a:solidFill>
                  <a:srgbClr val="002060"/>
                </a:solidFill>
              </a:rPr>
              <a:t>parceria complementar</a:t>
            </a:r>
            <a:endParaRPr lang="pt-PT" sz="2400" b="1" dirty="0">
              <a:solidFill>
                <a:srgbClr val="00206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1DCFC2-3278-255C-1B4A-6332F78ED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70" y="2135206"/>
            <a:ext cx="4242732" cy="42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F1651-34F9-AB13-3E3F-A6C94BA0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1E9D83-21D8-95DC-CDF9-F0B80E11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A </a:t>
            </a:r>
            <a:r>
              <a:rPr lang="pt-PT" sz="4000" dirty="0" err="1">
                <a:solidFill>
                  <a:srgbClr val="002060"/>
                </a:solidFill>
              </a:rPr>
              <a:t>relação entre </a:t>
            </a:r>
            <a:r>
              <a:rPr lang="pt-PT" sz="4000" dirty="0">
                <a:solidFill>
                  <a:srgbClr val="002060"/>
                </a:solidFill>
              </a:rPr>
              <a:t>o IQA </a:t>
            </a:r>
            <a:r>
              <a:rPr lang="pt-PT" sz="4000" dirty="0" err="1">
                <a:solidFill>
                  <a:srgbClr val="002060"/>
                </a:solidFill>
              </a:rPr>
              <a:t>e </a:t>
            </a:r>
            <a:r>
              <a:rPr lang="pt-PT" sz="4000" dirty="0">
                <a:solidFill>
                  <a:srgbClr val="002060"/>
                </a:solidFill>
              </a:rPr>
              <a:t>o EQA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A9E44AF-A72B-8611-F8B4-AE302E14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7D67F04-5FC9-B7CB-E763-F91C3F9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12CE02-C4EC-C935-5008-43B2CCDDD349}"/>
              </a:ext>
            </a:extLst>
          </p:cNvPr>
          <p:cNvSpPr txBox="1"/>
          <p:nvPr/>
        </p:nvSpPr>
        <p:spPr>
          <a:xfrm>
            <a:off x="608200" y="1585409"/>
            <a:ext cx="7886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 err="1">
                <a:solidFill>
                  <a:srgbClr val="002060"/>
                </a:solidFill>
              </a:rPr>
              <a:t>Mensagem-chave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A EQA </a:t>
            </a:r>
            <a:r>
              <a:rPr lang="pt-PT" sz="2400" dirty="0" err="1">
                <a:solidFill>
                  <a:srgbClr val="002060"/>
                </a:solidFill>
              </a:rPr>
              <a:t>não substitui </a:t>
            </a:r>
            <a:r>
              <a:rPr lang="pt-PT" sz="2400" dirty="0">
                <a:solidFill>
                  <a:srgbClr val="002060"/>
                </a:solidFill>
              </a:rPr>
              <a:t>a IQA.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A eficácia </a:t>
            </a:r>
            <a:r>
              <a:rPr lang="pt-PT" sz="2400" dirty="0">
                <a:solidFill>
                  <a:srgbClr val="002060"/>
                </a:solidFill>
              </a:rPr>
              <a:t>da </a:t>
            </a:r>
            <a:r>
              <a:rPr lang="pt-PT" sz="2400" dirty="0" err="1">
                <a:solidFill>
                  <a:srgbClr val="002060"/>
                </a:solidFill>
              </a:rPr>
              <a:t>garantia de qualidade externa depende de um forte compromisso institucional </a:t>
            </a:r>
            <a:r>
              <a:rPr lang="pt-PT" sz="2400" dirty="0">
                <a:solidFill>
                  <a:srgbClr val="002060"/>
                </a:solidFill>
              </a:rPr>
              <a:t>com </a:t>
            </a:r>
            <a:r>
              <a:rPr lang="pt-PT" sz="2400" dirty="0" err="1">
                <a:solidFill>
                  <a:srgbClr val="002060"/>
                </a:solidFill>
              </a:rPr>
              <a:t>a qualidade e de sistemas internos robustos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37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68D7-6008-3ED6-B43F-0DF8A9D9F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FCB0906-2059-7DA8-F06C-6A9A5B53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Como </a:t>
            </a:r>
            <a:r>
              <a:rPr lang="pt-PT" sz="4000" dirty="0">
                <a:solidFill>
                  <a:srgbClr val="002060"/>
                </a:solidFill>
              </a:rPr>
              <a:t>funciona a ARES </a:t>
            </a:r>
            <a:r>
              <a:rPr lang="pt-PT" sz="4000" dirty="0" err="1">
                <a:solidFill>
                  <a:srgbClr val="002060"/>
                </a:solidFill>
              </a:rPr>
              <a:t>com </a:t>
            </a:r>
            <a:r>
              <a:rPr lang="pt-PT" sz="4000" dirty="0">
                <a:solidFill>
                  <a:srgbClr val="002060"/>
                </a:solidFill>
              </a:rPr>
              <a:t>a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6776BD77-2D0A-428B-6747-DE4F4C8B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9F38CC8-B09D-70D9-2E1A-0FD5F45F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68AA20-EEAE-A6B2-3C89-F5AB74524564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Uma </a:t>
            </a:r>
            <a:r>
              <a:rPr lang="pt-PT" sz="2400" u="sng" dirty="0" err="1">
                <a:solidFill>
                  <a:srgbClr val="002060"/>
                </a:solidFill>
              </a:rPr>
              <a:t>abordagem colaborativa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Antes da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Atividades de reforço de capacidades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Workshops de formação;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Divulgação </a:t>
            </a:r>
            <a:r>
              <a:rPr lang="pt-PT" sz="1600" dirty="0">
                <a:solidFill>
                  <a:srgbClr val="002060"/>
                </a:solidFill>
              </a:rPr>
              <a:t>de normas </a:t>
            </a:r>
            <a:r>
              <a:rPr lang="pt-PT" sz="1600" dirty="0" err="1">
                <a:solidFill>
                  <a:srgbClr val="002060"/>
                </a:solidFill>
              </a:rPr>
              <a:t>e diretrizes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Orientação e apoio técnico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chemeClr val="bg1"/>
                </a:solidFill>
              </a:rPr>
              <a:t>Durante a avaliação</a:t>
            </a:r>
            <a:endParaRPr lang="pt-PT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Diálogo </a:t>
            </a:r>
            <a:r>
              <a:rPr lang="pt-PT" dirty="0" err="1">
                <a:solidFill>
                  <a:schemeClr val="bg1"/>
                </a:solidFill>
              </a:rPr>
              <a:t>com a liderança institucional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Reuniões </a:t>
            </a:r>
            <a:r>
              <a:rPr lang="pt-PT" dirty="0" err="1">
                <a:solidFill>
                  <a:schemeClr val="bg1"/>
                </a:solidFill>
              </a:rPr>
              <a:t>com </a:t>
            </a:r>
            <a:r>
              <a:rPr lang="pt-PT" dirty="0">
                <a:solidFill>
                  <a:schemeClr val="bg1"/>
                </a:solidFill>
              </a:rPr>
              <a:t>o corpo </a:t>
            </a:r>
            <a:r>
              <a:rPr lang="pt-PT" dirty="0" err="1">
                <a:solidFill>
                  <a:schemeClr val="bg1"/>
                </a:solidFill>
              </a:rPr>
              <a:t>docente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Interação com estudantes e </a:t>
            </a:r>
            <a:r>
              <a:rPr lang="pt-PT" dirty="0">
                <a:solidFill>
                  <a:schemeClr val="bg1"/>
                </a:solidFill>
              </a:rPr>
              <a:t>partes interessadas;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Visitas</a:t>
            </a:r>
            <a:r>
              <a:rPr lang="pt-PT" dirty="0">
                <a:solidFill>
                  <a:schemeClr val="bg1"/>
                </a:solidFill>
              </a:rPr>
              <a:t> ao local </a:t>
            </a:r>
            <a:r>
              <a:rPr lang="pt-PT" dirty="0" err="1">
                <a:solidFill>
                  <a:schemeClr val="bg1"/>
                </a:solidFill>
              </a:rPr>
              <a:t>e análise de dados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24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FB856-19FE-7B5D-BDCC-48E655E9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55781B-2E5E-432E-9738-DA581C63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Cabo Verde: </a:t>
            </a:r>
            <a:r>
              <a:rPr lang="pt-PT" sz="4000" dirty="0" err="1">
                <a:solidFill>
                  <a:srgbClr val="002060"/>
                </a:solidFill>
              </a:rPr>
              <a:t>Contexto nacional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DEF3645-5008-AA91-45E1-62F4C08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67765"/>
            <a:ext cx="80124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Pequeno Estado </a:t>
            </a:r>
            <a:r>
              <a:rPr lang="pt-PT" sz="2400" dirty="0">
                <a:solidFill>
                  <a:srgbClr val="002060"/>
                </a:solidFill>
              </a:rPr>
              <a:t>Insular </a:t>
            </a:r>
            <a:r>
              <a:rPr lang="pt-PT" sz="2400" dirty="0" err="1">
                <a:solidFill>
                  <a:srgbClr val="002060"/>
                </a:solidFill>
              </a:rPr>
              <a:t>em Desenvolvimento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10 ilhas, das quais 9 habitadas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Aproximadamente</a:t>
            </a:r>
            <a:r>
              <a:rPr lang="pt-PT" sz="2400" dirty="0">
                <a:solidFill>
                  <a:srgbClr val="002060"/>
                </a:solidFill>
              </a:rPr>
              <a:t> 500 000 </a:t>
            </a:r>
            <a:r>
              <a:rPr lang="pt-PT" sz="2400" dirty="0" err="1">
                <a:solidFill>
                  <a:srgbClr val="002060"/>
                </a:solidFill>
              </a:rPr>
              <a:t>habitantes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Recursos</a:t>
            </a:r>
            <a:r>
              <a:rPr lang="pt-PT" sz="2400" dirty="0">
                <a:solidFill>
                  <a:srgbClr val="002060"/>
                </a:solidFill>
              </a:rPr>
              <a:t> naturais </a:t>
            </a:r>
            <a:r>
              <a:rPr lang="pt-PT" sz="2400" dirty="0" err="1">
                <a:solidFill>
                  <a:srgbClr val="002060"/>
                </a:solidFill>
              </a:rPr>
              <a:t>limitados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Forte investimento em capital humano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3E1DBBD4-1BF7-B4D9-19C6-B30B4D90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Earth Observatory - NASA Science">
            <a:extLst>
              <a:ext uri="{FF2B5EF4-FFF2-40B4-BE49-F238E27FC236}">
                <a16:creationId xmlns:a16="http://schemas.microsoft.com/office/drawing/2014/main" id="{660F1D33-9338-85C7-A1FA-FE41A6BF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56" y="3062902"/>
            <a:ext cx="3180371" cy="3180371"/>
          </a:xfrm>
          <a:prstGeom prst="rect">
            <a:avLst/>
          </a:prstGeom>
        </p:spPr>
      </p:pic>
      <p:pic>
        <p:nvPicPr>
          <p:cNvPr id="12" name="Imagem 11" descr="Where is Cape Verde? Location in the World Map, Geography &amp; Facts - Whereig.com">
            <a:extLst>
              <a:ext uri="{FF2B5EF4-FFF2-40B4-BE49-F238E27FC236}">
                <a16:creationId xmlns:a16="http://schemas.microsoft.com/office/drawing/2014/main" id="{A8AED763-B197-DDC8-BF78-B05F60F9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29" y="3957220"/>
            <a:ext cx="3602736" cy="22264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F4A16D-12C4-897A-52ED-531CC01B3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435A-681F-82CD-DC3A-BCC863B4A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463F19-AC99-A53B-C4BA-403889CC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Como </a:t>
            </a:r>
            <a:r>
              <a:rPr lang="pt-PT" sz="4000" dirty="0">
                <a:solidFill>
                  <a:srgbClr val="002060"/>
                </a:solidFill>
              </a:rPr>
              <a:t>funciona a ARES </a:t>
            </a:r>
            <a:r>
              <a:rPr lang="pt-PT" sz="4000" dirty="0" err="1">
                <a:solidFill>
                  <a:srgbClr val="002060"/>
                </a:solidFill>
              </a:rPr>
              <a:t>com </a:t>
            </a:r>
            <a:r>
              <a:rPr lang="pt-PT" sz="4000" dirty="0">
                <a:solidFill>
                  <a:srgbClr val="002060"/>
                </a:solidFill>
              </a:rPr>
              <a:t>a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345A2CA5-3F05-1FD1-802F-98701C818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892B12-247B-B583-600F-132753DA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03649F-72E2-4192-8341-64BD1DF67ED5}"/>
              </a:ext>
            </a:extLst>
          </p:cNvPr>
          <p:cNvSpPr txBox="1"/>
          <p:nvPr/>
        </p:nvSpPr>
        <p:spPr>
          <a:xfrm>
            <a:off x="608200" y="1736411"/>
            <a:ext cx="78867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Uma </a:t>
            </a:r>
            <a:r>
              <a:rPr lang="pt-PT" sz="2400" u="sng" dirty="0" err="1">
                <a:solidFill>
                  <a:srgbClr val="002060"/>
                </a:solidFill>
              </a:rPr>
              <a:t>abordagem colaborativa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Antes da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Atividades de reforço de capacidades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Workshops de formação;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Divulgação </a:t>
            </a:r>
            <a:r>
              <a:rPr lang="pt-PT" sz="1600" dirty="0">
                <a:solidFill>
                  <a:srgbClr val="002060"/>
                </a:solidFill>
              </a:rPr>
              <a:t>de normas </a:t>
            </a:r>
            <a:r>
              <a:rPr lang="pt-PT" sz="1600" dirty="0" err="1">
                <a:solidFill>
                  <a:srgbClr val="002060"/>
                </a:solidFill>
              </a:rPr>
              <a:t>e diretrizes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Orientação e apoio técnico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Durante 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Diálogo </a:t>
            </a:r>
            <a:r>
              <a:rPr lang="pt-PT" sz="1600" dirty="0" err="1">
                <a:solidFill>
                  <a:srgbClr val="002060"/>
                </a:solidFill>
              </a:rPr>
              <a:t>com a liderança institucional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Reuniões </a:t>
            </a:r>
            <a:r>
              <a:rPr lang="pt-PT" sz="1600" dirty="0" err="1">
                <a:solidFill>
                  <a:srgbClr val="002060"/>
                </a:solidFill>
              </a:rPr>
              <a:t>com </a:t>
            </a:r>
            <a:r>
              <a:rPr lang="pt-PT" sz="1600" dirty="0">
                <a:solidFill>
                  <a:srgbClr val="002060"/>
                </a:solidFill>
              </a:rPr>
              <a:t>o corpo </a:t>
            </a:r>
            <a:r>
              <a:rPr lang="pt-PT" sz="1600" dirty="0" err="1">
                <a:solidFill>
                  <a:srgbClr val="002060"/>
                </a:solidFill>
              </a:rPr>
              <a:t>docente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Interação com estudantes e </a:t>
            </a:r>
            <a:r>
              <a:rPr lang="pt-PT" sz="1600" dirty="0">
                <a:solidFill>
                  <a:srgbClr val="002060"/>
                </a:solidFill>
              </a:rPr>
              <a:t>partes interessadas;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Visitas</a:t>
            </a:r>
            <a:r>
              <a:rPr lang="pt-PT" sz="1600" dirty="0">
                <a:solidFill>
                  <a:srgbClr val="002060"/>
                </a:solidFill>
              </a:rPr>
              <a:t> ao local </a:t>
            </a:r>
            <a:r>
              <a:rPr lang="pt-PT" sz="1600" dirty="0" err="1">
                <a:solidFill>
                  <a:srgbClr val="002060"/>
                </a:solidFill>
              </a:rPr>
              <a:t>e análise de dados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FC7C4-EB56-A2C1-9E6B-81827BA8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D8DC3E-C0C3-D580-7A0A-9A47F74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Como </a:t>
            </a:r>
            <a:r>
              <a:rPr lang="pt-PT" sz="4000" dirty="0">
                <a:solidFill>
                  <a:srgbClr val="002060"/>
                </a:solidFill>
              </a:rPr>
              <a:t>funciona a ARES </a:t>
            </a:r>
            <a:r>
              <a:rPr lang="pt-PT" sz="4000" dirty="0" err="1">
                <a:solidFill>
                  <a:srgbClr val="002060"/>
                </a:solidFill>
              </a:rPr>
              <a:t>com </a:t>
            </a:r>
            <a:r>
              <a:rPr lang="pt-PT" sz="4000" dirty="0">
                <a:solidFill>
                  <a:srgbClr val="002060"/>
                </a:solidFill>
              </a:rPr>
              <a:t>a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AD43843-91AF-3B20-06B7-E99D1917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580DEF-B558-A546-A75B-1F57E975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6552D6-A220-B2EE-C7FE-23561EDB52A2}"/>
              </a:ext>
            </a:extLst>
          </p:cNvPr>
          <p:cNvSpPr txBox="1"/>
          <p:nvPr/>
        </p:nvSpPr>
        <p:spPr>
          <a:xfrm>
            <a:off x="608200" y="1736411"/>
            <a:ext cx="78867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Uma </a:t>
            </a:r>
            <a:r>
              <a:rPr lang="pt-PT" sz="2400" u="sng" dirty="0" err="1">
                <a:solidFill>
                  <a:srgbClr val="002060"/>
                </a:solidFill>
              </a:rPr>
              <a:t>abordagem colaborativa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Antes da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Atividades de reforço de capacidades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Workshops de formação;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Divulgação </a:t>
            </a:r>
            <a:r>
              <a:rPr lang="pt-PT" sz="1600" dirty="0">
                <a:solidFill>
                  <a:srgbClr val="002060"/>
                </a:solidFill>
              </a:rPr>
              <a:t>de normas </a:t>
            </a:r>
            <a:r>
              <a:rPr lang="pt-PT" sz="1600" dirty="0" err="1">
                <a:solidFill>
                  <a:srgbClr val="002060"/>
                </a:solidFill>
              </a:rPr>
              <a:t>e diretrizes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Orientação e apoio técnico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Durante 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Diálogo </a:t>
            </a:r>
            <a:r>
              <a:rPr lang="pt-PT" sz="1600" dirty="0" err="1">
                <a:solidFill>
                  <a:srgbClr val="002060"/>
                </a:solidFill>
              </a:rPr>
              <a:t>com a liderança institucional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Reuniões </a:t>
            </a:r>
            <a:r>
              <a:rPr lang="pt-PT" sz="1600" dirty="0" err="1">
                <a:solidFill>
                  <a:srgbClr val="002060"/>
                </a:solidFill>
              </a:rPr>
              <a:t>com </a:t>
            </a:r>
            <a:r>
              <a:rPr lang="pt-PT" sz="1600" dirty="0">
                <a:solidFill>
                  <a:srgbClr val="002060"/>
                </a:solidFill>
              </a:rPr>
              <a:t>o corpo </a:t>
            </a:r>
            <a:r>
              <a:rPr lang="pt-PT" sz="1600" dirty="0" err="1">
                <a:solidFill>
                  <a:srgbClr val="002060"/>
                </a:solidFill>
              </a:rPr>
              <a:t>docente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Interação com estudantes e </a:t>
            </a:r>
            <a:r>
              <a:rPr lang="pt-PT" sz="1600" dirty="0">
                <a:solidFill>
                  <a:srgbClr val="002060"/>
                </a:solidFill>
              </a:rPr>
              <a:t>partes interessadas;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Visitas</a:t>
            </a:r>
            <a:r>
              <a:rPr lang="pt-PT" sz="1600" dirty="0">
                <a:solidFill>
                  <a:srgbClr val="002060"/>
                </a:solidFill>
              </a:rPr>
              <a:t> ao local </a:t>
            </a:r>
            <a:r>
              <a:rPr lang="pt-PT" sz="1600" dirty="0" err="1">
                <a:solidFill>
                  <a:srgbClr val="002060"/>
                </a:solidFill>
              </a:rPr>
              <a:t>e análise de dados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9E9AB4-A177-FA15-4B88-067DDF89C910}"/>
              </a:ext>
            </a:extLst>
          </p:cNvPr>
          <p:cNvSpPr txBox="1"/>
          <p:nvPr/>
        </p:nvSpPr>
        <p:spPr>
          <a:xfrm>
            <a:off x="633367" y="5590914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b="1" dirty="0" err="1">
                <a:solidFill>
                  <a:srgbClr val="002060"/>
                </a:solidFill>
              </a:rPr>
              <a:t>Após a avaliação</a:t>
            </a:r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Relatórios </a:t>
            </a:r>
            <a:r>
              <a:rPr lang="pt-PT" sz="1600" dirty="0">
                <a:solidFill>
                  <a:srgbClr val="002060"/>
                </a:solidFill>
              </a:rPr>
              <a:t>de feedback</a:t>
            </a:r>
            <a:r>
              <a:rPr lang="pt-PT" sz="16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Recomendações </a:t>
            </a:r>
            <a:r>
              <a:rPr lang="pt-PT" sz="1600" dirty="0"/>
              <a:t>para </a:t>
            </a:r>
            <a:r>
              <a:rPr lang="pt-PT" sz="1600" dirty="0" err="1"/>
              <a:t>melhorias</a:t>
            </a:r>
            <a:r>
              <a:rPr lang="pt-PT" sz="16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Atividades de </a:t>
            </a:r>
            <a:r>
              <a:rPr lang="pt-PT" sz="1600" dirty="0"/>
              <a:t>acompanhamento </a:t>
            </a:r>
            <a:r>
              <a:rPr lang="pt-PT" sz="1600" dirty="0" err="1"/>
              <a:t>e monitorização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83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50ED-57B8-82BB-22DD-B7A96961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7F6936-9D5D-3068-35C0-8A4F6FC7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Benefícios </a:t>
            </a:r>
            <a:r>
              <a:rPr lang="pt-PT" sz="4000" dirty="0">
                <a:solidFill>
                  <a:srgbClr val="002060"/>
                </a:solidFill>
              </a:rPr>
              <a:t>da cooperação </a:t>
            </a:r>
            <a:r>
              <a:rPr lang="pt-PT" sz="600" dirty="0" err="1">
                <a:solidFill>
                  <a:srgbClr val="002060"/>
                </a:solidFill>
              </a:rPr>
              <a:t>entre </a:t>
            </a:r>
            <a:r>
              <a:rPr lang="pt-PT" sz="4000" dirty="0">
                <a:solidFill>
                  <a:srgbClr val="002060"/>
                </a:solidFill>
              </a:rPr>
              <a:t>a ARES </a:t>
            </a:r>
            <a:r>
              <a:rPr lang="pt-PT" sz="4000" dirty="0" err="1">
                <a:solidFill>
                  <a:srgbClr val="002060"/>
                </a:solidFill>
              </a:rPr>
              <a:t>e </a:t>
            </a:r>
            <a:r>
              <a:rPr lang="pt-PT" sz="4000" dirty="0">
                <a:solidFill>
                  <a:srgbClr val="002060"/>
                </a:solidFill>
              </a:rPr>
              <a:t>as instituições de ensino superior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4D852BB-1E2C-9B82-23BC-0004DE411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FC75BA-D2C1-41F4-C10D-A8187770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CC8B81-E396-1FFC-36DD-853D447A9416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as instituições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Governança e </a:t>
            </a:r>
            <a:r>
              <a:rPr lang="pt-PT" sz="1600" dirty="0">
                <a:solidFill>
                  <a:srgbClr val="002060"/>
                </a:solidFill>
              </a:rPr>
              <a:t>gestão </a:t>
            </a:r>
            <a:r>
              <a:rPr lang="pt-PT" sz="1600" dirty="0" err="1">
                <a:solidFill>
                  <a:srgbClr val="002060"/>
                </a:solidFill>
              </a:rPr>
              <a:t>mais sólidas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Melhoria da qualidade académica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credibilidade e reputação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reconhecimento</a:t>
            </a:r>
            <a:r>
              <a:rPr lang="pt-PT" sz="1600" dirty="0">
                <a:solidFill>
                  <a:srgbClr val="002060"/>
                </a:solidFill>
              </a:rPr>
              <a:t> internacional.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Para </a:t>
            </a:r>
            <a:r>
              <a:rPr lang="pt-PT" b="1" u="sng" dirty="0" err="1">
                <a:solidFill>
                  <a:schemeClr val="bg1"/>
                </a:solidFill>
              </a:rPr>
              <a:t>os estudantes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Melhores experiências</a:t>
            </a:r>
            <a:r>
              <a:rPr lang="pt-PT" sz="1600" dirty="0">
                <a:solidFill>
                  <a:schemeClr val="bg1"/>
                </a:solidFill>
              </a:rPr>
              <a:t> de aprendizagem;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Maior confiança </a:t>
            </a:r>
            <a:r>
              <a:rPr lang="pt-PT" sz="1600" dirty="0">
                <a:solidFill>
                  <a:schemeClr val="bg1"/>
                </a:solidFill>
              </a:rPr>
              <a:t>nas </a:t>
            </a:r>
            <a:r>
              <a:rPr lang="pt-PT" sz="1600" dirty="0" err="1">
                <a:solidFill>
                  <a:schemeClr val="bg1"/>
                </a:solidFill>
              </a:rPr>
              <a:t>qualificações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Melhores perspetivas de empregabilidade</a:t>
            </a:r>
            <a:r>
              <a:rPr lang="pt-PT" sz="16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bg1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Para </a:t>
            </a:r>
            <a:r>
              <a:rPr lang="pt-PT" b="1" u="sng" dirty="0" err="1">
                <a:solidFill>
                  <a:schemeClr val="bg1"/>
                </a:solidFill>
              </a:rPr>
              <a:t>a sociedade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Licenciados altamente qualificados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Desenvolvimento nacional mais sólido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Maior </a:t>
            </a:r>
            <a:r>
              <a:rPr lang="pt-PT" sz="1600" dirty="0">
                <a:solidFill>
                  <a:schemeClr val="bg1"/>
                </a:solidFill>
              </a:rPr>
              <a:t>confiança </a:t>
            </a:r>
            <a:r>
              <a:rPr lang="pt-PT" sz="1600" dirty="0" err="1">
                <a:solidFill>
                  <a:schemeClr val="bg1"/>
                </a:solidFill>
              </a:rPr>
              <a:t>do público </a:t>
            </a:r>
            <a:r>
              <a:rPr lang="pt-PT" sz="1600" dirty="0">
                <a:solidFill>
                  <a:schemeClr val="bg1"/>
                </a:solidFill>
              </a:rPr>
              <a:t>no </a:t>
            </a:r>
            <a:r>
              <a:rPr lang="pt-PT" sz="1600" dirty="0" err="1">
                <a:solidFill>
                  <a:schemeClr val="bg1"/>
                </a:solidFill>
              </a:rPr>
              <a:t>ensino superior</a:t>
            </a:r>
            <a:r>
              <a:rPr lang="pt-PT" sz="1600" dirty="0">
                <a:solidFill>
                  <a:schemeClr val="bg1"/>
                </a:solidFill>
              </a:rPr>
              <a:t>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65FC-639F-CF11-C6A6-12D89B98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F8FBAE-A06E-8C97-009E-906178AF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Benefícios </a:t>
            </a:r>
            <a:r>
              <a:rPr lang="pt-PT" sz="4000" dirty="0">
                <a:solidFill>
                  <a:srgbClr val="002060"/>
                </a:solidFill>
              </a:rPr>
              <a:t>da cooperação </a:t>
            </a:r>
            <a:r>
              <a:rPr lang="pt-PT" sz="600" dirty="0" err="1">
                <a:solidFill>
                  <a:srgbClr val="002060"/>
                </a:solidFill>
              </a:rPr>
              <a:t>entre </a:t>
            </a:r>
            <a:r>
              <a:rPr lang="pt-PT" sz="4000" dirty="0">
                <a:solidFill>
                  <a:srgbClr val="002060"/>
                </a:solidFill>
              </a:rPr>
              <a:t>a ARES </a:t>
            </a:r>
            <a:r>
              <a:rPr lang="pt-PT" sz="4000" dirty="0" err="1">
                <a:solidFill>
                  <a:srgbClr val="002060"/>
                </a:solidFill>
              </a:rPr>
              <a:t>e </a:t>
            </a:r>
            <a:r>
              <a:rPr lang="pt-PT" sz="4000" dirty="0">
                <a:solidFill>
                  <a:srgbClr val="002060"/>
                </a:solidFill>
              </a:rPr>
              <a:t>as instituições de ensino superior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06EA09F-A014-D89E-246A-8862866F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9C05DC-587B-BB42-EAC1-79AE3B70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939551-F166-3685-94F6-40206C7F1D62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as instituições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Governança e </a:t>
            </a:r>
            <a:r>
              <a:rPr lang="pt-PT" sz="1600" dirty="0">
                <a:solidFill>
                  <a:srgbClr val="002060"/>
                </a:solidFill>
              </a:rPr>
              <a:t>gestão </a:t>
            </a:r>
            <a:r>
              <a:rPr lang="pt-PT" sz="1600" dirty="0" err="1">
                <a:solidFill>
                  <a:srgbClr val="002060"/>
                </a:solidFill>
              </a:rPr>
              <a:t>mais sólidas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Melhoria da qualidade académica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credibilidade e reputação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reconhecimento</a:t>
            </a:r>
            <a:r>
              <a:rPr lang="pt-PT" sz="1600" dirty="0">
                <a:solidFill>
                  <a:srgbClr val="002060"/>
                </a:solidFill>
              </a:rPr>
              <a:t> internacional.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os estudantes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Melhores experiências</a:t>
            </a:r>
            <a:r>
              <a:rPr lang="pt-PT" sz="1600" dirty="0">
                <a:solidFill>
                  <a:srgbClr val="002060"/>
                </a:solidFill>
              </a:rPr>
              <a:t> de aprendizagem;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confiança </a:t>
            </a:r>
            <a:r>
              <a:rPr lang="pt-PT" sz="1600" dirty="0">
                <a:solidFill>
                  <a:srgbClr val="002060"/>
                </a:solidFill>
              </a:rPr>
              <a:t>nas </a:t>
            </a:r>
            <a:r>
              <a:rPr lang="pt-PT" sz="1600" dirty="0" err="1">
                <a:solidFill>
                  <a:srgbClr val="002060"/>
                </a:solidFill>
              </a:rPr>
              <a:t>qualificações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Melhores perspetivas de empregabilidade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Para </a:t>
            </a:r>
            <a:r>
              <a:rPr lang="pt-PT" b="1" u="sng" dirty="0" err="1">
                <a:solidFill>
                  <a:schemeClr val="bg1"/>
                </a:solidFill>
              </a:rPr>
              <a:t>a sociedade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Licenciados altamente qualificados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Desenvolvimento nacional mais sólido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Maior </a:t>
            </a:r>
            <a:r>
              <a:rPr lang="pt-PT" sz="1600" dirty="0">
                <a:solidFill>
                  <a:schemeClr val="bg1"/>
                </a:solidFill>
              </a:rPr>
              <a:t>confiança </a:t>
            </a:r>
            <a:r>
              <a:rPr lang="pt-PT" sz="1600" dirty="0" err="1">
                <a:solidFill>
                  <a:schemeClr val="bg1"/>
                </a:solidFill>
              </a:rPr>
              <a:t>do público </a:t>
            </a:r>
            <a:r>
              <a:rPr lang="pt-PT" sz="1600" dirty="0">
                <a:solidFill>
                  <a:schemeClr val="bg1"/>
                </a:solidFill>
              </a:rPr>
              <a:t>no </a:t>
            </a:r>
            <a:r>
              <a:rPr lang="pt-PT" sz="1600" dirty="0" err="1">
                <a:solidFill>
                  <a:schemeClr val="bg1"/>
                </a:solidFill>
              </a:rPr>
              <a:t>ensino superior</a:t>
            </a:r>
            <a:r>
              <a:rPr lang="pt-PT" sz="1600" dirty="0">
                <a:solidFill>
                  <a:schemeClr val="bg1"/>
                </a:solidFill>
              </a:rPr>
              <a:t>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041C-EC3F-BC4F-7544-36367429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5287AA-9D55-7B63-086E-0AA47759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Benefícios </a:t>
            </a:r>
            <a:r>
              <a:rPr lang="pt-PT" sz="4000" dirty="0">
                <a:solidFill>
                  <a:srgbClr val="002060"/>
                </a:solidFill>
              </a:rPr>
              <a:t>da cooperação </a:t>
            </a:r>
            <a:r>
              <a:rPr lang="pt-PT" sz="600" dirty="0" err="1">
                <a:solidFill>
                  <a:srgbClr val="002060"/>
                </a:solidFill>
              </a:rPr>
              <a:t>entre </a:t>
            </a:r>
            <a:r>
              <a:rPr lang="pt-PT" sz="4000" dirty="0">
                <a:solidFill>
                  <a:srgbClr val="002060"/>
                </a:solidFill>
              </a:rPr>
              <a:t>a ARES </a:t>
            </a:r>
            <a:r>
              <a:rPr lang="pt-PT" sz="4000" dirty="0" err="1">
                <a:solidFill>
                  <a:srgbClr val="002060"/>
                </a:solidFill>
              </a:rPr>
              <a:t>e </a:t>
            </a:r>
            <a:r>
              <a:rPr lang="pt-PT" sz="4000" dirty="0">
                <a:solidFill>
                  <a:srgbClr val="002060"/>
                </a:solidFill>
              </a:rPr>
              <a:t>as instituições de ensino superior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7E5C66B1-93E6-B849-FA7B-76AAF479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29AA0-A3F0-2FBE-6B08-A79DF328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84B253-6457-9313-4961-AA61627D2A21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as instituições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Governança e </a:t>
            </a:r>
            <a:r>
              <a:rPr lang="pt-PT" sz="1600" dirty="0">
                <a:solidFill>
                  <a:srgbClr val="002060"/>
                </a:solidFill>
              </a:rPr>
              <a:t>gestão </a:t>
            </a:r>
            <a:r>
              <a:rPr lang="pt-PT" sz="1600" dirty="0" err="1">
                <a:solidFill>
                  <a:srgbClr val="002060"/>
                </a:solidFill>
              </a:rPr>
              <a:t>mais sólidas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Melhoria da qualidade académica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credibilidade e reputação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reconhecimento</a:t>
            </a:r>
            <a:r>
              <a:rPr lang="pt-PT" sz="1600" dirty="0">
                <a:solidFill>
                  <a:srgbClr val="002060"/>
                </a:solidFill>
              </a:rPr>
              <a:t> internacional.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os estudantes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Melhores experiências</a:t>
            </a:r>
            <a:r>
              <a:rPr lang="pt-PT" sz="1600" dirty="0">
                <a:solidFill>
                  <a:srgbClr val="002060"/>
                </a:solidFill>
              </a:rPr>
              <a:t> de aprendizagem;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confiança </a:t>
            </a:r>
            <a:r>
              <a:rPr lang="pt-PT" sz="1600" dirty="0">
                <a:solidFill>
                  <a:srgbClr val="002060"/>
                </a:solidFill>
              </a:rPr>
              <a:t>nas </a:t>
            </a:r>
            <a:r>
              <a:rPr lang="pt-PT" sz="1600" dirty="0" err="1">
                <a:solidFill>
                  <a:srgbClr val="002060"/>
                </a:solidFill>
              </a:rPr>
              <a:t>qualificações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Melhores perspetivas de empregabilidade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Para </a:t>
            </a:r>
            <a:r>
              <a:rPr lang="pt-PT" b="1" u="sng" dirty="0" err="1">
                <a:solidFill>
                  <a:srgbClr val="002060"/>
                </a:solidFill>
              </a:rPr>
              <a:t>a sociedade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Licenciados altamente qualificados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Desenvolvimento nacional mais sólido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Maior </a:t>
            </a:r>
            <a:r>
              <a:rPr lang="pt-PT" sz="1600" dirty="0">
                <a:solidFill>
                  <a:srgbClr val="002060"/>
                </a:solidFill>
              </a:rPr>
              <a:t>confiança </a:t>
            </a:r>
            <a:r>
              <a:rPr lang="pt-PT" sz="1600" dirty="0" err="1">
                <a:solidFill>
                  <a:srgbClr val="002060"/>
                </a:solidFill>
              </a:rPr>
              <a:t>do público </a:t>
            </a:r>
            <a:r>
              <a:rPr lang="pt-PT" sz="1600" dirty="0">
                <a:solidFill>
                  <a:srgbClr val="002060"/>
                </a:solidFill>
              </a:rPr>
              <a:t>no </a:t>
            </a:r>
            <a:r>
              <a:rPr lang="pt-PT" sz="1600" dirty="0" err="1">
                <a:solidFill>
                  <a:srgbClr val="002060"/>
                </a:solidFill>
              </a:rPr>
              <a:t>ensino superior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1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74F60-FB4F-15AE-9C2B-8124D778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587AD6-23C6-4F26-1761-E6012678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Desafios atuais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A46FAC3-FC56-22AC-EEDF-EDC8E248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B9CC99-D3D2-2849-B562-D02BCC36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96B7BC-D4AF-7D03-68A9-E21272FB642B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Principais desafios </a:t>
            </a:r>
            <a:r>
              <a:rPr lang="pt-PT" b="1" dirty="0">
                <a:solidFill>
                  <a:srgbClr val="002060"/>
                </a:solidFill>
              </a:rPr>
              <a:t>em Cabo 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Recursos humanos especializados limitados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Reforço da cultura da qualidade em todas as instituições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Desenvolvimento de sistemas de </a:t>
            </a:r>
            <a:r>
              <a:rPr lang="pt-PT" dirty="0">
                <a:solidFill>
                  <a:srgbClr val="002060"/>
                </a:solidFill>
              </a:rPr>
              <a:t>informação </a:t>
            </a:r>
            <a:r>
              <a:rPr lang="pt-PT" dirty="0" err="1">
                <a:solidFill>
                  <a:srgbClr val="002060"/>
                </a:solidFill>
              </a:rPr>
              <a:t>integrados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Resposta </a:t>
            </a:r>
            <a:r>
              <a:rPr lang="pt-PT" dirty="0">
                <a:solidFill>
                  <a:srgbClr val="002060"/>
                </a:solidFill>
              </a:rPr>
              <a:t>às </a:t>
            </a:r>
            <a:r>
              <a:rPr lang="pt-PT" dirty="0" err="1">
                <a:solidFill>
                  <a:srgbClr val="002060"/>
                </a:solidFill>
              </a:rPr>
              <a:t>tendências de internacionalização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Alinhamento com os quadros de qualidade </a:t>
            </a:r>
            <a:r>
              <a:rPr lang="pt-PT" dirty="0">
                <a:solidFill>
                  <a:srgbClr val="002060"/>
                </a:solidFill>
              </a:rPr>
              <a:t>africanos </a:t>
            </a:r>
            <a:r>
              <a:rPr lang="pt-PT" dirty="0" err="1">
                <a:solidFill>
                  <a:srgbClr val="002060"/>
                </a:solidFill>
              </a:rPr>
              <a:t>e </a:t>
            </a:r>
            <a:r>
              <a:rPr lang="pt-PT" dirty="0">
                <a:solidFill>
                  <a:srgbClr val="002060"/>
                </a:solidFill>
              </a:rPr>
              <a:t>internacionais.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Resposta da 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Desenvolvimento profissional contínuo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Cooperação </a:t>
            </a:r>
            <a:r>
              <a:rPr lang="pt-PT" dirty="0" err="1">
                <a:solidFill>
                  <a:schemeClr val="bg1"/>
                </a:solidFill>
              </a:rPr>
              <a:t>e parcerias </a:t>
            </a:r>
            <a:r>
              <a:rPr lang="pt-PT" dirty="0">
                <a:solidFill>
                  <a:schemeClr val="bg1"/>
                </a:solidFill>
              </a:rPr>
              <a:t>internacionais;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Participação </a:t>
            </a:r>
            <a:r>
              <a:rPr lang="pt-PT" dirty="0">
                <a:solidFill>
                  <a:schemeClr val="bg1"/>
                </a:solidFill>
              </a:rPr>
              <a:t>em redes continentais </a:t>
            </a:r>
            <a:r>
              <a:rPr lang="pt-PT" dirty="0" err="1">
                <a:solidFill>
                  <a:schemeClr val="bg1"/>
                </a:solidFill>
              </a:rPr>
              <a:t>e </a:t>
            </a:r>
            <a:r>
              <a:rPr lang="pt-PT" dirty="0">
                <a:solidFill>
                  <a:schemeClr val="bg1"/>
                </a:solidFill>
              </a:rPr>
              <a:t>globais </a:t>
            </a:r>
            <a:r>
              <a:rPr lang="pt-PT" dirty="0" err="1">
                <a:solidFill>
                  <a:schemeClr val="bg1"/>
                </a:solidFill>
              </a:rPr>
              <a:t>de garantia da qualidade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Promoção </a:t>
            </a:r>
            <a:r>
              <a:rPr lang="pt-PT" dirty="0">
                <a:solidFill>
                  <a:schemeClr val="bg1"/>
                </a:solidFill>
              </a:rPr>
              <a:t>da </a:t>
            </a:r>
            <a:r>
              <a:rPr lang="pt-PT" dirty="0" err="1">
                <a:solidFill>
                  <a:schemeClr val="bg1"/>
                </a:solidFill>
              </a:rPr>
              <a:t>melhoria da qualidade baseada em dados concretos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56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DFED-F4C3-0512-4618-C144CF740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0061CF-4EFE-B1C2-FC2A-94890CEB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Desafios atuais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A9A0DA49-4417-E515-45D5-DF5D2531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6544085-6B51-8842-D77F-56EC5633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4890C41-7A5B-82F0-84D8-16B1001E11CE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Principais desafios </a:t>
            </a:r>
            <a:r>
              <a:rPr lang="pt-PT" b="1" dirty="0">
                <a:solidFill>
                  <a:srgbClr val="002060"/>
                </a:solidFill>
              </a:rPr>
              <a:t>em Cabo 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Recursos humanos especializados limitados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Reforço da cultura da qualidade em todas as instituições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Desenvolvimento de sistemas de </a:t>
            </a:r>
            <a:r>
              <a:rPr lang="pt-PT" dirty="0">
                <a:solidFill>
                  <a:srgbClr val="002060"/>
                </a:solidFill>
              </a:rPr>
              <a:t>informação </a:t>
            </a:r>
            <a:r>
              <a:rPr lang="pt-PT" dirty="0" err="1">
                <a:solidFill>
                  <a:srgbClr val="002060"/>
                </a:solidFill>
              </a:rPr>
              <a:t>integrados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Resposta </a:t>
            </a:r>
            <a:r>
              <a:rPr lang="pt-PT" dirty="0">
                <a:solidFill>
                  <a:srgbClr val="002060"/>
                </a:solidFill>
              </a:rPr>
              <a:t>às </a:t>
            </a:r>
            <a:r>
              <a:rPr lang="pt-PT" dirty="0" err="1">
                <a:solidFill>
                  <a:srgbClr val="002060"/>
                </a:solidFill>
              </a:rPr>
              <a:t>tendências de internacionalização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Alinhamento com os quadros de qualidade </a:t>
            </a:r>
            <a:r>
              <a:rPr lang="pt-PT" dirty="0">
                <a:solidFill>
                  <a:srgbClr val="002060"/>
                </a:solidFill>
              </a:rPr>
              <a:t>africanos </a:t>
            </a:r>
            <a:r>
              <a:rPr lang="pt-PT" dirty="0" err="1">
                <a:solidFill>
                  <a:srgbClr val="002060"/>
                </a:solidFill>
              </a:rPr>
              <a:t>e </a:t>
            </a:r>
            <a:r>
              <a:rPr lang="pt-PT" dirty="0">
                <a:solidFill>
                  <a:srgbClr val="002060"/>
                </a:solidFill>
              </a:rPr>
              <a:t>internacionais.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rgbClr val="002060"/>
                </a:solidFill>
              </a:rPr>
              <a:t>Resposta da 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Desenvolvimento profissional contínuo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Cooperação </a:t>
            </a:r>
            <a:r>
              <a:rPr lang="pt-PT" dirty="0" err="1">
                <a:solidFill>
                  <a:srgbClr val="002060"/>
                </a:solidFill>
              </a:rPr>
              <a:t>e parcerias </a:t>
            </a:r>
            <a:r>
              <a:rPr lang="pt-PT" dirty="0">
                <a:solidFill>
                  <a:srgbClr val="002060"/>
                </a:solidFill>
              </a:rPr>
              <a:t>internacionais;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Participação </a:t>
            </a:r>
            <a:r>
              <a:rPr lang="pt-PT" dirty="0">
                <a:solidFill>
                  <a:srgbClr val="002060"/>
                </a:solidFill>
              </a:rPr>
              <a:t>em redes continentais </a:t>
            </a:r>
            <a:r>
              <a:rPr lang="pt-PT" dirty="0" err="1">
                <a:solidFill>
                  <a:srgbClr val="002060"/>
                </a:solidFill>
              </a:rPr>
              <a:t>e </a:t>
            </a:r>
            <a:r>
              <a:rPr lang="pt-PT" dirty="0">
                <a:solidFill>
                  <a:srgbClr val="002060"/>
                </a:solidFill>
              </a:rPr>
              <a:t>globais </a:t>
            </a:r>
            <a:r>
              <a:rPr lang="pt-PT" dirty="0" err="1">
                <a:solidFill>
                  <a:srgbClr val="002060"/>
                </a:solidFill>
              </a:rPr>
              <a:t>de garantia da qualidade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Promoção </a:t>
            </a:r>
            <a:r>
              <a:rPr lang="pt-PT" dirty="0">
                <a:solidFill>
                  <a:srgbClr val="002060"/>
                </a:solidFill>
              </a:rPr>
              <a:t>da </a:t>
            </a:r>
            <a:r>
              <a:rPr lang="pt-PT" dirty="0" err="1">
                <a:solidFill>
                  <a:srgbClr val="002060"/>
                </a:solidFill>
              </a:rPr>
              <a:t>melhoria da qualidade baseada em dados concretos</a:t>
            </a:r>
            <a:r>
              <a:rPr lang="pt-PT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16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E5CD-7000-E1ED-96B0-B41A7C06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1ED03-171A-80D1-7D3A-FE422102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Envolvimento</a:t>
            </a:r>
            <a:r>
              <a:rPr lang="pt-PT" sz="4000" dirty="0">
                <a:solidFill>
                  <a:srgbClr val="002060"/>
                </a:solidFill>
              </a:rPr>
              <a:t> internacional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B7CA738-3BEB-A762-1E17-3490E56F3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C7B51BE-0806-9D45-1B06-EDB3E108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A1D7FDF-EB4B-7F4C-7C0C-509705A8C7CF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 ARES </a:t>
            </a:r>
            <a:r>
              <a:rPr lang="pt-PT" b="1" dirty="0" err="1">
                <a:solidFill>
                  <a:srgbClr val="002060"/>
                </a:solidFill>
              </a:rPr>
              <a:t>participa ativamente </a:t>
            </a:r>
            <a:r>
              <a:rPr lang="pt-PT" b="1" dirty="0">
                <a:solidFill>
                  <a:srgbClr val="002060"/>
                </a:solidFill>
              </a:rPr>
              <a:t>em </a:t>
            </a:r>
            <a:r>
              <a:rPr lang="pt-PT" b="1" dirty="0" err="1">
                <a:solidFill>
                  <a:srgbClr val="002060"/>
                </a:solidFill>
              </a:rPr>
              <a:t>iniciativas </a:t>
            </a:r>
            <a:r>
              <a:rPr lang="pt-PT" b="1" dirty="0">
                <a:solidFill>
                  <a:srgbClr val="002060"/>
                </a:solidFill>
              </a:rPr>
              <a:t>regionais </a:t>
            </a:r>
            <a:r>
              <a:rPr lang="pt-PT" b="1" dirty="0" err="1">
                <a:solidFill>
                  <a:srgbClr val="002060"/>
                </a:solidFill>
              </a:rPr>
              <a:t>e </a:t>
            </a:r>
            <a:r>
              <a:rPr lang="pt-PT" b="1" dirty="0">
                <a:solidFill>
                  <a:srgbClr val="002060"/>
                </a:solidFill>
              </a:rPr>
              <a:t>internacionais </a:t>
            </a:r>
            <a:r>
              <a:rPr lang="pt-PT" b="1" dirty="0" err="1">
                <a:solidFill>
                  <a:srgbClr val="002060"/>
                </a:solidFill>
              </a:rPr>
              <a:t>de garantia da qualidade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chemeClr val="bg1"/>
                </a:solidFill>
              </a:rPr>
              <a:t>Exemplos</a:t>
            </a:r>
            <a:r>
              <a:rPr lang="pt-PT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r>
              <a:rPr lang="pt-PT" b="1" u="sng" dirty="0" err="1">
                <a:solidFill>
                  <a:schemeClr val="bg1"/>
                </a:solidFill>
              </a:rPr>
              <a:t>Objetivo estratégico</a:t>
            </a:r>
            <a:endParaRPr lang="pt-PT" b="1" u="sng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Reforçar </a:t>
            </a:r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err="1">
                <a:solidFill>
                  <a:schemeClr val="bg1"/>
                </a:solidFill>
              </a:rPr>
              <a:t>credibilidade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a comparabilidade e o reconhecimento</a:t>
            </a:r>
            <a:r>
              <a:rPr lang="pt-PT" dirty="0">
                <a:solidFill>
                  <a:schemeClr val="bg1"/>
                </a:solidFill>
              </a:rPr>
              <a:t> internacional do </a:t>
            </a:r>
            <a:r>
              <a:rPr lang="pt-PT" dirty="0" err="1">
                <a:solidFill>
                  <a:schemeClr val="bg1"/>
                </a:solidFill>
              </a:rPr>
              <a:t>sistema de ensino superior de</a:t>
            </a:r>
            <a:r>
              <a:rPr lang="pt-PT" dirty="0">
                <a:solidFill>
                  <a:schemeClr val="bg1"/>
                </a:solidFill>
              </a:rPr>
              <a:t> Cabo </a:t>
            </a:r>
            <a:r>
              <a:rPr lang="pt-PT" dirty="0" err="1">
                <a:solidFill>
                  <a:schemeClr val="bg1"/>
                </a:solidFill>
              </a:rPr>
              <a:t>Verde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22AA-B6AC-38CA-6CB9-49D77DD08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8DE266-A14D-DBAD-3A79-0616088B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Envolvimento</a:t>
            </a:r>
            <a:r>
              <a:rPr lang="pt-PT" sz="4000" dirty="0">
                <a:solidFill>
                  <a:srgbClr val="002060"/>
                </a:solidFill>
              </a:rPr>
              <a:t> internacional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37E2CAB-83C7-8868-EB6B-B8D10696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3B68D3-7736-C71B-D01C-AA61A0E89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E1C823-9B33-C18F-541A-401824F80779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 ARES </a:t>
            </a:r>
            <a:r>
              <a:rPr lang="pt-PT" b="1" dirty="0" err="1">
                <a:solidFill>
                  <a:srgbClr val="002060"/>
                </a:solidFill>
              </a:rPr>
              <a:t>participa ativamente </a:t>
            </a:r>
            <a:r>
              <a:rPr lang="pt-PT" b="1" dirty="0">
                <a:solidFill>
                  <a:srgbClr val="002060"/>
                </a:solidFill>
              </a:rPr>
              <a:t>em </a:t>
            </a:r>
            <a:r>
              <a:rPr lang="pt-PT" b="1" dirty="0" err="1">
                <a:solidFill>
                  <a:srgbClr val="002060"/>
                </a:solidFill>
              </a:rPr>
              <a:t>iniciativas </a:t>
            </a:r>
            <a:r>
              <a:rPr lang="pt-PT" b="1" dirty="0">
                <a:solidFill>
                  <a:srgbClr val="002060"/>
                </a:solidFill>
              </a:rPr>
              <a:t>regionais </a:t>
            </a:r>
            <a:r>
              <a:rPr lang="pt-PT" b="1" dirty="0" err="1">
                <a:solidFill>
                  <a:srgbClr val="002060"/>
                </a:solidFill>
              </a:rPr>
              <a:t>e </a:t>
            </a:r>
            <a:r>
              <a:rPr lang="pt-PT" b="1" dirty="0">
                <a:solidFill>
                  <a:srgbClr val="002060"/>
                </a:solidFill>
              </a:rPr>
              <a:t>internacionais </a:t>
            </a:r>
            <a:r>
              <a:rPr lang="pt-PT" b="1" dirty="0" err="1">
                <a:solidFill>
                  <a:srgbClr val="002060"/>
                </a:solidFill>
              </a:rPr>
              <a:t>de garantia da qualidade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Exemplos</a:t>
            </a:r>
            <a:r>
              <a:rPr lang="pt-PT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AfriQAN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060"/>
              </a:solidFill>
            </a:endParaRPr>
          </a:p>
          <a:p>
            <a:r>
              <a:rPr lang="pt-PT" b="1" u="sng" dirty="0" err="1">
                <a:solidFill>
                  <a:schemeClr val="bg1"/>
                </a:solidFill>
              </a:rPr>
              <a:t>Objetivo estratégico</a:t>
            </a:r>
            <a:endParaRPr lang="pt-PT" b="1" u="sng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Reforçar </a:t>
            </a:r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err="1">
                <a:solidFill>
                  <a:schemeClr val="bg1"/>
                </a:solidFill>
              </a:rPr>
              <a:t>credibilidade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a comparabilidade e o reconhecimento</a:t>
            </a:r>
            <a:r>
              <a:rPr lang="pt-PT" dirty="0">
                <a:solidFill>
                  <a:schemeClr val="bg1"/>
                </a:solidFill>
              </a:rPr>
              <a:t> internacional do </a:t>
            </a:r>
            <a:r>
              <a:rPr lang="pt-PT" dirty="0" err="1">
                <a:solidFill>
                  <a:schemeClr val="bg1"/>
                </a:solidFill>
              </a:rPr>
              <a:t>sistema de ensino superior de</a:t>
            </a:r>
            <a:r>
              <a:rPr lang="pt-PT" dirty="0">
                <a:solidFill>
                  <a:schemeClr val="bg1"/>
                </a:solidFill>
              </a:rPr>
              <a:t> Cabo </a:t>
            </a:r>
            <a:r>
              <a:rPr lang="pt-PT" dirty="0" err="1">
                <a:solidFill>
                  <a:schemeClr val="bg1"/>
                </a:solidFill>
              </a:rPr>
              <a:t>Verde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6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A574-3A34-4682-26EF-AD4002B6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4DA7BC-CBEA-BA14-9493-5EEBDF0B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Envolvimento</a:t>
            </a:r>
            <a:r>
              <a:rPr lang="pt-PT" sz="4000" dirty="0">
                <a:solidFill>
                  <a:srgbClr val="002060"/>
                </a:solidFill>
              </a:rPr>
              <a:t> internacional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9C226C8-8F22-12E2-20E9-0910F1B0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7F70FD-641E-967E-1E37-E4A30C7C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9E5FB6-0A25-ABFE-77F4-A236DD122DB7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 ARES </a:t>
            </a:r>
            <a:r>
              <a:rPr lang="pt-PT" b="1" dirty="0" err="1">
                <a:solidFill>
                  <a:srgbClr val="002060"/>
                </a:solidFill>
              </a:rPr>
              <a:t>participa ativamente </a:t>
            </a:r>
            <a:r>
              <a:rPr lang="pt-PT" b="1" dirty="0">
                <a:solidFill>
                  <a:srgbClr val="002060"/>
                </a:solidFill>
              </a:rPr>
              <a:t>em </a:t>
            </a:r>
            <a:r>
              <a:rPr lang="pt-PT" b="1" dirty="0" err="1">
                <a:solidFill>
                  <a:srgbClr val="002060"/>
                </a:solidFill>
              </a:rPr>
              <a:t>iniciativas </a:t>
            </a:r>
            <a:r>
              <a:rPr lang="pt-PT" b="1" dirty="0">
                <a:solidFill>
                  <a:srgbClr val="002060"/>
                </a:solidFill>
              </a:rPr>
              <a:t>regionais </a:t>
            </a:r>
            <a:r>
              <a:rPr lang="pt-PT" b="1" dirty="0" err="1">
                <a:solidFill>
                  <a:srgbClr val="002060"/>
                </a:solidFill>
              </a:rPr>
              <a:t>e </a:t>
            </a:r>
            <a:r>
              <a:rPr lang="pt-PT" b="1" dirty="0">
                <a:solidFill>
                  <a:srgbClr val="002060"/>
                </a:solidFill>
              </a:rPr>
              <a:t>internacionais </a:t>
            </a:r>
            <a:r>
              <a:rPr lang="pt-PT" b="1" dirty="0" err="1">
                <a:solidFill>
                  <a:srgbClr val="002060"/>
                </a:solidFill>
              </a:rPr>
              <a:t>de garantia da qualidade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Exemplos</a:t>
            </a:r>
            <a:r>
              <a:rPr lang="pt-PT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AfriQAN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060"/>
              </a:solidFill>
            </a:endParaRPr>
          </a:p>
          <a:p>
            <a:r>
              <a:rPr lang="pt-PT" b="1" u="sng" dirty="0" err="1">
                <a:solidFill>
                  <a:srgbClr val="002060"/>
                </a:solidFill>
              </a:rPr>
              <a:t>Objetivo estratégico</a:t>
            </a:r>
            <a:endParaRPr lang="pt-PT" b="1" u="sng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 err="1">
                <a:solidFill>
                  <a:srgbClr val="002060"/>
                </a:solidFill>
              </a:rPr>
              <a:t>Reforçar </a:t>
            </a:r>
            <a:r>
              <a:rPr lang="pt-PT" dirty="0">
                <a:solidFill>
                  <a:srgbClr val="002060"/>
                </a:solidFill>
              </a:rPr>
              <a:t>a </a:t>
            </a:r>
            <a:r>
              <a:rPr lang="pt-PT" dirty="0" err="1">
                <a:solidFill>
                  <a:srgbClr val="002060"/>
                </a:solidFill>
              </a:rPr>
              <a:t>credibilidade</a:t>
            </a:r>
            <a:r>
              <a:rPr lang="pt-PT" dirty="0">
                <a:solidFill>
                  <a:srgbClr val="002060"/>
                </a:solidFill>
              </a:rPr>
              <a:t>, </a:t>
            </a:r>
            <a:r>
              <a:rPr lang="pt-PT" dirty="0" err="1">
                <a:solidFill>
                  <a:srgbClr val="002060"/>
                </a:solidFill>
              </a:rPr>
              <a:t>a comparabilidade e o reconhecimento</a:t>
            </a:r>
            <a:r>
              <a:rPr lang="pt-PT" dirty="0">
                <a:solidFill>
                  <a:srgbClr val="002060"/>
                </a:solidFill>
              </a:rPr>
              <a:t> internacional do </a:t>
            </a:r>
            <a:r>
              <a:rPr lang="pt-PT" dirty="0" err="1">
                <a:solidFill>
                  <a:srgbClr val="002060"/>
                </a:solidFill>
              </a:rPr>
              <a:t>sistema de ensino superior de</a:t>
            </a:r>
            <a:r>
              <a:rPr lang="pt-PT" dirty="0">
                <a:solidFill>
                  <a:srgbClr val="002060"/>
                </a:solidFill>
              </a:rPr>
              <a:t> Cabo </a:t>
            </a:r>
            <a:r>
              <a:rPr lang="pt-PT" dirty="0" err="1">
                <a:solidFill>
                  <a:srgbClr val="002060"/>
                </a:solidFill>
              </a:rPr>
              <a:t>Verde</a:t>
            </a:r>
            <a:r>
              <a:rPr lang="pt-PT" dirty="0">
                <a:solidFill>
                  <a:srgbClr val="002060"/>
                </a:solidFill>
              </a:rPr>
              <a:t>.</a:t>
            </a:r>
            <a:endParaRPr lang="pt-P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5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84CF0-324A-8DF2-1054-07EEC7CD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910EBF-8BCC-FBEE-2966-B496B1B3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Cabo Verde: </a:t>
            </a:r>
            <a:r>
              <a:rPr lang="pt-PT" sz="4000" dirty="0" err="1">
                <a:solidFill>
                  <a:srgbClr val="002060"/>
                </a:solidFill>
              </a:rPr>
              <a:t>Contexto nacional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93634F-0DD0-8EB2-EECD-AA2E82AAB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67765"/>
            <a:ext cx="80124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Pequeno Estado </a:t>
            </a:r>
            <a:r>
              <a:rPr lang="pt-PT" sz="2400" dirty="0">
                <a:solidFill>
                  <a:srgbClr val="002060"/>
                </a:solidFill>
              </a:rPr>
              <a:t>Insular </a:t>
            </a:r>
            <a:r>
              <a:rPr lang="pt-PT" sz="2400" dirty="0" err="1">
                <a:solidFill>
                  <a:srgbClr val="002060"/>
                </a:solidFill>
              </a:rPr>
              <a:t>em Desenvolvimento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10 ilhas, das quais 9 habitadas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Aproximadamente</a:t>
            </a:r>
            <a:r>
              <a:rPr lang="pt-PT" sz="2400" dirty="0">
                <a:solidFill>
                  <a:srgbClr val="002060"/>
                </a:solidFill>
              </a:rPr>
              <a:t> 500 000 </a:t>
            </a:r>
            <a:r>
              <a:rPr lang="pt-PT" sz="2400" dirty="0" err="1">
                <a:solidFill>
                  <a:srgbClr val="002060"/>
                </a:solidFill>
              </a:rPr>
              <a:t>habitantes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Recursos</a:t>
            </a:r>
            <a:r>
              <a:rPr lang="pt-PT" sz="2400" dirty="0">
                <a:solidFill>
                  <a:srgbClr val="002060"/>
                </a:solidFill>
              </a:rPr>
              <a:t> naturais </a:t>
            </a:r>
            <a:r>
              <a:rPr lang="pt-PT" sz="2400" dirty="0" err="1">
                <a:solidFill>
                  <a:srgbClr val="002060"/>
                </a:solidFill>
              </a:rPr>
              <a:t>limitados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Forte investimento em capital humano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</a:rPr>
              <a:t>«Em Cabo Verde, o principal recurso estratégico é o conhecimento</a:t>
            </a:r>
            <a:r>
              <a:rPr lang="pt-PT" dirty="0">
                <a:solidFill>
                  <a:srgbClr val="0070C0"/>
                </a:solidFill>
              </a:rPr>
              <a:t>.»</a:t>
            </a:r>
            <a:endParaRPr lang="" dirty="0">
              <a:solidFill>
                <a:srgbClr val="0070C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0997C035-F542-7B67-C0CD-9DDA6BF2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6942D5B-05EE-42FC-9EF3-03B5FE6F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6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55B5-DB65-B049-C837-381BF609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77DC69-B273-1128-2BD0-A4CCFBBD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Pontos</a:t>
            </a:r>
            <a:r>
              <a:rPr lang="pt-PT" sz="4000" dirty="0" err="1">
                <a:solidFill>
                  <a:srgbClr val="002060"/>
                </a:solidFill>
              </a:rPr>
              <a:t>-chave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DBA3DA1-7444-2242-ABA9-F15F751EB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52B52E-B9BD-6AAC-F2F0-FF3C8BDD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50A878-9D4D-FF45-3BCA-7FE28CBB22E8}"/>
              </a:ext>
            </a:extLst>
          </p:cNvPr>
          <p:cNvSpPr txBox="1"/>
          <p:nvPr/>
        </p:nvSpPr>
        <p:spPr>
          <a:xfrm>
            <a:off x="608200" y="1736411"/>
            <a:ext cx="7886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A qualidade </a:t>
            </a:r>
            <a:r>
              <a:rPr lang="pt-PT" b="1" dirty="0">
                <a:solidFill>
                  <a:srgbClr val="002060"/>
                </a:solidFill>
              </a:rPr>
              <a:t>é uma </a:t>
            </a:r>
            <a:r>
              <a:rPr lang="pt-PT" b="1" dirty="0" err="1">
                <a:solidFill>
                  <a:srgbClr val="002060"/>
                </a:solidFill>
              </a:rPr>
              <a:t>responsabilidade partilhada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A garantia de qualidade interna </a:t>
            </a:r>
            <a:r>
              <a:rPr lang="pt-PT" b="1" dirty="0">
                <a:solidFill>
                  <a:srgbClr val="002060"/>
                </a:solidFill>
              </a:rPr>
              <a:t>é a </a:t>
            </a:r>
            <a:r>
              <a:rPr lang="pt-PT" b="1" dirty="0" err="1">
                <a:solidFill>
                  <a:srgbClr val="002060"/>
                </a:solidFill>
              </a:rPr>
              <a:t>base </a:t>
            </a:r>
            <a:r>
              <a:rPr lang="pt-PT" b="1" dirty="0">
                <a:solidFill>
                  <a:srgbClr val="002060"/>
                </a:solidFill>
              </a:rPr>
              <a:t>da </a:t>
            </a:r>
            <a:r>
              <a:rPr lang="pt-PT" b="1" dirty="0" err="1">
                <a:solidFill>
                  <a:srgbClr val="002060"/>
                </a:solidFill>
              </a:rPr>
              <a:t>qualidade sustentável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A garantia de qualidade externa promove a responsabilização e </a:t>
            </a:r>
            <a:r>
              <a:rPr lang="pt-PT" b="1" dirty="0">
                <a:solidFill>
                  <a:srgbClr val="002060"/>
                </a:solidFill>
              </a:rPr>
              <a:t>a confiança.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>
                <a:solidFill>
                  <a:srgbClr val="002060"/>
                </a:solidFill>
              </a:rPr>
              <a:t>É </a:t>
            </a:r>
            <a:r>
              <a:rPr lang="pt-PT" b="1" dirty="0" err="1">
                <a:solidFill>
                  <a:srgbClr val="002060"/>
                </a:solidFill>
              </a:rPr>
              <a:t>essencial uma colaboração eficaz entre </a:t>
            </a:r>
            <a:r>
              <a:rPr lang="pt-PT" b="1" dirty="0">
                <a:solidFill>
                  <a:srgbClr val="002060"/>
                </a:solidFill>
              </a:rPr>
              <a:t>as instituições de ensino superior </a:t>
            </a:r>
            <a:r>
              <a:rPr lang="pt-PT" b="1" dirty="0" err="1">
                <a:solidFill>
                  <a:srgbClr val="002060"/>
                </a:solidFill>
              </a:rPr>
              <a:t>e </a:t>
            </a:r>
            <a:r>
              <a:rPr lang="pt-PT" b="1" dirty="0">
                <a:solidFill>
                  <a:srgbClr val="002060"/>
                </a:solidFill>
              </a:rPr>
              <a:t>as agências </a:t>
            </a:r>
            <a:r>
              <a:rPr lang="pt-PT" b="1" dirty="0" err="1">
                <a:solidFill>
                  <a:srgbClr val="002060"/>
                </a:solidFill>
              </a:rPr>
              <a:t>de garantia da qualidade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O objetivo final </a:t>
            </a:r>
            <a:r>
              <a:rPr lang="pt-PT" b="1" dirty="0">
                <a:solidFill>
                  <a:srgbClr val="002060"/>
                </a:solidFill>
              </a:rPr>
              <a:t>é </a:t>
            </a:r>
            <a:r>
              <a:rPr lang="pt-PT" b="1" dirty="0" err="1">
                <a:solidFill>
                  <a:srgbClr val="002060"/>
                </a:solidFill>
              </a:rPr>
              <a:t>o sucesso dos estudantes e o desenvolvimento da sociedade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5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0070-6F39-C439-30A1-A3F020CE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F41B3E-C4C2-02E8-8E80-FC2ABDC0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Conclusões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A1BB6EEC-C315-4B57-03FB-77359A44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E990C3F-7512-D1DC-30BC-E8A1446F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293FF0-73B0-6157-D970-44241EEFB585}"/>
              </a:ext>
            </a:extLst>
          </p:cNvPr>
          <p:cNvSpPr txBox="1"/>
          <p:nvPr/>
        </p:nvSpPr>
        <p:spPr>
          <a:xfrm>
            <a:off x="628649" y="1690689"/>
            <a:ext cx="78867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Da </a:t>
            </a:r>
            <a:r>
              <a:rPr lang="pt-PT" b="1" dirty="0">
                <a:solidFill>
                  <a:srgbClr val="002060"/>
                </a:solidFill>
              </a:rPr>
              <a:t>conformidade a uma </a:t>
            </a:r>
            <a:r>
              <a:rPr lang="pt-PT" b="1" dirty="0" err="1">
                <a:solidFill>
                  <a:srgbClr val="002060"/>
                </a:solidFill>
              </a:rPr>
              <a:t>cultura </a:t>
            </a:r>
            <a:r>
              <a:rPr lang="pt-PT" b="1" dirty="0">
                <a:solidFill>
                  <a:srgbClr val="002060"/>
                </a:solidFill>
              </a:rPr>
              <a:t>de </a:t>
            </a:r>
            <a:r>
              <a:rPr lang="pt-PT" b="1" dirty="0" err="1">
                <a:solidFill>
                  <a:srgbClr val="002060"/>
                </a:solidFill>
              </a:rPr>
              <a:t>qualidade</a:t>
            </a:r>
            <a:endParaRPr lang="pt-PT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800" i="1" dirty="0">
                <a:solidFill>
                  <a:schemeClr val="bg1"/>
                </a:solidFill>
              </a:rPr>
              <a:t>«</a:t>
            </a:r>
            <a:r>
              <a:rPr lang="pt-PT" sz="2800" i="1" dirty="0" err="1">
                <a:solidFill>
                  <a:schemeClr val="bg1"/>
                </a:solidFill>
              </a:rPr>
              <a:t>Os sistemas de garantia da qualidade </a:t>
            </a:r>
            <a:r>
              <a:rPr lang="pt-PT" sz="2800" i="1" dirty="0">
                <a:solidFill>
                  <a:schemeClr val="bg1"/>
                </a:solidFill>
              </a:rPr>
              <a:t>são </a:t>
            </a:r>
            <a:r>
              <a:rPr lang="pt-PT" sz="2800" i="1" dirty="0" err="1">
                <a:solidFill>
                  <a:schemeClr val="bg1"/>
                </a:solidFill>
              </a:rPr>
              <a:t>mais eficazes quando </a:t>
            </a:r>
            <a:r>
              <a:rPr lang="pt-PT" sz="2800" i="1" dirty="0">
                <a:solidFill>
                  <a:schemeClr val="bg1"/>
                </a:solidFill>
              </a:rPr>
              <a:t>vão </a:t>
            </a:r>
            <a:r>
              <a:rPr lang="pt-PT" sz="2800" i="1" dirty="0" err="1">
                <a:solidFill>
                  <a:schemeClr val="bg1"/>
                </a:solidFill>
              </a:rPr>
              <a:t>além da conformidade e se tornam instrumentos </a:t>
            </a:r>
            <a:r>
              <a:rPr lang="pt-PT" sz="2800" i="1" dirty="0">
                <a:solidFill>
                  <a:schemeClr val="bg1"/>
                </a:solidFill>
              </a:rPr>
              <a:t>de aprendizagem </a:t>
            </a:r>
            <a:r>
              <a:rPr lang="pt-PT" sz="2800" i="1" dirty="0" err="1">
                <a:solidFill>
                  <a:schemeClr val="bg1"/>
                </a:solidFill>
              </a:rPr>
              <a:t>institucional</a:t>
            </a:r>
            <a:r>
              <a:rPr lang="pt-PT" sz="2800" i="1" dirty="0">
                <a:solidFill>
                  <a:schemeClr val="bg1"/>
                </a:solidFill>
              </a:rPr>
              <a:t>, </a:t>
            </a:r>
            <a:r>
              <a:rPr lang="pt-PT" sz="2800" i="1" dirty="0" err="1">
                <a:solidFill>
                  <a:schemeClr val="bg1"/>
                </a:solidFill>
              </a:rPr>
              <a:t>inovação e melhoria contínua</a:t>
            </a:r>
            <a:r>
              <a:rPr lang="pt-PT" sz="2800" i="1" dirty="0">
                <a:solidFill>
                  <a:schemeClr val="bg1"/>
                </a:solidFill>
              </a:rPr>
              <a:t>.»</a:t>
            </a:r>
            <a:endParaRPr lang="pt-PT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6A26-8D79-9C76-A148-D31E5175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D0900F-FE70-03E6-C54A-2A3BA6FB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Conclusões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538CE1B6-BB95-9404-2282-55F63F068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C17784-7691-9EA0-D8CC-3236CC70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E7B67B-4477-8A78-3D93-78B491F3A414}"/>
              </a:ext>
            </a:extLst>
          </p:cNvPr>
          <p:cNvSpPr txBox="1"/>
          <p:nvPr/>
        </p:nvSpPr>
        <p:spPr>
          <a:xfrm>
            <a:off x="628649" y="1690689"/>
            <a:ext cx="78867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Da </a:t>
            </a:r>
            <a:r>
              <a:rPr lang="pt-PT" b="1" dirty="0">
                <a:solidFill>
                  <a:srgbClr val="002060"/>
                </a:solidFill>
              </a:rPr>
              <a:t>conformidade a uma </a:t>
            </a:r>
            <a:r>
              <a:rPr lang="pt-PT" b="1" dirty="0" err="1">
                <a:solidFill>
                  <a:srgbClr val="002060"/>
                </a:solidFill>
              </a:rPr>
              <a:t>cultura </a:t>
            </a:r>
            <a:r>
              <a:rPr lang="pt-PT" b="1" dirty="0">
                <a:solidFill>
                  <a:srgbClr val="002060"/>
                </a:solidFill>
              </a:rPr>
              <a:t>de </a:t>
            </a:r>
            <a:r>
              <a:rPr lang="pt-PT" b="1" dirty="0" err="1">
                <a:solidFill>
                  <a:srgbClr val="002060"/>
                </a:solidFill>
              </a:rPr>
              <a:t>qualidade</a:t>
            </a:r>
            <a:endParaRPr lang="pt-PT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800" i="1" dirty="0">
                <a:solidFill>
                  <a:srgbClr val="0070C0"/>
                </a:solidFill>
              </a:rPr>
              <a:t>«</a:t>
            </a:r>
            <a:r>
              <a:rPr lang="pt-PT" sz="2800" i="1" dirty="0" err="1">
                <a:solidFill>
                  <a:srgbClr val="0070C0"/>
                </a:solidFill>
              </a:rPr>
              <a:t>Os sistemas de garantia da qualidade </a:t>
            </a:r>
            <a:r>
              <a:rPr lang="pt-PT" sz="2800" i="1" dirty="0">
                <a:solidFill>
                  <a:srgbClr val="0070C0"/>
                </a:solidFill>
              </a:rPr>
              <a:t>são </a:t>
            </a:r>
            <a:r>
              <a:rPr lang="pt-PT" sz="2800" i="1" dirty="0" err="1">
                <a:solidFill>
                  <a:srgbClr val="0070C0"/>
                </a:solidFill>
              </a:rPr>
              <a:t>mais eficazes quando </a:t>
            </a:r>
            <a:r>
              <a:rPr lang="pt-PT" sz="2800" i="1" dirty="0">
                <a:solidFill>
                  <a:srgbClr val="0070C0"/>
                </a:solidFill>
              </a:rPr>
              <a:t>vão </a:t>
            </a:r>
            <a:r>
              <a:rPr lang="pt-PT" sz="2800" i="1" dirty="0" err="1">
                <a:solidFill>
                  <a:srgbClr val="0070C0"/>
                </a:solidFill>
              </a:rPr>
              <a:t>além da conformidade e se tornam instrumentos </a:t>
            </a:r>
            <a:r>
              <a:rPr lang="pt-PT" sz="2800" i="1" dirty="0">
                <a:solidFill>
                  <a:srgbClr val="0070C0"/>
                </a:solidFill>
              </a:rPr>
              <a:t>de aprendizagem </a:t>
            </a:r>
            <a:r>
              <a:rPr lang="pt-PT" sz="2800" i="1" dirty="0" err="1">
                <a:solidFill>
                  <a:srgbClr val="0070C0"/>
                </a:solidFill>
              </a:rPr>
              <a:t>institucional</a:t>
            </a:r>
            <a:r>
              <a:rPr lang="pt-PT" sz="2800" i="1" dirty="0">
                <a:solidFill>
                  <a:srgbClr val="0070C0"/>
                </a:solidFill>
              </a:rPr>
              <a:t>, </a:t>
            </a:r>
            <a:r>
              <a:rPr lang="pt-PT" sz="2800" i="1" dirty="0" err="1">
                <a:solidFill>
                  <a:srgbClr val="0070C0"/>
                </a:solidFill>
              </a:rPr>
              <a:t>inovação e melhoria contínua</a:t>
            </a:r>
            <a:r>
              <a:rPr lang="pt-PT" sz="2800" i="1" dirty="0">
                <a:solidFill>
                  <a:srgbClr val="0070C0"/>
                </a:solidFill>
              </a:rPr>
              <a:t>.»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800" b="1" i="1" dirty="0">
              <a:solidFill>
                <a:srgbClr val="0070C0"/>
              </a:solidFill>
            </a:endParaRPr>
          </a:p>
          <a:p>
            <a:r>
              <a:rPr lang="pt-PT" sz="2800" b="1" u="sng" dirty="0" err="1">
                <a:solidFill>
                  <a:srgbClr val="002060"/>
                </a:solidFill>
              </a:rPr>
              <a:t>Obrigado</a:t>
            </a:r>
            <a:endParaRPr lang="pt-PT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AC304-AAFA-138D-C821-B94C8491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E550731-761C-F3BB-B1F8-88ACD2E14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60F8AB-347A-B4FF-99DE-50298E57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0BCB70-897C-6A40-70D2-A4E3BFE04DCF}"/>
              </a:ext>
            </a:extLst>
          </p:cNvPr>
          <p:cNvSpPr txBox="1"/>
          <p:nvPr/>
        </p:nvSpPr>
        <p:spPr>
          <a:xfrm>
            <a:off x="628650" y="1722936"/>
            <a:ext cx="7886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i="1" dirty="0" err="1">
                <a:solidFill>
                  <a:srgbClr val="002060"/>
                </a:solidFill>
              </a:rPr>
              <a:t>«Na </a:t>
            </a:r>
            <a:r>
              <a:rPr lang="pt-PT" sz="2400" i="1" dirty="0">
                <a:solidFill>
                  <a:srgbClr val="002060"/>
                </a:solidFill>
              </a:rPr>
              <a:t>ARES, </a:t>
            </a:r>
            <a:r>
              <a:rPr lang="pt-PT" sz="2400" i="1" dirty="0" err="1">
                <a:solidFill>
                  <a:srgbClr val="002060"/>
                </a:solidFill>
              </a:rPr>
              <a:t>encaramos a garantia da qualidade não </a:t>
            </a:r>
            <a:r>
              <a:rPr lang="pt-PT" sz="2400" i="1" dirty="0">
                <a:solidFill>
                  <a:srgbClr val="002060"/>
                </a:solidFill>
              </a:rPr>
              <a:t>como um </a:t>
            </a:r>
            <a:r>
              <a:rPr lang="pt-PT" sz="2400" i="1" dirty="0" err="1">
                <a:solidFill>
                  <a:srgbClr val="002060"/>
                </a:solidFill>
              </a:rPr>
              <a:t>mecanismo de controlo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mas sim </a:t>
            </a:r>
            <a:r>
              <a:rPr lang="pt-PT" sz="2400" i="1" dirty="0">
                <a:solidFill>
                  <a:srgbClr val="002060"/>
                </a:solidFill>
              </a:rPr>
              <a:t>como uma </a:t>
            </a:r>
            <a:r>
              <a:rPr lang="pt-PT" sz="2400" i="1" dirty="0" err="1">
                <a:solidFill>
                  <a:srgbClr val="002060"/>
                </a:solidFill>
              </a:rPr>
              <a:t>parceria </a:t>
            </a:r>
            <a:r>
              <a:rPr lang="pt-PT" sz="2400" i="1" dirty="0">
                <a:solidFill>
                  <a:srgbClr val="002060"/>
                </a:solidFill>
              </a:rPr>
              <a:t>para </a:t>
            </a:r>
            <a:r>
              <a:rPr lang="pt-PT" sz="2400" i="1" dirty="0" err="1">
                <a:solidFill>
                  <a:srgbClr val="002060"/>
                </a:solidFill>
              </a:rPr>
              <a:t>a melhoria</a:t>
            </a:r>
            <a:r>
              <a:rPr lang="pt-PT" sz="2400" i="1" dirty="0">
                <a:solidFill>
                  <a:srgbClr val="002060"/>
                </a:solidFill>
              </a:rPr>
              <a:t>. O </a:t>
            </a:r>
            <a:r>
              <a:rPr lang="pt-PT" sz="2400" i="1" dirty="0" err="1">
                <a:solidFill>
                  <a:srgbClr val="002060"/>
                </a:solidFill>
              </a:rPr>
              <a:t>sucesso </a:t>
            </a:r>
            <a:r>
              <a:rPr lang="pt-PT" sz="2400" i="1" dirty="0">
                <a:solidFill>
                  <a:srgbClr val="002060"/>
                </a:solidFill>
              </a:rPr>
              <a:t>da </a:t>
            </a:r>
            <a:r>
              <a:rPr lang="pt-PT" sz="2400" i="1" dirty="0" err="1">
                <a:solidFill>
                  <a:srgbClr val="002060"/>
                </a:solidFill>
              </a:rPr>
              <a:t>garantia externa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da qualidade depende </a:t>
            </a:r>
            <a:r>
              <a:rPr lang="pt-PT" sz="2400" i="1" dirty="0">
                <a:solidFill>
                  <a:srgbClr val="002060"/>
                </a:solidFill>
              </a:rPr>
              <a:t>da </a:t>
            </a:r>
            <a:r>
              <a:rPr lang="pt-PT" sz="2400" i="1" dirty="0" err="1">
                <a:solidFill>
                  <a:srgbClr val="002060"/>
                </a:solidFill>
              </a:rPr>
              <a:t>solidez </a:t>
            </a:r>
            <a:r>
              <a:rPr lang="pt-PT" sz="2400" i="1" dirty="0">
                <a:solidFill>
                  <a:srgbClr val="002060"/>
                </a:solidFill>
              </a:rPr>
              <a:t>dos </a:t>
            </a:r>
            <a:r>
              <a:rPr lang="pt-PT" sz="2400" i="1" dirty="0" err="1">
                <a:solidFill>
                  <a:srgbClr val="002060"/>
                </a:solidFill>
              </a:rPr>
              <a:t>sistemas internos de qualidade</a:t>
            </a:r>
            <a:r>
              <a:rPr lang="pt-PT" sz="2400" i="1" dirty="0">
                <a:solidFill>
                  <a:srgbClr val="002060"/>
                </a:solidFill>
              </a:rPr>
              <a:t>, da confiança mútua, </a:t>
            </a:r>
            <a:r>
              <a:rPr lang="pt-PT" sz="2400" i="1" dirty="0" err="1">
                <a:solidFill>
                  <a:srgbClr val="002060"/>
                </a:solidFill>
              </a:rPr>
              <a:t>da transparência e </a:t>
            </a:r>
            <a:r>
              <a:rPr lang="pt-PT" sz="2400" i="1" dirty="0">
                <a:solidFill>
                  <a:srgbClr val="002060"/>
                </a:solidFill>
              </a:rPr>
              <a:t>de um </a:t>
            </a:r>
            <a:r>
              <a:rPr lang="pt-PT" sz="2400" i="1" dirty="0" err="1">
                <a:solidFill>
                  <a:srgbClr val="002060"/>
                </a:solidFill>
              </a:rPr>
              <a:t>compromisso comum </a:t>
            </a:r>
            <a:r>
              <a:rPr lang="pt-PT" sz="2400" i="1" dirty="0">
                <a:solidFill>
                  <a:srgbClr val="002060"/>
                </a:solidFill>
              </a:rPr>
              <a:t>em </a:t>
            </a:r>
            <a:r>
              <a:rPr lang="pt-PT" sz="2400" i="1" dirty="0" err="1">
                <a:solidFill>
                  <a:srgbClr val="002060"/>
                </a:solidFill>
              </a:rPr>
              <a:t>proporcionar aos estudantes </a:t>
            </a:r>
            <a:r>
              <a:rPr lang="pt-PT" sz="2400" i="1" dirty="0">
                <a:solidFill>
                  <a:srgbClr val="002060"/>
                </a:solidFill>
              </a:rPr>
              <a:t>a </a:t>
            </a:r>
            <a:r>
              <a:rPr lang="pt-PT" sz="2400" i="1" dirty="0" err="1">
                <a:solidFill>
                  <a:srgbClr val="002060"/>
                </a:solidFill>
              </a:rPr>
              <a:t>melhor experiência educativa possível</a:t>
            </a:r>
            <a:r>
              <a:rPr lang="pt-PT" sz="2400" i="1" dirty="0">
                <a:solidFill>
                  <a:srgbClr val="002060"/>
                </a:solidFill>
              </a:rPr>
              <a:t>. </a:t>
            </a:r>
            <a:r>
              <a:rPr lang="pt-PT" sz="2400" i="1" dirty="0" err="1">
                <a:solidFill>
                  <a:srgbClr val="002060"/>
                </a:solidFill>
              </a:rPr>
              <a:t>Ao trabalharem em conjunto</a:t>
            </a:r>
            <a:r>
              <a:rPr lang="pt-PT" sz="2400" i="1" dirty="0">
                <a:solidFill>
                  <a:srgbClr val="002060"/>
                </a:solidFill>
              </a:rPr>
              <a:t>, as instituições de ensino superior </a:t>
            </a:r>
            <a:r>
              <a:rPr lang="pt-PT" sz="2400" i="1" dirty="0" err="1">
                <a:solidFill>
                  <a:srgbClr val="002060"/>
                </a:solidFill>
              </a:rPr>
              <a:t>e </a:t>
            </a:r>
            <a:r>
              <a:rPr lang="pt-PT" sz="2400" i="1" dirty="0">
                <a:solidFill>
                  <a:srgbClr val="002060"/>
                </a:solidFill>
              </a:rPr>
              <a:t>as agências </a:t>
            </a:r>
            <a:r>
              <a:rPr lang="pt-PT" sz="2400" i="1" dirty="0" err="1">
                <a:solidFill>
                  <a:srgbClr val="002060"/>
                </a:solidFill>
              </a:rPr>
              <a:t>de garantia da qualidade </a:t>
            </a:r>
            <a:r>
              <a:rPr lang="pt-PT" sz="2400" i="1" dirty="0">
                <a:solidFill>
                  <a:srgbClr val="002060"/>
                </a:solidFill>
              </a:rPr>
              <a:t>podem </a:t>
            </a:r>
            <a:r>
              <a:rPr lang="pt-PT" sz="2400" i="1" dirty="0" err="1">
                <a:solidFill>
                  <a:srgbClr val="002060"/>
                </a:solidFill>
              </a:rPr>
              <a:t>criar </a:t>
            </a:r>
            <a:r>
              <a:rPr lang="pt-PT" sz="2400" i="1" dirty="0">
                <a:solidFill>
                  <a:srgbClr val="002060"/>
                </a:solidFill>
              </a:rPr>
              <a:t>uma </a:t>
            </a:r>
            <a:r>
              <a:rPr lang="pt-PT" sz="2400" i="1" dirty="0" err="1">
                <a:solidFill>
                  <a:srgbClr val="002060"/>
                </a:solidFill>
              </a:rPr>
              <a:t>cultura </a:t>
            </a:r>
            <a:r>
              <a:rPr lang="pt-PT" sz="2400" i="1" dirty="0">
                <a:solidFill>
                  <a:srgbClr val="002060"/>
                </a:solidFill>
              </a:rPr>
              <a:t>de </a:t>
            </a:r>
            <a:r>
              <a:rPr lang="pt-PT" sz="2400" i="1" dirty="0" err="1">
                <a:solidFill>
                  <a:srgbClr val="002060"/>
                </a:solidFill>
              </a:rPr>
              <a:t>qualidade que promova a excelência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a inovação e o desenvolvimento sustentável</a:t>
            </a:r>
            <a:r>
              <a:rPr lang="pt-PT" sz="2400" i="1" dirty="0">
                <a:solidFill>
                  <a:srgbClr val="002060"/>
                </a:solidFill>
              </a:rPr>
              <a:t>.»</a:t>
            </a:r>
            <a:endParaRPr lang="pt-PT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9A9A8-2A5B-CB35-58BF-B37E2C03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24ACD3-0431-6A2A-DB39-F34C11B7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Introdução</a:t>
            </a: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F63065F-69BB-B38C-9D68-B86704DE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470218"/>
            <a:ext cx="80124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O Ensino Superior em Cabo Verde: Um </a:t>
            </a:r>
            <a:r>
              <a:rPr lang="pt-PT" sz="2000" b="1" dirty="0" err="1">
                <a:solidFill>
                  <a:srgbClr val="002060"/>
                </a:solidFill>
              </a:rPr>
              <a:t>Sistema em Crescimento</a:t>
            </a:r>
            <a:endParaRPr lang="pt-PT" sz="20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Cabo Verde é um </a:t>
            </a:r>
            <a:r>
              <a:rPr lang="pt-PT" sz="2000" dirty="0" err="1">
                <a:solidFill>
                  <a:srgbClr val="002060"/>
                </a:solidFill>
              </a:rPr>
              <a:t>pequeno Estado insular em desenvolvimento com </a:t>
            </a:r>
            <a:r>
              <a:rPr lang="pt-PT" sz="2000" dirty="0">
                <a:solidFill>
                  <a:srgbClr val="002060"/>
                </a:solidFill>
              </a:rPr>
              <a:t>um setor </a:t>
            </a:r>
            <a:r>
              <a:rPr lang="pt-PT" sz="2000" dirty="0" err="1">
                <a:solidFill>
                  <a:srgbClr val="002060"/>
                </a:solidFill>
              </a:rPr>
              <a:t>de ensino superior dinâmico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  <a:endParaRPr lang="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O </a:t>
            </a:r>
            <a:r>
              <a:rPr lang="pt-PT" sz="2000" dirty="0" err="1">
                <a:solidFill>
                  <a:srgbClr val="002060"/>
                </a:solidFill>
              </a:rPr>
              <a:t>sistema é composto por instituições de ensino superior públicas e privadas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  <a:endParaRPr lang="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Ao longo </a:t>
            </a:r>
            <a:r>
              <a:rPr lang="pt-PT" sz="2000" dirty="0">
                <a:solidFill>
                  <a:srgbClr val="002060"/>
                </a:solidFill>
              </a:rPr>
              <a:t>das </a:t>
            </a:r>
            <a:r>
              <a:rPr lang="pt-PT" sz="2000" dirty="0" err="1">
                <a:solidFill>
                  <a:srgbClr val="002060"/>
                </a:solidFill>
              </a:rPr>
              <a:t>últimas décadas</a:t>
            </a:r>
            <a:r>
              <a:rPr lang="pt-PT" sz="2000" dirty="0">
                <a:solidFill>
                  <a:srgbClr val="002060"/>
                </a:solidFill>
              </a:rPr>
              <a:t>, o setor </a:t>
            </a:r>
            <a:r>
              <a:rPr lang="pt-PT" sz="2000" dirty="0" err="1">
                <a:solidFill>
                  <a:srgbClr val="002060"/>
                </a:solidFill>
              </a:rPr>
              <a:t>registou uma expansão significativa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Garantir a qualidade</a:t>
            </a:r>
            <a:r>
              <a:rPr lang="pt-PT" sz="2000" dirty="0">
                <a:solidFill>
                  <a:srgbClr val="002060"/>
                </a:solidFill>
              </a:rPr>
              <a:t>, </a:t>
            </a:r>
            <a:r>
              <a:rPr lang="pt-PT" sz="2000" dirty="0" err="1">
                <a:solidFill>
                  <a:srgbClr val="002060"/>
                </a:solidFill>
              </a:rPr>
              <a:t>a relevância e </a:t>
            </a:r>
            <a:r>
              <a:rPr lang="pt-PT" sz="2000" dirty="0">
                <a:solidFill>
                  <a:srgbClr val="002060"/>
                </a:solidFill>
              </a:rPr>
              <a:t>a confiança </a:t>
            </a:r>
            <a:r>
              <a:rPr lang="pt-PT" sz="2000" dirty="0" err="1">
                <a:solidFill>
                  <a:srgbClr val="002060"/>
                </a:solidFill>
              </a:rPr>
              <a:t>do público tornou-se cada vez mais importante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A internacionalização </a:t>
            </a:r>
            <a:r>
              <a:rPr lang="pt-PT" sz="2000" dirty="0">
                <a:solidFill>
                  <a:srgbClr val="002060"/>
                </a:solidFill>
              </a:rPr>
              <a:t>está a </a:t>
            </a:r>
            <a:r>
              <a:rPr lang="pt-PT" sz="2000" dirty="0" err="1">
                <a:solidFill>
                  <a:srgbClr val="002060"/>
                </a:solidFill>
              </a:rPr>
              <a:t>criar novas oportunidades e desafios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lvl="0"/>
            <a:endParaRPr lang="pt-PT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i="1" dirty="0" err="1">
                <a:solidFill>
                  <a:srgbClr val="0070C0"/>
                </a:solidFill>
              </a:rPr>
              <a:t>«A qualidade não</a:t>
            </a:r>
            <a:r>
              <a:rPr lang="pt-PT" b="1" i="1" dirty="0">
                <a:solidFill>
                  <a:srgbClr val="0070C0"/>
                </a:solidFill>
              </a:rPr>
              <a:t> é </a:t>
            </a:r>
            <a:r>
              <a:rPr lang="pt-PT" b="1" i="1" dirty="0" err="1">
                <a:solidFill>
                  <a:srgbClr val="0070C0"/>
                </a:solidFill>
              </a:rPr>
              <a:t>um fim </a:t>
            </a:r>
            <a:r>
              <a:rPr lang="pt-PT" b="1" i="1" dirty="0">
                <a:solidFill>
                  <a:srgbClr val="0070C0"/>
                </a:solidFill>
              </a:rPr>
              <a:t>em </a:t>
            </a:r>
            <a:r>
              <a:rPr lang="pt-PT" b="1" i="1" dirty="0" err="1">
                <a:solidFill>
                  <a:srgbClr val="0070C0"/>
                </a:solidFill>
              </a:rPr>
              <a:t>si mesma</a:t>
            </a:r>
            <a:r>
              <a:rPr lang="pt-PT" b="1" i="1" dirty="0">
                <a:solidFill>
                  <a:srgbClr val="0070C0"/>
                </a:solidFill>
              </a:rPr>
              <a:t>; é um </a:t>
            </a:r>
            <a:r>
              <a:rPr lang="pt-PT" b="1" i="1" dirty="0" err="1">
                <a:solidFill>
                  <a:srgbClr val="0070C0"/>
                </a:solidFill>
              </a:rPr>
              <a:t>meio </a:t>
            </a:r>
            <a:r>
              <a:rPr lang="pt-PT" b="1" i="1" dirty="0">
                <a:solidFill>
                  <a:srgbClr val="0070C0"/>
                </a:solidFill>
              </a:rPr>
              <a:t>para </a:t>
            </a:r>
            <a:r>
              <a:rPr lang="pt-PT" b="1" i="1" dirty="0" err="1">
                <a:solidFill>
                  <a:srgbClr val="0070C0"/>
                </a:solidFill>
              </a:rPr>
              <a:t>criar </a:t>
            </a:r>
            <a:r>
              <a:rPr lang="pt-PT" b="1" i="1" dirty="0">
                <a:solidFill>
                  <a:srgbClr val="0070C0"/>
                </a:solidFill>
              </a:rPr>
              <a:t>confiança, </a:t>
            </a:r>
            <a:r>
              <a:rPr lang="pt-PT" b="1" i="1" dirty="0" err="1">
                <a:solidFill>
                  <a:srgbClr val="0070C0"/>
                </a:solidFill>
              </a:rPr>
              <a:t>promover a melhoria contínua e contribuir </a:t>
            </a:r>
            <a:r>
              <a:rPr lang="pt-PT" b="1" i="1" dirty="0">
                <a:solidFill>
                  <a:srgbClr val="0070C0"/>
                </a:solidFill>
              </a:rPr>
              <a:t>para o desenvolvimento </a:t>
            </a:r>
            <a:r>
              <a:rPr lang="pt-PT" b="1" i="1" dirty="0" err="1">
                <a:solidFill>
                  <a:srgbClr val="0070C0"/>
                </a:solidFill>
              </a:rPr>
              <a:t>nacional</a:t>
            </a:r>
            <a:r>
              <a:rPr lang="pt-PT" dirty="0">
                <a:solidFill>
                  <a:srgbClr val="0070C0"/>
                </a:solidFill>
              </a:rPr>
              <a:t>.»</a:t>
            </a:r>
            <a:endParaRPr lang="" dirty="0">
              <a:solidFill>
                <a:srgbClr val="0070C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2D802AA-4696-101B-2B12-72931A65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9D9A998-82C7-7135-2E6B-AF57D7EAF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1FA45-723B-D2F1-EAAD-5C16C2076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F8A4AF-432D-5B31-FEFC-EC578657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Quem </a:t>
            </a:r>
            <a:r>
              <a:rPr lang="pt-PT" sz="4000" dirty="0">
                <a:solidFill>
                  <a:srgbClr val="002060"/>
                </a:solidFill>
              </a:rPr>
              <a:t>é a ARES?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9005C76-A011-0D9A-A10A-6A9A60C4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24217"/>
            <a:ext cx="801243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A ARES é a </a:t>
            </a:r>
            <a:r>
              <a:rPr lang="pt-PT" sz="2000" b="1" dirty="0" err="1">
                <a:solidFill>
                  <a:srgbClr val="002060"/>
                </a:solidFill>
              </a:rPr>
              <a:t>autoridade pública independente responsável </a:t>
            </a:r>
            <a:r>
              <a:rPr lang="pt-PT" sz="2000" b="1" dirty="0">
                <a:solidFill>
                  <a:srgbClr val="002060"/>
                </a:solidFill>
              </a:rPr>
              <a:t>pela </a:t>
            </a:r>
            <a:r>
              <a:rPr lang="pt-PT" sz="2000" b="1" dirty="0" err="1">
                <a:solidFill>
                  <a:srgbClr val="002060"/>
                </a:solidFill>
              </a:rPr>
              <a:t>regulamentação e garantia </a:t>
            </a:r>
            <a:r>
              <a:rPr lang="pt-PT" sz="2000" b="1" dirty="0">
                <a:solidFill>
                  <a:srgbClr val="002060"/>
                </a:solidFill>
              </a:rPr>
              <a:t>da </a:t>
            </a:r>
            <a:r>
              <a:rPr lang="pt-PT" sz="2000" b="1" dirty="0" err="1">
                <a:solidFill>
                  <a:srgbClr val="002060"/>
                </a:solidFill>
              </a:rPr>
              <a:t>qualidade </a:t>
            </a:r>
            <a:r>
              <a:rPr lang="pt-PT" sz="2000" b="1" dirty="0">
                <a:solidFill>
                  <a:srgbClr val="002060"/>
                </a:solidFill>
              </a:rPr>
              <a:t>do </a:t>
            </a:r>
            <a:r>
              <a:rPr lang="pt-PT" sz="2000" b="1" dirty="0" err="1">
                <a:solidFill>
                  <a:srgbClr val="002060"/>
                </a:solidFill>
              </a:rPr>
              <a:t>ensino superior </a:t>
            </a:r>
            <a:r>
              <a:rPr lang="pt-PT" sz="2000" b="1" dirty="0">
                <a:solidFill>
                  <a:srgbClr val="002060"/>
                </a:solidFill>
              </a:rPr>
              <a:t>em Cabo Verde.</a:t>
            </a:r>
          </a:p>
          <a:p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u="sng" dirty="0" err="1">
                <a:solidFill>
                  <a:srgbClr val="002060"/>
                </a:solidFill>
              </a:rPr>
              <a:t>Principais responsabilidades</a:t>
            </a:r>
            <a:endParaRPr lang="pt-PT" sz="2000" u="sng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Avaliação institucional e de programas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Acreditação </a:t>
            </a:r>
            <a:r>
              <a:rPr lang="pt-PT" dirty="0">
                <a:solidFill>
                  <a:srgbClr val="002060"/>
                </a:solidFill>
              </a:rPr>
              <a:t>de </a:t>
            </a:r>
            <a:r>
              <a:rPr lang="pt-PT" dirty="0" err="1">
                <a:solidFill>
                  <a:srgbClr val="002060"/>
                </a:solidFill>
              </a:rPr>
              <a:t>programas de estudo e instituições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Atividades de inspeção e monitorização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Promoção </a:t>
            </a:r>
            <a:r>
              <a:rPr lang="pt-PT" dirty="0">
                <a:solidFill>
                  <a:srgbClr val="002060"/>
                </a:solidFill>
              </a:rPr>
              <a:t>de uma </a:t>
            </a:r>
            <a:r>
              <a:rPr lang="pt-PT" dirty="0" err="1">
                <a:solidFill>
                  <a:srgbClr val="002060"/>
                </a:solidFill>
              </a:rPr>
              <a:t>cultura de qualidade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Apoio </a:t>
            </a:r>
            <a:r>
              <a:rPr lang="pt-PT" dirty="0">
                <a:solidFill>
                  <a:srgbClr val="002060"/>
                </a:solidFill>
              </a:rPr>
              <a:t>aos </a:t>
            </a:r>
            <a:r>
              <a:rPr lang="pt-PT" dirty="0" err="1">
                <a:solidFill>
                  <a:srgbClr val="002060"/>
                </a:solidFill>
              </a:rPr>
              <a:t>sistemas institucionais de garantia da qualidade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Produção </a:t>
            </a:r>
            <a:r>
              <a:rPr lang="pt-PT" dirty="0">
                <a:solidFill>
                  <a:srgbClr val="002060"/>
                </a:solidFill>
              </a:rPr>
              <a:t>de </a:t>
            </a:r>
            <a:r>
              <a:rPr lang="pt-PT" dirty="0" err="1">
                <a:solidFill>
                  <a:srgbClr val="002060"/>
                </a:solidFill>
              </a:rPr>
              <a:t>dados </a:t>
            </a:r>
            <a:r>
              <a:rPr lang="pt-PT" dirty="0">
                <a:solidFill>
                  <a:srgbClr val="002060"/>
                </a:solidFill>
              </a:rPr>
              <a:t>para </a:t>
            </a:r>
            <a:r>
              <a:rPr lang="pt-PT" dirty="0" err="1">
                <a:solidFill>
                  <a:srgbClr val="002060"/>
                </a:solidFill>
              </a:rPr>
              <a:t>fundamentar a tomada de decisões</a:t>
            </a:r>
            <a:r>
              <a:rPr lang="pt-PT" dirty="0">
                <a:solidFill>
                  <a:srgbClr val="002060"/>
                </a:solidFill>
              </a:rPr>
              <a:t>.</a:t>
            </a:r>
            <a:endParaRPr lang="" sz="24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A4ABDD5-34A7-A442-05F9-7DA684DC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4D7A9B4-50D2-BD7E-1C0C-778C0A68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8D26-DEA2-1141-29A1-C19A5E99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C8EBA8-CDD7-AF0A-1FE6-5219F9AA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Quem </a:t>
            </a:r>
            <a:r>
              <a:rPr lang="pt-PT" sz="4000" dirty="0">
                <a:solidFill>
                  <a:srgbClr val="002060"/>
                </a:solidFill>
              </a:rPr>
              <a:t>é a ARES?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F164C4-C193-5458-1EA6-A6B443DA0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08829"/>
            <a:ext cx="801243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A ARES é a </a:t>
            </a:r>
            <a:r>
              <a:rPr lang="pt-PT" sz="2000" b="1" dirty="0" err="1">
                <a:solidFill>
                  <a:srgbClr val="002060"/>
                </a:solidFill>
              </a:rPr>
              <a:t>autoridade pública independente responsável </a:t>
            </a:r>
            <a:r>
              <a:rPr lang="pt-PT" sz="2000" b="1" dirty="0">
                <a:solidFill>
                  <a:srgbClr val="002060"/>
                </a:solidFill>
              </a:rPr>
              <a:t>pela </a:t>
            </a:r>
            <a:r>
              <a:rPr lang="pt-PT" sz="2000" b="1" dirty="0" err="1">
                <a:solidFill>
                  <a:srgbClr val="002060"/>
                </a:solidFill>
              </a:rPr>
              <a:t>regulamentação e garantia </a:t>
            </a:r>
            <a:r>
              <a:rPr lang="pt-PT" sz="2000" b="1" dirty="0">
                <a:solidFill>
                  <a:srgbClr val="002060"/>
                </a:solidFill>
              </a:rPr>
              <a:t>da </a:t>
            </a:r>
            <a:r>
              <a:rPr lang="pt-PT" sz="2000" b="1" dirty="0" err="1">
                <a:solidFill>
                  <a:srgbClr val="002060"/>
                </a:solidFill>
              </a:rPr>
              <a:t>qualidade </a:t>
            </a:r>
            <a:r>
              <a:rPr lang="pt-PT" sz="2000" b="1" dirty="0">
                <a:solidFill>
                  <a:srgbClr val="002060"/>
                </a:solidFill>
              </a:rPr>
              <a:t>do </a:t>
            </a:r>
            <a:r>
              <a:rPr lang="pt-PT" sz="2000" b="1" dirty="0" err="1">
                <a:solidFill>
                  <a:srgbClr val="002060"/>
                </a:solidFill>
              </a:rPr>
              <a:t>ensino superior </a:t>
            </a:r>
            <a:r>
              <a:rPr lang="pt-PT" sz="2000" b="1" dirty="0">
                <a:solidFill>
                  <a:srgbClr val="002060"/>
                </a:solidFill>
              </a:rPr>
              <a:t>em Cabo Verde.</a:t>
            </a:r>
          </a:p>
          <a:p>
            <a:endParaRPr lang="pt-PT" sz="2000" b="1" dirty="0">
              <a:solidFill>
                <a:srgbClr val="002060"/>
              </a:solidFill>
            </a:endParaRPr>
          </a:p>
          <a:p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u="sng" dirty="0" err="1">
                <a:solidFill>
                  <a:srgbClr val="002060"/>
                </a:solidFill>
              </a:rPr>
              <a:t>Princípios Orientadores</a:t>
            </a:r>
            <a:endParaRPr lang="pt-PT" sz="2000" u="sng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Independência;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Transparência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Prestação de contas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Melhoria contínua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Cooperação </a:t>
            </a:r>
            <a:r>
              <a:rPr lang="pt-PT" dirty="0" err="1">
                <a:solidFill>
                  <a:srgbClr val="002060"/>
                </a:solidFill>
              </a:rPr>
              <a:t>institucional</a:t>
            </a:r>
            <a:r>
              <a:rPr lang="pt-PT" dirty="0">
                <a:solidFill>
                  <a:srgbClr val="002060"/>
                </a:solidFill>
              </a:rPr>
              <a:t>.</a:t>
            </a:r>
            <a:endParaRPr lang="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F0182EE-631F-D86E-B444-D133ED84E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1DEC57E-82E6-2D1D-D7B2-1C54F8A3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A081-70A1-C621-E744-20E475CC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8B7980-E8C8-646D-BBAE-D2AE4775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O Modelo</a:t>
            </a:r>
            <a:r>
              <a:rPr lang="pt-PT" sz="4000" dirty="0">
                <a:solidFill>
                  <a:srgbClr val="002060"/>
                </a:solidFill>
              </a:rPr>
              <a:t> de Garantia da Qualidade de Cabo Verde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7E8E7FAF-9F7C-E4BB-36AE-BCEF2658D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936147"/>
            <a:ext cx="3886200" cy="3240816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IES – </a:t>
            </a:r>
            <a:r>
              <a:rPr lang="pt-PT" sz="1800" b="1" dirty="0" err="1">
                <a:solidFill>
                  <a:srgbClr val="002060"/>
                </a:solidFill>
              </a:rPr>
              <a:t>Responsável </a:t>
            </a:r>
            <a:r>
              <a:rPr lang="pt-PT" sz="1800" b="1" dirty="0">
                <a:solidFill>
                  <a:srgbClr val="002060"/>
                </a:solidFill>
              </a:rPr>
              <a:t>por:</a:t>
            </a:r>
            <a:endParaRPr lang="pt-PT" sz="1800" dirty="0">
              <a:solidFill>
                <a:srgbClr val="002060"/>
              </a:solidFill>
            </a:endParaRPr>
          </a:p>
          <a:p>
            <a:endParaRPr lang="pt-PT" sz="1800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Conceber e ministrar programas académicos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Implementar sistemas internos de garantia da qualidade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Realização de autoavaliações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Garantir a melhoria contínua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  <a:endParaRPr lang="pt-P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49C1D22-EE0F-2B03-4210-F1D194A2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D32877-9F5C-39BF-8DBA-DA07C56A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F96142-BFD5-B0AC-A285-295E6DD5ED28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A qualidade </a:t>
            </a:r>
            <a:r>
              <a:rPr lang="pt-PT" sz="2400" b="1" dirty="0">
                <a:solidFill>
                  <a:srgbClr val="002060"/>
                </a:solidFill>
              </a:rPr>
              <a:t>como uma </a:t>
            </a:r>
            <a:r>
              <a:rPr lang="pt-PT" sz="2400" b="1" dirty="0" err="1">
                <a:solidFill>
                  <a:srgbClr val="002060"/>
                </a:solidFill>
              </a:rPr>
              <a:t>responsabilidade partilhada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DCC97-869D-E204-FC98-2A1214E6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BC9216-C971-393D-37DB-5EDB8A3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O Modelo</a:t>
            </a:r>
            <a:r>
              <a:rPr lang="pt-PT" sz="4000" dirty="0">
                <a:solidFill>
                  <a:srgbClr val="002060"/>
                </a:solidFill>
              </a:rPr>
              <a:t> de Garantia da Qualidade de Cabo Verde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2BA8FBB-6080-4264-9663-87885DFDF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936145"/>
            <a:ext cx="3886200" cy="3240817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ARES - </a:t>
            </a:r>
            <a:r>
              <a:rPr lang="pt-PT" sz="1800" b="1" dirty="0" err="1">
                <a:solidFill>
                  <a:srgbClr val="002060"/>
                </a:solidFill>
              </a:rPr>
              <a:t>Responsável </a:t>
            </a:r>
            <a:r>
              <a:rPr lang="pt-PT" sz="1800" b="1" dirty="0">
                <a:solidFill>
                  <a:srgbClr val="002060"/>
                </a:solidFill>
              </a:rPr>
              <a:t>por:</a:t>
            </a:r>
            <a:endParaRPr lang="pt-P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Avaliação externa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Acreditação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Monitorização e supervisão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Promoção </a:t>
            </a:r>
            <a:r>
              <a:rPr lang="pt-PT" sz="1800" dirty="0">
                <a:solidFill>
                  <a:srgbClr val="002060"/>
                </a:solidFill>
              </a:rPr>
              <a:t>de padrões </a:t>
            </a:r>
            <a:r>
              <a:rPr lang="pt-PT" sz="1800" dirty="0" err="1">
                <a:solidFill>
                  <a:srgbClr val="002060"/>
                </a:solidFill>
              </a:rPr>
              <a:t>de qualidade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79FB5AF9-E851-A58F-DD19-08B4E9CAA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8BDDF5C-EAE7-E254-63C1-E88F3472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C84D53-46F5-E779-C5F4-2D739A2B3020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A qualidade </a:t>
            </a:r>
            <a:r>
              <a:rPr lang="pt-PT" sz="2400" b="1" dirty="0">
                <a:solidFill>
                  <a:srgbClr val="002060"/>
                </a:solidFill>
              </a:rPr>
              <a:t>como uma </a:t>
            </a:r>
            <a:r>
              <a:rPr lang="pt-PT" sz="2400" b="1" dirty="0" err="1">
                <a:solidFill>
                  <a:srgbClr val="002060"/>
                </a:solidFill>
              </a:rPr>
              <a:t>responsabilidade partilhada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F47F-7C50-1647-5264-E2E50851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DD58B8-F23F-7384-0121-7FA0FB41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O Modelo</a:t>
            </a:r>
            <a:r>
              <a:rPr lang="pt-PT" sz="4000" dirty="0">
                <a:solidFill>
                  <a:srgbClr val="002060"/>
                </a:solidFill>
              </a:rPr>
              <a:t> de Garantia da Qualidade de Cabo Verde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613A03CA-EC2C-971B-46B6-CE9787925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936147"/>
            <a:ext cx="3886200" cy="3240816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IES – </a:t>
            </a:r>
            <a:r>
              <a:rPr lang="pt-PT" sz="1800" b="1" dirty="0" err="1">
                <a:solidFill>
                  <a:srgbClr val="002060"/>
                </a:solidFill>
              </a:rPr>
              <a:t>Responsável </a:t>
            </a:r>
            <a:r>
              <a:rPr lang="pt-PT" sz="1800" b="1" dirty="0">
                <a:solidFill>
                  <a:srgbClr val="002060"/>
                </a:solidFill>
              </a:rPr>
              <a:t>por:</a:t>
            </a:r>
            <a:endParaRPr lang="pt-PT" sz="1800" dirty="0">
              <a:solidFill>
                <a:srgbClr val="002060"/>
              </a:solidFill>
            </a:endParaRPr>
          </a:p>
          <a:p>
            <a:endParaRPr lang="pt-PT" sz="1800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Conceber e ministrar programas académicos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Implementar sistemas internos de garantia da qualidade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Realização de autoavaliações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Garantir a melhoria contínua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  <a:endParaRPr lang="pt-P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2FB48D6-2A28-735E-04CA-9889F737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936145"/>
            <a:ext cx="3886200" cy="3240817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ARES - </a:t>
            </a:r>
            <a:r>
              <a:rPr lang="pt-PT" sz="1800" b="1" dirty="0" err="1">
                <a:solidFill>
                  <a:srgbClr val="002060"/>
                </a:solidFill>
              </a:rPr>
              <a:t>Responsável </a:t>
            </a:r>
            <a:r>
              <a:rPr lang="pt-PT" sz="1800" b="1" dirty="0">
                <a:solidFill>
                  <a:srgbClr val="002060"/>
                </a:solidFill>
              </a:rPr>
              <a:t>por:</a:t>
            </a:r>
            <a:endParaRPr lang="pt-P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Avaliação externa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Acreditação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Monitorização e supervisão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Promoção </a:t>
            </a:r>
            <a:r>
              <a:rPr lang="pt-PT" sz="1800" dirty="0">
                <a:solidFill>
                  <a:srgbClr val="002060"/>
                </a:solidFill>
              </a:rPr>
              <a:t>de padrões </a:t>
            </a:r>
            <a:r>
              <a:rPr lang="pt-PT" sz="1800" dirty="0" err="1">
                <a:solidFill>
                  <a:srgbClr val="002060"/>
                </a:solidFill>
              </a:rPr>
              <a:t>de qualidade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7D0BF53-51D8-58DB-45EE-7D33BA9A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8EDB0E-6A53-D409-C962-A4D34650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D3658E4-DB40-245A-A031-27BDBAFDBF9A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A qualidade </a:t>
            </a:r>
            <a:r>
              <a:rPr lang="pt-PT" sz="2400" b="1" dirty="0">
                <a:solidFill>
                  <a:srgbClr val="002060"/>
                </a:solidFill>
              </a:rPr>
              <a:t>como uma </a:t>
            </a:r>
            <a:r>
              <a:rPr lang="pt-PT" sz="2400" b="1" dirty="0" err="1">
                <a:solidFill>
                  <a:srgbClr val="002060"/>
                </a:solidFill>
              </a:rPr>
              <a:t>responsabilidade partilhada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1871</Words>
  <Application>Microsoft Office PowerPoint</Application>
  <PresentationFormat>Bildschirmpräsentation (4:3)</PresentationFormat>
  <Paragraphs>337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Verdana</vt:lpstr>
      <vt:lpstr>Wingdings</vt:lpstr>
      <vt:lpstr>Tema do Office</vt:lpstr>
      <vt:lpstr>PowerPoint-Präsentation</vt:lpstr>
      <vt:lpstr>Cabo Verde: Contexto nacional</vt:lpstr>
      <vt:lpstr>Cabo Verde: Contexto nacional</vt:lpstr>
      <vt:lpstr>Introdução</vt:lpstr>
      <vt:lpstr>Quem é a ARES?</vt:lpstr>
      <vt:lpstr>Quem é a ARES?</vt:lpstr>
      <vt:lpstr>O Modelo de Garantia da Qualidade de Cabo Verde</vt:lpstr>
      <vt:lpstr>O Modelo de Garantia da Qualidade de Cabo Verde</vt:lpstr>
      <vt:lpstr>O Modelo de Garantia da Qualidade de Cabo Verde</vt:lpstr>
      <vt:lpstr>O Modelo de Garantia da Qualidade de Cabo Verde</vt:lpstr>
      <vt:lpstr>Garantia de Qualidade Interna (GQI)</vt:lpstr>
      <vt:lpstr>Garantia de Qualidade Interna (GQI)</vt:lpstr>
      <vt:lpstr>Garantia de Qualidade Interna (GQI)</vt:lpstr>
      <vt:lpstr>Garantia de Qualidade Interna (GQI)</vt:lpstr>
      <vt:lpstr>Garantia de Qualidade Externa (EQA)</vt:lpstr>
      <vt:lpstr>Garantia de Qualidade Externa (EQA)</vt:lpstr>
      <vt:lpstr>A relação entre a IQA e a EQA</vt:lpstr>
      <vt:lpstr>A relação entre o IQA e o EQA</vt:lpstr>
      <vt:lpstr>Como funciona a ARES com a HEI</vt:lpstr>
      <vt:lpstr>Como funciona a ARES com a HEI</vt:lpstr>
      <vt:lpstr>Como funciona a ARES com a HEI</vt:lpstr>
      <vt:lpstr>Benefícios da cooperação entre a ARES e as instituições de ensino superior</vt:lpstr>
      <vt:lpstr>Benefícios da cooperação entre a ARES e as instituições de ensino superior</vt:lpstr>
      <vt:lpstr>Benefícios da cooperação entre a ARES e as instituições de ensino superior</vt:lpstr>
      <vt:lpstr>Desafios atuais</vt:lpstr>
      <vt:lpstr>Desafios atuais</vt:lpstr>
      <vt:lpstr>Envolvimento internacional</vt:lpstr>
      <vt:lpstr>Envolvimento internacional</vt:lpstr>
      <vt:lpstr>Envolvimento internacional</vt:lpstr>
      <vt:lpstr>Pontos-chave</vt:lpstr>
      <vt:lpstr>Conclusões</vt:lpstr>
      <vt:lpstr>Conclusões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Ana Santana</dc:creator>
  <cp:keywords>, docId:954F288B98CD269E6FCF9144BC1782A6</cp:keywords>
  <cp:lastModifiedBy>Christiane Hermanns</cp:lastModifiedBy>
  <cp:revision>30</cp:revision>
  <dcterms:created xsi:type="dcterms:W3CDTF">2025-09-30T18:02:20Z</dcterms:created>
  <dcterms:modified xsi:type="dcterms:W3CDTF">2026-06-17T07:58:10Z</dcterms:modified>
</cp:coreProperties>
</file>