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71" r:id="rId2"/>
    <p:sldId id="470" r:id="rId3"/>
    <p:sldId id="403" r:id="rId4"/>
    <p:sldId id="521" r:id="rId5"/>
    <p:sldId id="260" r:id="rId6"/>
    <p:sldId id="259" r:id="rId7"/>
    <p:sldId id="468" r:id="rId8"/>
    <p:sldId id="448" r:id="rId9"/>
    <p:sldId id="476" r:id="rId10"/>
    <p:sldId id="501" r:id="rId11"/>
    <p:sldId id="500" r:id="rId12"/>
    <p:sldId id="276" r:id="rId13"/>
    <p:sldId id="523" r:id="rId14"/>
    <p:sldId id="524" r:id="rId15"/>
    <p:sldId id="363" r:id="rId16"/>
    <p:sldId id="5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Gaspard Banyankimbona" initials="PG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4D83B-AAE8-43AB-93AE-DFED89D5F922}" v="1" dt="2026-06-08T13:23:30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7725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1A71-B80F-4E0F-B2BE-8B6663FC754F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2359-8886-4EE1-8133-1C82762C6F41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DDB0-F56D-4895-84A4-282083BB0E65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i="1">
                <a:solidFill>
                  <a:schemeClr val="tx1"/>
                </a:solidFill>
                <a:latin typeface="Harlow Solid Italic" panose="04030604020F02020D02" pitchFamily="82" charset="0"/>
              </a:defRPr>
            </a:lvl1pPr>
          </a:lstStyle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rPr>
              <a:t>Quality</a:t>
            </a:r>
            <a:r>
              <a:rPr lang="en-US" dirty="0"/>
              <a:t> </a:t>
            </a:r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rPr>
              <a:t>Education</a:t>
            </a:r>
            <a:r>
              <a:rPr lang="en-US" dirty="0">
                <a:latin typeface="Gabriola" panose="04040605051002020D02" pitchFamily="82" charset="0"/>
              </a:rPr>
              <a:t> </a:t>
            </a:r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rPr>
              <a:t>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81" y="161939"/>
            <a:ext cx="1245307" cy="109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" y="51101"/>
            <a:ext cx="1183676" cy="1097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119-34FA-425B-B58A-E65C0F2DAF90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Quaility Education for Developement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D7B-37AD-4A5D-91FD-333D7DAF8BF9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881" y="365125"/>
            <a:ext cx="8554127" cy="1325563"/>
          </a:xfrm>
        </p:spPr>
        <p:txBody>
          <a:bodyPr>
            <a:normAutofit/>
          </a:bodyPr>
          <a:lstStyle>
            <a:lvl1pPr>
              <a:defRPr sz="4400" b="1">
                <a:latin typeface="Gabriola" panose="04040605051002020D02"/>
                <a:cs typeface="Gabriola" panose="04040605051002020D0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424"/>
            <a:ext cx="10515600" cy="4351338"/>
          </a:xfr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Bookman Old Style" panose="020506040505050202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latin typeface="Bookman Old Style" panose="02050604050505020204" pitchFamily="18" charset="0"/>
              </a:defRPr>
            </a:lvl2pPr>
            <a:lvl3pPr>
              <a:defRPr i="1">
                <a:latin typeface="Bookman Old Style" panose="020506040505050202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82" y="6094401"/>
            <a:ext cx="2743200" cy="365125"/>
          </a:xfrm>
        </p:spPr>
        <p:txBody>
          <a:bodyPr/>
          <a:lstStyle/>
          <a:p>
            <a:fld id="{DDBBBD04-1848-43AA-BF3A-8801F23264E0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04850"/>
            <a:ext cx="4114800" cy="365125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094401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83988"/>
            <a:ext cx="10515600" cy="2852737"/>
          </a:xfrm>
        </p:spPr>
        <p:txBody>
          <a:bodyPr anchor="b">
            <a:normAutofit/>
          </a:bodyPr>
          <a:lstStyle>
            <a:lvl1pPr>
              <a:defRPr sz="6600" b="0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888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C29D-2A49-4229-96E1-B8FFF046C983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F365-3A6A-4CD7-8657-4FA82C48EADC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0" y="157019"/>
            <a:ext cx="9310255" cy="1006764"/>
          </a:xfrm>
        </p:spPr>
        <p:txBody>
          <a:bodyPr/>
          <a:lstStyle>
            <a:lvl1pPr>
              <a:defRPr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93" y="1625747"/>
            <a:ext cx="4575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6693" y="2449659"/>
            <a:ext cx="45751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6493" y="16257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6493" y="244965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693" y="6208572"/>
            <a:ext cx="2743200" cy="365125"/>
          </a:xfrm>
        </p:spPr>
        <p:txBody>
          <a:bodyPr/>
          <a:lstStyle>
            <a:lvl1pPr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</a:lstStyle>
          <a:p>
            <a:fld id="{E13DBCDB-8214-4CFD-A3C6-FEF02BCCBB4A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24220" y="6208572"/>
            <a:ext cx="3001818" cy="365125"/>
          </a:xfrm>
        </p:spPr>
        <p:txBody>
          <a:bodyPr/>
          <a:lstStyle>
            <a:lvl1pPr>
              <a:defRPr sz="1800">
                <a:latin typeface="Gabriola" panose="04040605051002020D02" pitchFamily="82" charset="0"/>
              </a:defRPr>
            </a:lvl1pPr>
          </a:lstStyle>
          <a:p>
            <a:r>
              <a:rPr lang="en-US"/>
              <a:t>Quality Education for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6481" y="620857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</a:lstStyle>
          <a:p>
            <a:fld id="{26C9C1D8-A615-402C-8876-AF99A05C9BBE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Education for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122-0884-4C44-A818-2333E8C409D7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Education for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4544"/>
            <a:ext cx="3932237" cy="9028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4544"/>
            <a:ext cx="6172200" cy="4706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CD7-DF0A-41B1-8AF7-80703B85617E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Quaility Education for Developement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3018"/>
            <a:ext cx="3932237" cy="8843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73018"/>
            <a:ext cx="6172200" cy="468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4070-9E52-47B8-B979-7677EC428460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Quaility Education for Developement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9343" y="242981"/>
            <a:ext cx="9351117" cy="90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982" y="1345336"/>
            <a:ext cx="10494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82" y="6106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kern="1200" smtClean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</a:lstStyle>
          <a:p>
            <a:fld id="{1FB161BC-5C51-49F3-9B83-ACCECCE46F83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945" y="61069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106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81" y="161939"/>
            <a:ext cx="1245307" cy="1097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" y="51101"/>
            <a:ext cx="1183676" cy="1097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Gabriola" panose="04040605051002020D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mawa@iucea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160" y="2460641"/>
            <a:ext cx="8056880" cy="246217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Presentation of IUCEA at the HAQAA3 IQA Training Workshop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11</a:t>
            </a:r>
            <a:r>
              <a:rPr lang="en-US" b="1" baseline="30000" dirty="0"/>
              <a:t>th</a:t>
            </a:r>
            <a:r>
              <a:rPr lang="en-US" b="1" dirty="0"/>
              <a:t> June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1</a:t>
            </a:fld>
            <a:endParaRPr lang="en-US"/>
          </a:p>
        </p:txBody>
      </p:sp>
      <p:sp>
        <p:nvSpPr>
          <p:cNvPr id="2" name="Content Placeholder 5"/>
          <p:cNvSpPr txBox="1"/>
          <p:nvPr/>
        </p:nvSpPr>
        <p:spPr>
          <a:xfrm>
            <a:off x="1412240" y="507250"/>
            <a:ext cx="9438640" cy="168731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</a:t>
            </a:r>
            <a:r>
              <a:rPr lang="en-US" altLang="en-GB" sz="35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ASSURANCE FRAMEWORKS </a:t>
            </a:r>
            <a:r>
              <a:rPr lang="en-US" altLang="en-GB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altLang="en-GB" sz="35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TOOLS IN EAST AFRICA</a:t>
            </a:r>
            <a:endParaRPr lang="en-US" sz="35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5"/>
          <p:cNvSpPr txBox="1"/>
          <p:nvPr/>
        </p:nvSpPr>
        <p:spPr>
          <a:xfrm>
            <a:off x="2781069" y="5244547"/>
            <a:ext cx="6629862" cy="1381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Prof. Michael Mawa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Chief Principal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Quality Assurance and Qualifications Framework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mmawa@iucea.org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Content Placeholder 17">
            <a:extLst>
              <a:ext uri="{FF2B5EF4-FFF2-40B4-BE49-F238E27FC236}">
                <a16:creationId xmlns:a16="http://schemas.microsoft.com/office/drawing/2014/main" id="{2E5BC150-D6DE-859F-D36B-84322E3D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931" y="2460642"/>
            <a:ext cx="2455711" cy="24621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3165DAB-8F42-43F8-8803-CF6DF3F56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5564">
            <a:off x="2380417" y="1509357"/>
            <a:ext cx="3431486" cy="4741796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F1360CBD-BC31-4495-B49A-79CC61789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946">
            <a:off x="6697418" y="1484880"/>
            <a:ext cx="3558941" cy="46701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AA5A8C-AFA6-0B21-75DB-FD73AE7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81" y="212725"/>
            <a:ext cx="8554127" cy="6203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Trebuchet MS" panose="020B0603020202020204" pitchFamily="34" charset="0"/>
              </a:rPr>
              <a:t>Other Relevant QA Policy Instruments </a:t>
            </a:r>
            <a:endParaRPr lang="en-US" sz="4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5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4412F0-50C7-0535-3C5C-577E62BD4998}"/>
              </a:ext>
            </a:extLst>
          </p:cNvPr>
          <p:cNvSpPr txBox="1">
            <a:spLocks/>
          </p:cNvSpPr>
          <p:nvPr/>
        </p:nvSpPr>
        <p:spPr>
          <a:xfrm>
            <a:off x="1584960" y="172720"/>
            <a:ext cx="9174480" cy="1127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Gabriola" panose="04040605051002020D02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East African Qualifications Framework for Higher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AAD26-BFAC-429E-9CDB-4802A0C7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308" y="1479707"/>
            <a:ext cx="7389812" cy="5135088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Adopted in 2015 as an overarching framework for </a:t>
            </a:r>
            <a:r>
              <a:rPr lang="en-US" sz="2400" dirty="0" err="1">
                <a:latin typeface="Trebuchet MS" panose="020B0603020202020204" pitchFamily="34" charset="0"/>
                <a:cs typeface="Arial Black"/>
              </a:rPr>
              <a:t>harmonisation</a:t>
            </a:r>
            <a:r>
              <a:rPr lang="en-US" sz="2400" dirty="0">
                <a:latin typeface="Trebuchet MS" panose="020B0603020202020204" pitchFamily="34" charset="0"/>
                <a:cs typeface="Arial Black"/>
              </a:rPr>
              <a:t> of higher education and training systems in the EAC region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Provides the framework for mutual recognition of qualifications among the EAC Partner States, thereby enabling free movement of students and </a:t>
            </a:r>
            <a:r>
              <a:rPr lang="en-US" sz="2400" dirty="0" err="1">
                <a:latin typeface="Trebuchet MS" panose="020B0603020202020204" pitchFamily="34" charset="0"/>
                <a:cs typeface="Arial Black"/>
              </a:rPr>
              <a:t>labour</a:t>
            </a:r>
            <a:r>
              <a:rPr lang="en-US" sz="2400" dirty="0">
                <a:latin typeface="Trebuchet MS" panose="020B0603020202020204" pitchFamily="34" charset="0"/>
                <a:cs typeface="Arial Black"/>
              </a:rPr>
              <a:t> in the Partner States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Provides international comparability of qualifications in EAC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Promotes workers and learners’ mobility in the Community – CATS and Mutual Recognition of Qualifications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Facilitates lifelong learning through Recognition of Prior Learning (RPL)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endParaRPr lang="en-UG" sz="2400" dirty="0"/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8D431BC7-C732-4474-8202-04A3ABC60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35"/>
          <a:stretch/>
        </p:blipFill>
        <p:spPr>
          <a:xfrm>
            <a:off x="8382635" y="1576544"/>
            <a:ext cx="3453766" cy="49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B8A2-CD43-59A8-CA3D-15DE9095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0" y="203201"/>
            <a:ext cx="9265920" cy="965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Assurance in 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EAQFHE and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Benckmarking</a:t>
            </a:r>
            <a:endParaRPr lang="en-UG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DDF6E2-8314-2654-004C-C4DAE2A0246B}"/>
              </a:ext>
            </a:extLst>
          </p:cNvPr>
          <p:cNvSpPr txBox="1">
            <a:spLocks/>
          </p:cNvSpPr>
          <p:nvPr/>
        </p:nvSpPr>
        <p:spPr>
          <a:xfrm>
            <a:off x="6543040" y="1513842"/>
            <a:ext cx="5359400" cy="2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G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89BB9-CF5F-778A-5998-7D5E8D1C119D}"/>
              </a:ext>
            </a:extLst>
          </p:cNvPr>
          <p:cNvSpPr txBox="1"/>
          <p:nvPr/>
        </p:nvSpPr>
        <p:spPr>
          <a:xfrm>
            <a:off x="477520" y="1513842"/>
            <a:ext cx="7030720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EAQFHE – Qualifications </a:t>
            </a:r>
            <a:r>
              <a:rPr lang="en-US" sz="2400" b="1" dirty="0" err="1"/>
              <a:t>Programme</a:t>
            </a:r>
            <a:r>
              <a:rPr lang="en-US" sz="2400" b="1" dirty="0"/>
              <a:t> </a:t>
            </a:r>
            <a:r>
              <a:rPr lang="en-US" sz="2400" b="1" dirty="0" err="1"/>
              <a:t>Benckmarking</a:t>
            </a:r>
            <a:r>
              <a:rPr lang="en-US" sz="2400" b="1" dirty="0"/>
              <a:t> Policy (Annex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useful policy tool for </a:t>
            </a:r>
            <a:r>
              <a:rPr lang="en-US" sz="2400" dirty="0" err="1"/>
              <a:t>programme</a:t>
            </a:r>
            <a:r>
              <a:rPr lang="en-US" sz="2400" dirty="0"/>
              <a:t> development and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 benchmarks to set out the expected </a:t>
            </a:r>
            <a:r>
              <a:rPr lang="en-US" sz="2400" dirty="0">
                <a:solidFill>
                  <a:srgbClr val="FF0000"/>
                </a:solidFill>
              </a:rPr>
              <a:t>attributes and competencies </a:t>
            </a:r>
            <a:r>
              <a:rPr lang="en-US" sz="2400" dirty="0"/>
              <a:t>of graduates (knowledge, skills, attitudes)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 benchmarks to defines the nature and extent of the </a:t>
            </a:r>
            <a:r>
              <a:rPr lang="en-US" sz="2400" dirty="0" err="1"/>
              <a:t>programme</a:t>
            </a:r>
            <a:r>
              <a:rPr lang="en-US" sz="2400" dirty="0"/>
              <a:t> content, teaching, learning and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Policy requires benchmarks to define </a:t>
            </a:r>
            <a:r>
              <a:rPr lang="en-US" sz="2400" dirty="0">
                <a:solidFill>
                  <a:srgbClr val="FF0000"/>
                </a:solidFill>
              </a:rPr>
              <a:t>expected learning outcomes</a:t>
            </a:r>
            <a:r>
              <a:rPr lang="en-US" sz="2400" dirty="0"/>
              <a:t>; thus, it is </a:t>
            </a:r>
            <a:r>
              <a:rPr lang="en-US" sz="2400" dirty="0">
                <a:solidFill>
                  <a:srgbClr val="FF0000"/>
                </a:solidFill>
              </a:rPr>
              <a:t>outcome-based, learner-</a:t>
            </a:r>
            <a:r>
              <a:rPr lang="en-US" sz="2400" dirty="0" err="1">
                <a:solidFill>
                  <a:srgbClr val="FF0000"/>
                </a:solidFill>
              </a:rPr>
              <a:t>centred</a:t>
            </a:r>
            <a:r>
              <a:rPr lang="en-US" sz="2400" dirty="0"/>
              <a:t> and allow for flexibility and innovation in </a:t>
            </a:r>
            <a:r>
              <a:rPr lang="en-US" sz="2400" dirty="0" err="1"/>
              <a:t>programmes</a:t>
            </a:r>
            <a:endParaRPr lang="en-US" sz="2400" dirty="0"/>
          </a:p>
        </p:txBody>
      </p:sp>
      <p:pic>
        <p:nvPicPr>
          <p:cNvPr id="5" name="Content Placeholder 11" descr="Text, letter&#10;&#10;Description automatically generated">
            <a:extLst>
              <a:ext uri="{FF2B5EF4-FFF2-40B4-BE49-F238E27FC236}">
                <a16:creationId xmlns:a16="http://schemas.microsoft.com/office/drawing/2014/main" id="{EEDA65F8-EDF3-A60B-3DE9-7D28D43B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9637">
            <a:off x="10295125" y="4409440"/>
            <a:ext cx="1721110" cy="2460650"/>
          </a:xfrm>
          <a:prstGeom prst="rect">
            <a:avLst/>
          </a:prstGeom>
        </p:spPr>
      </p:pic>
      <p:pic>
        <p:nvPicPr>
          <p:cNvPr id="10" name="Content Placeholder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AEC5B0-0C27-8EB7-5776-09ABEE54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6399">
            <a:off x="7810126" y="1513841"/>
            <a:ext cx="1691153" cy="2391395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72214D78-00B0-8BBD-2185-AD80FFDD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4524">
            <a:off x="10407461" y="1422401"/>
            <a:ext cx="1690541" cy="239139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2C0CBE2-C1A4-E954-C4E9-14E3C849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18552">
            <a:off x="8117284" y="4415618"/>
            <a:ext cx="1721110" cy="2405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7BE55-218D-DFB7-D8E2-35D74C0CB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3586">
            <a:off x="9360302" y="2679747"/>
            <a:ext cx="1820063" cy="25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AAD26-BFAC-429E-9CDB-4802A0C7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394" y="1645919"/>
            <a:ext cx="5349332" cy="50292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Trebuchet MS" panose="020B0603020202020204" pitchFamily="34" charset="0"/>
                <a:cs typeface="Arial Black"/>
              </a:rPr>
              <a:t>EAC has, since 2022, adopted a Regional </a:t>
            </a:r>
            <a:r>
              <a:rPr lang="en-US" sz="2800" dirty="0" err="1">
                <a:latin typeface="Trebuchet MS" panose="020B0603020202020204" pitchFamily="34" charset="0"/>
                <a:cs typeface="Arial Black"/>
              </a:rPr>
              <a:t>Programme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 Accreditation Framework.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Trebuchet MS" panose="020B0603020202020204" pitchFamily="34" charset="0"/>
                <a:cs typeface="Arial Black"/>
              </a:rPr>
              <a:t>The Framework is defined by Standards, Guidelines, procedures, and assessment tools.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Trebuchet MS" panose="020B0603020202020204" pitchFamily="34" charset="0"/>
                <a:cs typeface="Arial Black"/>
              </a:rPr>
              <a:t>This accreditation process is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  <a:cs typeface="Arial Black"/>
              </a:rPr>
              <a:t>Voluntary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  <a:cs typeface="Arial Black"/>
              </a:rPr>
              <a:t>Quality-based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 mechanism, anchored on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  <a:cs typeface="Arial Black"/>
              </a:rPr>
              <a:t>National Accreditation 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process.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4412F0-50C7-0535-3C5C-577E62BD4998}"/>
              </a:ext>
            </a:extLst>
          </p:cNvPr>
          <p:cNvSpPr txBox="1">
            <a:spLocks/>
          </p:cNvSpPr>
          <p:nvPr/>
        </p:nvSpPr>
        <p:spPr>
          <a:xfrm>
            <a:off x="1524000" y="172720"/>
            <a:ext cx="9326880" cy="1127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Gabriola" panose="04040605051002020D02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Quality Assurance in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Accreditation in East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5B1C2-BECD-1F1E-507A-ED4A2A10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485" y="1684602"/>
            <a:ext cx="3331581" cy="4663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FAFD6B-86BB-45A3-E565-7808BD3A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896">
            <a:off x="9448178" y="1643650"/>
            <a:ext cx="2399004" cy="3285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39D40-966B-A1AF-0214-581F4508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8306">
            <a:off x="9720833" y="3862682"/>
            <a:ext cx="2145725" cy="30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024D-9D7F-895C-0773-1552643E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786369"/>
            <a:ext cx="6172200" cy="47065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East African Higher Education Quality Assurance Network </a:t>
            </a:r>
            <a:r>
              <a:rPr lang="en-US" b="1" dirty="0">
                <a:solidFill>
                  <a:srgbClr val="FF0000"/>
                </a:solidFill>
              </a:rPr>
              <a:t>(EAQAN) </a:t>
            </a:r>
            <a:r>
              <a:rPr lang="en-US" dirty="0"/>
              <a:t>was established in 2012 by QA practitioners as a regional vehicle to:</a:t>
            </a:r>
          </a:p>
          <a:p>
            <a:pPr lvl="1"/>
            <a:r>
              <a:rPr lang="en-US" dirty="0"/>
              <a:t>Sustain continues capacity building and information sharing</a:t>
            </a:r>
          </a:p>
          <a:p>
            <a:pPr lvl="1"/>
            <a:r>
              <a:rPr lang="en-US" dirty="0"/>
              <a:t>Promote quality of higher education</a:t>
            </a:r>
          </a:p>
          <a:p>
            <a:pPr lvl="1"/>
            <a:r>
              <a:rPr lang="en-US" dirty="0"/>
              <a:t>Champion and entrench QA culture in HE in EAC</a:t>
            </a:r>
          </a:p>
          <a:p>
            <a:pPr lvl="1"/>
            <a:r>
              <a:rPr lang="en-US" dirty="0"/>
              <a:t>Sustain the regional QA system</a:t>
            </a:r>
          </a:p>
        </p:txBody>
      </p:sp>
      <p:pic>
        <p:nvPicPr>
          <p:cNvPr id="8" name="image1.jpg" descr="Description: C:\Users\ACER\Desktop\EAQAN1.jpg">
            <a:extLst>
              <a:ext uri="{FF2B5EF4-FFF2-40B4-BE49-F238E27FC236}">
                <a16:creationId xmlns:a16="http://schemas.microsoft.com/office/drawing/2014/main" id="{105940F4-52F1-FE30-EF8D-19A30AE1BAA8}"/>
              </a:ext>
            </a:extLst>
          </p:cNvPr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1166755"/>
            <a:ext cx="2519680" cy="25691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AD7015-D265-B424-7054-E6147EFFA93F}"/>
              </a:ext>
            </a:extLst>
          </p:cNvPr>
          <p:cNvSpPr txBox="1">
            <a:spLocks/>
          </p:cNvSpPr>
          <p:nvPr/>
        </p:nvSpPr>
        <p:spPr>
          <a:xfrm>
            <a:off x="1756881" y="152400"/>
            <a:ext cx="8554127" cy="782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600" dirty="0"/>
              <a:t>4. Quality Assurance Networking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9BDD9-2F7B-708D-0DBF-E53426D6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" y="3735870"/>
            <a:ext cx="4683196" cy="3122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67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15010" y="110891"/>
            <a:ext cx="9395230" cy="10861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 Challenges/</a:t>
            </a:r>
            <a:r>
              <a:rPr lang="en-US" sz="36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Strategis</a:t>
            </a:r>
            <a:r>
              <a:rPr 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Establishing the EAC Regional QA</a:t>
            </a: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</a:t>
            </a:r>
            <a:endParaRPr 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35" y="1641935"/>
            <a:ext cx="6807825" cy="5105174"/>
          </a:xfrm>
        </p:spPr>
        <p:txBody>
          <a:bodyPr>
            <a:noAutofit/>
          </a:bodyPr>
          <a:lstStyle/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 Black"/>
              </a:rPr>
              <a:t>Resistance from some higher education actors</a:t>
            </a:r>
          </a:p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 Black"/>
              </a:rPr>
              <a:t>Slow implementation of regional quality assurance frameworks by some HEIs and QA Agencies</a:t>
            </a:r>
          </a:p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 Black"/>
              </a:rPr>
              <a:t>Limited funds for increased capacity building of QA Officers</a:t>
            </a:r>
          </a:p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400" dirty="0">
                <a:latin typeface="Constantia" panose="02030602050306030303" pitchFamily="18" charset="0"/>
                <a:cs typeface="Arial Black"/>
              </a:rPr>
              <a:t>However, some strategies have been adopted including:</a:t>
            </a:r>
          </a:p>
          <a:p>
            <a:pPr marL="871972" lvl="1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Continuous Engagement of key actors in QA dialogue sessions</a:t>
            </a:r>
          </a:p>
          <a:p>
            <a:pPr marL="871972" lvl="1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Capacity building and Benchmarking support</a:t>
            </a:r>
          </a:p>
          <a:p>
            <a:pPr marL="871972" lvl="1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Cost-sharing measures  for engagement in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B5FB0-F3B7-21FA-2A42-3555509DE62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45134" y="1641935"/>
            <a:ext cx="1333236" cy="191507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97CDA-F3F5-0AC8-D406-2E7D88119ED9}"/>
              </a:ext>
            </a:extLst>
          </p:cNvPr>
          <p:cNvPicPr/>
          <p:nvPr/>
        </p:nvPicPr>
        <p:blipFill>
          <a:blip r:embed="rId3" cstate="print"/>
          <a:srcRect l="14035" t="8470" r="7170" b="3683"/>
          <a:stretch>
            <a:fillRect/>
          </a:stretch>
        </p:blipFill>
        <p:spPr bwMode="auto">
          <a:xfrm rot="5400000">
            <a:off x="8585642" y="1809815"/>
            <a:ext cx="2281448" cy="163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503E2-4760-328E-5373-DAEABA0D1A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84095" y="1648699"/>
            <a:ext cx="1324050" cy="1849185"/>
          </a:xfrm>
          <a:prstGeom prst="rect">
            <a:avLst/>
          </a:prstGeom>
        </p:spPr>
      </p:pic>
      <p:pic>
        <p:nvPicPr>
          <p:cNvPr id="2" name="Picture 2" descr="Capacity Building | UN-Habitat">
            <a:extLst>
              <a:ext uri="{FF2B5EF4-FFF2-40B4-BE49-F238E27FC236}">
                <a16:creationId xmlns:a16="http://schemas.microsoft.com/office/drawing/2014/main" id="{3E58EFC7-40B7-C467-917F-6920BA7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98" y="3901440"/>
            <a:ext cx="4662996" cy="24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6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79537" y="2235199"/>
            <a:ext cx="5001748" cy="3261361"/>
          </a:xfrm>
        </p:spPr>
        <p:txBody>
          <a:bodyPr>
            <a:noAutofit/>
          </a:bodyPr>
          <a:lstStyle/>
          <a:p>
            <a:r>
              <a:rPr lang="en-US" sz="10300" dirty="0">
                <a:solidFill>
                  <a:srgbClr val="FF0000"/>
                </a:solidFill>
              </a:rPr>
              <a:t>Thank You</a:t>
            </a:r>
            <a:br>
              <a:rPr lang="en-US" sz="10300" dirty="0">
                <a:solidFill>
                  <a:srgbClr val="FF0000"/>
                </a:solidFill>
              </a:rPr>
            </a:br>
            <a:endParaRPr lang="en-US" sz="10300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C8D6C2B-679D-7CE8-FFA7-B1677458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73EF4-9933-01A9-1BD5-3351F05A0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06"/>
          <a:stretch/>
        </p:blipFill>
        <p:spPr>
          <a:xfrm>
            <a:off x="5652221" y="2143760"/>
            <a:ext cx="6539779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SzPct val="95000"/>
              <a:defRPr/>
            </a:pP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Outline 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>
            <a:off x="355600" y="1620986"/>
            <a:ext cx="7589519" cy="46972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  <a:sym typeface="+mn-ea"/>
              </a:rPr>
              <a:t>Background to the QA System in East Africa</a:t>
            </a:r>
          </a:p>
          <a:p>
            <a:pPr marL="514350" lvl="0" indent="-5143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  <a:sym typeface="+mn-ea"/>
              </a:rPr>
              <a:t>Legal Framework for Establishing a Regional QA System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  <a:sym typeface="+mn-ea"/>
              </a:rPr>
              <a:t>Institutional Framework for QA in EAC (QA Agencies)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  <a:sym typeface="+mn-ea"/>
              </a:rPr>
              <a:t>EAC as a Common Higher Education Area</a:t>
            </a:r>
          </a:p>
          <a:p>
            <a:pPr marL="514350" lvl="0" indent="-5143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  <a:sym typeface="+mn-ea"/>
              </a:rPr>
              <a:t>Regional QA Policies, Tools, Frameworks</a:t>
            </a:r>
          </a:p>
          <a:p>
            <a:pPr marL="514350" lvl="0" indent="-5143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  <a:sym typeface="+mn-ea"/>
              </a:rPr>
              <a:t>Some Challenges and Strategies in establishing </a:t>
            </a:r>
            <a:r>
              <a:rPr lang="en-US" dirty="0" err="1">
                <a:latin typeface="Arial Narrow" panose="020B0606020202030204" pitchFamily="34" charset="0"/>
                <a:sym typeface="+mn-ea"/>
              </a:rPr>
              <a:t>harmonised</a:t>
            </a:r>
            <a:r>
              <a:rPr lang="en-US" dirty="0">
                <a:latin typeface="Arial Narrow" panose="020B0606020202030204" pitchFamily="34" charset="0"/>
                <a:sym typeface="+mn-ea"/>
              </a:rPr>
              <a:t> regional QA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E345C1-BDC8-15E4-FF72-D5E1042450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17" y="1529535"/>
            <a:ext cx="3070847" cy="223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32FC6E-F2A6-07A6-3728-B7272120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2" descr="East African Community (EAC) map ...">
            <a:extLst>
              <a:ext uri="{FF2B5EF4-FFF2-40B4-BE49-F238E27FC236}">
                <a16:creationId xmlns:a16="http://schemas.microsoft.com/office/drawing/2014/main" id="{6605B131-8593-9F72-3CE3-E25CB70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91" y="3637281"/>
            <a:ext cx="4299409" cy="29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08" y="137460"/>
            <a:ext cx="9201192" cy="12544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SzPct val="95000"/>
              <a:defRPr/>
            </a:pP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Background to the Regional QA System in East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579418"/>
            <a:ext cx="10864736" cy="514032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onstantia" panose="02030602050306030303" pitchFamily="18" charset="0"/>
              </a:rPr>
              <a:t>The establishment of a regional quality assurance system in East Africa has been a gradual process.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onstantia" panose="02030602050306030303" pitchFamily="18" charset="0"/>
              </a:rPr>
              <a:t>The hallmark of this process has been the enactment of </a:t>
            </a:r>
            <a:r>
              <a:rPr lang="en-US" dirty="0">
                <a:solidFill>
                  <a:srgbClr val="FF0000"/>
                </a:solidFill>
                <a:latin typeface="Constantia" panose="02030602050306030303" pitchFamily="18" charset="0"/>
              </a:rPr>
              <a:t>legal instruments</a:t>
            </a:r>
            <a:r>
              <a:rPr lang="en-US" dirty="0">
                <a:latin typeface="Constantia" panose="02030602050306030303" pitchFamily="18" charset="0"/>
              </a:rPr>
              <a:t>, adoption of </a:t>
            </a:r>
            <a:r>
              <a:rPr lang="en-US" dirty="0">
                <a:solidFill>
                  <a:srgbClr val="FF0000"/>
                </a:solidFill>
                <a:latin typeface="Constantia" panose="02030602050306030303" pitchFamily="18" charset="0"/>
              </a:rPr>
              <a:t>relevant policies</a:t>
            </a:r>
            <a:r>
              <a:rPr lang="en-US" dirty="0">
                <a:latin typeface="Constantia" panose="02030602050306030303" pitchFamily="18" charset="0"/>
              </a:rPr>
              <a:t>, establishment of </a:t>
            </a:r>
            <a:r>
              <a:rPr lang="en-US" dirty="0">
                <a:solidFill>
                  <a:srgbClr val="FF0000"/>
                </a:solidFill>
                <a:latin typeface="Constantia" panose="02030602050306030303" pitchFamily="18" charset="0"/>
              </a:rPr>
              <a:t>QA institutions/agencies</a:t>
            </a:r>
            <a:r>
              <a:rPr lang="en-US" dirty="0">
                <a:latin typeface="Constantia" panose="02030602050306030303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nstantia" panose="02030602050306030303" pitchFamily="18" charset="0"/>
              </a:rPr>
              <a:t>capacity building</a:t>
            </a:r>
            <a:r>
              <a:rPr lang="en-US" dirty="0">
                <a:latin typeface="Constantia" panose="02030602050306030303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nstantia" panose="02030602050306030303" pitchFamily="18" charset="0"/>
              </a:rPr>
              <a:t>QA Networking</a:t>
            </a:r>
            <a:r>
              <a:rPr lang="en-US" dirty="0">
                <a:latin typeface="Constantia" panose="02030602050306030303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onstantia" panose="02030602050306030303" pitchFamily="18" charset="0"/>
              </a:rPr>
              <a:t>In 2006, IUCEA in collaboration with National Councils and Commissions for higher education and its partner DAAD agreed to jointly undertake a regional QA initiative in HEs in East Africa.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onstantia" panose="02030602050306030303" pitchFamily="18" charset="0"/>
              </a:rPr>
              <a:t>Initially, the initiative involved a </a:t>
            </a:r>
            <a:r>
              <a:rPr lang="en-US" dirty="0">
                <a:solidFill>
                  <a:srgbClr val="0070C0"/>
                </a:solidFill>
                <a:latin typeface="Constantia" panose="02030602050306030303" pitchFamily="18" charset="0"/>
              </a:rPr>
              <a:t>consensus building process </a:t>
            </a:r>
            <a:r>
              <a:rPr lang="en-US" dirty="0">
                <a:latin typeface="Constantia" panose="02030602050306030303" pitchFamily="18" charset="0"/>
              </a:rPr>
              <a:t>through engaging key stakeholders in </a:t>
            </a:r>
            <a:r>
              <a:rPr lang="en-US" dirty="0">
                <a:solidFill>
                  <a:srgbClr val="0070C0"/>
                </a:solidFill>
                <a:latin typeface="Constantia" panose="02030602050306030303" pitchFamily="18" charset="0"/>
              </a:rPr>
              <a:t>consultative dialogue events</a:t>
            </a:r>
            <a:r>
              <a:rPr lang="en-US" dirty="0">
                <a:latin typeface="Constantia" panose="02030602050306030303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onstantia" panose="02030602050306030303" pitchFamily="18" charset="0"/>
              </a:rPr>
              <a:t>QA Capacity Building was critical in establishing this QA system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6E2D7E-982B-74F8-8EFA-2E973464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73201" y="137459"/>
            <a:ext cx="9265920" cy="15892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SzPct val="95000"/>
              <a:defRPr/>
            </a:pPr>
            <a:r>
              <a:rPr lang="en-GB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Legal Framework on </a:t>
            </a:r>
            <a:r>
              <a:rPr lang="en-US" altLang="en-GB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QA and </a:t>
            </a:r>
            <a:r>
              <a:rPr lang="en-GB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Harmonization of Higher Education</a:t>
            </a:r>
            <a:r>
              <a:rPr lang="en-US" altLang="en-GB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East Africa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5921" y="1837055"/>
            <a:ext cx="6746240" cy="475043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spcBef>
                <a:spcPts val="1090"/>
              </a:spcBef>
              <a:spcAft>
                <a:spcPts val="1090"/>
              </a:spcAft>
              <a:buClr>
                <a:srgbClr val="0BD0D9"/>
              </a:buClr>
              <a:buSzPct val="95000"/>
              <a:buNone/>
              <a:defRPr/>
            </a:pPr>
            <a:r>
              <a:rPr lang="en-GB" sz="32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Key Legal Instruments for Harmonisation </a:t>
            </a:r>
            <a:r>
              <a:rPr lang="en-US" sz="32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of HE</a:t>
            </a:r>
            <a:r>
              <a:rPr lang="en-GB" sz="32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 Quality </a:t>
            </a:r>
            <a:r>
              <a:rPr lang="en-US" altLang="en-GB" sz="32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Assurance &amp; Qualifications </a:t>
            </a:r>
            <a:r>
              <a:rPr lang="en-GB" sz="32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in EAC:</a:t>
            </a:r>
            <a:endParaRPr lang="en-US" sz="3200" dirty="0">
              <a:latin typeface="Constantia" panose="02030602050306030303" charset="0"/>
              <a:ea typeface="MS PGothic" panose="020B0600070205080204" pitchFamily="34" charset="-128"/>
            </a:endParaRPr>
          </a:p>
          <a:p>
            <a:pPr marL="514350" indent="-514350">
              <a:lnSpc>
                <a:spcPct val="110000"/>
              </a:lnSpc>
              <a:spcBef>
                <a:spcPts val="1090"/>
              </a:spcBef>
              <a:spcAft>
                <a:spcPts val="1090"/>
              </a:spcAft>
              <a:buClr>
                <a:srgbClr val="0BD0D9"/>
              </a:buClr>
              <a:buSzPct val="95000"/>
              <a:buFont typeface="+mj-lt"/>
              <a:buAutoNum type="alphaLcParenR"/>
              <a:defRPr/>
            </a:pPr>
            <a:r>
              <a:rPr lang="en-US" dirty="0">
                <a:latin typeface="Constantia" panose="02030602050306030303" charset="0"/>
                <a:ea typeface="MS PGothic" panose="020B0600070205080204" pitchFamily="34" charset="-128"/>
              </a:rPr>
              <a:t>The East African Community Treaty - Art. 102 </a:t>
            </a:r>
            <a:r>
              <a:rPr lang="en-US" sz="2400" dirty="0">
                <a:latin typeface="Constantia" panose="02030602050306030303" charset="0"/>
                <a:ea typeface="MS PGothic" panose="020B0600070205080204" pitchFamily="34" charset="-128"/>
              </a:rPr>
              <a:t>(Partner States agreed to </a:t>
            </a:r>
            <a:r>
              <a:rPr lang="en-US" sz="2400" dirty="0" err="1">
                <a:latin typeface="Constantia" panose="02030602050306030303" charset="0"/>
                <a:ea typeface="MS PGothic" panose="020B0600070205080204" pitchFamily="34" charset="-128"/>
              </a:rPr>
              <a:t>harmonise</a:t>
            </a:r>
            <a:r>
              <a:rPr lang="en-US" sz="2400" dirty="0">
                <a:latin typeface="Constantia" panose="02030602050306030303" charset="0"/>
                <a:ea typeface="MS PGothic" panose="020B0600070205080204" pitchFamily="34" charset="-128"/>
              </a:rPr>
              <a:t> education and promote mobility and recognition of qualifications).</a:t>
            </a:r>
            <a:endParaRPr lang="en-US" sz="3200" dirty="0">
              <a:latin typeface="Constantia" panose="02030602050306030303" charset="0"/>
              <a:ea typeface="MS PGothic" panose="020B0600070205080204" pitchFamily="34" charset="-128"/>
            </a:endParaRPr>
          </a:p>
          <a:p>
            <a:pPr marL="514350" indent="-514350">
              <a:lnSpc>
                <a:spcPct val="110000"/>
              </a:lnSpc>
              <a:spcBef>
                <a:spcPts val="1090"/>
              </a:spcBef>
              <a:spcAft>
                <a:spcPts val="1090"/>
              </a:spcAft>
              <a:buClr>
                <a:srgbClr val="0BD0D9"/>
              </a:buClr>
              <a:buSzPct val="95000"/>
              <a:buFont typeface="+mj-lt"/>
              <a:buAutoNum type="alphaLcParenR"/>
              <a:defRPr/>
            </a:pPr>
            <a:r>
              <a:rPr lang="en-US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The Common Market Protocol - Art. 11 </a:t>
            </a:r>
            <a:r>
              <a:rPr lang="en-US" sz="24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(Free movement of people, </a:t>
            </a:r>
            <a:r>
              <a:rPr lang="en-US" sz="24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labour</a:t>
            </a:r>
            <a:r>
              <a:rPr lang="en-US" sz="24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and services; requiring mutual recognition of qualifications and cross-border education)</a:t>
            </a:r>
            <a:endParaRPr lang="en-US" dirty="0">
              <a:latin typeface="Constantia" panose="02030602050306030303" charset="0"/>
              <a:ea typeface="MS PGothic" panose="020B0600070205080204" pitchFamily="34" charset="-128"/>
              <a:cs typeface="Arial Unicode MS" charset="0"/>
            </a:endParaRPr>
          </a:p>
          <a:p>
            <a:pPr marL="514350" indent="-514350">
              <a:lnSpc>
                <a:spcPct val="110000"/>
              </a:lnSpc>
              <a:spcBef>
                <a:spcPts val="1090"/>
              </a:spcBef>
              <a:spcAft>
                <a:spcPts val="1090"/>
              </a:spcAft>
              <a:buClr>
                <a:srgbClr val="0BD0D9"/>
              </a:buClr>
              <a:buSzPct val="95000"/>
              <a:buFont typeface="+mj-lt"/>
              <a:buAutoNum type="alphaLcParenR"/>
              <a:defRPr/>
            </a:pPr>
            <a:r>
              <a:rPr lang="en-US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The IUCEA Act, 2009 - Art. 4 &amp; Art. 6. </a:t>
            </a:r>
            <a:endParaRPr lang="en-US" dirty="0">
              <a:latin typeface="Calibri" panose="020F0502020204030204" pitchFamily="34" charset="0"/>
              <a:cs typeface="Arial Unicode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50" y="1780259"/>
            <a:ext cx="2865662" cy="21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9FFA30B-C8FA-B2FA-04D7-84A324CD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60EC0C-2329-E786-347A-71C0D1037EA1}"/>
              </a:ext>
            </a:extLst>
          </p:cNvPr>
          <p:cNvSpPr/>
          <p:nvPr/>
        </p:nvSpPr>
        <p:spPr>
          <a:xfrm>
            <a:off x="7294880" y="3901440"/>
            <a:ext cx="4897120" cy="2819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Harmonization of higher education entails the establishment of regional systems that would facilitate comparability of higher education systems in the East African Community Partner States.</a:t>
            </a:r>
          </a:p>
          <a:p>
            <a:pPr algn="ctr"/>
            <a:endParaRPr lang="en-UG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A753-59CE-4056-293E-F6833DD2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139760"/>
            <a:ext cx="8818880" cy="101478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buSzPct val="95000"/>
            </a:pP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IUCEA as a Regional QAA</a:t>
            </a:r>
            <a:endParaRPr lang="en-UG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9022-51FB-0122-3C1A-E19A51A4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478611"/>
            <a:ext cx="11131663" cy="5239629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200" dirty="0"/>
              <a:t>IUCEA is an agency of the EAC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200" dirty="0"/>
              <a:t>The broad mandate of IUCEA (Act of 2009) is to, among other things:</a:t>
            </a:r>
            <a:endParaRPr lang="en-UG" sz="3200" dirty="0"/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G" sz="2800" dirty="0">
                <a:solidFill>
                  <a:srgbClr val="FF0000"/>
                </a:solidFill>
              </a:rPr>
              <a:t>Advise Partner States</a:t>
            </a:r>
            <a:r>
              <a:rPr lang="en-US" sz="2800" dirty="0">
                <a:solidFill>
                  <a:srgbClr val="FF0000"/>
                </a:solidFill>
              </a:rPr>
              <a:t> of the EAC on matters of higher education</a:t>
            </a:r>
            <a:endParaRPr lang="en-UG" sz="2800" dirty="0">
              <a:solidFill>
                <a:srgbClr val="FF0000"/>
              </a:solidFill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G" sz="2800" dirty="0">
                <a:solidFill>
                  <a:srgbClr val="FF0000"/>
                </a:solidFill>
              </a:rPr>
              <a:t>Coordinat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G" sz="2800" dirty="0">
                <a:solidFill>
                  <a:srgbClr val="FF0000"/>
                </a:solidFill>
              </a:rPr>
              <a:t> higher education</a:t>
            </a:r>
            <a:r>
              <a:rPr lang="en-US" sz="2800" dirty="0">
                <a:solidFill>
                  <a:srgbClr val="FF0000"/>
                </a:solidFill>
              </a:rPr>
              <a:t> and research in EAC</a:t>
            </a:r>
            <a:endParaRPr lang="en-UG" sz="2800" dirty="0">
              <a:solidFill>
                <a:srgbClr val="FF0000"/>
              </a:solidFill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Promote </a:t>
            </a:r>
            <a:r>
              <a:rPr lang="en-UG" sz="2800" dirty="0">
                <a:solidFill>
                  <a:srgbClr val="FF0000"/>
                </a:solidFill>
              </a:rPr>
              <a:t>Quality of education </a:t>
            </a:r>
            <a:r>
              <a:rPr lang="en-US" sz="2800" dirty="0">
                <a:solidFill>
                  <a:srgbClr val="FF0000"/>
                </a:solidFill>
              </a:rPr>
              <a:t>by </a:t>
            </a:r>
            <a:r>
              <a:rPr lang="en-US" sz="2800" b="1" dirty="0">
                <a:solidFill>
                  <a:srgbClr val="FF0000"/>
                </a:solidFill>
              </a:rPr>
              <a:t>establishing quality assurance system</a:t>
            </a:r>
            <a:r>
              <a:rPr lang="en-US" sz="2800" dirty="0">
                <a:solidFill>
                  <a:srgbClr val="FF0000"/>
                </a:solidFill>
              </a:rPr>
              <a:t> in the EAC</a:t>
            </a:r>
          </a:p>
          <a:p>
            <a:pPr lvl="2" algn="just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Development of QA Policies and Standards</a:t>
            </a:r>
          </a:p>
          <a:p>
            <a:pPr lvl="2" algn="just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Capacity Building (Training of QA Officers)</a:t>
            </a:r>
          </a:p>
          <a:p>
            <a:pPr lvl="2" algn="just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Dissemination of QA information</a:t>
            </a:r>
          </a:p>
          <a:p>
            <a:pPr lvl="2" algn="just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Facilitating QA Dialogue among key higher education actors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Facilitate </a:t>
            </a:r>
            <a:r>
              <a:rPr lang="en-US" sz="2800" b="1" dirty="0">
                <a:solidFill>
                  <a:srgbClr val="FF0000"/>
                </a:solidFill>
              </a:rPr>
              <a:t>networking</a:t>
            </a:r>
            <a:r>
              <a:rPr lang="en-US" sz="2800" dirty="0">
                <a:solidFill>
                  <a:srgbClr val="FF0000"/>
                </a:solidFill>
              </a:rPr>
              <a:t> among HEIs and QA Agencies in the region</a:t>
            </a:r>
          </a:p>
          <a:p>
            <a:pPr algn="just"/>
            <a:endParaRPr lang="en-US" sz="3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E06DBE-CC4D-4D88-4650-92ABFA3F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D74D-4E14-45B7-8458-1FCFA1B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137459"/>
            <a:ext cx="8829040" cy="1126077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buSzPct val="95000"/>
            </a:pPr>
            <a:r>
              <a:rPr lang="en-US" sz="4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Institutioonal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Framework:</a:t>
            </a:r>
            <a:b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QAA in EAC </a:t>
            </a:r>
            <a:endParaRPr lang="en-UG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EEDA-11BC-51BA-C647-264AACB7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454727"/>
            <a:ext cx="8829040" cy="525364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EAC Partner States have established QAA</a:t>
            </a:r>
          </a:p>
          <a:p>
            <a:r>
              <a:rPr lang="en-US" sz="2400" dirty="0"/>
              <a:t>Seven of these QAA are now functional: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Permanent Commission for Higher and University Education - DRC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National Commission for Higher Education (NCHE) – Burundi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Commission for University Education (CUE) – Kenya - 1985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Higher Education Council (HEC) – Rwanda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Tanzania Commission for Universities (TCU) – Tanzania - 1995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National Council for Higher Education (NCHE) – Uganda – 2001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National Council for Higher Education (NCHE) – South Sudan, established by the Higher Education Act of 2012.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National Commission for Higher Education, Somalia - 2025</a:t>
            </a:r>
          </a:p>
          <a:p>
            <a:pPr algn="just"/>
            <a:r>
              <a:rPr lang="en-US" sz="2400" dirty="0"/>
              <a:t>Over the years, IUCEA and its national and international partners have progressively built a regional </a:t>
            </a:r>
            <a:r>
              <a:rPr lang="en-US" sz="2400" b="1" dirty="0"/>
              <a:t>QA System </a:t>
            </a:r>
            <a:r>
              <a:rPr lang="en-US" sz="2400" dirty="0"/>
              <a:t>and indeed a </a:t>
            </a:r>
            <a:r>
              <a:rPr lang="en-US" sz="2400" b="1" dirty="0"/>
              <a:t>Common Higher Education Area </a:t>
            </a:r>
            <a:r>
              <a:rPr lang="en-US" sz="2400" dirty="0"/>
              <a:t>anchored on </a:t>
            </a:r>
            <a:r>
              <a:rPr lang="en-US" sz="2400" dirty="0">
                <a:solidFill>
                  <a:srgbClr val="0070C0"/>
                </a:solidFill>
              </a:rPr>
              <a:t>QA policy frameworks, Qualifications Framework, common </a:t>
            </a:r>
            <a:r>
              <a:rPr lang="en-US" sz="2400" dirty="0" err="1">
                <a:solidFill>
                  <a:srgbClr val="0070C0"/>
                </a:solidFill>
              </a:rPr>
              <a:t>programeme</a:t>
            </a:r>
            <a:r>
              <a:rPr lang="en-US" sz="2400" dirty="0">
                <a:solidFill>
                  <a:srgbClr val="0070C0"/>
                </a:solidFill>
              </a:rPr>
              <a:t> standards and QA Networking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77F273-E404-5650-7C92-83C9ABFA5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8" t="24654" r="28200" b="17291"/>
          <a:stretch/>
        </p:blipFill>
        <p:spPr bwMode="auto">
          <a:xfrm>
            <a:off x="9242259" y="1815083"/>
            <a:ext cx="2909102" cy="4230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772CB-34D9-8E7E-6086-34F63001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21" y="81280"/>
            <a:ext cx="9337040" cy="11838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East African Community - a Common Higher Education Area (EACHEA)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661" y="1524000"/>
            <a:ext cx="5638800" cy="508131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+mn-lt"/>
              </a:rPr>
              <a:t>A Declaration was made by the </a:t>
            </a:r>
            <a:r>
              <a:rPr lang="en-US" sz="2700" i="1" dirty="0">
                <a:latin typeface="+mn-lt"/>
              </a:rPr>
              <a:t>18</a:t>
            </a:r>
            <a:r>
              <a:rPr lang="en-US" sz="2700" i="1" baseline="30000" dirty="0">
                <a:latin typeface="+mn-lt"/>
              </a:rPr>
              <a:t>th</a:t>
            </a:r>
            <a:r>
              <a:rPr lang="en-US" sz="2700" i="1" dirty="0">
                <a:latin typeface="+mn-lt"/>
              </a:rPr>
              <a:t> Summit of the EAC Heads of State</a:t>
            </a:r>
            <a:r>
              <a:rPr lang="en-US" sz="2700" dirty="0">
                <a:latin typeface="+mn-lt"/>
              </a:rPr>
              <a:t> on May 20, 2017 in Dar Es-Salaam, Tanzania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+mn-lt"/>
              </a:rPr>
              <a:t>The objective was to transform East Africa into a Common Higher Education space characterized by 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comparable, compatible, coherent and harmonized systems </a:t>
            </a:r>
            <a:r>
              <a:rPr lang="en-US" sz="2700" dirty="0">
                <a:latin typeface="+mn-lt"/>
              </a:rPr>
              <a:t>of Higher Education thereby facilitating free 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mobility of student, staff</a:t>
            </a:r>
            <a:r>
              <a:rPr lang="en-US" sz="2700" dirty="0">
                <a:latin typeface="+mn-lt"/>
              </a:rPr>
              <a:t>, </a:t>
            </a:r>
            <a:r>
              <a:rPr lang="en-US" sz="2700" dirty="0" err="1">
                <a:latin typeface="+mn-lt"/>
              </a:rPr>
              <a:t>programmes</a:t>
            </a:r>
            <a:r>
              <a:rPr lang="en-US" sz="2700" dirty="0">
                <a:latin typeface="+mn-lt"/>
              </a:rPr>
              <a:t>, and institutions, and 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mutual recognition of qualifications</a:t>
            </a:r>
            <a:r>
              <a:rPr lang="en-US" sz="2700" dirty="0">
                <a:latin typeface="+mn-lt"/>
              </a:rPr>
              <a:t>.</a:t>
            </a:r>
            <a:endParaRPr lang="en-US" sz="2700" dirty="0"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5B71766-555A-060B-7876-A26018FA5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4" t="26117" r="27262" b="21794"/>
          <a:stretch/>
        </p:blipFill>
        <p:spPr bwMode="auto">
          <a:xfrm>
            <a:off x="907539" y="1402080"/>
            <a:ext cx="4355342" cy="5509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71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881" y="273685"/>
            <a:ext cx="8554127" cy="762635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Blocks for the EACHEA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462738"/>
            <a:ext cx="10849610" cy="525780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Quality Assurance System, incorporating: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 policy framework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Standards, guidelines and procedures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benchmarks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African Qualifications Framework for Higher Education, EAQFHE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for anchoring national qualifications frameworks for their harmonization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for many policies and guidelines (including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QIP,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Regional Accreditation System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Quality-Based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for Academic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Students and Staff Mobility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HE mobility in the region.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East African Quality Assurance Network for Higher Education, EAQAN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expanding community of QA practitioners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870717-E791-2E8A-759D-D5FC10AE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078" y="1293824"/>
            <a:ext cx="5262880" cy="663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5"/>
                </a:solidFill>
                <a:latin typeface="Trebuchet MS" panose="020B0603020202020204" pitchFamily="34" charset="0"/>
                <a:ea typeface="+mj-ea"/>
                <a:cs typeface="Arial"/>
              </a:rPr>
              <a:t>b) Handbook for Quality Assurance in Higher Education “Roadmap to Quality”, in 5 Volumes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9" descr="Graphical user interface&#10;&#10;Description automatically generated">
            <a:extLst>
              <a:ext uri="{FF2B5EF4-FFF2-40B4-BE49-F238E27FC236}">
                <a16:creationId xmlns:a16="http://schemas.microsoft.com/office/drawing/2014/main" id="{FD785D73-F660-4A92-DE7F-AC2F9228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86" y="1904128"/>
            <a:ext cx="1703433" cy="2416979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53B55C-056A-D653-9D5D-8985FBAB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416" y="1909208"/>
            <a:ext cx="1692409" cy="2416979"/>
          </a:xfrm>
          <a:prstGeom prst="rect">
            <a:avLst/>
          </a:prstGeom>
        </p:spPr>
      </p:pic>
      <p:pic>
        <p:nvPicPr>
          <p:cNvPr id="9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F98C70AC-46B8-213C-D62E-48EAE9716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20" y="4374027"/>
            <a:ext cx="1668435" cy="2378824"/>
          </a:xfrm>
          <a:prstGeom prst="rect">
            <a:avLst/>
          </a:prstGeom>
        </p:spPr>
      </p:pic>
      <p:pic>
        <p:nvPicPr>
          <p:cNvPr id="10" name="Picture 9" descr="Website&#10;&#10;Description automatically generated">
            <a:extLst>
              <a:ext uri="{FF2B5EF4-FFF2-40B4-BE49-F238E27FC236}">
                <a16:creationId xmlns:a16="http://schemas.microsoft.com/office/drawing/2014/main" id="{0D2B632D-BBB2-F7B2-4A16-1D73E8718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390" y="4426947"/>
            <a:ext cx="1668435" cy="231113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8982A66-F72D-7AA8-0DFE-C8D3C61BA18C}"/>
              </a:ext>
            </a:extLst>
          </p:cNvPr>
          <p:cNvSpPr txBox="1">
            <a:spLocks/>
          </p:cNvSpPr>
          <p:nvPr/>
        </p:nvSpPr>
        <p:spPr>
          <a:xfrm>
            <a:off x="3420988" y="2448560"/>
            <a:ext cx="3386212" cy="3007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81" indent="0" algn="just">
              <a:lnSpc>
                <a:spcPct val="110000"/>
              </a:lnSpc>
              <a:spcBef>
                <a:spcPts val="1072"/>
              </a:spcBef>
              <a:buClr>
                <a:srgbClr val="FF0000"/>
              </a:buClr>
              <a:buSzPct val="12000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  <a:cs typeface="Arial"/>
              </a:rPr>
              <a:t>A common frame of reference guiding higher education institutions and national commissions and councils for higher or university education in developing and practicing a common quality assurance culture, </a:t>
            </a:r>
          </a:p>
          <a:p>
            <a:endParaRPr lang="en-UG" sz="1800" dirty="0">
              <a:latin typeface="Bookman Old Style" panose="02050604050505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7DDDC-3E3C-886D-3ECC-BA8749A0DBFB}"/>
              </a:ext>
            </a:extLst>
          </p:cNvPr>
          <p:cNvSpPr txBox="1">
            <a:spLocks/>
          </p:cNvSpPr>
          <p:nvPr/>
        </p:nvSpPr>
        <p:spPr>
          <a:xfrm>
            <a:off x="393434" y="1532438"/>
            <a:ext cx="4950726" cy="88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abriola" panose="04040605051002020D02"/>
                <a:ea typeface="+mj-ea"/>
                <a:cs typeface="Gabriola" panose="04040605051002020D02"/>
              </a:defRPr>
            </a:lvl1pPr>
          </a:lstStyle>
          <a:p>
            <a:pPr algn="ctr"/>
            <a:r>
              <a:rPr lang="en-US" sz="1800" dirty="0">
                <a:solidFill>
                  <a:schemeClr val="accent5"/>
                </a:solidFill>
                <a:latin typeface="Trebuchet MS" panose="020B0603020202020204" pitchFamily="34" charset="0"/>
                <a:cs typeface="Arial"/>
              </a:rPr>
              <a:t>a) Principles and Guidelines for Quality Assurance in Higher Education in East Africa</a:t>
            </a:r>
            <a:endParaRPr lang="en-UG" sz="4800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61A6EA9-CA35-1E20-4B38-1D8928B7A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34" y="2416820"/>
            <a:ext cx="2827389" cy="33946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D56202B-0DB8-CE0A-35D2-D70CDC125DEE}"/>
              </a:ext>
            </a:extLst>
          </p:cNvPr>
          <p:cNvSpPr txBox="1">
            <a:spLocks/>
          </p:cNvSpPr>
          <p:nvPr/>
        </p:nvSpPr>
        <p:spPr>
          <a:xfrm>
            <a:off x="1523273" y="120673"/>
            <a:ext cx="9145453" cy="12414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abriola"/>
                <a:ea typeface="+mj-ea"/>
                <a:cs typeface="Gabriola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1. Quality Assurance Policy Frameworks and Tools</a:t>
            </a:r>
            <a:endParaRPr lang="en-GB" dirty="0">
              <a:solidFill>
                <a:srgbClr val="FF0000"/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6916459"/>
      </p:ext>
    </p:extLst>
  </p:cSld>
  <p:clrMapOvr>
    <a:masterClrMapping/>
  </p:clrMapOvr>
</p:sld>
</file>

<file path=ppt/theme/theme1.xml><?xml version="1.0" encoding="utf-8"?>
<a:theme xmlns:a="http://schemas.openxmlformats.org/drawingml/2006/main" name="IUCEA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IUCEA_PPTtemplate</Template>
  <TotalTime>0</TotalTime>
  <Words>1192</Words>
  <Application>Microsoft Office PowerPoint</Application>
  <PresentationFormat>Breitbild</PresentationFormat>
  <Paragraphs>111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9" baseType="lpstr">
      <vt:lpstr>Aharoni</vt:lpstr>
      <vt:lpstr>Arial</vt:lpstr>
      <vt:lpstr>Arial Narrow</vt:lpstr>
      <vt:lpstr>Bookman Old Style</vt:lpstr>
      <vt:lpstr>Calibri</vt:lpstr>
      <vt:lpstr>Constantia</vt:lpstr>
      <vt:lpstr>Gabriola</vt:lpstr>
      <vt:lpstr>Harlow Solid Italic</vt:lpstr>
      <vt:lpstr>Tahoma</vt:lpstr>
      <vt:lpstr>Times New Roman</vt:lpstr>
      <vt:lpstr>Trebuchet MS</vt:lpstr>
      <vt:lpstr>Wingdings</vt:lpstr>
      <vt:lpstr>IUCEA_template</vt:lpstr>
      <vt:lpstr>PowerPoint-Präsentation</vt:lpstr>
      <vt:lpstr>Presentation Outline </vt:lpstr>
      <vt:lpstr>Background to the Regional QA System in East Africa</vt:lpstr>
      <vt:lpstr>The Legal Framework on QA and Harmonization of Higher Education in East Africa</vt:lpstr>
      <vt:lpstr>IUCEA as a Regional QAA</vt:lpstr>
      <vt:lpstr>Institutioonal Framework: The QAA in EAC </vt:lpstr>
      <vt:lpstr>East African Community - a Common Higher Education Area (EACHEA)</vt:lpstr>
      <vt:lpstr>Building Blocks for the EACHEA</vt:lpstr>
      <vt:lpstr>PowerPoint-Präsentation</vt:lpstr>
      <vt:lpstr>Other Relevant QA Policy Instruments </vt:lpstr>
      <vt:lpstr>PowerPoint-Präsentation</vt:lpstr>
      <vt:lpstr>Quality Assurance in EAQFHE and Programme Benckmarking</vt:lpstr>
      <vt:lpstr>PowerPoint-Präsentation</vt:lpstr>
      <vt:lpstr>PowerPoint-Präsentation</vt:lpstr>
      <vt:lpstr>Some Challenges/Strategis in Establishing the EAC Regional QA System</vt:lpstr>
      <vt:lpstr>Thank You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Juru Marie Eglantine</dc:creator>
  <cp:lastModifiedBy>Sarah Lang</cp:lastModifiedBy>
  <cp:revision>444</cp:revision>
  <dcterms:created xsi:type="dcterms:W3CDTF">2017-10-03T12:51:00Z</dcterms:created>
  <dcterms:modified xsi:type="dcterms:W3CDTF">2026-06-09T06:25:06Z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F57F371EB33A4593B1DF54EAF0928A55</vt:lpwstr>
  </property>
  <property fmtid="{D5CDD505-2E9C-101B-9397-08002B2CF9AE}" pid="3" name="KSOProductBuildVer">
    <vt:lpwstr>1033-11.2.0.11130</vt:lpwstr>
  </property>
</Properties>
</file>