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09" r:id="rId3"/>
    <p:sldId id="876" r:id="rId4"/>
    <p:sldId id="500" r:id="rId5"/>
    <p:sldId id="569" r:id="rId6"/>
    <p:sldId id="570" r:id="rId7"/>
    <p:sldId id="449" r:id="rId8"/>
    <p:sldId id="258" r:id="rId9"/>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102" autoAdjust="0"/>
    <p:restoredTop sz="94660"/>
  </p:normalViewPr>
  <p:slideViewPr>
    <p:cSldViewPr snapToGrid="0">
      <p:cViewPr varScale="1">
        <p:scale>
          <a:sx n="74" d="100"/>
          <a:sy n="74" d="100"/>
        </p:scale>
        <p:origin x="72" y="4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'All Themes'!$F$24</c:f>
              <c:strCache>
                <c:ptCount val="1"/>
                <c:pt idx="0">
                  <c:v>Poor</c:v>
                </c:pt>
              </c:strCache>
            </c:strRef>
          </c:tx>
          <c:spPr>
            <a:solidFill>
              <a:schemeClr val="tx1"/>
            </a:solidFill>
            <a:ln>
              <a:noFill/>
            </a:ln>
            <a:effectLst/>
          </c:spPr>
          <c:invertIfNegative val="0"/>
          <c:dLbls>
            <c:dLbl>
              <c:idx val="1"/>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9DA1-4464-9179-5254715F40B7}"/>
                </c:ext>
              </c:extLst>
            </c:dLbl>
            <c:dLbl>
              <c:idx val="3"/>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9DA1-4464-9179-5254715F40B7}"/>
                </c:ext>
              </c:extLst>
            </c:dLbl>
            <c:dLbl>
              <c:idx val="6"/>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8-9DA1-4464-9179-5254715F40B7}"/>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 Themes'!$A$25:$A$31</c:f>
              <c:strCache>
                <c:ptCount val="7"/>
                <c:pt idx="0">
                  <c:v>1. Aims and Objectives</c:v>
                </c:pt>
                <c:pt idx="1">
                  <c:v>2. Curriculum</c:v>
                </c:pt>
                <c:pt idx="2">
                  <c:v>3. Assessment</c:v>
                </c:pt>
                <c:pt idx="3">
                  <c:v>4. Staff</c:v>
                </c:pt>
                <c:pt idx="4">
                  <c:v>5. Facilities and Support</c:v>
                </c:pt>
                <c:pt idx="5">
                  <c:v>6. Internal Quality Management System</c:v>
                </c:pt>
                <c:pt idx="6">
                  <c:v>7. Outcomes</c:v>
                </c:pt>
              </c:strCache>
            </c:strRef>
          </c:cat>
          <c:val>
            <c:numRef>
              <c:f>'All Themes'!$F$25:$F$31</c:f>
              <c:numCache>
                <c:formatCode>0%</c:formatCode>
                <c:ptCount val="7"/>
                <c:pt idx="0">
                  <c:v>1.1111111111111112E-2</c:v>
                </c:pt>
                <c:pt idx="1">
                  <c:v>5.5555555555555552E-2</c:v>
                </c:pt>
                <c:pt idx="2">
                  <c:v>1.1111111111111112E-2</c:v>
                </c:pt>
                <c:pt idx="3">
                  <c:v>1.1111111111111112E-2</c:v>
                </c:pt>
                <c:pt idx="4">
                  <c:v>1.1111111111111112E-2</c:v>
                </c:pt>
                <c:pt idx="5">
                  <c:v>1.1111111111111112E-2</c:v>
                </c:pt>
                <c:pt idx="6">
                  <c:v>2.2222222222222223E-2</c:v>
                </c:pt>
              </c:numCache>
            </c:numRef>
          </c:val>
          <c:extLst>
            <c:ext xmlns:c16="http://schemas.microsoft.com/office/drawing/2014/chart" uri="{C3380CC4-5D6E-409C-BE32-E72D297353CC}">
              <c16:uniqueId val="{00000000-9DA1-4464-9179-5254715F40B7}"/>
            </c:ext>
          </c:extLst>
        </c:ser>
        <c:ser>
          <c:idx val="1"/>
          <c:order val="1"/>
          <c:tx>
            <c:strRef>
              <c:f>'All Themes'!$G$24</c:f>
              <c:strCache>
                <c:ptCount val="1"/>
                <c:pt idx="0">
                  <c:v>Satisfactory</c:v>
                </c:pt>
              </c:strCache>
            </c:strRef>
          </c:tx>
          <c:spPr>
            <a:solidFill>
              <a:schemeClr val="accent5"/>
            </a:solidFill>
            <a:ln>
              <a:noFill/>
            </a:ln>
            <a:effectLst/>
          </c:spPr>
          <c:invertIfNegative val="0"/>
          <c:dLbls>
            <c:dLbl>
              <c:idx val="1"/>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4-9DA1-4464-9179-5254715F40B7}"/>
                </c:ext>
              </c:extLst>
            </c:dLbl>
            <c:dLbl>
              <c:idx val="3"/>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9DA1-4464-9179-5254715F40B7}"/>
                </c:ext>
              </c:extLst>
            </c:dLbl>
            <c:dLbl>
              <c:idx val="6"/>
              <c:spPr>
                <a:solidFill>
                  <a:srgbClr val="FF0000"/>
                </a:solid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6-9DA1-4464-9179-5254715F40B7}"/>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 Themes'!$A$25:$A$31</c:f>
              <c:strCache>
                <c:ptCount val="7"/>
                <c:pt idx="0">
                  <c:v>1. Aims and Objectives</c:v>
                </c:pt>
                <c:pt idx="1">
                  <c:v>2. Curriculum</c:v>
                </c:pt>
                <c:pt idx="2">
                  <c:v>3. Assessment</c:v>
                </c:pt>
                <c:pt idx="3">
                  <c:v>4. Staff</c:v>
                </c:pt>
                <c:pt idx="4">
                  <c:v>5. Facilities and Support</c:v>
                </c:pt>
                <c:pt idx="5">
                  <c:v>6. Internal Quality Management System</c:v>
                </c:pt>
                <c:pt idx="6">
                  <c:v>7. Outcomes</c:v>
                </c:pt>
              </c:strCache>
            </c:strRef>
          </c:cat>
          <c:val>
            <c:numRef>
              <c:f>'All Themes'!$G$25:$G$31</c:f>
              <c:numCache>
                <c:formatCode>0%</c:formatCode>
                <c:ptCount val="7"/>
                <c:pt idx="0">
                  <c:v>0.22222222222222221</c:v>
                </c:pt>
                <c:pt idx="1">
                  <c:v>0.31111111111111112</c:v>
                </c:pt>
                <c:pt idx="2">
                  <c:v>0.26666666666666666</c:v>
                </c:pt>
                <c:pt idx="3">
                  <c:v>0.34444444444444444</c:v>
                </c:pt>
                <c:pt idx="4">
                  <c:v>0.18888888888888888</c:v>
                </c:pt>
                <c:pt idx="5">
                  <c:v>0.25555555555555554</c:v>
                </c:pt>
                <c:pt idx="6">
                  <c:v>0.31111111111111112</c:v>
                </c:pt>
              </c:numCache>
            </c:numRef>
          </c:val>
          <c:extLst>
            <c:ext xmlns:c16="http://schemas.microsoft.com/office/drawing/2014/chart" uri="{C3380CC4-5D6E-409C-BE32-E72D297353CC}">
              <c16:uniqueId val="{00000001-9DA1-4464-9179-5254715F40B7}"/>
            </c:ext>
          </c:extLst>
        </c:ser>
        <c:ser>
          <c:idx val="2"/>
          <c:order val="2"/>
          <c:tx>
            <c:strRef>
              <c:f>'All Themes'!$H$24</c:f>
              <c:strCache>
                <c:ptCount val="1"/>
                <c:pt idx="0">
                  <c:v>Good</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'All Themes'!$A$25:$A$31</c:f>
              <c:strCache>
                <c:ptCount val="7"/>
                <c:pt idx="0">
                  <c:v>1. Aims and Objectives</c:v>
                </c:pt>
                <c:pt idx="1">
                  <c:v>2. Curriculum</c:v>
                </c:pt>
                <c:pt idx="2">
                  <c:v>3. Assessment</c:v>
                </c:pt>
                <c:pt idx="3">
                  <c:v>4. Staff</c:v>
                </c:pt>
                <c:pt idx="4">
                  <c:v>5. Facilities and Support</c:v>
                </c:pt>
                <c:pt idx="5">
                  <c:v>6. Internal Quality Management System</c:v>
                </c:pt>
                <c:pt idx="6">
                  <c:v>7. Outcomes</c:v>
                </c:pt>
              </c:strCache>
            </c:strRef>
          </c:cat>
          <c:val>
            <c:numRef>
              <c:f>'All Themes'!$H$25:$H$31</c:f>
              <c:numCache>
                <c:formatCode>0%</c:formatCode>
                <c:ptCount val="7"/>
                <c:pt idx="0">
                  <c:v>0.76666666666666672</c:v>
                </c:pt>
                <c:pt idx="1">
                  <c:v>0.6333333333333333</c:v>
                </c:pt>
                <c:pt idx="2">
                  <c:v>0.72222222222222221</c:v>
                </c:pt>
                <c:pt idx="3">
                  <c:v>0.64444444444444449</c:v>
                </c:pt>
                <c:pt idx="4">
                  <c:v>0.8</c:v>
                </c:pt>
                <c:pt idx="5">
                  <c:v>0.73333333333333328</c:v>
                </c:pt>
                <c:pt idx="6">
                  <c:v>0.66666666666666663</c:v>
                </c:pt>
              </c:numCache>
            </c:numRef>
          </c:val>
          <c:extLst>
            <c:ext xmlns:c16="http://schemas.microsoft.com/office/drawing/2014/chart" uri="{C3380CC4-5D6E-409C-BE32-E72D297353CC}">
              <c16:uniqueId val="{00000002-9DA1-4464-9179-5254715F40B7}"/>
            </c:ext>
          </c:extLst>
        </c:ser>
        <c:dLbls>
          <c:showLegendKey val="0"/>
          <c:showVal val="1"/>
          <c:showCatName val="0"/>
          <c:showSerName val="0"/>
          <c:showPercent val="0"/>
          <c:showBubbleSize val="0"/>
        </c:dLbls>
        <c:gapWidth val="150"/>
        <c:overlap val="-25"/>
        <c:axId val="604323247"/>
        <c:axId val="604316175"/>
      </c:barChart>
      <c:catAx>
        <c:axId val="604323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604316175"/>
        <c:crosses val="autoZero"/>
        <c:auto val="1"/>
        <c:lblAlgn val="ctr"/>
        <c:lblOffset val="100"/>
        <c:noMultiLvlLbl val="0"/>
      </c:catAx>
      <c:valAx>
        <c:axId val="604316175"/>
        <c:scaling>
          <c:orientation val="minMax"/>
        </c:scaling>
        <c:delete val="1"/>
        <c:axPos val="l"/>
        <c:numFmt formatCode="0%" sourceLinked="1"/>
        <c:majorTickMark val="none"/>
        <c:minorTickMark val="none"/>
        <c:tickLblPos val="nextTo"/>
        <c:crossAx val="60432324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NA"/>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313D7B88-5297-44B9-B553-59961C12F15A}" type="datetimeFigureOut">
              <a:rPr lang="en-NA" smtClean="0"/>
              <a:t>06/17/2026</a:t>
            </a:fld>
            <a:endParaRPr lang="en-NA"/>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NA"/>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en-NA"/>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E7AE5D6E-ED72-41C4-91D9-5933A6A34C20}" type="slidenum">
              <a:rPr lang="en-NA" smtClean="0"/>
              <a:t>‹Nr.›</a:t>
            </a:fld>
            <a:endParaRPr lang="en-NA"/>
          </a:p>
        </p:txBody>
      </p:sp>
    </p:spTree>
    <p:extLst>
      <p:ext uri="{BB962C8B-B14F-4D97-AF65-F5344CB8AC3E}">
        <p14:creationId xmlns:p14="http://schemas.microsoft.com/office/powerpoint/2010/main" val="3699532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Diagram&#10;&#10;Description automatically generated with low confidence">
            <a:extLst>
              <a:ext uri="{FF2B5EF4-FFF2-40B4-BE49-F238E27FC236}">
                <a16:creationId xmlns:a16="http://schemas.microsoft.com/office/drawing/2014/main" id="{9624874C-4F55-714D-E9E2-2036A60798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62D49FF-0E39-B5AB-DDA6-8A0465702F18}"/>
              </a:ext>
            </a:extLst>
          </p:cNvPr>
          <p:cNvSpPr>
            <a:spLocks noGrp="1"/>
          </p:cNvSpPr>
          <p:nvPr>
            <p:ph type="ctrTitle"/>
          </p:nvPr>
        </p:nvSpPr>
        <p:spPr>
          <a:xfrm>
            <a:off x="4606290" y="1041400"/>
            <a:ext cx="683895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66D04238-F21F-36B9-01A8-04C4A0520689}"/>
              </a:ext>
            </a:extLst>
          </p:cNvPr>
          <p:cNvSpPr>
            <a:spLocks noGrp="1"/>
          </p:cNvSpPr>
          <p:nvPr>
            <p:ph type="subTitle" idx="1"/>
          </p:nvPr>
        </p:nvSpPr>
        <p:spPr>
          <a:xfrm>
            <a:off x="4606290" y="3602038"/>
            <a:ext cx="68389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3127046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D1176A7-B091-469C-82C8-89C693043C40}" type="datetimeFigureOut">
              <a:rPr lang="en-US" smtClean="0">
                <a:solidFill>
                  <a:prstClr val="black">
                    <a:tint val="75000"/>
                  </a:prstClr>
                </a:solidFill>
              </a:rPr>
              <a:pPr/>
              <a:t>6/17/2026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939B1FA-81F2-4940-9AF3-5EAFB5D6669B}" type="slidenum">
              <a:rPr lang="en-US" smtClean="0">
                <a:solidFill>
                  <a:prstClr val="black">
                    <a:tint val="75000"/>
                  </a:prstClr>
                </a:solidFill>
              </a:rPr>
              <a:pPr/>
              <a:t>‹Nr.›</a:t>
            </a:fld>
            <a:endParaRPr lang="en-US">
              <a:solidFill>
                <a:prstClr val="black">
                  <a:tint val="75000"/>
                </a:prstClr>
              </a:solidFill>
            </a:endParaRPr>
          </a:p>
        </p:txBody>
      </p:sp>
      <p:sp>
        <p:nvSpPr>
          <p:cNvPr id="6" name="Title 1"/>
          <p:cNvSpPr>
            <a:spLocks noGrp="1"/>
          </p:cNvSpPr>
          <p:nvPr>
            <p:ph type="title"/>
          </p:nvPr>
        </p:nvSpPr>
        <p:spPr>
          <a:xfrm>
            <a:off x="609600" y="274641"/>
            <a:ext cx="10972801" cy="715961"/>
          </a:xfrm>
        </p:spPr>
        <p:txBody>
          <a:bodyPr>
            <a:normAutofit/>
          </a:bodyPr>
          <a:lstStyle>
            <a:lvl1pPr algn="l">
              <a:defRPr sz="3732">
                <a:solidFill>
                  <a:schemeClr val="tx1">
                    <a:lumMod val="65000"/>
                    <a:lumOff val="35000"/>
                  </a:schemeClr>
                </a:solidFill>
              </a:defRPr>
            </a:lvl1pPr>
          </a:lstStyle>
          <a:p>
            <a:r>
              <a:rPr lang="en-US"/>
              <a:t>Click to edit Master title style</a:t>
            </a:r>
          </a:p>
        </p:txBody>
      </p:sp>
    </p:spTree>
    <p:extLst>
      <p:ext uri="{BB962C8B-B14F-4D97-AF65-F5344CB8AC3E}">
        <p14:creationId xmlns:p14="http://schemas.microsoft.com/office/powerpoint/2010/main" val="282568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6BD82-3D0E-DA69-4C6F-99F4E0873450}"/>
              </a:ext>
            </a:extLst>
          </p:cNvPr>
          <p:cNvSpPr>
            <a:spLocks noGrp="1"/>
          </p:cNvSpPr>
          <p:nvPr>
            <p:ph type="title"/>
          </p:nvPr>
        </p:nvSpPr>
        <p:spPr>
          <a:xfrm>
            <a:off x="891540" y="277018"/>
            <a:ext cx="10751820" cy="634683"/>
          </a:xfrm>
        </p:spPr>
        <p:txBody>
          <a:bodyPr anchor="t"/>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F295D1F-E459-E215-97F8-2FE454422BC4}"/>
              </a:ext>
            </a:extLst>
          </p:cNvPr>
          <p:cNvSpPr>
            <a:spLocks noGrp="1"/>
          </p:cNvSpPr>
          <p:nvPr>
            <p:ph idx="1"/>
          </p:nvPr>
        </p:nvSpPr>
        <p:spPr>
          <a:xfrm>
            <a:off x="891540" y="1017270"/>
            <a:ext cx="10751820" cy="5246370"/>
          </a:xfrm>
        </p:spPr>
        <p:txBody>
          <a:bodyPr/>
          <a:lstStyle/>
          <a:p>
            <a:pPr lvl="0"/>
            <a:r>
              <a:rPr lang="en-US" dirty="0"/>
              <a:t>Click to edit Master text styles</a:t>
            </a:r>
          </a:p>
        </p:txBody>
      </p:sp>
    </p:spTree>
    <p:extLst>
      <p:ext uri="{BB962C8B-B14F-4D97-AF65-F5344CB8AC3E}">
        <p14:creationId xmlns:p14="http://schemas.microsoft.com/office/powerpoint/2010/main" val="2010319228"/>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52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age">
    <p:spTree>
      <p:nvGrpSpPr>
        <p:cNvPr id="1" name=""/>
        <p:cNvGrpSpPr/>
        <p:nvPr/>
      </p:nvGrpSpPr>
      <p:grpSpPr>
        <a:xfrm>
          <a:off x="0" y="0"/>
          <a:ext cx="0" cy="0"/>
          <a:chOff x="0" y="0"/>
          <a:chExt cx="0" cy="0"/>
        </a:xfrm>
      </p:grpSpPr>
      <p:pic>
        <p:nvPicPr>
          <p:cNvPr id="8" name="Picture 7" descr="Shape&#10;&#10;Description automatically generated">
            <a:extLst>
              <a:ext uri="{FF2B5EF4-FFF2-40B4-BE49-F238E27FC236}">
                <a16:creationId xmlns:a16="http://schemas.microsoft.com/office/drawing/2014/main" id="{E0F86EF1-1195-E20F-D908-F7A673065C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4418F77-F9A2-9314-8A85-F2473F643EC3}"/>
              </a:ext>
            </a:extLst>
          </p:cNvPr>
          <p:cNvSpPr>
            <a:spLocks noGrp="1"/>
          </p:cNvSpPr>
          <p:nvPr>
            <p:ph type="title" hasCustomPrompt="1"/>
          </p:nvPr>
        </p:nvSpPr>
        <p:spPr>
          <a:xfrm>
            <a:off x="831850" y="1709738"/>
            <a:ext cx="10515600" cy="2852737"/>
          </a:xfrm>
        </p:spPr>
        <p:txBody>
          <a:bodyPr anchor="ctr"/>
          <a:lstStyle>
            <a:lvl1pPr>
              <a:defRPr sz="6000"/>
            </a:lvl1pPr>
          </a:lstStyle>
          <a:p>
            <a:r>
              <a:rPr lang="en-US" dirty="0"/>
              <a:t>Divider Page</a:t>
            </a:r>
            <a:endParaRPr lang="en-GB" dirty="0"/>
          </a:p>
        </p:txBody>
      </p:sp>
    </p:spTree>
    <p:extLst>
      <p:ext uri="{BB962C8B-B14F-4D97-AF65-F5344CB8AC3E}">
        <p14:creationId xmlns:p14="http://schemas.microsoft.com/office/powerpoint/2010/main" val="279876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1629B-80F0-87E6-5D9A-1AC8E5B9D5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FD59B77-68CD-93BF-E04E-6500F421F5C9}"/>
              </a:ext>
            </a:extLst>
          </p:cNvPr>
          <p:cNvSpPr>
            <a:spLocks noGrp="1"/>
          </p:cNvSpPr>
          <p:nvPr>
            <p:ph sz="half" idx="1"/>
          </p:nvPr>
        </p:nvSpPr>
        <p:spPr>
          <a:xfrm>
            <a:off x="838200" y="1051560"/>
            <a:ext cx="5181600" cy="5125403"/>
          </a:xfrm>
        </p:spPr>
        <p:txBody>
          <a:bodyPr/>
          <a:lstStyle/>
          <a:p>
            <a:pPr lvl="0"/>
            <a:r>
              <a:rPr lang="en-US" dirty="0"/>
              <a:t>Click to edit Master text styles</a:t>
            </a:r>
          </a:p>
        </p:txBody>
      </p:sp>
      <p:sp>
        <p:nvSpPr>
          <p:cNvPr id="4" name="Content Placeholder 3">
            <a:extLst>
              <a:ext uri="{FF2B5EF4-FFF2-40B4-BE49-F238E27FC236}">
                <a16:creationId xmlns:a16="http://schemas.microsoft.com/office/drawing/2014/main" id="{CCF40BD1-052A-FB6A-252D-8C3DFBD0711E}"/>
              </a:ext>
            </a:extLst>
          </p:cNvPr>
          <p:cNvSpPr>
            <a:spLocks noGrp="1"/>
          </p:cNvSpPr>
          <p:nvPr>
            <p:ph sz="half" idx="2"/>
          </p:nvPr>
        </p:nvSpPr>
        <p:spPr>
          <a:xfrm>
            <a:off x="6172200" y="1051560"/>
            <a:ext cx="5181600" cy="5125403"/>
          </a:xfrm>
        </p:spPr>
        <p:txBody>
          <a:bodyPr/>
          <a:lstStyle/>
          <a:p>
            <a:pPr lvl="0"/>
            <a:r>
              <a:rPr lang="en-US" dirty="0"/>
              <a:t>Click to edit Master text styles</a:t>
            </a:r>
          </a:p>
        </p:txBody>
      </p:sp>
    </p:spTree>
    <p:extLst>
      <p:ext uri="{BB962C8B-B14F-4D97-AF65-F5344CB8AC3E}">
        <p14:creationId xmlns:p14="http://schemas.microsoft.com/office/powerpoint/2010/main" val="330298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828C2-390B-4510-8174-4E917D502266}"/>
              </a:ext>
            </a:extLst>
          </p:cNvPr>
          <p:cNvSpPr>
            <a:spLocks noGrp="1"/>
          </p:cNvSpPr>
          <p:nvPr>
            <p:ph type="title"/>
          </p:nvPr>
        </p:nvSpPr>
        <p:spPr>
          <a:xfrm>
            <a:off x="839788" y="365125"/>
            <a:ext cx="10515600" cy="50355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0D761F-CC81-EA4F-8573-CE8777647506}"/>
              </a:ext>
            </a:extLst>
          </p:cNvPr>
          <p:cNvSpPr>
            <a:spLocks noGrp="1"/>
          </p:cNvSpPr>
          <p:nvPr>
            <p:ph type="body" idx="1"/>
          </p:nvPr>
        </p:nvSpPr>
        <p:spPr>
          <a:xfrm>
            <a:off x="839788" y="1041083"/>
            <a:ext cx="5157787" cy="650558"/>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204510-A011-EC9C-BA8E-39A49B62F4C2}"/>
              </a:ext>
            </a:extLst>
          </p:cNvPr>
          <p:cNvSpPr>
            <a:spLocks noGrp="1"/>
          </p:cNvSpPr>
          <p:nvPr>
            <p:ph sz="half" idx="2"/>
          </p:nvPr>
        </p:nvSpPr>
        <p:spPr>
          <a:xfrm>
            <a:off x="839788" y="1691642"/>
            <a:ext cx="5157787" cy="4491988"/>
          </a:xfrm>
        </p:spPr>
        <p:txBody>
          <a:bodyPr anchor="t">
            <a:normAutofit/>
          </a:bodyPr>
          <a:lstStyle>
            <a:lvl1pPr>
              <a:defRPr sz="2400"/>
            </a:lvl1pPr>
          </a:lstStyle>
          <a:p>
            <a:pPr lvl="0"/>
            <a:r>
              <a:rPr lang="en-US" dirty="0"/>
              <a:t>Click to edit Master text styles</a:t>
            </a:r>
          </a:p>
        </p:txBody>
      </p:sp>
      <p:sp>
        <p:nvSpPr>
          <p:cNvPr id="5" name="Text Placeholder 4">
            <a:extLst>
              <a:ext uri="{FF2B5EF4-FFF2-40B4-BE49-F238E27FC236}">
                <a16:creationId xmlns:a16="http://schemas.microsoft.com/office/drawing/2014/main" id="{70EB1FDD-C2AA-5AD8-E094-489C2795424C}"/>
              </a:ext>
            </a:extLst>
          </p:cNvPr>
          <p:cNvSpPr>
            <a:spLocks noGrp="1"/>
          </p:cNvSpPr>
          <p:nvPr>
            <p:ph type="body" sz="quarter" idx="3"/>
          </p:nvPr>
        </p:nvSpPr>
        <p:spPr>
          <a:xfrm>
            <a:off x="6172200" y="1041083"/>
            <a:ext cx="5183188" cy="650558"/>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D40A9B-4227-83F6-8E6A-62AC25E80033}"/>
              </a:ext>
            </a:extLst>
          </p:cNvPr>
          <p:cNvSpPr>
            <a:spLocks noGrp="1"/>
          </p:cNvSpPr>
          <p:nvPr>
            <p:ph sz="quarter" idx="4"/>
          </p:nvPr>
        </p:nvSpPr>
        <p:spPr>
          <a:xfrm>
            <a:off x="6172200" y="1691642"/>
            <a:ext cx="5183188" cy="4491988"/>
          </a:xfrm>
        </p:spPr>
        <p:txBody>
          <a:bodyPr anchor="t">
            <a:normAutofit/>
          </a:bodyPr>
          <a:lstStyle>
            <a:lvl1pPr>
              <a:defRPr sz="2400"/>
            </a:lvl1pPr>
          </a:lstStyle>
          <a:p>
            <a:pPr lvl="0"/>
            <a:r>
              <a:rPr lang="en-US" dirty="0"/>
              <a:t>Click to edit Master text styles</a:t>
            </a:r>
          </a:p>
        </p:txBody>
      </p:sp>
    </p:spTree>
    <p:extLst>
      <p:ext uri="{BB962C8B-B14F-4D97-AF65-F5344CB8AC3E}">
        <p14:creationId xmlns:p14="http://schemas.microsoft.com/office/powerpoint/2010/main" val="1848022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With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AA758-DBFF-3AC6-2521-C9D57435F2B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39458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Shape&#10;&#10;Description automatically generated">
            <a:extLst>
              <a:ext uri="{FF2B5EF4-FFF2-40B4-BE49-F238E27FC236}">
                <a16:creationId xmlns:a16="http://schemas.microsoft.com/office/drawing/2014/main" id="{E1BB82E7-3073-C4B7-3E3A-52E688BA72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13011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5F4AFFF7-37B7-08C2-2756-C06399662F7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4C7449D-0866-304C-8BB1-94D2510C6AA9}"/>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88ED5E5-6D2C-1843-40C4-7D43F39950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a:extLst>
              <a:ext uri="{FF2B5EF4-FFF2-40B4-BE49-F238E27FC236}">
                <a16:creationId xmlns:a16="http://schemas.microsoft.com/office/drawing/2014/main" id="{ED866A1B-FCC2-5C63-28AE-4F4E6601DF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8086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Last page">
    <p:spTree>
      <p:nvGrpSpPr>
        <p:cNvPr id="1" name=""/>
        <p:cNvGrpSpPr/>
        <p:nvPr/>
      </p:nvGrpSpPr>
      <p:grpSpPr>
        <a:xfrm>
          <a:off x="0" y="0"/>
          <a:ext cx="0" cy="0"/>
          <a:chOff x="0" y="0"/>
          <a:chExt cx="0" cy="0"/>
        </a:xfrm>
      </p:grpSpPr>
      <p:pic>
        <p:nvPicPr>
          <p:cNvPr id="7" name="Picture 6" descr="Graphical user interface, application&#10;&#10;Description automatically generated">
            <a:extLst>
              <a:ext uri="{FF2B5EF4-FFF2-40B4-BE49-F238E27FC236}">
                <a16:creationId xmlns:a16="http://schemas.microsoft.com/office/drawing/2014/main" id="{D75058A5-8E7C-8D3E-D877-52FEBF3CA0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4418F77-F9A2-9314-8A85-F2473F643EC3}"/>
              </a:ext>
            </a:extLst>
          </p:cNvPr>
          <p:cNvSpPr>
            <a:spLocks noGrp="1"/>
          </p:cNvSpPr>
          <p:nvPr>
            <p:ph type="title"/>
          </p:nvPr>
        </p:nvSpPr>
        <p:spPr>
          <a:xfrm>
            <a:off x="831850" y="2743200"/>
            <a:ext cx="10515600" cy="914399"/>
          </a:xfrm>
        </p:spPr>
        <p:txBody>
          <a:bodyPr anchor="b"/>
          <a:lstStyle>
            <a:lvl1pPr algn="ctr">
              <a:defRPr sz="6000"/>
            </a:lvl1pPr>
          </a:lstStyle>
          <a:p>
            <a:endParaRPr lang="en-GB" dirty="0"/>
          </a:p>
        </p:txBody>
      </p:sp>
      <p:sp>
        <p:nvSpPr>
          <p:cNvPr id="3" name="Text Placeholder 2">
            <a:extLst>
              <a:ext uri="{FF2B5EF4-FFF2-40B4-BE49-F238E27FC236}">
                <a16:creationId xmlns:a16="http://schemas.microsoft.com/office/drawing/2014/main" id="{4CEB49BB-7F84-A879-C76B-79723DCB9756}"/>
              </a:ext>
            </a:extLst>
          </p:cNvPr>
          <p:cNvSpPr>
            <a:spLocks noGrp="1"/>
          </p:cNvSpPr>
          <p:nvPr>
            <p:ph type="body" idx="1"/>
          </p:nvPr>
        </p:nvSpPr>
        <p:spPr>
          <a:xfrm>
            <a:off x="831850" y="3821373"/>
            <a:ext cx="10515600" cy="2579425"/>
          </a:xfr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000" b="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endParaRPr lang="en-US" dirty="0"/>
          </a:p>
        </p:txBody>
      </p:sp>
    </p:spTree>
    <p:extLst>
      <p:ext uri="{BB962C8B-B14F-4D97-AF65-F5344CB8AC3E}">
        <p14:creationId xmlns:p14="http://schemas.microsoft.com/office/powerpoint/2010/main" val="2037517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0">
          <a:fgClr>
            <a:schemeClr val="accent1"/>
          </a:fgClr>
          <a:bgClr>
            <a:schemeClr val="bg1"/>
          </a:bgClr>
        </a:pattFill>
        <a:effectLst/>
      </p:bgPr>
    </p:bg>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47E8112E-EFCF-57E5-ED54-5734002CB475}"/>
              </a:ext>
            </a:extLst>
          </p:cNvPr>
          <p:cNvPicPr>
            <a:picLocks noChangeAspect="1"/>
          </p:cNvPicPr>
          <p:nvPr userDrawn="1"/>
        </p:nvPicPr>
        <p:blipFill>
          <a:blip r:embed="rId12"/>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64B637C1-A2C9-7406-209B-DCCA5CCD7537}"/>
              </a:ext>
            </a:extLst>
          </p:cNvPr>
          <p:cNvSpPr>
            <a:spLocks noGrp="1"/>
          </p:cNvSpPr>
          <p:nvPr>
            <p:ph type="title"/>
          </p:nvPr>
        </p:nvSpPr>
        <p:spPr>
          <a:xfrm>
            <a:off x="941070" y="307975"/>
            <a:ext cx="10515600" cy="514985"/>
          </a:xfrm>
          <a:prstGeom prst="rect">
            <a:avLst/>
          </a:prstGeom>
        </p:spPr>
        <p:txBody>
          <a:bodyPr vert="horz" lIns="91440" tIns="45720" rIns="91440" bIns="45720" rtlCol="0" anchor="ctr">
            <a:normAutofit/>
          </a:bodyPr>
          <a:lstStyle/>
          <a:p>
            <a:endParaRPr lang="en-GB" dirty="0"/>
          </a:p>
        </p:txBody>
      </p:sp>
      <p:sp>
        <p:nvSpPr>
          <p:cNvPr id="3" name="Text Placeholder 2">
            <a:extLst>
              <a:ext uri="{FF2B5EF4-FFF2-40B4-BE49-F238E27FC236}">
                <a16:creationId xmlns:a16="http://schemas.microsoft.com/office/drawing/2014/main" id="{61B5B9F4-F4B1-BD1E-1391-6A6907462BEE}"/>
              </a:ext>
            </a:extLst>
          </p:cNvPr>
          <p:cNvSpPr>
            <a:spLocks noGrp="1"/>
          </p:cNvSpPr>
          <p:nvPr>
            <p:ph type="body" idx="1"/>
          </p:nvPr>
        </p:nvSpPr>
        <p:spPr>
          <a:xfrm>
            <a:off x="941070" y="1017270"/>
            <a:ext cx="10515600" cy="5148263"/>
          </a:xfrm>
          <a:prstGeom prst="rect">
            <a:avLst/>
          </a:prstGeom>
        </p:spPr>
        <p:txBody>
          <a:bodyPr vert="horz" lIns="91440" tIns="45720" rIns="91440" bIns="45720" rtlCol="0">
            <a:normAutofit/>
          </a:bodyPr>
          <a:lstStyle/>
          <a:p>
            <a:pPr lvl="0"/>
            <a:endParaRPr lang="en-US" dirty="0"/>
          </a:p>
        </p:txBody>
      </p:sp>
    </p:spTree>
    <p:extLst>
      <p:ext uri="{BB962C8B-B14F-4D97-AF65-F5344CB8AC3E}">
        <p14:creationId xmlns:p14="http://schemas.microsoft.com/office/powerpoint/2010/main" val="3979010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80" r:id="rId10"/>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QA@nche.org.na" TargetMode="External"/><Relationship Id="rId7" Type="http://schemas.openxmlformats.org/officeDocument/2006/relationships/image" Target="../media/image9.png"/><Relationship Id="rId2" Type="http://schemas.openxmlformats.org/officeDocument/2006/relationships/hyperlink" Target="mailto:info@nche.org.na" TargetMode="External"/><Relationship Id="rId1" Type="http://schemas.openxmlformats.org/officeDocument/2006/relationships/slideLayout" Target="../slideLayouts/slideLayout9.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hyperlink" Target="mailto:hemis@nche.org.n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12B49-5A4B-F22A-BEE7-CD86C394ED74}"/>
              </a:ext>
            </a:extLst>
          </p:cNvPr>
          <p:cNvSpPr>
            <a:spLocks noGrp="1"/>
          </p:cNvSpPr>
          <p:nvPr>
            <p:ph type="ctrTitle"/>
          </p:nvPr>
        </p:nvSpPr>
        <p:spPr>
          <a:xfrm>
            <a:off x="4540976" y="914400"/>
            <a:ext cx="6838950" cy="5014685"/>
          </a:xfrm>
        </p:spPr>
        <p:txBody>
          <a:bodyPr>
            <a:normAutofit/>
          </a:bodyPr>
          <a:lstStyle/>
          <a:p>
            <a:br>
              <a:rPr lang="en-NA" sz="1800" dirty="0">
                <a:effectLst/>
                <a:latin typeface="Aptos" panose="020B0004020202020204" pitchFamily="34" charset="0"/>
                <a:ea typeface="Aptos" panose="020B0004020202020204" pitchFamily="34" charset="0"/>
                <a:cs typeface="Aptos" panose="020B0004020202020204" pitchFamily="34" charset="0"/>
              </a:rPr>
            </a:br>
            <a:r>
              <a:rPr lang="en-GB" sz="3100" dirty="0">
                <a:effectLst/>
                <a:latin typeface="Aptos" panose="020B0004020202020204" pitchFamily="34" charset="0"/>
                <a:ea typeface="Aptos" panose="020B0004020202020204" pitchFamily="34" charset="0"/>
                <a:cs typeface="Aptos" panose="020B0004020202020204" pitchFamily="34" charset="0"/>
              </a:rPr>
              <a:t>IQA and EQA: Interaction between the Two Dimension</a:t>
            </a:r>
            <a:br>
              <a:rPr lang="en-GB" sz="3100" dirty="0">
                <a:effectLst/>
                <a:latin typeface="Aptos" panose="020B0004020202020204" pitchFamily="34" charset="0"/>
                <a:ea typeface="Aptos" panose="020B0004020202020204" pitchFamily="34" charset="0"/>
                <a:cs typeface="Aptos" panose="020B0004020202020204" pitchFamily="34" charset="0"/>
              </a:rPr>
            </a:br>
            <a:br>
              <a:rPr lang="en-GB" sz="3100" dirty="0">
                <a:effectLst/>
                <a:latin typeface="Aptos" panose="020B0004020202020204" pitchFamily="34" charset="0"/>
                <a:ea typeface="Aptos" panose="020B0004020202020204" pitchFamily="34" charset="0"/>
                <a:cs typeface="Aptos" panose="020B0004020202020204" pitchFamily="34" charset="0"/>
              </a:rPr>
            </a:br>
            <a:r>
              <a:rPr lang="en-GB" sz="2400" dirty="0">
                <a:effectLst/>
                <a:latin typeface="Aptos" panose="020B0004020202020204" pitchFamily="34" charset="0"/>
                <a:ea typeface="Aptos" panose="020B0004020202020204" pitchFamily="34" charset="0"/>
                <a:cs typeface="Aptos" panose="020B0004020202020204" pitchFamily="34" charset="0"/>
              </a:rPr>
              <a:t>HAQAA3 Internal Quality Assurance Training</a:t>
            </a:r>
            <a:br>
              <a:rPr lang="en-GB" sz="2700" dirty="0">
                <a:latin typeface="+mn-lt"/>
              </a:rPr>
            </a:br>
            <a:br>
              <a:rPr lang="en-ZA" sz="2700" b="1" dirty="0">
                <a:effectLst/>
                <a:latin typeface="+mn-lt"/>
                <a:ea typeface="Aptos" panose="020B0004020202020204" pitchFamily="34" charset="0"/>
                <a:cs typeface="Aptos" panose="020B0004020202020204" pitchFamily="34" charset="0"/>
              </a:rPr>
            </a:br>
            <a:br>
              <a:rPr lang="en-GB" sz="2700" dirty="0">
                <a:latin typeface="+mn-lt"/>
              </a:rPr>
            </a:br>
            <a:r>
              <a:rPr lang="en-GB" sz="2700" dirty="0">
                <a:latin typeface="+mn-lt"/>
              </a:rPr>
              <a:t>Presentation by Dr Sylvia Demas</a:t>
            </a:r>
            <a:br>
              <a:rPr lang="en-GB" sz="2700" dirty="0">
                <a:latin typeface="+mn-lt"/>
              </a:rPr>
            </a:br>
            <a:br>
              <a:rPr lang="en-GB" sz="2700" dirty="0">
                <a:latin typeface="+mn-lt"/>
              </a:rPr>
            </a:br>
            <a:r>
              <a:rPr lang="en-GB" sz="2800" dirty="0"/>
              <a:t>17 June 2026</a:t>
            </a:r>
            <a:br>
              <a:rPr lang="en-GB" sz="2800" dirty="0"/>
            </a:br>
            <a:br>
              <a:rPr lang="en-GB" sz="2700" dirty="0">
                <a:latin typeface="+mn-lt"/>
              </a:rPr>
            </a:br>
            <a:endParaRPr lang="en-GB" sz="2700" dirty="0">
              <a:latin typeface="+mn-lt"/>
            </a:endParaRPr>
          </a:p>
        </p:txBody>
      </p:sp>
    </p:spTree>
    <p:extLst>
      <p:ext uri="{BB962C8B-B14F-4D97-AF65-F5344CB8AC3E}">
        <p14:creationId xmlns:p14="http://schemas.microsoft.com/office/powerpoint/2010/main" val="859836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7551" y="274642"/>
            <a:ext cx="10354850" cy="623014"/>
          </a:xfrm>
        </p:spPr>
        <p:txBody>
          <a:bodyPr>
            <a:noAutofit/>
          </a:bodyPr>
          <a:lstStyle/>
          <a:p>
            <a:r>
              <a:rPr lang="en-GB" sz="3600" dirty="0">
                <a:solidFill>
                  <a:schemeClr val="tx1"/>
                </a:solidFill>
                <a:cs typeface="Arial" panose="020B0604020202020204" pitchFamily="34" charset="0"/>
              </a:rPr>
              <a:t>1. About NCHE</a:t>
            </a:r>
            <a:endParaRPr lang="es-UY" sz="3600" dirty="0">
              <a:solidFill>
                <a:schemeClr val="tx1"/>
              </a:solidFill>
            </a:endParaRPr>
          </a:p>
        </p:txBody>
      </p:sp>
      <p:grpSp>
        <p:nvGrpSpPr>
          <p:cNvPr id="28" name="Group 27">
            <a:extLst>
              <a:ext uri="{FF2B5EF4-FFF2-40B4-BE49-F238E27FC236}">
                <a16:creationId xmlns:a16="http://schemas.microsoft.com/office/drawing/2014/main" id="{3EEE3247-2AA9-4F1E-AF93-2D8717A6FAA1}"/>
              </a:ext>
            </a:extLst>
          </p:cNvPr>
          <p:cNvGrpSpPr/>
          <p:nvPr/>
        </p:nvGrpSpPr>
        <p:grpSpPr>
          <a:xfrm>
            <a:off x="522163" y="899215"/>
            <a:ext cx="5385592" cy="2384640"/>
            <a:chOff x="1653422" y="1138536"/>
            <a:chExt cx="4224536" cy="2384640"/>
          </a:xfrm>
        </p:grpSpPr>
        <p:sp>
          <p:nvSpPr>
            <p:cNvPr id="33" name="Rounded Rectangle 32"/>
            <p:cNvSpPr/>
            <p:nvPr/>
          </p:nvSpPr>
          <p:spPr>
            <a:xfrm>
              <a:off x="1653422" y="1138536"/>
              <a:ext cx="4224536" cy="2384640"/>
            </a:xfrm>
            <a:prstGeom prst="roundRect">
              <a:avLst/>
            </a:prstGeom>
            <a:solidFill>
              <a:schemeClr val="accent5"/>
            </a:solidFill>
            <a:ln w="0">
              <a:noFill/>
              <a:prstDash val="solid"/>
              <a:round/>
              <a:headEnd/>
              <a:tailEnd/>
            </a:ln>
          </p:spPr>
          <p:txBody>
            <a:bodyPr vert="horz" wrap="square" lIns="914162" tIns="91416" rIns="914162" bIns="91416" numCol="1" anchor="ctr" anchorCtr="1"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37" name="Rounded Rectangle 29"/>
            <p:cNvSpPr/>
            <p:nvPr/>
          </p:nvSpPr>
          <p:spPr>
            <a:xfrm>
              <a:off x="1785519" y="1874938"/>
              <a:ext cx="3956857" cy="1542495"/>
            </a:xfrm>
            <a:custGeom>
              <a:avLst/>
              <a:gdLst/>
              <a:ahLst/>
              <a:cxnLst/>
              <a:rect l="l" t="t" r="r" b="b"/>
              <a:pathLst>
                <a:path w="3957888" h="1542897">
                  <a:moveTo>
                    <a:pt x="0" y="0"/>
                  </a:moveTo>
                  <a:lnTo>
                    <a:pt x="3957888" y="0"/>
                  </a:lnTo>
                  <a:lnTo>
                    <a:pt x="3957888" y="1181487"/>
                  </a:lnTo>
                  <a:cubicBezTo>
                    <a:pt x="3957888" y="1381088"/>
                    <a:pt x="3796079" y="1542897"/>
                    <a:pt x="3596479" y="1542897"/>
                  </a:cubicBezTo>
                  <a:lnTo>
                    <a:pt x="361410" y="1542897"/>
                  </a:lnTo>
                  <a:cubicBezTo>
                    <a:pt x="161809" y="1542897"/>
                    <a:pt x="0" y="1381088"/>
                    <a:pt x="0" y="1181487"/>
                  </a:cubicBezTo>
                  <a:close/>
                </a:path>
              </a:pathLst>
            </a:custGeom>
            <a:solidFill>
              <a:sysClr val="window" lastClr="FFFFFF"/>
            </a:solidFill>
            <a:ln w="25400" cap="flat" cmpd="sng" algn="ctr">
              <a:noFill/>
              <a:prstDash val="solid"/>
            </a:ln>
            <a:effectLst>
              <a:innerShdw blurRad="203200" dist="50800" dir="13500000">
                <a:prstClr val="black">
                  <a:alpha val="50000"/>
                </a:prstClr>
              </a:inn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38" name="TextBox 37"/>
            <p:cNvSpPr txBox="1"/>
            <p:nvPr/>
          </p:nvSpPr>
          <p:spPr>
            <a:xfrm>
              <a:off x="1783385" y="1968120"/>
              <a:ext cx="3793942" cy="1323439"/>
            </a:xfrm>
            <a:prstGeom prst="rect">
              <a:avLst/>
            </a:prstGeom>
            <a:noFill/>
          </p:spPr>
          <p:txBody>
            <a:bodyPr wrap="square" rtlCol="0" anchor="ctr">
              <a:spAutoFit/>
            </a:bodyPr>
            <a:lstStyle/>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Accredits HE </a:t>
              </a:r>
              <a:r>
                <a:rPr kumimoji="0" lang="en-US" sz="2000" b="0" i="0" u="none" strike="noStrike" kern="1200" cap="none" spc="0" normalizeH="0" baseline="0" noProof="0" dirty="0" err="1">
                  <a:ln>
                    <a:noFill/>
                  </a:ln>
                  <a:solidFill>
                    <a:prstClr val="black"/>
                  </a:solidFill>
                  <a:effectLst/>
                  <a:uLnTx/>
                  <a:uFillTx/>
                  <a:ea typeface="+mn-ea"/>
                  <a:cs typeface="Arial" pitchFamily="34" charset="0"/>
                </a:rPr>
                <a:t>programmes</a:t>
              </a:r>
              <a:r>
                <a:rPr kumimoji="0" lang="en-US" sz="2000" b="0" i="0" u="none" strike="noStrike" kern="1200" cap="none" spc="0" normalizeH="0" baseline="0" noProof="0" dirty="0">
                  <a:ln>
                    <a:noFill/>
                  </a:ln>
                  <a:solidFill>
                    <a:prstClr val="black"/>
                  </a:solidFill>
                  <a:effectLst/>
                  <a:uLnTx/>
                  <a:uFillTx/>
                  <a:ea typeface="+mn-ea"/>
                  <a:cs typeface="Arial" pitchFamily="34" charset="0"/>
                </a:rPr>
                <a:t> in concurrence with the Namibia Qualifications Authority (NQA) </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Conducts institutional quality audits</a:t>
              </a:r>
            </a:p>
          </p:txBody>
        </p:sp>
        <p:sp>
          <p:nvSpPr>
            <p:cNvPr id="39" name="TextBox 38"/>
            <p:cNvSpPr txBox="1"/>
            <p:nvPr/>
          </p:nvSpPr>
          <p:spPr>
            <a:xfrm>
              <a:off x="1785519" y="1311563"/>
              <a:ext cx="3956857"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itchFamily="34" charset="0"/>
                </a:rPr>
                <a:t>Promote Quality Assurance</a:t>
              </a:r>
              <a:r>
                <a:rPr lang="en-US" sz="2000" b="1" dirty="0">
                  <a:solidFill>
                    <a:prstClr val="white"/>
                  </a:solidFill>
                  <a:effectLst>
                    <a:outerShdw blurRad="38100" dist="38100" dir="2700000" algn="tl">
                      <a:srgbClr val="000000">
                        <a:alpha val="43137"/>
                      </a:srgbClr>
                    </a:outerShdw>
                  </a:effectLst>
                  <a:cs typeface="Arial" pitchFamily="34" charset="0"/>
                </a:rPr>
                <a:t> in HEIs</a:t>
              </a:r>
              <a:endPar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itchFamily="34" charset="0"/>
              </a:endParaRPr>
            </a:p>
          </p:txBody>
        </p:sp>
      </p:grpSp>
      <p:grpSp>
        <p:nvGrpSpPr>
          <p:cNvPr id="56" name="Group 55">
            <a:extLst>
              <a:ext uri="{FF2B5EF4-FFF2-40B4-BE49-F238E27FC236}">
                <a16:creationId xmlns:a16="http://schemas.microsoft.com/office/drawing/2014/main" id="{603300AC-6FED-47FA-328E-2C0A80423B6F}"/>
              </a:ext>
            </a:extLst>
          </p:cNvPr>
          <p:cNvGrpSpPr/>
          <p:nvPr/>
        </p:nvGrpSpPr>
        <p:grpSpPr>
          <a:xfrm>
            <a:off x="6153268" y="897656"/>
            <a:ext cx="5385591" cy="2384640"/>
            <a:chOff x="5992624" y="1133452"/>
            <a:chExt cx="4224536" cy="2384640"/>
          </a:xfrm>
        </p:grpSpPr>
        <p:sp>
          <p:nvSpPr>
            <p:cNvPr id="34" name="Rounded Rectangle 33"/>
            <p:cNvSpPr/>
            <p:nvPr/>
          </p:nvSpPr>
          <p:spPr>
            <a:xfrm>
              <a:off x="5992624" y="1133452"/>
              <a:ext cx="4224536" cy="2384640"/>
            </a:xfrm>
            <a:prstGeom prst="roundRect">
              <a:avLst/>
            </a:prstGeom>
            <a:solidFill>
              <a:schemeClr val="accent5">
                <a:lumMod val="75000"/>
              </a:schemeClr>
            </a:solidFill>
            <a:ln w="25400" cap="flat" cmpd="sng" algn="ctr">
              <a:noFill/>
              <a:prstDash val="solid"/>
            </a:ln>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0" name="Rounded Rectangle 37"/>
            <p:cNvSpPr/>
            <p:nvPr/>
          </p:nvSpPr>
          <p:spPr>
            <a:xfrm>
              <a:off x="6139156" y="1874937"/>
              <a:ext cx="3956858" cy="1562099"/>
            </a:xfrm>
            <a:custGeom>
              <a:avLst/>
              <a:gdLst/>
              <a:ahLst/>
              <a:cxnLst/>
              <a:rect l="l" t="t" r="r" b="b"/>
              <a:pathLst>
                <a:path w="3957889" h="1562506">
                  <a:moveTo>
                    <a:pt x="0" y="0"/>
                  </a:moveTo>
                  <a:lnTo>
                    <a:pt x="3957889" y="0"/>
                  </a:lnTo>
                  <a:lnTo>
                    <a:pt x="3957889" y="1201096"/>
                  </a:lnTo>
                  <a:cubicBezTo>
                    <a:pt x="3957888" y="1400697"/>
                    <a:pt x="3796079" y="1562506"/>
                    <a:pt x="3596478" y="1562506"/>
                  </a:cubicBezTo>
                  <a:lnTo>
                    <a:pt x="361411" y="1562506"/>
                  </a:lnTo>
                  <a:cubicBezTo>
                    <a:pt x="161809" y="1562506"/>
                    <a:pt x="0" y="1400697"/>
                    <a:pt x="0" y="1201096"/>
                  </a:cubicBezTo>
                  <a:close/>
                </a:path>
              </a:pathLst>
            </a:custGeom>
            <a:solidFill>
              <a:sysClr val="window" lastClr="FFFFFF"/>
            </a:solidFill>
            <a:ln w="25400" cap="flat" cmpd="sng" algn="ctr">
              <a:noFill/>
              <a:prstDash val="solid"/>
            </a:ln>
            <a:effectLst>
              <a:innerShdw blurRad="203200" dist="50800" dir="13500000">
                <a:prstClr val="black">
                  <a:alpha val="50000"/>
                </a:prstClr>
              </a:innerShdw>
            </a:effectLst>
          </p:spPr>
          <p:txBody>
            <a:bodyPr rtlCol="0" anchor="ctr"/>
            <a:lstStyle/>
            <a:p>
              <a:pPr marL="285750" marR="0" lvl="0" indent="-285750" algn="ctr" defTabSz="91412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1" name="TextBox 40"/>
            <p:cNvSpPr txBox="1"/>
            <p:nvPr/>
          </p:nvSpPr>
          <p:spPr>
            <a:xfrm>
              <a:off x="6396211" y="2279800"/>
              <a:ext cx="3577661" cy="400110"/>
            </a:xfrm>
            <a:prstGeom prst="rect">
              <a:avLst/>
            </a:prstGeom>
            <a:no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Estimates subsidies for public HEIs</a:t>
              </a:r>
            </a:p>
          </p:txBody>
        </p:sp>
        <p:sp>
          <p:nvSpPr>
            <p:cNvPr id="42" name="TextBox 41"/>
            <p:cNvSpPr txBox="1"/>
            <p:nvPr/>
          </p:nvSpPr>
          <p:spPr>
            <a:xfrm>
              <a:off x="6089323" y="1167808"/>
              <a:ext cx="400001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itchFamily="34" charset="0"/>
                </a:rPr>
                <a:t>Advise on </a:t>
              </a:r>
              <a:r>
                <a:rPr lang="en-US" sz="2000" b="1" dirty="0">
                  <a:solidFill>
                    <a:prstClr val="white"/>
                  </a:solidFill>
                  <a:effectLst>
                    <a:outerShdw blurRad="38100" dist="38100" dir="2700000" algn="tl">
                      <a:srgbClr val="000000">
                        <a:alpha val="43137"/>
                      </a:srgbClr>
                    </a:outerShdw>
                  </a:effectLst>
                  <a:cs typeface="Arial" pitchFamily="34" charset="0"/>
                </a:rPr>
                <a:t>Allocation of State Funds to Public HEIs</a:t>
              </a:r>
              <a:endPar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itchFamily="34" charset="0"/>
              </a:endParaRPr>
            </a:p>
          </p:txBody>
        </p:sp>
      </p:grpSp>
      <p:grpSp>
        <p:nvGrpSpPr>
          <p:cNvPr id="55" name="Group 54">
            <a:extLst>
              <a:ext uri="{FF2B5EF4-FFF2-40B4-BE49-F238E27FC236}">
                <a16:creationId xmlns:a16="http://schemas.microsoft.com/office/drawing/2014/main" id="{22FAA5DA-26B0-BB11-855A-801D284C0A46}"/>
              </a:ext>
            </a:extLst>
          </p:cNvPr>
          <p:cNvGrpSpPr/>
          <p:nvPr/>
        </p:nvGrpSpPr>
        <p:grpSpPr>
          <a:xfrm>
            <a:off x="535842" y="3496269"/>
            <a:ext cx="5386443" cy="2384640"/>
            <a:chOff x="1654224" y="3644827"/>
            <a:chExt cx="4224536" cy="2384640"/>
          </a:xfrm>
        </p:grpSpPr>
        <p:sp>
          <p:nvSpPr>
            <p:cNvPr id="36" name="Rounded Rectangle 35"/>
            <p:cNvSpPr/>
            <p:nvPr/>
          </p:nvSpPr>
          <p:spPr>
            <a:xfrm>
              <a:off x="1654224" y="3644827"/>
              <a:ext cx="4224536" cy="2384640"/>
            </a:xfrm>
            <a:prstGeom prst="roundRect">
              <a:avLst/>
            </a:prstGeom>
            <a:solidFill>
              <a:schemeClr val="bg2">
                <a:lumMod val="50000"/>
              </a:schemeClr>
            </a:solidFill>
            <a:ln w="25400" cap="flat" cmpd="sng" algn="ctr">
              <a:noFill/>
              <a:prstDash val="solid"/>
            </a:ln>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3" name="Rounded Rectangle 53"/>
            <p:cNvSpPr/>
            <p:nvPr/>
          </p:nvSpPr>
          <p:spPr>
            <a:xfrm>
              <a:off x="1785519" y="4421855"/>
              <a:ext cx="3956857" cy="1499219"/>
            </a:xfrm>
            <a:custGeom>
              <a:avLst/>
              <a:gdLst/>
              <a:ahLst/>
              <a:cxnLst/>
              <a:rect l="l" t="t" r="r" b="b"/>
              <a:pathLst>
                <a:path w="3957888" h="1499610">
                  <a:moveTo>
                    <a:pt x="0" y="0"/>
                  </a:moveTo>
                  <a:lnTo>
                    <a:pt x="3957888" y="0"/>
                  </a:lnTo>
                  <a:lnTo>
                    <a:pt x="3957888" y="1138199"/>
                  </a:lnTo>
                  <a:cubicBezTo>
                    <a:pt x="3957888" y="1337800"/>
                    <a:pt x="3796079" y="1499609"/>
                    <a:pt x="3596479" y="1499610"/>
                  </a:cubicBezTo>
                  <a:lnTo>
                    <a:pt x="361410" y="1499610"/>
                  </a:lnTo>
                  <a:cubicBezTo>
                    <a:pt x="161809" y="1499609"/>
                    <a:pt x="0" y="1337800"/>
                    <a:pt x="0" y="1138199"/>
                  </a:cubicBezTo>
                  <a:close/>
                </a:path>
              </a:pathLst>
            </a:custGeom>
            <a:solidFill>
              <a:sysClr val="window" lastClr="FFFFFF"/>
            </a:solidFill>
            <a:ln w="25400" cap="flat" cmpd="sng" algn="ctr">
              <a:noFill/>
              <a:prstDash val="solid"/>
            </a:ln>
            <a:effectLst>
              <a:innerShdw blurRad="203200" dist="50800" dir="13500000">
                <a:prstClr val="black">
                  <a:alpha val="50000"/>
                </a:prstClr>
              </a:innerShdw>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4" name="TextBox 43"/>
            <p:cNvSpPr txBox="1"/>
            <p:nvPr/>
          </p:nvSpPr>
          <p:spPr>
            <a:xfrm>
              <a:off x="1739885" y="4491870"/>
              <a:ext cx="4002491" cy="1323439"/>
            </a:xfrm>
            <a:prstGeom prst="rect">
              <a:avLst/>
            </a:prstGeom>
            <a:noFill/>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Monitors trends in HE (enrolment, outcomes, and staff capacity)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Evaluates the impact of HE (graduate surveys and other research activities)</a:t>
              </a:r>
              <a:endParaRPr kumimoji="0" lang="en-US" sz="2000" i="0" u="none" strike="noStrike" kern="1200" cap="none" spc="0" normalizeH="0" baseline="0" noProof="0" dirty="0">
                <a:ln>
                  <a:noFill/>
                </a:ln>
                <a:solidFill>
                  <a:prstClr val="black"/>
                </a:solidFill>
                <a:effectLst/>
                <a:uLnTx/>
                <a:uFillTx/>
                <a:ea typeface="+mn-ea"/>
                <a:cs typeface="Arial" pitchFamily="34" charset="0"/>
              </a:endParaRPr>
            </a:p>
          </p:txBody>
        </p:sp>
        <p:sp>
          <p:nvSpPr>
            <p:cNvPr id="45" name="TextBox 44"/>
            <p:cNvSpPr txBox="1"/>
            <p:nvPr/>
          </p:nvSpPr>
          <p:spPr>
            <a:xfrm>
              <a:off x="1785519" y="3815204"/>
              <a:ext cx="3559203" cy="400110"/>
            </a:xfrm>
            <a:prstGeom prst="rect">
              <a:avLst/>
            </a:prstGeom>
            <a:noFill/>
          </p:spPr>
          <p:txBody>
            <a:bodyPr wrap="square" rtlCol="0">
              <a:spAutoFit/>
            </a:bodyPr>
            <a:lstStyle/>
            <a:p>
              <a:pPr algn="ctr">
                <a:defRPr/>
              </a:pPr>
              <a:r>
                <a:rPr lang="en-US" sz="2000" b="1" dirty="0">
                  <a:solidFill>
                    <a:prstClr val="white"/>
                  </a:solidFill>
                  <a:effectLst>
                    <a:outerShdw blurRad="38100" dist="38100" dir="2700000" algn="tl">
                      <a:srgbClr val="000000">
                        <a:alpha val="43137"/>
                      </a:srgbClr>
                    </a:outerShdw>
                  </a:effectLst>
                  <a:cs typeface="Arial" pitchFamily="34" charset="0"/>
                </a:rPr>
                <a:t>Promote Coordinated HE System</a:t>
              </a:r>
            </a:p>
          </p:txBody>
        </p:sp>
      </p:grpSp>
      <p:grpSp>
        <p:nvGrpSpPr>
          <p:cNvPr id="57" name="Group 56">
            <a:extLst>
              <a:ext uri="{FF2B5EF4-FFF2-40B4-BE49-F238E27FC236}">
                <a16:creationId xmlns:a16="http://schemas.microsoft.com/office/drawing/2014/main" id="{F791A94A-11F6-D677-ACC4-3B1E47C70A7B}"/>
              </a:ext>
            </a:extLst>
          </p:cNvPr>
          <p:cNvGrpSpPr/>
          <p:nvPr/>
        </p:nvGrpSpPr>
        <p:grpSpPr>
          <a:xfrm>
            <a:off x="6166947" y="3493189"/>
            <a:ext cx="5371077" cy="2384640"/>
            <a:chOff x="5992624" y="3638222"/>
            <a:chExt cx="4224536" cy="2384640"/>
          </a:xfrm>
        </p:grpSpPr>
        <p:sp>
          <p:nvSpPr>
            <p:cNvPr id="35" name="Rounded Rectangle 34"/>
            <p:cNvSpPr/>
            <p:nvPr/>
          </p:nvSpPr>
          <p:spPr>
            <a:xfrm>
              <a:off x="5992624" y="3638222"/>
              <a:ext cx="4224536" cy="2384640"/>
            </a:xfrm>
            <a:prstGeom prst="roundRect">
              <a:avLst/>
            </a:prstGeom>
            <a:solidFill>
              <a:schemeClr val="bg2">
                <a:lumMod val="75000"/>
              </a:schemeClr>
            </a:solidFill>
            <a:ln w="25400" cap="flat" cmpd="sng" algn="ctr">
              <a:noFill/>
              <a:prstDash val="solid"/>
            </a:ln>
            <a:effectLst/>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6" name="Rounded Rectangle 56"/>
            <p:cNvSpPr/>
            <p:nvPr/>
          </p:nvSpPr>
          <p:spPr>
            <a:xfrm>
              <a:off x="6132790" y="4421853"/>
              <a:ext cx="3956858" cy="1508743"/>
            </a:xfrm>
            <a:custGeom>
              <a:avLst/>
              <a:gdLst/>
              <a:ahLst/>
              <a:cxnLst/>
              <a:rect l="l" t="t" r="r" b="b"/>
              <a:pathLst>
                <a:path w="3957889" h="1509136">
                  <a:moveTo>
                    <a:pt x="0" y="0"/>
                  </a:moveTo>
                  <a:lnTo>
                    <a:pt x="3957889" y="0"/>
                  </a:lnTo>
                  <a:lnTo>
                    <a:pt x="3957889" y="1147725"/>
                  </a:lnTo>
                  <a:cubicBezTo>
                    <a:pt x="3957888" y="1347326"/>
                    <a:pt x="3796079" y="1509135"/>
                    <a:pt x="3596478" y="1509136"/>
                  </a:cubicBezTo>
                  <a:lnTo>
                    <a:pt x="361411" y="1509136"/>
                  </a:lnTo>
                  <a:cubicBezTo>
                    <a:pt x="161809" y="1509135"/>
                    <a:pt x="0" y="1347326"/>
                    <a:pt x="0" y="1147725"/>
                  </a:cubicBezTo>
                  <a:close/>
                </a:path>
              </a:pathLst>
            </a:custGeom>
            <a:solidFill>
              <a:sysClr val="window" lastClr="FFFFFF"/>
            </a:solidFill>
            <a:ln w="25400" cap="flat" cmpd="sng" algn="ctr">
              <a:noFill/>
              <a:prstDash val="solid"/>
            </a:ln>
            <a:effectLst>
              <a:innerShdw blurRad="203200" dist="50800" dir="13500000">
                <a:prstClr val="black">
                  <a:alpha val="50000"/>
                </a:prstClr>
              </a:innerShdw>
            </a:effectLst>
          </p:spPr>
          <p:txBody>
            <a:bodyPr rtlCol="0" anchor="ctr"/>
            <a:lstStyle/>
            <a:p>
              <a:pPr marR="0" lvl="0" algn="ctr" defTabSz="914126" rtl="0" eaLnBrk="1" fontAlgn="auto" latinLnBrk="0" hangingPunct="1">
                <a:lnSpc>
                  <a:spcPct val="100000"/>
                </a:lnSpc>
                <a:spcBef>
                  <a:spcPts val="0"/>
                </a:spcBef>
                <a:spcAft>
                  <a:spcPts val="0"/>
                </a:spcAft>
                <a:buClrTx/>
                <a:buSzTx/>
                <a:tabLst/>
                <a:defRPr/>
              </a:pPr>
              <a:endParaRPr kumimoji="0" lang="en-US" sz="2000" b="0" i="0" u="none" strike="noStrike" kern="0" cap="none" spc="0" normalizeH="0" baseline="0" noProof="0">
                <a:ln>
                  <a:noFill/>
                </a:ln>
                <a:solidFill>
                  <a:prstClr val="white"/>
                </a:solidFill>
                <a:effectLst/>
                <a:uLnTx/>
                <a:uFillTx/>
                <a:ea typeface="+mn-ea"/>
                <a:cs typeface="Arial" pitchFamily="34" charset="0"/>
              </a:endParaRPr>
            </a:p>
          </p:txBody>
        </p:sp>
        <p:sp>
          <p:nvSpPr>
            <p:cNvPr id="47" name="TextBox 46"/>
            <p:cNvSpPr txBox="1"/>
            <p:nvPr/>
          </p:nvSpPr>
          <p:spPr>
            <a:xfrm>
              <a:off x="6085522" y="4361069"/>
              <a:ext cx="4085874" cy="1631216"/>
            </a:xfrm>
            <a:prstGeom prst="rect">
              <a:avLst/>
            </a:prstGeom>
            <a:noFill/>
          </p:spPr>
          <p:txBody>
            <a:bodyPr wrap="square" rtlCol="0" anchor="ctr">
              <a:spAutoFit/>
            </a:bodyPr>
            <a:lstStyle/>
            <a:p>
              <a:pPr marL="342900" indent="-342900">
                <a:buFont typeface="Arial" panose="020B0604020202020204" pitchFamily="34" charset="0"/>
                <a:buChar char="•"/>
                <a:defRPr/>
              </a:pPr>
              <a:r>
                <a:rPr lang="en-US" sz="2000" dirty="0">
                  <a:solidFill>
                    <a:prstClr val="black"/>
                  </a:solidFill>
                  <a:cs typeface="Arial" pitchFamily="34" charset="0"/>
                </a:rPr>
                <a:t>Recommends the levels of tuition fees charged in HEIs</a:t>
              </a:r>
            </a:p>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ea typeface="+mn-ea"/>
                  <a:cs typeface="Arial" pitchFamily="34" charset="0"/>
                </a:rPr>
                <a:t>Administers the regulations and recommends applications for registration as private HEIs</a:t>
              </a:r>
            </a:p>
          </p:txBody>
        </p:sp>
        <p:sp>
          <p:nvSpPr>
            <p:cNvPr id="48" name="TextBox 47"/>
            <p:cNvSpPr txBox="1"/>
            <p:nvPr/>
          </p:nvSpPr>
          <p:spPr>
            <a:xfrm>
              <a:off x="6667092" y="3840111"/>
              <a:ext cx="3267383" cy="400110"/>
            </a:xfrm>
            <a:prstGeom prst="rect">
              <a:avLst/>
            </a:prstGeom>
            <a:noFill/>
          </p:spPr>
          <p:txBody>
            <a:bodyPr wrap="square" rtlCol="0">
              <a:spAutoFit/>
            </a:bodyPr>
            <a:lstStyle/>
            <a:p>
              <a:pPr lvl="0" algn="ctr">
                <a:defRPr/>
              </a:pPr>
              <a:r>
                <a:rPr lang="en-US" sz="2000" b="1" dirty="0">
                  <a:solidFill>
                    <a:prstClr val="white"/>
                  </a:solidFill>
                  <a:effectLst>
                    <a:outerShdw blurRad="38100" dist="38100" dir="2700000" algn="tl">
                      <a:srgbClr val="000000">
                        <a:alpha val="43137"/>
                      </a:srgbClr>
                    </a:outerShdw>
                  </a:effectLst>
                  <a:cs typeface="Arial" pitchFamily="34" charset="0"/>
                </a:rPr>
                <a:t>Promote Student Access to HEIs</a:t>
              </a:r>
              <a:endPar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itchFamily="34" charset="0"/>
              </a:endParaRPr>
            </a:p>
          </p:txBody>
        </p:sp>
      </p:grpSp>
      <p:sp>
        <p:nvSpPr>
          <p:cNvPr id="50" name="Oval 49"/>
          <p:cNvSpPr/>
          <p:nvPr/>
        </p:nvSpPr>
        <p:spPr>
          <a:xfrm>
            <a:off x="5087727" y="2382140"/>
            <a:ext cx="1902570" cy="1797078"/>
          </a:xfrm>
          <a:prstGeom prst="ellipse">
            <a:avLst/>
          </a:pr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Arial" pitchFamily="34" charset="0"/>
              <a:ea typeface="+mn-ea"/>
              <a:cs typeface="Arial" pitchFamily="34" charset="0"/>
            </a:endParaRPr>
          </a:p>
        </p:txBody>
      </p:sp>
      <p:sp>
        <p:nvSpPr>
          <p:cNvPr id="3" name="TextBox 2">
            <a:extLst>
              <a:ext uri="{FF2B5EF4-FFF2-40B4-BE49-F238E27FC236}">
                <a16:creationId xmlns:a16="http://schemas.microsoft.com/office/drawing/2014/main" id="{BEEF0D83-2398-C75E-B27E-B3A52E63EF21}"/>
              </a:ext>
            </a:extLst>
          </p:cNvPr>
          <p:cNvSpPr txBox="1"/>
          <p:nvPr/>
        </p:nvSpPr>
        <p:spPr>
          <a:xfrm>
            <a:off x="5229796" y="2608208"/>
            <a:ext cx="1691148"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Mandates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&amp;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Functions</a:t>
            </a:r>
          </a:p>
        </p:txBody>
      </p:sp>
      <p:sp>
        <p:nvSpPr>
          <p:cNvPr id="4" name="TextBox 3">
            <a:extLst>
              <a:ext uri="{FF2B5EF4-FFF2-40B4-BE49-F238E27FC236}">
                <a16:creationId xmlns:a16="http://schemas.microsoft.com/office/drawing/2014/main" id="{61CCF2AC-F958-20DC-F148-63A7AE4DB14B}"/>
              </a:ext>
            </a:extLst>
          </p:cNvPr>
          <p:cNvSpPr txBox="1"/>
          <p:nvPr/>
        </p:nvSpPr>
        <p:spPr>
          <a:xfrm>
            <a:off x="535842" y="5974987"/>
            <a:ext cx="11002182" cy="375552"/>
          </a:xfrm>
          <a:prstGeom prst="rect">
            <a:avLst/>
          </a:prstGeom>
          <a:solidFill>
            <a:schemeClr val="bg1">
              <a:lumMod val="85000"/>
            </a:schemeClr>
          </a:solidFill>
        </p:spPr>
        <p:txBody>
          <a:bodyPr wrap="square">
            <a:spAutoFit/>
          </a:bodyPr>
          <a:lstStyle/>
          <a:p>
            <a:pPr indent="-457200" algn="ctr">
              <a:lnSpc>
                <a:spcPct val="107000"/>
              </a:lnSpc>
              <a:spcAft>
                <a:spcPts val="800"/>
              </a:spcAft>
              <a:buNone/>
            </a:pPr>
            <a:r>
              <a:rPr lang="en-GB" b="1" i="1" dirty="0">
                <a:effectLst/>
                <a:latin typeface="Calibri" panose="020F0502020204030204" pitchFamily="34" charset="0"/>
                <a:ea typeface="Calibri" panose="020F0502020204030204" pitchFamily="34" charset="0"/>
                <a:cs typeface="Calibri" panose="020F0502020204030204" pitchFamily="34" charset="0"/>
              </a:rPr>
              <a:t>Vision: </a:t>
            </a:r>
            <a:r>
              <a:rPr lang="en-GB" i="1" dirty="0">
                <a:effectLst/>
                <a:latin typeface="Calibri" panose="020F0502020204030204" pitchFamily="34" charset="0"/>
                <a:ea typeface="Calibri" panose="020F0502020204030204" pitchFamily="34" charset="0"/>
                <a:cs typeface="Calibri" panose="020F0502020204030204" pitchFamily="34" charset="0"/>
              </a:rPr>
              <a:t> To be a valued leader and a partner in coordinating quality HE in pursuit of a knowledge-based society.</a:t>
            </a:r>
            <a:endParaRPr lang="en-NA" sz="16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53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C341C86-45FD-5902-68D8-8BA571F573C7}"/>
              </a:ext>
            </a:extLst>
          </p:cNvPr>
          <p:cNvSpPr>
            <a:spLocks noGrp="1"/>
          </p:cNvSpPr>
          <p:nvPr>
            <p:ph type="title"/>
          </p:nvPr>
        </p:nvSpPr>
        <p:spPr>
          <a:xfrm>
            <a:off x="941388" y="307975"/>
            <a:ext cx="10515600" cy="514350"/>
          </a:xfrm>
        </p:spPr>
        <p:txBody>
          <a:bodyPr>
            <a:noAutofit/>
          </a:bodyPr>
          <a:lstStyle/>
          <a:p>
            <a:r>
              <a:rPr lang="en-GB" sz="2000" dirty="0"/>
              <a:t>2. Namibia’s Higher Education Quality Assurance System and the Interplay between EQA and IQA</a:t>
            </a:r>
            <a:endParaRPr lang="en-NA" sz="2000" dirty="0"/>
          </a:p>
        </p:txBody>
      </p:sp>
      <p:grpSp>
        <p:nvGrpSpPr>
          <p:cNvPr id="15" name="Group 14">
            <a:extLst>
              <a:ext uri="{FF2B5EF4-FFF2-40B4-BE49-F238E27FC236}">
                <a16:creationId xmlns:a16="http://schemas.microsoft.com/office/drawing/2014/main" id="{9DC7B8F7-D8DC-1968-72BE-88CFF03DB798}"/>
              </a:ext>
            </a:extLst>
          </p:cNvPr>
          <p:cNvGrpSpPr/>
          <p:nvPr/>
        </p:nvGrpSpPr>
        <p:grpSpPr>
          <a:xfrm>
            <a:off x="272142" y="968829"/>
            <a:ext cx="6400159" cy="5387407"/>
            <a:chOff x="272142" y="968829"/>
            <a:chExt cx="6400159" cy="5387407"/>
          </a:xfrm>
        </p:grpSpPr>
        <p:grpSp>
          <p:nvGrpSpPr>
            <p:cNvPr id="9" name="Group 8">
              <a:extLst>
                <a:ext uri="{FF2B5EF4-FFF2-40B4-BE49-F238E27FC236}">
                  <a16:creationId xmlns:a16="http://schemas.microsoft.com/office/drawing/2014/main" id="{A927E850-1B5C-B2A3-4019-D2807335C22A}"/>
                </a:ext>
              </a:extLst>
            </p:cNvPr>
            <p:cNvGrpSpPr/>
            <p:nvPr/>
          </p:nvGrpSpPr>
          <p:grpSpPr>
            <a:xfrm>
              <a:off x="272143" y="968829"/>
              <a:ext cx="6400158" cy="5387407"/>
              <a:chOff x="359871" y="762000"/>
              <a:chExt cx="6740913" cy="5387407"/>
            </a:xfrm>
          </p:grpSpPr>
          <p:pic>
            <p:nvPicPr>
              <p:cNvPr id="4" name="Picture 3">
                <a:extLst>
                  <a:ext uri="{FF2B5EF4-FFF2-40B4-BE49-F238E27FC236}">
                    <a16:creationId xmlns:a16="http://schemas.microsoft.com/office/drawing/2014/main" id="{615F9B61-FE7E-1C6D-D04C-D1061D7FBD75}"/>
                  </a:ext>
                </a:extLst>
              </p:cNvPr>
              <p:cNvPicPr>
                <a:picLocks noChangeAspect="1"/>
              </p:cNvPicPr>
              <p:nvPr/>
            </p:nvPicPr>
            <p:blipFill>
              <a:blip r:embed="rId2"/>
              <a:stretch>
                <a:fillRect/>
              </a:stretch>
            </p:blipFill>
            <p:spPr>
              <a:xfrm>
                <a:off x="547784" y="1240972"/>
                <a:ext cx="6553000" cy="4772529"/>
              </a:xfrm>
              <a:prstGeom prst="rect">
                <a:avLst/>
              </a:prstGeom>
            </p:spPr>
          </p:pic>
          <p:sp>
            <p:nvSpPr>
              <p:cNvPr id="8" name="Rectangle 7">
                <a:extLst>
                  <a:ext uri="{FF2B5EF4-FFF2-40B4-BE49-F238E27FC236}">
                    <a16:creationId xmlns:a16="http://schemas.microsoft.com/office/drawing/2014/main" id="{4D4E504E-688E-825F-4400-B2DFA5AD24AC}"/>
                  </a:ext>
                </a:extLst>
              </p:cNvPr>
              <p:cNvSpPr/>
              <p:nvPr/>
            </p:nvSpPr>
            <p:spPr>
              <a:xfrm>
                <a:off x="359871" y="762000"/>
                <a:ext cx="6740912" cy="538740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grpSp>
        <p:sp>
          <p:nvSpPr>
            <p:cNvPr id="12" name="TextBox 11">
              <a:extLst>
                <a:ext uri="{FF2B5EF4-FFF2-40B4-BE49-F238E27FC236}">
                  <a16:creationId xmlns:a16="http://schemas.microsoft.com/office/drawing/2014/main" id="{C5DAFAD5-78AD-3B18-92F8-30BB14011946}"/>
                </a:ext>
              </a:extLst>
            </p:cNvPr>
            <p:cNvSpPr txBox="1"/>
            <p:nvPr/>
          </p:nvSpPr>
          <p:spPr>
            <a:xfrm>
              <a:off x="272142" y="968829"/>
              <a:ext cx="6400156" cy="369332"/>
            </a:xfrm>
            <a:prstGeom prst="rect">
              <a:avLst/>
            </a:prstGeom>
            <a:noFill/>
          </p:spPr>
          <p:txBody>
            <a:bodyPr wrap="square">
              <a:spAutoFit/>
            </a:bodyPr>
            <a:lstStyle/>
            <a:p>
              <a:pPr marL="0" indent="0" algn="ctr">
                <a:lnSpc>
                  <a:spcPct val="100000"/>
                </a:lnSpc>
                <a:spcBef>
                  <a:spcPts val="0"/>
                </a:spcBef>
                <a:buNone/>
              </a:pPr>
              <a:r>
                <a:rPr lang="en-GB" sz="1800" b="1" dirty="0"/>
                <a:t>QA System</a:t>
              </a:r>
            </a:p>
          </p:txBody>
        </p:sp>
      </p:grpSp>
      <p:grpSp>
        <p:nvGrpSpPr>
          <p:cNvPr id="14" name="Group 13">
            <a:extLst>
              <a:ext uri="{FF2B5EF4-FFF2-40B4-BE49-F238E27FC236}">
                <a16:creationId xmlns:a16="http://schemas.microsoft.com/office/drawing/2014/main" id="{50104330-5302-943F-DFE4-252B8E974B0F}"/>
              </a:ext>
            </a:extLst>
          </p:cNvPr>
          <p:cNvGrpSpPr/>
          <p:nvPr/>
        </p:nvGrpSpPr>
        <p:grpSpPr>
          <a:xfrm>
            <a:off x="6935395" y="921667"/>
            <a:ext cx="4984462" cy="5434568"/>
            <a:chOff x="6935395" y="921667"/>
            <a:chExt cx="4984462" cy="5434568"/>
          </a:xfrm>
        </p:grpSpPr>
        <p:grpSp>
          <p:nvGrpSpPr>
            <p:cNvPr id="5" name="Group 4">
              <a:extLst>
                <a:ext uri="{FF2B5EF4-FFF2-40B4-BE49-F238E27FC236}">
                  <a16:creationId xmlns:a16="http://schemas.microsoft.com/office/drawing/2014/main" id="{D455243E-B34A-502C-CAE8-254F69BC9280}"/>
                </a:ext>
              </a:extLst>
            </p:cNvPr>
            <p:cNvGrpSpPr/>
            <p:nvPr/>
          </p:nvGrpSpPr>
          <p:grpSpPr>
            <a:xfrm>
              <a:off x="6935395" y="968829"/>
              <a:ext cx="4984462" cy="5387406"/>
              <a:chOff x="7162800" y="1134945"/>
              <a:chExt cx="4718319" cy="4988254"/>
            </a:xfrm>
          </p:grpSpPr>
          <p:pic>
            <p:nvPicPr>
              <p:cNvPr id="6" name="Picture 5">
                <a:extLst>
                  <a:ext uri="{FF2B5EF4-FFF2-40B4-BE49-F238E27FC236}">
                    <a16:creationId xmlns:a16="http://schemas.microsoft.com/office/drawing/2014/main" id="{521744A1-645A-1ADC-5A0D-C2B4F207C68A}"/>
                  </a:ext>
                </a:extLst>
              </p:cNvPr>
              <p:cNvPicPr>
                <a:picLocks noChangeAspect="1"/>
              </p:cNvPicPr>
              <p:nvPr/>
            </p:nvPicPr>
            <p:blipFill>
              <a:blip r:embed="rId3"/>
              <a:stretch>
                <a:fillRect/>
              </a:stretch>
            </p:blipFill>
            <p:spPr>
              <a:xfrm>
                <a:off x="7369629" y="1807028"/>
                <a:ext cx="4242644" cy="3679371"/>
              </a:xfrm>
              <a:prstGeom prst="rect">
                <a:avLst/>
              </a:prstGeom>
            </p:spPr>
          </p:pic>
          <p:sp>
            <p:nvSpPr>
              <p:cNvPr id="7" name="Rectangle 6">
                <a:extLst>
                  <a:ext uri="{FF2B5EF4-FFF2-40B4-BE49-F238E27FC236}">
                    <a16:creationId xmlns:a16="http://schemas.microsoft.com/office/drawing/2014/main" id="{0DEAB072-B505-C94E-4282-A655D783E899}"/>
                  </a:ext>
                </a:extLst>
              </p:cNvPr>
              <p:cNvSpPr/>
              <p:nvPr/>
            </p:nvSpPr>
            <p:spPr>
              <a:xfrm>
                <a:off x="7162800" y="1134945"/>
                <a:ext cx="4718319" cy="498825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grpSp>
        <p:sp>
          <p:nvSpPr>
            <p:cNvPr id="13" name="TextBox 12">
              <a:extLst>
                <a:ext uri="{FF2B5EF4-FFF2-40B4-BE49-F238E27FC236}">
                  <a16:creationId xmlns:a16="http://schemas.microsoft.com/office/drawing/2014/main" id="{10B80896-93F8-9667-E3F7-43E649E21B3C}"/>
                </a:ext>
              </a:extLst>
            </p:cNvPr>
            <p:cNvSpPr txBox="1"/>
            <p:nvPr/>
          </p:nvSpPr>
          <p:spPr>
            <a:xfrm>
              <a:off x="6935395" y="921667"/>
              <a:ext cx="4984462" cy="369332"/>
            </a:xfrm>
            <a:prstGeom prst="rect">
              <a:avLst/>
            </a:prstGeom>
            <a:noFill/>
          </p:spPr>
          <p:txBody>
            <a:bodyPr wrap="square">
              <a:spAutoFit/>
            </a:bodyPr>
            <a:lstStyle/>
            <a:p>
              <a:pPr marL="0" indent="0" algn="ctr">
                <a:lnSpc>
                  <a:spcPct val="100000"/>
                </a:lnSpc>
                <a:spcBef>
                  <a:spcPts val="0"/>
                </a:spcBef>
                <a:buNone/>
              </a:pPr>
              <a:r>
                <a:rPr lang="en-GB" sz="1800" b="1" dirty="0"/>
                <a:t>EQA Subsystems</a:t>
              </a:r>
            </a:p>
          </p:txBody>
        </p:sp>
      </p:grpSp>
    </p:spTree>
    <p:extLst>
      <p:ext uri="{BB962C8B-B14F-4D97-AF65-F5344CB8AC3E}">
        <p14:creationId xmlns:p14="http://schemas.microsoft.com/office/powerpoint/2010/main" val="3002112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a:t>3. Good Practices and Challenges between HEIs and NQAAA</a:t>
            </a:r>
            <a:endParaRPr lang="en-US" sz="2800" b="1" dirty="0">
              <a:latin typeface="+mn-lt"/>
            </a:endParaRPr>
          </a:p>
        </p:txBody>
      </p:sp>
      <p:sp>
        <p:nvSpPr>
          <p:cNvPr id="3" name="Content Placeholder 2"/>
          <p:cNvSpPr>
            <a:spLocks noGrp="1"/>
          </p:cNvSpPr>
          <p:nvPr>
            <p:ph sz="half" idx="2"/>
          </p:nvPr>
        </p:nvSpPr>
        <p:spPr>
          <a:xfrm>
            <a:off x="573088" y="1008696"/>
            <a:ext cx="5334716" cy="5330055"/>
          </a:xfrm>
        </p:spPr>
        <p:txBody>
          <a:bodyPr>
            <a:noAutofit/>
          </a:bodyPr>
          <a:lstStyle/>
          <a:p>
            <a:pPr marL="0" indent="0" algn="just">
              <a:lnSpc>
                <a:spcPct val="100000"/>
              </a:lnSpc>
              <a:spcBef>
                <a:spcPts val="0"/>
              </a:spcBef>
              <a:buNone/>
            </a:pPr>
            <a:r>
              <a:rPr lang="en-GB" sz="1800" b="1" dirty="0"/>
              <a:t>Good Practice</a:t>
            </a:r>
          </a:p>
          <a:p>
            <a:pPr algn="just">
              <a:lnSpc>
                <a:spcPct val="100000"/>
              </a:lnSpc>
              <a:spcBef>
                <a:spcPts val="0"/>
              </a:spcBef>
            </a:pPr>
            <a:r>
              <a:rPr lang="en-GB" sz="1800" dirty="0"/>
              <a:t>The external HE QA System, NQF and the Regulations and Procedures for various professional programmes are publicly available and accessible, providing transparent evaluation mechanisms.</a:t>
            </a:r>
          </a:p>
          <a:p>
            <a:pPr algn="just">
              <a:lnSpc>
                <a:spcPct val="100000"/>
              </a:lnSpc>
              <a:spcBef>
                <a:spcPts val="0"/>
              </a:spcBef>
            </a:pPr>
            <a:endParaRPr lang="en-GB" sz="1800" dirty="0"/>
          </a:p>
          <a:p>
            <a:pPr algn="just">
              <a:lnSpc>
                <a:spcPct val="100000"/>
              </a:lnSpc>
              <a:spcBef>
                <a:spcPts val="0"/>
              </a:spcBef>
            </a:pPr>
            <a:r>
              <a:rPr lang="en-GB" sz="1800" dirty="0"/>
              <a:t>It is on these systems and frameworks that the HE QA systems are built and maintained.</a:t>
            </a:r>
          </a:p>
          <a:p>
            <a:pPr algn="just">
              <a:lnSpc>
                <a:spcPct val="100000"/>
              </a:lnSpc>
              <a:spcBef>
                <a:spcPts val="0"/>
              </a:spcBef>
            </a:pPr>
            <a:endParaRPr lang="en-GB" sz="1800" dirty="0"/>
          </a:p>
          <a:p>
            <a:pPr algn="just">
              <a:lnSpc>
                <a:spcPct val="100000"/>
              </a:lnSpc>
              <a:spcBef>
                <a:spcPts val="0"/>
              </a:spcBef>
            </a:pPr>
            <a:r>
              <a:rPr lang="en-GB" sz="1800" dirty="0"/>
              <a:t>Each HEI has a QA policy, functions and a support structure, albeit at different levels.</a:t>
            </a:r>
          </a:p>
          <a:p>
            <a:pPr algn="just">
              <a:lnSpc>
                <a:spcPct val="100000"/>
              </a:lnSpc>
              <a:spcBef>
                <a:spcPts val="0"/>
              </a:spcBef>
            </a:pPr>
            <a:endParaRPr lang="en-GB" sz="1800" dirty="0"/>
          </a:p>
          <a:p>
            <a:pPr algn="just">
              <a:lnSpc>
                <a:spcPct val="100000"/>
              </a:lnSpc>
              <a:spcBef>
                <a:spcPts val="0"/>
              </a:spcBef>
            </a:pPr>
            <a:r>
              <a:rPr lang="en-GB" sz="1800" dirty="0"/>
              <a:t>IQA officials are the NQAA’s first port of call, serving as bridge between the agency and institutions.</a:t>
            </a:r>
          </a:p>
          <a:p>
            <a:pPr algn="just">
              <a:lnSpc>
                <a:spcPct val="100000"/>
              </a:lnSpc>
              <a:spcBef>
                <a:spcPts val="0"/>
              </a:spcBef>
            </a:pPr>
            <a:endParaRPr lang="en-GB" sz="1800" dirty="0"/>
          </a:p>
          <a:p>
            <a:pPr algn="just">
              <a:lnSpc>
                <a:spcPct val="100000"/>
              </a:lnSpc>
              <a:spcBef>
                <a:spcPts val="0"/>
              </a:spcBef>
            </a:pPr>
            <a:r>
              <a:rPr lang="en-GB" sz="1800" dirty="0"/>
              <a:t>Currently, collaboration is mainly during the external review exercises, but there is room for improvement.</a:t>
            </a:r>
          </a:p>
          <a:p>
            <a:pPr marL="0" indent="0" algn="just">
              <a:lnSpc>
                <a:spcPct val="100000"/>
              </a:lnSpc>
              <a:spcBef>
                <a:spcPts val="0"/>
              </a:spcBef>
              <a:buNone/>
            </a:pPr>
            <a:endParaRPr lang="en-GB" sz="1800" dirty="0"/>
          </a:p>
        </p:txBody>
      </p:sp>
      <p:sp>
        <p:nvSpPr>
          <p:cNvPr id="6" name="Content Placeholder 5">
            <a:extLst>
              <a:ext uri="{FF2B5EF4-FFF2-40B4-BE49-F238E27FC236}">
                <a16:creationId xmlns:a16="http://schemas.microsoft.com/office/drawing/2014/main" id="{8CC55B0F-1CBD-B5A6-9F59-8764F652913F}"/>
              </a:ext>
            </a:extLst>
          </p:cNvPr>
          <p:cNvSpPr>
            <a:spLocks noGrp="1"/>
          </p:cNvSpPr>
          <p:nvPr>
            <p:ph sz="quarter" idx="4"/>
          </p:nvPr>
        </p:nvSpPr>
        <p:spPr>
          <a:xfrm>
            <a:off x="5994400" y="1008696"/>
            <a:ext cx="5360988" cy="5303203"/>
          </a:xfrm>
        </p:spPr>
        <p:txBody>
          <a:bodyPr>
            <a:noAutofit/>
          </a:bodyPr>
          <a:lstStyle/>
          <a:p>
            <a:pPr marL="0" indent="0" algn="just">
              <a:lnSpc>
                <a:spcPct val="100000"/>
              </a:lnSpc>
              <a:spcBef>
                <a:spcPts val="0"/>
              </a:spcBef>
              <a:buNone/>
            </a:pPr>
            <a:r>
              <a:rPr lang="en-GB" sz="1800" b="1" dirty="0"/>
              <a:t>Challenges</a:t>
            </a:r>
          </a:p>
          <a:p>
            <a:pPr algn="just">
              <a:lnSpc>
                <a:spcPct val="100000"/>
              </a:lnSpc>
              <a:spcBef>
                <a:spcPts val="0"/>
              </a:spcBef>
            </a:pPr>
            <a:r>
              <a:rPr lang="en-GB" sz="1800" dirty="0"/>
              <a:t>Lack of ownership of QA system within HEIs – situation more skewed towards compliance.</a:t>
            </a:r>
          </a:p>
          <a:p>
            <a:pPr algn="just">
              <a:lnSpc>
                <a:spcPct val="100000"/>
              </a:lnSpc>
              <a:spcBef>
                <a:spcPts val="0"/>
              </a:spcBef>
            </a:pPr>
            <a:endParaRPr lang="en-GB" sz="1800" dirty="0"/>
          </a:p>
          <a:p>
            <a:pPr lvl="1" algn="just">
              <a:lnSpc>
                <a:spcPct val="100000"/>
              </a:lnSpc>
              <a:spcBef>
                <a:spcPts val="0"/>
              </a:spcBef>
              <a:buFont typeface="Calibri" panose="020F0502020204030204" pitchFamily="34" charset="0"/>
              <a:buChar char="–"/>
            </a:pPr>
            <a:r>
              <a:rPr lang="en-GB" sz="1800" dirty="0"/>
              <a:t>Sometimes no evidence of internal approval of proposed programmes or institutional reports. </a:t>
            </a:r>
          </a:p>
          <a:p>
            <a:pPr lvl="1" algn="just">
              <a:lnSpc>
                <a:spcPct val="100000"/>
              </a:lnSpc>
              <a:spcBef>
                <a:spcPts val="0"/>
              </a:spcBef>
              <a:buFont typeface="Calibri" panose="020F0502020204030204" pitchFamily="34" charset="0"/>
              <a:buChar char="–"/>
            </a:pPr>
            <a:endParaRPr lang="en-GB" sz="1800" dirty="0"/>
          </a:p>
          <a:p>
            <a:pPr lvl="1" algn="just">
              <a:lnSpc>
                <a:spcPct val="100000"/>
              </a:lnSpc>
              <a:spcBef>
                <a:spcPts val="0"/>
              </a:spcBef>
              <a:buFont typeface="Calibri" panose="020F0502020204030204" pitchFamily="34" charset="0"/>
              <a:buChar char="–"/>
            </a:pPr>
            <a:r>
              <a:rPr lang="en-GB" sz="1800" dirty="0"/>
              <a:t>Unavailability of senior managers to respond to cross-cutting administrative issues such as finance, HR and facility management during site visits.</a:t>
            </a:r>
          </a:p>
          <a:p>
            <a:pPr lvl="1" algn="just">
              <a:lnSpc>
                <a:spcPct val="100000"/>
              </a:lnSpc>
              <a:spcBef>
                <a:spcPts val="0"/>
              </a:spcBef>
              <a:buFont typeface="Calibri" panose="020F0502020204030204" pitchFamily="34" charset="0"/>
              <a:buChar char="–"/>
            </a:pPr>
            <a:endParaRPr lang="en-GB" sz="1800" dirty="0"/>
          </a:p>
          <a:p>
            <a:pPr lvl="1" algn="just">
              <a:lnSpc>
                <a:spcPct val="100000"/>
              </a:lnSpc>
              <a:spcBef>
                <a:spcPts val="0"/>
              </a:spcBef>
              <a:buFont typeface="Calibri" panose="020F0502020204030204" pitchFamily="34" charset="0"/>
              <a:buChar char="–"/>
            </a:pPr>
            <a:r>
              <a:rPr lang="en-GB" sz="1800" dirty="0"/>
              <a:t>Poor follow-up on external review recommendations/ conditions and production of programme improvement plan.</a:t>
            </a:r>
          </a:p>
          <a:p>
            <a:pPr algn="just">
              <a:lnSpc>
                <a:spcPct val="100000"/>
              </a:lnSpc>
              <a:spcBef>
                <a:spcPts val="0"/>
              </a:spcBef>
            </a:pPr>
            <a:endParaRPr lang="en-GB" sz="1800" dirty="0"/>
          </a:p>
          <a:p>
            <a:pPr algn="just">
              <a:lnSpc>
                <a:spcPct val="100000"/>
              </a:lnSpc>
              <a:spcBef>
                <a:spcPts val="0"/>
              </a:spcBef>
            </a:pPr>
            <a:r>
              <a:rPr lang="en-GB" sz="1800" dirty="0"/>
              <a:t>Lack of human capacity and knowledge of QA, compounded by staff turnover for both NQAA and HEIs.</a:t>
            </a:r>
            <a:endParaRPr lang="en-NA" sz="1800" dirty="0"/>
          </a:p>
        </p:txBody>
      </p:sp>
    </p:spTree>
    <p:extLst>
      <p:ext uri="{BB962C8B-B14F-4D97-AF65-F5344CB8AC3E}">
        <p14:creationId xmlns:p14="http://schemas.microsoft.com/office/powerpoint/2010/main" val="296645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0375"/>
          </a:xfrm>
        </p:spPr>
        <p:txBody>
          <a:bodyPr>
            <a:noAutofit/>
          </a:bodyPr>
          <a:lstStyle/>
          <a:p>
            <a:pPr marL="457200" lvl="1" algn="l"/>
            <a:r>
              <a:rPr lang="en-GB" sz="3000" b="1" dirty="0"/>
              <a:t>4. Recommendations for Strengthening Collaboration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2153717"/>
              </p:ext>
            </p:extLst>
          </p:nvPr>
        </p:nvGraphicFramePr>
        <p:xfrm>
          <a:off x="635000" y="2645228"/>
          <a:ext cx="10986068" cy="3603871"/>
        </p:xfrm>
        <a:graphic>
          <a:graphicData uri="http://schemas.openxmlformats.org/drawingml/2006/table">
            <a:tbl>
              <a:tblPr firstRow="1" bandRow="1">
                <a:tableStyleId>{5C22544A-7EE6-4342-B048-85BDC9FD1C3A}</a:tableStyleId>
              </a:tblPr>
              <a:tblGrid>
                <a:gridCol w="2691834">
                  <a:extLst>
                    <a:ext uri="{9D8B030D-6E8A-4147-A177-3AD203B41FA5}">
                      <a16:colId xmlns:a16="http://schemas.microsoft.com/office/drawing/2014/main" val="2613027000"/>
                    </a:ext>
                  </a:extLst>
                </a:gridCol>
                <a:gridCol w="2387600">
                  <a:extLst>
                    <a:ext uri="{9D8B030D-6E8A-4147-A177-3AD203B41FA5}">
                      <a16:colId xmlns:a16="http://schemas.microsoft.com/office/drawing/2014/main" val="3360908827"/>
                    </a:ext>
                  </a:extLst>
                </a:gridCol>
                <a:gridCol w="1866900">
                  <a:extLst>
                    <a:ext uri="{9D8B030D-6E8A-4147-A177-3AD203B41FA5}">
                      <a16:colId xmlns:a16="http://schemas.microsoft.com/office/drawing/2014/main" val="356956032"/>
                    </a:ext>
                  </a:extLst>
                </a:gridCol>
                <a:gridCol w="2197667">
                  <a:extLst>
                    <a:ext uri="{9D8B030D-6E8A-4147-A177-3AD203B41FA5}">
                      <a16:colId xmlns:a16="http://schemas.microsoft.com/office/drawing/2014/main" val="896155842"/>
                    </a:ext>
                  </a:extLst>
                </a:gridCol>
                <a:gridCol w="1842067">
                  <a:extLst>
                    <a:ext uri="{9D8B030D-6E8A-4147-A177-3AD203B41FA5}">
                      <a16:colId xmlns:a16="http://schemas.microsoft.com/office/drawing/2014/main" val="422060977"/>
                    </a:ext>
                  </a:extLst>
                </a:gridCol>
              </a:tblGrid>
              <a:tr h="556457">
                <a:tc>
                  <a:txBody>
                    <a:bodyPr/>
                    <a:lstStyle/>
                    <a:p>
                      <a:r>
                        <a:rPr lang="en-GB" sz="1700" dirty="0"/>
                        <a:t>Programme</a:t>
                      </a:r>
                      <a:r>
                        <a:rPr lang="en-GB" sz="1700" baseline="0" dirty="0"/>
                        <a:t> Accreditation Recommendations</a:t>
                      </a:r>
                      <a:endParaRPr lang="en-GB" sz="1700" dirty="0"/>
                    </a:p>
                  </a:txBody>
                  <a:tcPr>
                    <a:solidFill>
                      <a:schemeClr val="bg2">
                        <a:lumMod val="50000"/>
                      </a:schemeClr>
                    </a:solidFill>
                  </a:tcPr>
                </a:tc>
                <a:tc>
                  <a:txBody>
                    <a:bodyPr/>
                    <a:lstStyle/>
                    <a:p>
                      <a:r>
                        <a:rPr lang="en-GB" sz="1700" dirty="0"/>
                        <a:t>Institutional Audit Recommendations</a:t>
                      </a:r>
                    </a:p>
                  </a:txBody>
                  <a:tcPr>
                    <a:solidFill>
                      <a:schemeClr val="bg2">
                        <a:lumMod val="50000"/>
                      </a:schemeClr>
                    </a:solidFill>
                  </a:tcPr>
                </a:tc>
                <a:tc>
                  <a:txBody>
                    <a:bodyPr/>
                    <a:lstStyle/>
                    <a:p>
                      <a:r>
                        <a:rPr lang="en-GB" sz="1700" dirty="0"/>
                        <a:t>Annual Statistics</a:t>
                      </a:r>
                    </a:p>
                  </a:txBody>
                  <a:tcPr>
                    <a:solidFill>
                      <a:schemeClr val="bg2">
                        <a:lumMod val="50000"/>
                      </a:schemeClr>
                    </a:solidFill>
                  </a:tcPr>
                </a:tc>
                <a:tc>
                  <a:txBody>
                    <a:bodyPr/>
                    <a:lstStyle/>
                    <a:p>
                      <a:r>
                        <a:rPr lang="en-GB" sz="1700" dirty="0"/>
                        <a:t>Student</a:t>
                      </a:r>
                      <a:r>
                        <a:rPr lang="en-GB" sz="1700" baseline="0" dirty="0"/>
                        <a:t> Surveys</a:t>
                      </a:r>
                      <a:endParaRPr lang="en-GB" sz="1700" dirty="0"/>
                    </a:p>
                  </a:txBody>
                  <a:tcPr>
                    <a:solidFill>
                      <a:schemeClr val="bg2">
                        <a:lumMod val="50000"/>
                      </a:schemeClr>
                    </a:solidFill>
                  </a:tcPr>
                </a:tc>
                <a:tc>
                  <a:txBody>
                    <a:bodyPr/>
                    <a:lstStyle/>
                    <a:p>
                      <a:r>
                        <a:rPr lang="en-GB" sz="1700" dirty="0"/>
                        <a:t>Graduate Surveys</a:t>
                      </a:r>
                    </a:p>
                  </a:txBody>
                  <a:tcPr>
                    <a:solidFill>
                      <a:schemeClr val="bg2">
                        <a:lumMod val="50000"/>
                      </a:schemeClr>
                    </a:solidFill>
                  </a:tcPr>
                </a:tc>
                <a:extLst>
                  <a:ext uri="{0D108BD9-81ED-4DB2-BD59-A6C34878D82A}">
                    <a16:rowId xmlns:a16="http://schemas.microsoft.com/office/drawing/2014/main" val="292643127"/>
                  </a:ext>
                </a:extLst>
              </a:tr>
              <a:tr h="2994271">
                <a:tc>
                  <a:txBody>
                    <a:bodyPr/>
                    <a:lstStyle/>
                    <a:p>
                      <a:pPr marL="285750" indent="-285750">
                        <a:buFont typeface="Arial" panose="020B0604020202020204" pitchFamily="34" charset="0"/>
                        <a:buChar char="•"/>
                      </a:pPr>
                      <a:r>
                        <a:rPr lang="en-GB" sz="1700" dirty="0"/>
                        <a:t>Aims and Objectives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Curriculum</a:t>
                      </a:r>
                    </a:p>
                    <a:p>
                      <a:pPr marL="285750" indent="-285750">
                        <a:buFont typeface="Arial" panose="020B0604020202020204" pitchFamily="34" charset="0"/>
                        <a:buChar char="•"/>
                      </a:pPr>
                      <a:r>
                        <a:rPr lang="en-GB" sz="1700" dirty="0"/>
                        <a:t>Assessment</a:t>
                      </a:r>
                    </a:p>
                    <a:p>
                      <a:pPr marL="285750" indent="-285750">
                        <a:buFont typeface="Arial" panose="020B0604020202020204" pitchFamily="34" charset="0"/>
                        <a:buChar char="•"/>
                      </a:pPr>
                      <a:r>
                        <a:rPr lang="en-GB" sz="1700" dirty="0"/>
                        <a:t>Staff</a:t>
                      </a:r>
                    </a:p>
                    <a:p>
                      <a:pPr marL="285750" indent="-285750">
                        <a:buFont typeface="Arial" panose="020B0604020202020204" pitchFamily="34" charset="0"/>
                        <a:buChar char="•"/>
                      </a:pPr>
                      <a:r>
                        <a:rPr lang="en-GB" sz="1700" dirty="0"/>
                        <a:t>Facilities and Support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a:t>Internal</a:t>
                      </a:r>
                      <a:r>
                        <a:rPr lang="en-GB" sz="1700" baseline="0" dirty="0"/>
                        <a:t> Quality Management System</a:t>
                      </a:r>
                      <a:endParaRPr lang="en-GB" sz="1700" dirty="0"/>
                    </a:p>
                    <a:p>
                      <a:pPr marL="285750" indent="-285750">
                        <a:buFont typeface="Arial" panose="020B0604020202020204" pitchFamily="34" charset="0"/>
                        <a:buChar char="•"/>
                      </a:pPr>
                      <a:r>
                        <a:rPr lang="en-GB" sz="1700" dirty="0"/>
                        <a:t>Finance/ Outcomes</a:t>
                      </a:r>
                    </a:p>
                  </a:txBody>
                  <a:tcPr>
                    <a:solidFill>
                      <a:schemeClr val="bg2">
                        <a:lumMod val="90000"/>
                      </a:schemeClr>
                    </a:solidFill>
                  </a:tcPr>
                </a:tc>
                <a:tc>
                  <a:txBody>
                    <a:bodyPr/>
                    <a:lstStyle/>
                    <a:p>
                      <a:pPr marL="342900" lvl="0" indent="-342900">
                        <a:buFont typeface="Arial" panose="020B0604020202020204" pitchFamily="34" charset="0"/>
                        <a:buChar char="•"/>
                      </a:pPr>
                      <a:r>
                        <a:rPr lang="en-GB" sz="1700" dirty="0"/>
                        <a:t>Institutional vision, mission and goals; and general management processes</a:t>
                      </a:r>
                    </a:p>
                    <a:p>
                      <a:pPr marL="342900" lvl="0" indent="-342900">
                        <a:buFont typeface="Arial" panose="020B0604020202020204" pitchFamily="34" charset="0"/>
                        <a:buChar char="•"/>
                      </a:pPr>
                      <a:r>
                        <a:rPr lang="it-IT" sz="1700" dirty="0"/>
                        <a:t>Teaching and learning</a:t>
                      </a:r>
                    </a:p>
                    <a:p>
                      <a:pPr marL="342900" lvl="0" indent="-342900">
                        <a:buFont typeface="Arial" panose="020B0604020202020204" pitchFamily="34" charset="0"/>
                        <a:buChar char="•"/>
                      </a:pPr>
                      <a:r>
                        <a:rPr lang="it-IT" sz="1700" dirty="0"/>
                        <a:t>Research</a:t>
                      </a:r>
                    </a:p>
                    <a:p>
                      <a:pPr marL="342900" lvl="0" indent="-342900">
                        <a:buFont typeface="Arial" panose="020B0604020202020204" pitchFamily="34" charset="0"/>
                        <a:buChar char="•"/>
                      </a:pPr>
                      <a:r>
                        <a:rPr lang="it-IT" sz="1700" dirty="0"/>
                        <a:t>Community engagement</a:t>
                      </a:r>
                    </a:p>
                  </a:txBody>
                  <a:tcPr>
                    <a:solidFill>
                      <a:schemeClr val="bg2">
                        <a:lumMod val="90000"/>
                      </a:schemeClr>
                    </a:solidFill>
                  </a:tcPr>
                </a:tc>
                <a:tc>
                  <a:txBody>
                    <a:bodyPr/>
                    <a:lstStyle/>
                    <a:p>
                      <a:pPr marL="285750" indent="-285750">
                        <a:buFont typeface="Arial" panose="020B0604020202020204" pitchFamily="34" charset="0"/>
                        <a:buChar char="•"/>
                      </a:pPr>
                      <a:r>
                        <a:rPr lang="en-GB" sz="1700" dirty="0"/>
                        <a:t>Throughput and repetition rates</a:t>
                      </a:r>
                    </a:p>
                    <a:p>
                      <a:pPr marL="285750" indent="-285750">
                        <a:buFont typeface="Arial" panose="020B0604020202020204" pitchFamily="34" charset="0"/>
                        <a:buChar char="•"/>
                      </a:pPr>
                      <a:r>
                        <a:rPr lang="en-GB" sz="1700" dirty="0"/>
                        <a:t>Staff qualification</a:t>
                      </a:r>
                    </a:p>
                  </a:txBody>
                  <a:tcPr>
                    <a:solidFill>
                      <a:schemeClr val="bg2">
                        <a:lumMod val="90000"/>
                      </a:schemeClr>
                    </a:solidFill>
                  </a:tcPr>
                </a:tc>
                <a:tc>
                  <a:txBody>
                    <a:bodyPr/>
                    <a:lstStyle/>
                    <a:p>
                      <a:pPr marL="285750" indent="-285750">
                        <a:buFont typeface="Arial" panose="020B0604020202020204" pitchFamily="34" charset="0"/>
                        <a:buChar char="•"/>
                      </a:pPr>
                      <a:r>
                        <a:rPr lang="en-GB" sz="1700" baseline="0" dirty="0"/>
                        <a:t>Factors contributing to student success/ failure</a:t>
                      </a:r>
                    </a:p>
                    <a:p>
                      <a:pPr marL="285750" indent="-285750">
                        <a:buFont typeface="Arial" panose="020B0604020202020204" pitchFamily="34" charset="0"/>
                        <a:buChar char="•"/>
                      </a:pPr>
                      <a:r>
                        <a:rPr lang="en-GB" sz="1700" dirty="0"/>
                        <a:t>Student</a:t>
                      </a:r>
                      <a:r>
                        <a:rPr lang="en-GB" sz="1700" baseline="0" dirty="0"/>
                        <a:t> satisfaction survey </a:t>
                      </a:r>
                    </a:p>
                    <a:p>
                      <a:pPr marL="285750" indent="-285750">
                        <a:buFont typeface="Arial" panose="020B0604020202020204" pitchFamily="34" charset="0"/>
                        <a:buChar char="•"/>
                      </a:pPr>
                      <a:r>
                        <a:rPr lang="en-GB" sz="1700" baseline="0" dirty="0"/>
                        <a:t>Course/ module and staff assessment reports</a:t>
                      </a:r>
                    </a:p>
                  </a:txBody>
                  <a:tcPr>
                    <a:solidFill>
                      <a:schemeClr val="bg2">
                        <a:lumMod val="90000"/>
                      </a:schemeClr>
                    </a:solidFill>
                  </a:tcPr>
                </a:tc>
                <a:tc>
                  <a:txBody>
                    <a:bodyPr/>
                    <a:lstStyle/>
                    <a:p>
                      <a:pPr marL="285750" indent="-285750">
                        <a:buFont typeface="Arial" panose="020B0604020202020204" pitchFamily="34" charset="0"/>
                        <a:buChar char="•"/>
                      </a:pPr>
                      <a:r>
                        <a:rPr lang="en-GB" sz="1700" dirty="0"/>
                        <a:t>Usefulness and relevance of qualification </a:t>
                      </a:r>
                      <a:r>
                        <a:rPr lang="en-GB" sz="1700" baseline="0" dirty="0"/>
                        <a:t>to the job</a:t>
                      </a:r>
                      <a:endParaRPr lang="en-GB" sz="1700" dirty="0"/>
                    </a:p>
                    <a:p>
                      <a:pPr marL="285750" indent="-285750">
                        <a:buFont typeface="Arial" panose="020B0604020202020204" pitchFamily="34" charset="0"/>
                        <a:buChar char="•"/>
                      </a:pPr>
                      <a:r>
                        <a:rPr lang="en-GB" sz="1700" dirty="0"/>
                        <a:t>Graduate employment rate</a:t>
                      </a:r>
                    </a:p>
                  </a:txBody>
                  <a:tcPr>
                    <a:solidFill>
                      <a:schemeClr val="bg2">
                        <a:lumMod val="90000"/>
                      </a:schemeClr>
                    </a:solidFill>
                  </a:tcPr>
                </a:tc>
                <a:extLst>
                  <a:ext uri="{0D108BD9-81ED-4DB2-BD59-A6C34878D82A}">
                    <a16:rowId xmlns:a16="http://schemas.microsoft.com/office/drawing/2014/main" val="1584569236"/>
                  </a:ext>
                </a:extLst>
              </a:tr>
            </a:tbl>
          </a:graphicData>
        </a:graphic>
      </p:graphicFrame>
      <p:sp>
        <p:nvSpPr>
          <p:cNvPr id="3" name="Content Placeholder 2">
            <a:extLst>
              <a:ext uri="{FF2B5EF4-FFF2-40B4-BE49-F238E27FC236}">
                <a16:creationId xmlns:a16="http://schemas.microsoft.com/office/drawing/2014/main" id="{6DD4FCD6-27E9-CA10-02B1-2592304672A8}"/>
              </a:ext>
            </a:extLst>
          </p:cNvPr>
          <p:cNvSpPr txBox="1">
            <a:spLocks/>
          </p:cNvSpPr>
          <p:nvPr/>
        </p:nvSpPr>
        <p:spPr>
          <a:xfrm>
            <a:off x="506865" y="945823"/>
            <a:ext cx="11050135" cy="16994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r>
              <a:rPr lang="en-GB" sz="1800" dirty="0"/>
              <a:t>NQAA can introduce a programme for incentivising good practice among HEIs to promote quality culture and positive competition.</a:t>
            </a:r>
          </a:p>
          <a:p>
            <a:pPr algn="just">
              <a:lnSpc>
                <a:spcPct val="100000"/>
              </a:lnSpc>
              <a:spcBef>
                <a:spcPts val="0"/>
              </a:spcBef>
            </a:pPr>
            <a:r>
              <a:rPr lang="en-GB" sz="1800" dirty="0"/>
              <a:t>EQA and IQA Practitioners, Statisticians, and Institutional Planners in NQAA and HEIs should regularly work together in aggregating and collating external review findings with administrative reports to provide an institutional overview for holistic improvement solutions and design of targeted capacity development programmes. </a:t>
            </a:r>
          </a:p>
        </p:txBody>
      </p:sp>
    </p:spTree>
    <p:extLst>
      <p:ext uri="{BB962C8B-B14F-4D97-AF65-F5344CB8AC3E}">
        <p14:creationId xmlns:p14="http://schemas.microsoft.com/office/powerpoint/2010/main" val="57025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0418"/>
          </a:xfrm>
        </p:spPr>
        <p:txBody>
          <a:bodyPr>
            <a:noAutofit/>
          </a:bodyPr>
          <a:lstStyle/>
          <a:p>
            <a:pPr algn="ctr">
              <a:defRPr sz="2400" b="0" i="0" u="none" strike="noStrike" kern="1200" spc="0" baseline="0">
                <a:solidFill>
                  <a:prstClr val="black"/>
                </a:solidFill>
                <a:latin typeface="+mn-lt"/>
                <a:ea typeface="+mn-ea"/>
                <a:cs typeface="+mn-cs"/>
              </a:defRPr>
            </a:pPr>
            <a:r>
              <a:rPr lang="en-GB" sz="2000" b="1" dirty="0"/>
              <a:t>Example of Aggregating Accreditation Findings: Summary of Programme Accreditation Results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467024382"/>
              </p:ext>
            </p:extLst>
          </p:nvPr>
        </p:nvGraphicFramePr>
        <p:xfrm>
          <a:off x="838200" y="914400"/>
          <a:ext cx="10515600" cy="52625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CC1AC85D-ED38-3709-628B-9E4CD8A0EBDD}"/>
              </a:ext>
            </a:extLst>
          </p:cNvPr>
          <p:cNvSpPr txBox="1"/>
          <p:nvPr/>
        </p:nvSpPr>
        <p:spPr>
          <a:xfrm>
            <a:off x="2626685" y="1209595"/>
            <a:ext cx="1842091" cy="1015663"/>
          </a:xfrm>
          <a:prstGeom prst="rect">
            <a:avLst/>
          </a:prstGeom>
          <a:noFill/>
        </p:spPr>
        <p:txBody>
          <a:bodyPr wrap="square">
            <a:spAutoFit/>
          </a:bodyPr>
          <a:lstStyle/>
          <a:p>
            <a:r>
              <a:rPr lang="en-US" sz="1200" b="1" dirty="0">
                <a:solidFill>
                  <a:srgbClr val="FF0000"/>
                </a:solidFill>
              </a:rPr>
              <a:t>Annual student progression rates and graduate feedback on the relevance of the </a:t>
            </a:r>
            <a:r>
              <a:rPr lang="en-US" sz="1200" b="1" dirty="0" err="1">
                <a:solidFill>
                  <a:srgbClr val="FF0000"/>
                </a:solidFill>
              </a:rPr>
              <a:t>programme</a:t>
            </a:r>
            <a:r>
              <a:rPr lang="en-US" sz="1200" b="1" dirty="0">
                <a:solidFill>
                  <a:srgbClr val="FF0000"/>
                </a:solidFill>
              </a:rPr>
              <a:t> to the job</a:t>
            </a:r>
            <a:endParaRPr lang="en-NA" sz="1200" dirty="0"/>
          </a:p>
        </p:txBody>
      </p:sp>
      <p:sp>
        <p:nvSpPr>
          <p:cNvPr id="4" name="TextBox 3">
            <a:extLst>
              <a:ext uri="{FF2B5EF4-FFF2-40B4-BE49-F238E27FC236}">
                <a16:creationId xmlns:a16="http://schemas.microsoft.com/office/drawing/2014/main" id="{A190621C-CC56-1DD0-D613-2ECC67CFD792}"/>
              </a:ext>
            </a:extLst>
          </p:cNvPr>
          <p:cNvSpPr txBox="1"/>
          <p:nvPr/>
        </p:nvSpPr>
        <p:spPr>
          <a:xfrm>
            <a:off x="5635509" y="1425038"/>
            <a:ext cx="1711842" cy="646331"/>
          </a:xfrm>
          <a:prstGeom prst="rect">
            <a:avLst/>
          </a:prstGeom>
          <a:noFill/>
        </p:spPr>
        <p:txBody>
          <a:bodyPr wrap="square">
            <a:spAutoFit/>
          </a:bodyPr>
          <a:lstStyle/>
          <a:p>
            <a:r>
              <a:rPr lang="en-GB" sz="1200" b="1" dirty="0">
                <a:solidFill>
                  <a:srgbClr val="FF0000"/>
                </a:solidFill>
              </a:rPr>
              <a:t>Annual statistics and student-staff assessment reports</a:t>
            </a:r>
            <a:endParaRPr lang="en-NA" sz="1200" dirty="0"/>
          </a:p>
        </p:txBody>
      </p:sp>
      <p:sp>
        <p:nvSpPr>
          <p:cNvPr id="5" name="TextBox 4">
            <a:extLst>
              <a:ext uri="{FF2B5EF4-FFF2-40B4-BE49-F238E27FC236}">
                <a16:creationId xmlns:a16="http://schemas.microsoft.com/office/drawing/2014/main" id="{7223866C-65EB-716B-A3FD-DBA59838B981}"/>
              </a:ext>
            </a:extLst>
          </p:cNvPr>
          <p:cNvSpPr txBox="1"/>
          <p:nvPr/>
        </p:nvSpPr>
        <p:spPr>
          <a:xfrm>
            <a:off x="9941442" y="947984"/>
            <a:ext cx="1608174" cy="954107"/>
          </a:xfrm>
          <a:prstGeom prst="rect">
            <a:avLst/>
          </a:prstGeom>
          <a:noFill/>
        </p:spPr>
        <p:txBody>
          <a:bodyPr wrap="square">
            <a:spAutoFit/>
          </a:bodyPr>
          <a:lstStyle/>
          <a:p>
            <a:r>
              <a:rPr lang="en-GB" sz="1400" b="1" dirty="0">
                <a:solidFill>
                  <a:srgbClr val="FF0000"/>
                </a:solidFill>
              </a:rPr>
              <a:t>Student-course evaluation, annual statistics and graduate survey</a:t>
            </a:r>
            <a:endParaRPr lang="en-NA" sz="1400" dirty="0"/>
          </a:p>
        </p:txBody>
      </p:sp>
    </p:spTree>
    <p:extLst>
      <p:ext uri="{BB962C8B-B14F-4D97-AF65-F5344CB8AC3E}">
        <p14:creationId xmlns:p14="http://schemas.microsoft.com/office/powerpoint/2010/main" val="3865957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583D1-1E99-4E9C-A256-10C481B6F8D6}"/>
              </a:ext>
            </a:extLst>
          </p:cNvPr>
          <p:cNvSpPr>
            <a:spLocks noGrp="1"/>
          </p:cNvSpPr>
          <p:nvPr>
            <p:ph type="title"/>
          </p:nvPr>
        </p:nvSpPr>
        <p:spPr>
          <a:xfrm>
            <a:off x="838200" y="233916"/>
            <a:ext cx="10515600" cy="648586"/>
          </a:xfrm>
        </p:spPr>
        <p:txBody>
          <a:bodyPr>
            <a:normAutofit fontScale="90000"/>
          </a:bodyPr>
          <a:lstStyle/>
          <a:p>
            <a:r>
              <a:rPr lang="en-GB" b="1" dirty="0">
                <a:latin typeface="+mn-lt"/>
              </a:rPr>
              <a:t>Conclusion</a:t>
            </a:r>
            <a:endParaRPr lang="en-US" b="1" dirty="0">
              <a:latin typeface="+mn-lt"/>
            </a:endParaRPr>
          </a:p>
        </p:txBody>
      </p:sp>
      <p:sp>
        <p:nvSpPr>
          <p:cNvPr id="3" name="Content Placeholder 2">
            <a:extLst>
              <a:ext uri="{FF2B5EF4-FFF2-40B4-BE49-F238E27FC236}">
                <a16:creationId xmlns:a16="http://schemas.microsoft.com/office/drawing/2014/main" id="{EBF8F7F7-ADB9-40BF-9232-AE8B249B68F3}"/>
              </a:ext>
            </a:extLst>
          </p:cNvPr>
          <p:cNvSpPr>
            <a:spLocks noGrp="1"/>
          </p:cNvSpPr>
          <p:nvPr>
            <p:ph idx="1"/>
          </p:nvPr>
        </p:nvSpPr>
        <p:spPr>
          <a:xfrm>
            <a:off x="838200" y="1296538"/>
            <a:ext cx="10515600" cy="4880425"/>
          </a:xfrm>
        </p:spPr>
        <p:txBody>
          <a:bodyPr>
            <a:normAutofit/>
          </a:bodyPr>
          <a:lstStyle/>
          <a:p>
            <a:pPr algn="just">
              <a:defRPr/>
            </a:pPr>
            <a:r>
              <a:rPr lang="en-GB" dirty="0"/>
              <a:t>Quality assurance is the business of everyone.</a:t>
            </a:r>
          </a:p>
          <a:p>
            <a:pPr algn="just">
              <a:defRPr/>
            </a:pPr>
            <a:r>
              <a:rPr lang="en-US" dirty="0"/>
              <a:t>It is a continuous cycle rather than a once-off activity.</a:t>
            </a:r>
            <a:endParaRPr lang="en-NA" dirty="0"/>
          </a:p>
          <a:p>
            <a:pPr algn="just">
              <a:defRPr/>
            </a:pPr>
            <a:r>
              <a:rPr lang="en-GB" dirty="0"/>
              <a:t>It </a:t>
            </a:r>
            <a:r>
              <a:rPr lang="en-NA" dirty="0"/>
              <a:t>contributes towards strengthening higher education and national development.</a:t>
            </a:r>
          </a:p>
          <a:p>
            <a:pPr algn="just">
              <a:defRPr/>
            </a:pPr>
            <a:r>
              <a:rPr lang="en-GB" dirty="0"/>
              <a:t>Therefore, it </a:t>
            </a:r>
            <a:r>
              <a:rPr lang="en-NA" dirty="0"/>
              <a:t>should become part of institutional culture and practice</a:t>
            </a:r>
            <a:r>
              <a:rPr lang="en-GB" dirty="0"/>
              <a:t>.</a:t>
            </a:r>
          </a:p>
          <a:p>
            <a:pPr algn="just">
              <a:defRPr/>
            </a:pPr>
            <a:r>
              <a:rPr lang="en-GB" dirty="0"/>
              <a:t>As quality assurance practitioners, we need to keep abreast with changes and developments in higher education, so that we can continuously update our IQA </a:t>
            </a:r>
            <a:r>
              <a:rPr lang="en-GB"/>
              <a:t>and EQA tools </a:t>
            </a:r>
            <a:r>
              <a:rPr lang="en-GB" dirty="0"/>
              <a:t>and procedures.</a:t>
            </a:r>
          </a:p>
          <a:p>
            <a:pPr algn="just"/>
            <a:endParaRPr lang="en-US" dirty="0"/>
          </a:p>
        </p:txBody>
      </p:sp>
    </p:spTree>
    <p:extLst>
      <p:ext uri="{BB962C8B-B14F-4D97-AF65-F5344CB8AC3E}">
        <p14:creationId xmlns:p14="http://schemas.microsoft.com/office/powerpoint/2010/main" val="3076378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134FD-FD0C-C47A-96F0-D58875CBC4E2}"/>
              </a:ext>
            </a:extLst>
          </p:cNvPr>
          <p:cNvSpPr>
            <a:spLocks noGrp="1"/>
          </p:cNvSpPr>
          <p:nvPr>
            <p:ph type="title"/>
          </p:nvPr>
        </p:nvSpPr>
        <p:spPr/>
        <p:txBody>
          <a:bodyPr>
            <a:normAutofit fontScale="90000"/>
          </a:bodyPr>
          <a:lstStyle/>
          <a:p>
            <a:r>
              <a:rPr lang="en-GB" dirty="0"/>
              <a:t>Thank You</a:t>
            </a:r>
          </a:p>
        </p:txBody>
      </p:sp>
      <p:graphicFrame>
        <p:nvGraphicFramePr>
          <p:cNvPr id="4" name="Table 4">
            <a:extLst>
              <a:ext uri="{FF2B5EF4-FFF2-40B4-BE49-F238E27FC236}">
                <a16:creationId xmlns:a16="http://schemas.microsoft.com/office/drawing/2014/main" id="{E3D4ECE5-3069-B77A-D8C5-5586C64F743B}"/>
              </a:ext>
            </a:extLst>
          </p:cNvPr>
          <p:cNvGraphicFramePr>
            <a:graphicFrameLocks noGrp="1"/>
          </p:cNvGraphicFramePr>
          <p:nvPr>
            <p:extLst>
              <p:ext uri="{D42A27DB-BD31-4B8C-83A1-F6EECF244321}">
                <p14:modId xmlns:p14="http://schemas.microsoft.com/office/powerpoint/2010/main" val="2830025244"/>
              </p:ext>
            </p:extLst>
          </p:nvPr>
        </p:nvGraphicFramePr>
        <p:xfrm>
          <a:off x="4034044" y="4018930"/>
          <a:ext cx="4864296" cy="1854200"/>
        </p:xfrm>
        <a:graphic>
          <a:graphicData uri="http://schemas.openxmlformats.org/drawingml/2006/table">
            <a:tbl>
              <a:tblPr firstRow="1" bandRow="1">
                <a:tableStyleId>{5C22544A-7EE6-4342-B048-85BDC9FD1C3A}</a:tableStyleId>
              </a:tblPr>
              <a:tblGrid>
                <a:gridCol w="655093">
                  <a:extLst>
                    <a:ext uri="{9D8B030D-6E8A-4147-A177-3AD203B41FA5}">
                      <a16:colId xmlns:a16="http://schemas.microsoft.com/office/drawing/2014/main" val="351304447"/>
                    </a:ext>
                  </a:extLst>
                </a:gridCol>
                <a:gridCol w="2230277">
                  <a:extLst>
                    <a:ext uri="{9D8B030D-6E8A-4147-A177-3AD203B41FA5}">
                      <a16:colId xmlns:a16="http://schemas.microsoft.com/office/drawing/2014/main" val="3186622175"/>
                    </a:ext>
                  </a:extLst>
                </a:gridCol>
                <a:gridCol w="1978926">
                  <a:extLst>
                    <a:ext uri="{9D8B030D-6E8A-4147-A177-3AD203B41FA5}">
                      <a16:colId xmlns:a16="http://schemas.microsoft.com/office/drawing/2014/main" val="349136681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dirty="0">
                        <a:solidFill>
                          <a:schemeClr val="accent4">
                            <a:lumMod val="50000"/>
                          </a:schemeClr>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accent4">
                              <a:lumMod val="50000"/>
                            </a:schemeClr>
                          </a:solidFill>
                        </a:rPr>
                        <a:t>nche.org.na</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b="1" dirty="0">
                        <a:solidFill>
                          <a:schemeClr val="accent4">
                            <a:lumMod val="50000"/>
                          </a:schemeClr>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8023565"/>
                  </a:ext>
                </a:extLst>
              </a:tr>
              <a:tr h="370840">
                <a:tc>
                  <a:txBody>
                    <a:bodyPr/>
                    <a:lstStyle/>
                    <a:p>
                      <a:endParaRPr lang="en-GB" b="0"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b="0" dirty="0">
                          <a:solidFill>
                            <a:schemeClr val="tx1"/>
                          </a:solidFill>
                          <a:hlinkClick r:id="rId2"/>
                        </a:rPr>
                        <a:t>info@nche.org.na</a:t>
                      </a:r>
                      <a:endParaRPr lang="en-GB" b="0"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b="0" dirty="0">
                          <a:solidFill>
                            <a:schemeClr val="tx1"/>
                          </a:solidFill>
                        </a:rPr>
                        <a:t>General</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7545540"/>
                  </a:ext>
                </a:extLst>
              </a:tr>
              <a:tr h="370840">
                <a:tc>
                  <a:txBody>
                    <a:bodyPr/>
                    <a:lstStyle/>
                    <a:p>
                      <a:endParaRPr lang="en-GB"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dirty="0">
                          <a:solidFill>
                            <a:schemeClr val="tx1"/>
                          </a:solidFill>
                          <a:hlinkClick r:id="rId3"/>
                        </a:rPr>
                        <a:t>QA@nche.org.na</a:t>
                      </a:r>
                      <a:endParaRPr lang="en-GB"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dirty="0">
                          <a:solidFill>
                            <a:schemeClr val="tx1"/>
                          </a:solidFill>
                        </a:rPr>
                        <a:t>Quality Assurance</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158415"/>
                  </a:ext>
                </a:extLst>
              </a:tr>
              <a:tr h="370840">
                <a:tc>
                  <a:txBody>
                    <a:bodyPr/>
                    <a:lstStyle/>
                    <a:p>
                      <a:endParaRPr lang="en-GB"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dirty="0">
                          <a:solidFill>
                            <a:schemeClr val="tx1"/>
                          </a:solidFill>
                          <a:hlinkClick r:id="rId4"/>
                        </a:rPr>
                        <a:t>hemis@nche.org.na</a:t>
                      </a:r>
                      <a:r>
                        <a:rPr lang="en-GB" dirty="0">
                          <a:solidFill>
                            <a:schemeClr val="tx1"/>
                          </a:solidFill>
                        </a:rPr>
                        <a:t> </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dirty="0">
                          <a:solidFill>
                            <a:schemeClr val="tx1"/>
                          </a:solidFill>
                        </a:rPr>
                        <a:t>Research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78579449"/>
                  </a:ext>
                </a:extLst>
              </a:tr>
              <a:tr h="370840">
                <a:tc>
                  <a:txBody>
                    <a:bodyPr/>
                    <a:lstStyle/>
                    <a:p>
                      <a:endParaRPr lang="en-GB"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dirty="0">
                          <a:solidFill>
                            <a:schemeClr val="tx1"/>
                          </a:solidFill>
                        </a:rPr>
                        <a:t>+264 61 287 1500</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solidFill>
                          <a:schemeClr val="tx1"/>
                        </a:solidFill>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631709"/>
                  </a:ext>
                </a:extLst>
              </a:tr>
            </a:tbl>
          </a:graphicData>
        </a:graphic>
      </p:graphicFrame>
      <p:pic>
        <p:nvPicPr>
          <p:cNvPr id="8" name="Graphic 7" descr="Receiver outline">
            <a:extLst>
              <a:ext uri="{FF2B5EF4-FFF2-40B4-BE49-F238E27FC236}">
                <a16:creationId xmlns:a16="http://schemas.microsoft.com/office/drawing/2014/main" id="{BE765FAE-2FC2-2A6D-C1A4-1E7CB09FD51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38847" y="5492161"/>
            <a:ext cx="337782" cy="337782"/>
          </a:xfrm>
          <a:prstGeom prst="rect">
            <a:avLst/>
          </a:prstGeom>
        </p:spPr>
      </p:pic>
      <p:pic>
        <p:nvPicPr>
          <p:cNvPr id="10" name="Graphic 9" descr="Email outline">
            <a:extLst>
              <a:ext uri="{FF2B5EF4-FFF2-40B4-BE49-F238E27FC236}">
                <a16:creationId xmlns:a16="http://schemas.microsoft.com/office/drawing/2014/main" id="{05144E20-7713-15ED-8E46-D9514D9D638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42259" y="4438366"/>
            <a:ext cx="302525" cy="302525"/>
          </a:xfrm>
          <a:prstGeom prst="rect">
            <a:avLst/>
          </a:prstGeom>
        </p:spPr>
      </p:pic>
      <p:pic>
        <p:nvPicPr>
          <p:cNvPr id="11" name="Graphic 10" descr="Email outline">
            <a:extLst>
              <a:ext uri="{FF2B5EF4-FFF2-40B4-BE49-F238E27FC236}">
                <a16:creationId xmlns:a16="http://schemas.microsoft.com/office/drawing/2014/main" id="{BE14015D-4800-EC3E-051D-C3B9D22828A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38847" y="4756510"/>
            <a:ext cx="302525" cy="302525"/>
          </a:xfrm>
          <a:prstGeom prst="rect">
            <a:avLst/>
          </a:prstGeom>
        </p:spPr>
      </p:pic>
      <p:pic>
        <p:nvPicPr>
          <p:cNvPr id="12" name="Graphic 11" descr="Email outline">
            <a:extLst>
              <a:ext uri="{FF2B5EF4-FFF2-40B4-BE49-F238E27FC236}">
                <a16:creationId xmlns:a16="http://schemas.microsoft.com/office/drawing/2014/main" id="{84A6642F-3818-3C72-98FC-EE175FA344B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38847" y="5141963"/>
            <a:ext cx="302525" cy="302525"/>
          </a:xfrm>
          <a:prstGeom prst="rect">
            <a:avLst/>
          </a:prstGeom>
        </p:spPr>
      </p:pic>
      <p:pic>
        <p:nvPicPr>
          <p:cNvPr id="1026" name="Picture 2" descr="Image result for website icon">
            <a:extLst>
              <a:ext uri="{FF2B5EF4-FFF2-40B4-BE49-F238E27FC236}">
                <a16:creationId xmlns:a16="http://schemas.microsoft.com/office/drawing/2014/main" id="{C155DF3E-D5ED-29B7-A621-303B4185755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693" y="4051751"/>
            <a:ext cx="285679" cy="285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996833"/>
      </p:ext>
    </p:extLst>
  </p:cSld>
  <p:clrMapOvr>
    <a:masterClrMapping/>
  </p:clrMapOvr>
</p:sld>
</file>

<file path=ppt/theme/theme1.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667</Words>
  <Application>Microsoft Office PowerPoint</Application>
  <PresentationFormat>Breitbild</PresentationFormat>
  <Paragraphs>86</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Aptos</vt:lpstr>
      <vt:lpstr>Arial</vt:lpstr>
      <vt:lpstr>Calibri</vt:lpstr>
      <vt:lpstr>Office Theme</vt:lpstr>
      <vt:lpstr> IQA and EQA: Interaction between the Two Dimension  HAQAA3 Internal Quality Assurance Training   Presentation by Dr Sylvia Demas  17 June 2026  </vt:lpstr>
      <vt:lpstr>1. About NCHE</vt:lpstr>
      <vt:lpstr>2. Namibia’s Higher Education Quality Assurance System and the Interplay between EQA and IQA</vt:lpstr>
      <vt:lpstr>3. Good Practices and Challenges between HEIs and NQAAA</vt:lpstr>
      <vt:lpstr>4. Recommendations for Strengthening Collaboration</vt:lpstr>
      <vt:lpstr>Example of Aggregating Accreditation Findings: Summary of Programme Accreditation Results</vt:lpstr>
      <vt:lpstr>Conclusion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Sylvia  Demas</dc:creator>
  <cp:lastModifiedBy>Christiane Hermanns</cp:lastModifiedBy>
  <cp:revision>78</cp:revision>
  <cp:lastPrinted>2024-06-05T14:36:25Z</cp:lastPrinted>
  <dcterms:created xsi:type="dcterms:W3CDTF">2023-03-29T00:01:38Z</dcterms:created>
  <dcterms:modified xsi:type="dcterms:W3CDTF">2026-06-17T09:35:10Z</dcterms:modified>
</cp:coreProperties>
</file>