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09" r:id="rId3"/>
    <p:sldId id="876" r:id="rId4"/>
    <p:sldId id="500" r:id="rId5"/>
    <p:sldId id="569" r:id="rId6"/>
    <p:sldId id="570" r:id="rId7"/>
    <p:sldId id="449" r:id="rId8"/>
    <p:sldId id="258" r:id="rId9"/>
  </p:sldIdLst>
  <p:sldSz cx="12192000" cy="6858000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102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" y="4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'All Themes'!$F$24</c:f>
              <c:strCache>
                <c:ptCount val="1"/>
                <c:pt idx="0">
                  <c:v>Pobre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dLbl>
              <c:idx val="1"/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  <c:ext xmlns:c16="http://schemas.microsoft.com/office/drawing/2014/chart" uri="{C3380CC4-5D6E-409C-BE32-E72D297353CC}">
                  <c16:uniqueId val="{00000003-9DA1-4464-9179-5254715F40B7}"/>
                </c:ext>
              </c:extLst>
            </c:dLbl>
            <c:dLbl>
              <c:idx val="3"/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  <c:ext xmlns:c16="http://schemas.microsoft.com/office/drawing/2014/chart" uri="{C3380CC4-5D6E-409C-BE32-E72D297353CC}">
                  <c16:uniqueId val="{00000007-9DA1-4464-9179-5254715F40B7}"/>
                </c:ext>
              </c:extLst>
            </c:dLbl>
            <c:dLbl>
              <c:idx val="6"/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  <c:ext xmlns:c16="http://schemas.microsoft.com/office/drawing/2014/chart" uri="{C3380CC4-5D6E-409C-BE32-E72D297353CC}">
                  <c16:uniqueId val="{00000008-9DA1-4464-9179-5254715F40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'All Themes'!$A$25:$A$31</c:f>
              <c:strCache>
                <c:ptCount val="7"/>
                <c:pt idx="0">
                  <c:v>1. Finalidades e objetivos</c:v>
                </c:pt>
                <c:pt idx="1">
                  <c:v>2. Programa de estudos</c:v>
                </c:pt>
                <c:pt idx="2">
                  <c:v>3. Avaliação</c:v>
                </c:pt>
                <c:pt idx="3">
                  <c:v>4. Pessoal</c:v>
                </c:pt>
                <c:pt idx="4">
                  <c:v>5. Instalações e apoio</c:v>
                </c:pt>
                <c:pt idx="5">
                  <c:v>6. Sistema Interno de Gestão da Qualidade</c:v>
                </c:pt>
                <c:pt idx="6">
                  <c:v>7. Resultados</c:v>
                </c:pt>
              </c:strCache>
            </c:strRef>
          </c:cat>
          <c:val>
            <c:numRef>
              <c:f>'All Themes'!$F$25:$F$31</c:f>
              <c:numCache>
                <c:formatCode>0%</c:formatCode>
                <c:ptCount val="7"/>
                <c:pt idx="0">
                  <c:v>1.1111111111111112E-2</c:v>
                </c:pt>
                <c:pt idx="1">
                  <c:v>5.5555555555555552E-2</c:v>
                </c:pt>
                <c:pt idx="2">
                  <c:v>1.1111111111111112E-2</c:v>
                </c:pt>
                <c:pt idx="3">
                  <c:v>1.1111111111111112E-2</c:v>
                </c:pt>
                <c:pt idx="4">
                  <c:v>1.1111111111111112E-2</c:v>
                </c:pt>
                <c:pt idx="5">
                  <c:v>1.1111111111111112E-2</c:v>
                </c:pt>
                <c:pt idx="6">
                  <c:v>2.2222222222222223E-2</c:v>
                </c:pt>
              </c:numCache>
            </c:numRef>
          </c:val>
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0-9DA1-4464-9179-5254715F40B7}"/>
            </c:ext>
          </c:extLst>
        </c:ser>
        <c:ser>
          <c:idx val="1"/>
          <c:order val="1"/>
          <c:tx>
            <c:strRef>
              <c:f>'All Themes'!$G$24</c:f>
              <c:strCache>
                <c:ptCount val="1"/>
                <c:pt idx="0">
                  <c:v>Satisfatório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1"/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  <c:ext xmlns:c16="http://schemas.microsoft.com/office/drawing/2014/chart" uri="{C3380CC4-5D6E-409C-BE32-E72D297353CC}">
                  <c16:uniqueId val="{00000004-9DA1-4464-9179-5254715F40B7}"/>
                </c:ext>
              </c:extLst>
            </c:dLbl>
            <c:dLbl>
              <c:idx val="3"/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  <c:ext xmlns:c16="http://schemas.microsoft.com/office/drawing/2014/chart" uri="{C3380CC4-5D6E-409C-BE32-E72D297353CC}">
                  <c16:uniqueId val="{00000005-9DA1-4464-9179-5254715F40B7}"/>
                </c:ext>
              </c:extLst>
            </c:dLbl>
            <c:dLbl>
              <c:idx val="6"/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  <c:ext xmlns:c16="http://schemas.microsoft.com/office/drawing/2014/chart" uri="{C3380CC4-5D6E-409C-BE32-E72D297353CC}">
                  <c16:uniqueId val="{00000006-9DA1-4464-9179-5254715F40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'All Themes'!$A$25:$A$31</c:f>
              <c:strCache>
                <c:ptCount val="7"/>
                <c:pt idx="0">
                  <c:v>1. Metas e objetivos</c:v>
                </c:pt>
                <c:pt idx="1">
                  <c:v>2. Currículo</c:v>
                </c:pt>
                <c:pt idx="2">
                  <c:v>3. Avaliação</c:v>
                </c:pt>
                <c:pt idx="3">
                  <c:v>4. Pessoal</c:v>
                </c:pt>
                <c:pt idx="4">
                  <c:v>5. Instalações e apoio</c:v>
                </c:pt>
                <c:pt idx="5">
                  <c:v>6. Sistema Interno de Gestão da Qualidade</c:v>
                </c:pt>
                <c:pt idx="6">
                  <c:v>7. Resultados</c:v>
                </c:pt>
              </c:strCache>
            </c:strRef>
          </c:cat>
          <c:val>
            <c:numRef>
              <c:f>'All Themes'!$G$25:$G$31</c:f>
              <c:numCache>
                <c:formatCode>0%</c:formatCode>
                <c:ptCount val="7"/>
                <c:pt idx="0">
                  <c:v>0.22222222222222221</c:v>
                </c:pt>
                <c:pt idx="1">
                  <c:v>0.31111111111111112</c:v>
                </c:pt>
                <c:pt idx="2">
                  <c:v>0.26666666666666666</c:v>
                </c:pt>
                <c:pt idx="3">
                  <c:v>0.34444444444444444</c:v>
                </c:pt>
                <c:pt idx="4">
                  <c:v>0.18888888888888888</c:v>
                </c:pt>
                <c:pt idx="5">
                  <c:v>0.25555555555555554</c:v>
                </c:pt>
                <c:pt idx="6">
                  <c:v>0.31111111111111112</c:v>
                </c:pt>
              </c:numCache>
            </c:numRef>
          </c:val>
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1-9DA1-4464-9179-5254715F40B7}"/>
            </c:ext>
          </c:extLst>
        </c:ser>
        <c:ser>
          <c:idx val="2"/>
          <c:order val="2"/>
          <c:tx>
            <c:strRef>
              <c:f>'All Themes'!$H$24</c:f>
              <c:strCache>
                <c:ptCount val="1"/>
                <c:pt idx="0">
                  <c:v>Bom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'All Themes'!$A$25:$A$31</c:f>
              <c:strCache>
                <c:ptCount val="7"/>
                <c:pt idx="0">
                  <c:v>1. Metas e objetivos</c:v>
                </c:pt>
                <c:pt idx="1">
                  <c:v>2. Currículo</c:v>
                </c:pt>
                <c:pt idx="2">
                  <c:v>3. Avaliação</c:v>
                </c:pt>
                <c:pt idx="3">
                  <c:v>4. Pessoal</c:v>
                </c:pt>
                <c:pt idx="4">
                  <c:v>5. Instalações e apoio</c:v>
                </c:pt>
                <c:pt idx="5">
                  <c:v>6. Sistema Interno de Gestão da Qualidade</c:v>
                </c:pt>
                <c:pt idx="6">
                  <c:v>7. Resultados</c:v>
                </c:pt>
              </c:strCache>
            </c:strRef>
          </c:cat>
          <c:val>
            <c:numRef>
              <c:f>'All Themes'!$H$25:$H$31</c:f>
              <c:numCache>
                <c:formatCode>0%</c:formatCode>
                <c:ptCount val="7"/>
                <c:pt idx="0">
                  <c:v>0.76666666666666672</c:v>
                </c:pt>
                <c:pt idx="1">
                  <c:v>0.6333333333333333</c:v>
                </c:pt>
                <c:pt idx="2">
                  <c:v>0.72222222222222221</c:v>
                </c:pt>
                <c:pt idx="3">
                  <c:v>0.64444444444444449</c:v>
                </c:pt>
                <c:pt idx="4">
                  <c:v>0.8</c:v>
                </c:pt>
                <c:pt idx="5">
                  <c:v>0.73333333333333328</c:v>
                </c:pt>
                <c:pt idx="6">
                  <c:v>0.66666666666666663</c:v>
                </c:pt>
              </c:numCache>
            </c:numRef>
          </c:val>
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2-9DA1-4464-9179-5254715F40B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604323247"/>
        <c:axId val="604316175"/>
      </c:barChart>
      <c:catAx>
        <c:axId val="6043232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4316175"/>
        <c:crosses val="autoZero"/>
        <c:auto val="1"/>
        <c:lblAlgn val="ctr"/>
        <c:lblOffset val="100"/>
        <c:noMultiLvlLbl val="0"/>
      </c:catAx>
      <c:valAx>
        <c:axId val="604316175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6043232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3D7B88-5297-44B9-B553-59961C12F15A}" type="datetimeFigureOut">
              <a:rPr lang="en-NA" smtClean="0"/>
              <a:t>06/17/2026</a:t>
            </a:fld>
            <a:endParaRPr lang="en-N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76788"/>
            <a:ext cx="533558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Clique para editar os estilos de texto principais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en-N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AE5D6E-ED72-41C4-91D9-5933A6A34C20}" type="slidenum">
              <a:rPr lang="en-NA" smtClean="0"/>
              <a:t>‹Nr.›</a:t>
            </a:fld>
            <a:endParaRPr lang="en-NA"/>
          </a:p>
        </p:txBody>
      </p:sp>
    </p:spTree>
    <p:extLst>
      <p:ext uri="{BB962C8B-B14F-4D97-AF65-F5344CB8AC3E}">
        <p14:creationId xmlns:p14="http://schemas.microsoft.com/office/powerpoint/2010/main" val="3699532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iagram&#10;&#10;Description automatically generated with low confidence">
            <a:extLst>
              <a:ext uri="{FF2B5EF4-FFF2-40B4-BE49-F238E27FC236}">
                <a16:creationId xmlns:a16="http://schemas.microsoft.com/office/drawing/2014/main" id="{9624874C-4F55-714D-E9E2-2036A60798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62D49FF-0E39-B5AB-DDA6-8A0465702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06290" y="1041400"/>
            <a:ext cx="683895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D04238-F21F-36B9-01A8-04C4A05206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06290" y="3602038"/>
            <a:ext cx="68389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7046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76A7-B091-469C-82C8-89C693043C4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6/17/2026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274641"/>
            <a:ext cx="10972801" cy="715961"/>
          </a:xfrm>
        </p:spPr>
        <p:txBody>
          <a:bodyPr>
            <a:normAutofit/>
          </a:bodyPr>
          <a:lstStyle>
            <a:lvl1pPr algn="l">
              <a:defRPr sz="3732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25683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6BD82-3D0E-DA69-4C6F-99F4E0873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1540" y="277018"/>
            <a:ext cx="10751820" cy="634683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95D1F-E459-E215-97F8-2FE454422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1540" y="1017270"/>
            <a:ext cx="10751820" cy="524637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03192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20" userDrawn="1">
          <p15:clr>
            <a:srgbClr val="FBAE40"/>
          </p15:clr>
        </p15:guide>
        <p15:guide id="2" pos="52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&#10;&#10;Description automatically generated">
            <a:extLst>
              <a:ext uri="{FF2B5EF4-FFF2-40B4-BE49-F238E27FC236}">
                <a16:creationId xmlns:a16="http://schemas.microsoft.com/office/drawing/2014/main" id="{E0F86EF1-1195-E20F-D908-F7A673065C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418F77-F9A2-9314-8A85-F2473F643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ctr"/>
          <a:lstStyle>
            <a:lvl1pPr>
              <a:defRPr sz="6000"/>
            </a:lvl1pPr>
          </a:lstStyle>
          <a:p>
            <a:r>
              <a:rPr lang="en-US" dirty="0"/>
              <a:t>Divider Page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876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1629B-80F0-87E6-5D9A-1AC8E5B9D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59B77-68CD-93BF-E04E-6500F421F5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051560"/>
            <a:ext cx="5181600" cy="512540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F40BD1-052A-FB6A-252D-8C3DFBD071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51560"/>
            <a:ext cx="5181600" cy="512540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2982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828C2-390B-4510-8174-4E917D502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50355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D761F-CC81-EA4F-8573-CE87776475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041083"/>
            <a:ext cx="5157787" cy="650558"/>
          </a:xfr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204510-A011-EC9C-BA8E-39A49B62F4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91642"/>
            <a:ext cx="5157787" cy="4491988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EB1FDD-C2AA-5AD8-E094-489C279542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41083"/>
            <a:ext cx="5183188" cy="650558"/>
          </a:xfr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D40A9B-4227-83F6-8E6A-62AC25E800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691642"/>
            <a:ext cx="5183188" cy="4491988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8022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With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AA758-DBFF-3AC6-2521-C9D57435F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589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hape&#10;&#10;Description automatically generated">
            <a:extLst>
              <a:ext uri="{FF2B5EF4-FFF2-40B4-BE49-F238E27FC236}">
                <a16:creationId xmlns:a16="http://schemas.microsoft.com/office/drawing/2014/main" id="{E1BB82E7-3073-C4B7-3E3A-52E688BA72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11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hape&#10;&#10;Description automatically generated">
            <a:extLst>
              <a:ext uri="{FF2B5EF4-FFF2-40B4-BE49-F238E27FC236}">
                <a16:creationId xmlns:a16="http://schemas.microsoft.com/office/drawing/2014/main" id="{5F4AFFF7-37B7-08C2-2756-C06399662F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C7449D-0866-304C-8BB1-94D2510C6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ED5E5-6D2C-1843-40C4-7D43F39950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866A1B-FCC2-5C63-28AE-4F4E6601DF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0869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Las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D75058A5-8E7C-8D3E-D877-52FEBF3CA05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418F77-F9A2-9314-8A85-F2473F643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743200"/>
            <a:ext cx="10515600" cy="914399"/>
          </a:xfrm>
        </p:spPr>
        <p:txBody>
          <a:bodyPr anchor="b"/>
          <a:lstStyle>
            <a:lvl1pPr algn="ctr">
              <a:defRPr sz="6000"/>
            </a:lvl1pPr>
          </a:lstStyle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EB49BB-7F84-A879-C76B-79723DCB9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21373"/>
            <a:ext cx="10515600" cy="2579425"/>
          </a:xfrm>
        </p:spPr>
        <p:txBody>
          <a:bodyPr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47E8112E-EFCF-57E5-ED54-5734002CB475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B637C1-A2C9-7406-209B-DCCA5CCD7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070" y="307975"/>
            <a:ext cx="10515600" cy="5149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B5B9F4-F4B1-BD1E-1391-6A6907462B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1070" y="1017270"/>
            <a:ext cx="10515600" cy="51482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010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8" r:id="rId9"/>
    <p:sldLayoutId id="214748368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QA@nche.org.na" TargetMode="External"/><Relationship Id="rId7" Type="http://schemas.openxmlformats.org/officeDocument/2006/relationships/image" Target="../media/image9.png"/><Relationship Id="rId2" Type="http://schemas.openxmlformats.org/officeDocument/2006/relationships/hyperlink" Target="mailto:info@nche.org.na" TargetMode="Externa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hyperlink" Target="mailto:hemis@nche.org.n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12B49-5A4B-F22A-BEE7-CD86C394ED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40976" y="914400"/>
            <a:ext cx="6838950" cy="5014685"/>
          </a:xfrm>
        </p:spPr>
        <p:txBody>
          <a:bodyPr>
            <a:normAutofit/>
          </a:bodyPr>
          <a:lstStyle/>
          <a:p>
            <a:br>
              <a:rPr lang="en-NA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en-GB" sz="3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IQA e EQA: Interação entre as duas dimensões</a:t>
            </a:r>
            <a:br>
              <a:rPr lang="en-GB" sz="3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br>
              <a:rPr lang="en-GB" sz="3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en-GB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Formação sobre Garantia de Qualidade Interna da HAQAA3</a:t>
            </a:r>
            <a:br>
              <a:rPr lang="en-GB" sz="2700" dirty="0">
                <a:latin typeface="+mn-lt"/>
              </a:rPr>
            </a:br>
            <a:br>
              <a:rPr lang="en-ZA" sz="2700" b="1" dirty="0">
                <a:effectLst/>
                <a:latin typeface="+mn-lt"/>
                <a:ea typeface="Aptos" panose="020B0004020202020204" pitchFamily="34" charset="0"/>
                <a:cs typeface="Aptos" panose="020B0004020202020204" pitchFamily="34" charset="0"/>
              </a:rPr>
            </a:br>
            <a:br>
              <a:rPr lang="en-GB" sz="2700" dirty="0">
                <a:latin typeface="+mn-lt"/>
              </a:rPr>
            </a:br>
            <a:r>
              <a:rPr lang="en-GB" sz="2700" dirty="0">
                <a:latin typeface="+mn-lt"/>
              </a:rPr>
              <a:t>Apresentação da Dra. Sylvia Demas</a:t>
            </a:r>
            <a:br>
              <a:rPr lang="en-GB" sz="2700" dirty="0">
                <a:latin typeface="+mn-lt"/>
              </a:rPr>
            </a:br>
            <a:br>
              <a:rPr lang="en-GB" sz="2700" dirty="0">
                <a:latin typeface="+mn-lt"/>
              </a:rPr>
            </a:br>
            <a:r>
              <a:rPr lang="en-GB" sz="2800" dirty="0"/>
              <a:t>17 de junho de 2026</a:t>
            </a:r>
            <a:br>
              <a:rPr lang="en-GB" sz="2800" dirty="0"/>
            </a:br>
            <a:br>
              <a:rPr lang="en-GB" sz="2700" dirty="0">
                <a:latin typeface="+mn-lt"/>
              </a:rPr>
            </a:br>
            <a:endParaRPr lang="en-GB" sz="27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59836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551" y="274642"/>
            <a:ext cx="10354850" cy="623014"/>
          </a:xfrm>
        </p:spPr>
        <p:txBody>
          <a:bodyPr>
            <a:noAutofit/>
          </a:bodyPr>
          <a:lstStyle/>
          <a:p>
            <a:r>
              <a:rPr lang="en-GB" sz="3600" dirty="0">
                <a:solidFill>
                  <a:schemeClr val="tx1"/>
                </a:solidFill>
                <a:cs typeface="Arial" panose="020B0604020202020204" pitchFamily="34" charset="0"/>
              </a:rPr>
              <a:t>1. Sobre a NCHE</a:t>
            </a:r>
            <a:endParaRPr lang="es-UY" sz="3600" dirty="0">
              <a:solidFill>
                <a:schemeClr val="tx1"/>
              </a:solidFill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EEE3247-2AA9-4F1E-AF93-2D8717A6FAA1}"/>
              </a:ext>
            </a:extLst>
          </p:cNvPr>
          <p:cNvGrpSpPr/>
          <p:nvPr/>
        </p:nvGrpSpPr>
        <p:grpSpPr>
          <a:xfrm>
            <a:off x="522163" y="899215"/>
            <a:ext cx="5385592" cy="2384640"/>
            <a:chOff x="1653422" y="1138536"/>
            <a:chExt cx="4224536" cy="2384640"/>
          </a:xfrm>
        </p:grpSpPr>
        <p:sp>
          <p:nvSpPr>
            <p:cNvPr id="33" name="Rounded Rectangle 32"/>
            <p:cNvSpPr/>
            <p:nvPr/>
          </p:nvSpPr>
          <p:spPr>
            <a:xfrm>
              <a:off x="1653422" y="1138536"/>
              <a:ext cx="4224536" cy="2384640"/>
            </a:xfrm>
            <a:prstGeom prst="roundRect">
              <a:avLst/>
            </a:prstGeom>
            <a:solidFill>
              <a:schemeClr val="accent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2" tIns="91416" rIns="914162" bIns="91416" numCol="1" anchor="ctr" anchorCtr="1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Arial" pitchFamily="34" charset="0"/>
              </a:endParaRPr>
            </a:p>
          </p:txBody>
        </p:sp>
        <p:sp>
          <p:nvSpPr>
            <p:cNvPr id="37" name="Rounded Rectangle 29"/>
            <p:cNvSpPr/>
            <p:nvPr/>
          </p:nvSpPr>
          <p:spPr>
            <a:xfrm>
              <a:off x="1785519" y="1874938"/>
              <a:ext cx="3956857" cy="1542495"/>
            </a:xfrm>
            <a:custGeom>
              <a:avLst/>
              <a:gdLst/>
              <a:ahLst/>
              <a:cxnLst/>
              <a:rect l="l" t="t" r="r" b="b"/>
              <a:pathLst>
                <a:path w="3957888" h="1542897">
                  <a:moveTo>
                    <a:pt x="0" y="0"/>
                  </a:moveTo>
                  <a:lnTo>
                    <a:pt x="3957888" y="0"/>
                  </a:lnTo>
                  <a:lnTo>
                    <a:pt x="3957888" y="1181487"/>
                  </a:lnTo>
                  <a:cubicBezTo>
                    <a:pt x="3957888" y="1381088"/>
                    <a:pt x="3796079" y="1542897"/>
                    <a:pt x="3596479" y="1542897"/>
                  </a:cubicBezTo>
                  <a:lnTo>
                    <a:pt x="361410" y="1542897"/>
                  </a:lnTo>
                  <a:cubicBezTo>
                    <a:pt x="161809" y="1542897"/>
                    <a:pt x="0" y="1381088"/>
                    <a:pt x="0" y="1181487"/>
                  </a:cubicBezTo>
                  <a:close/>
                </a:path>
              </a:pathLst>
            </a:cu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>
              <a:innerShdw blurRad="203200" dist="50800" dir="13500000">
                <a:prstClr val="black">
                  <a:alpha val="50000"/>
                </a:prstClr>
              </a:innerShdw>
            </a:effectLst>
          </p:spPr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783385" y="1968120"/>
              <a:ext cx="3793942" cy="132343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342900" marR="0" lvl="0" indent="-34290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Arial" pitchFamily="34" charset="0"/>
                </a:rPr>
                <a:t>Acredita </a:t>
              </a:r>
              <a:r>
                <a:rPr kumimoji="0" lang="en-US" sz="20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Arial" pitchFamily="34" charset="0"/>
                </a:rPr>
                <a:t>programas</a:t>
              </a: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Arial" pitchFamily="34" charset="0"/>
                </a:rPr>
                <a:t> de ensino superior em colaboração com a Autoridade de Qualificações da Namíbia (NQA) </a:t>
              </a:r>
            </a:p>
            <a:p>
              <a:pPr marL="342900" marR="0" lvl="0" indent="-34290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Arial" pitchFamily="34" charset="0"/>
                </a:rPr>
                <a:t>Realiza auditorias de qualidade às instituições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785519" y="1311563"/>
              <a:ext cx="39568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ea typeface="+mn-ea"/>
                  <a:cs typeface="Arial" pitchFamily="34" charset="0"/>
                </a:rPr>
                <a:t>Promove a garantia da qualidade </a:t>
              </a:r>
              <a:r>
                <a:rPr lang="en-US" sz="20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nas instituições de ensino superior</a:t>
              </a: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n-ea"/>
                <a:cs typeface="Arial" pitchFamily="34" charset="0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603300AC-6FED-47FA-328E-2C0A80423B6F}"/>
              </a:ext>
            </a:extLst>
          </p:cNvPr>
          <p:cNvGrpSpPr/>
          <p:nvPr/>
        </p:nvGrpSpPr>
        <p:grpSpPr>
          <a:xfrm>
            <a:off x="6153268" y="897656"/>
            <a:ext cx="5385591" cy="2384640"/>
            <a:chOff x="5992624" y="1133452"/>
            <a:chExt cx="4224536" cy="2384640"/>
          </a:xfrm>
        </p:grpSpPr>
        <p:sp>
          <p:nvSpPr>
            <p:cNvPr id="34" name="Rounded Rectangle 33"/>
            <p:cNvSpPr/>
            <p:nvPr/>
          </p:nvSpPr>
          <p:spPr>
            <a:xfrm>
              <a:off x="5992624" y="1133452"/>
              <a:ext cx="4224536" cy="2384640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Arial" pitchFamily="34" charset="0"/>
              </a:endParaRPr>
            </a:p>
          </p:txBody>
        </p:sp>
        <p:sp>
          <p:nvSpPr>
            <p:cNvPr id="40" name="Rounded Rectangle 37"/>
            <p:cNvSpPr/>
            <p:nvPr/>
          </p:nvSpPr>
          <p:spPr>
            <a:xfrm>
              <a:off x="6139156" y="1874937"/>
              <a:ext cx="3956858" cy="1562099"/>
            </a:xfrm>
            <a:custGeom>
              <a:avLst/>
              <a:gdLst/>
              <a:ahLst/>
              <a:cxnLst/>
              <a:rect l="l" t="t" r="r" b="b"/>
              <a:pathLst>
                <a:path w="3957889" h="1562506">
                  <a:moveTo>
                    <a:pt x="0" y="0"/>
                  </a:moveTo>
                  <a:lnTo>
                    <a:pt x="3957889" y="0"/>
                  </a:lnTo>
                  <a:lnTo>
                    <a:pt x="3957889" y="1201096"/>
                  </a:lnTo>
                  <a:cubicBezTo>
                    <a:pt x="3957888" y="1400697"/>
                    <a:pt x="3796079" y="1562506"/>
                    <a:pt x="3596478" y="1562506"/>
                  </a:cubicBezTo>
                  <a:lnTo>
                    <a:pt x="361411" y="1562506"/>
                  </a:lnTo>
                  <a:cubicBezTo>
                    <a:pt x="161809" y="1562506"/>
                    <a:pt x="0" y="1400697"/>
                    <a:pt x="0" y="1201096"/>
                  </a:cubicBezTo>
                  <a:close/>
                </a:path>
              </a:pathLst>
            </a:cu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>
              <a:innerShdw blurRad="203200" dist="50800" dir="13500000">
                <a:prstClr val="black">
                  <a:alpha val="50000"/>
                </a:prstClr>
              </a:innerShdw>
            </a:effectLst>
          </p:spPr>
          <p:txBody>
            <a:bodyPr rtlCol="0" anchor="ctr"/>
            <a:lstStyle/>
            <a:p>
              <a:pPr marL="285750" marR="0" lvl="0" indent="-28575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Arial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396211" y="2279800"/>
              <a:ext cx="3577661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Arial" pitchFamily="34" charset="0"/>
                </a:rPr>
                <a:t>Calcula os subsídios para as instituições de ensino superior públicas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089323" y="1167808"/>
              <a:ext cx="40000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ea typeface="+mn-ea"/>
                  <a:cs typeface="Arial" pitchFamily="34" charset="0"/>
                </a:rPr>
                <a:t>Presta aconselhamento sobre </a:t>
              </a:r>
              <a:r>
                <a:rPr lang="en-US" sz="20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a atribuição de fundos estatais às instituições de ensino superior públicas</a:t>
              </a: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n-ea"/>
                <a:cs typeface="Arial" pitchFamily="34" charset="0"/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2FAA5DA-26B0-BB11-855A-801D284C0A46}"/>
              </a:ext>
            </a:extLst>
          </p:cNvPr>
          <p:cNvGrpSpPr/>
          <p:nvPr/>
        </p:nvGrpSpPr>
        <p:grpSpPr>
          <a:xfrm>
            <a:off x="535842" y="3496269"/>
            <a:ext cx="5386443" cy="2384640"/>
            <a:chOff x="1654224" y="3644827"/>
            <a:chExt cx="4224536" cy="2384640"/>
          </a:xfrm>
        </p:grpSpPr>
        <p:sp>
          <p:nvSpPr>
            <p:cNvPr id="36" name="Rounded Rectangle 35"/>
            <p:cNvSpPr/>
            <p:nvPr/>
          </p:nvSpPr>
          <p:spPr>
            <a:xfrm>
              <a:off x="1654224" y="3644827"/>
              <a:ext cx="4224536" cy="2384640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Arial" pitchFamily="34" charset="0"/>
              </a:endParaRPr>
            </a:p>
          </p:txBody>
        </p:sp>
        <p:sp>
          <p:nvSpPr>
            <p:cNvPr id="43" name="Rounded Rectangle 53"/>
            <p:cNvSpPr/>
            <p:nvPr/>
          </p:nvSpPr>
          <p:spPr>
            <a:xfrm>
              <a:off x="1785519" y="4421855"/>
              <a:ext cx="3956857" cy="1499219"/>
            </a:xfrm>
            <a:custGeom>
              <a:avLst/>
              <a:gdLst/>
              <a:ahLst/>
              <a:cxnLst/>
              <a:rect l="l" t="t" r="r" b="b"/>
              <a:pathLst>
                <a:path w="3957888" h="1499610">
                  <a:moveTo>
                    <a:pt x="0" y="0"/>
                  </a:moveTo>
                  <a:lnTo>
                    <a:pt x="3957888" y="0"/>
                  </a:lnTo>
                  <a:lnTo>
                    <a:pt x="3957888" y="1138199"/>
                  </a:lnTo>
                  <a:cubicBezTo>
                    <a:pt x="3957888" y="1337800"/>
                    <a:pt x="3796079" y="1499609"/>
                    <a:pt x="3596479" y="1499610"/>
                  </a:cubicBezTo>
                  <a:lnTo>
                    <a:pt x="361410" y="1499610"/>
                  </a:lnTo>
                  <a:cubicBezTo>
                    <a:pt x="161809" y="1499609"/>
                    <a:pt x="0" y="1337800"/>
                    <a:pt x="0" y="1138199"/>
                  </a:cubicBezTo>
                  <a:close/>
                </a:path>
              </a:pathLst>
            </a:cu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>
              <a:innerShdw blurRad="203200" dist="50800" dir="13500000">
                <a:prstClr val="black">
                  <a:alpha val="50000"/>
                </a:prstClr>
              </a:innerShdw>
            </a:effectLst>
          </p:spPr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Arial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739885" y="4491870"/>
              <a:ext cx="4002491" cy="132343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Arial" pitchFamily="34" charset="0"/>
                </a:rPr>
                <a:t>Acompanha as tendências no ensino superior (matrículas, resultados e capacidade do pessoal)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Arial" pitchFamily="34" charset="0"/>
                </a:rPr>
                <a:t>Avalia o impacto do ensino superior (inquéritos a licenciados e outras atividades de investigação)</a:t>
              </a:r>
              <a:endPara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785519" y="3815204"/>
              <a:ext cx="355920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0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Promover um sistema de ensino superior coordenado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F791A94A-11F6-D677-ACC4-3B1E47C70A7B}"/>
              </a:ext>
            </a:extLst>
          </p:cNvPr>
          <p:cNvGrpSpPr/>
          <p:nvPr/>
        </p:nvGrpSpPr>
        <p:grpSpPr>
          <a:xfrm>
            <a:off x="6166947" y="3493189"/>
            <a:ext cx="5371077" cy="2384640"/>
            <a:chOff x="5992624" y="3638222"/>
            <a:chExt cx="4224536" cy="2384640"/>
          </a:xfrm>
        </p:grpSpPr>
        <p:sp>
          <p:nvSpPr>
            <p:cNvPr id="35" name="Rounded Rectangle 34"/>
            <p:cNvSpPr/>
            <p:nvPr/>
          </p:nvSpPr>
          <p:spPr>
            <a:xfrm>
              <a:off x="5992624" y="3638222"/>
              <a:ext cx="4224536" cy="2384640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Arial" pitchFamily="34" charset="0"/>
              </a:endParaRPr>
            </a:p>
          </p:txBody>
        </p:sp>
        <p:sp>
          <p:nvSpPr>
            <p:cNvPr id="46" name="Rounded Rectangle 56"/>
            <p:cNvSpPr/>
            <p:nvPr/>
          </p:nvSpPr>
          <p:spPr>
            <a:xfrm>
              <a:off x="6132790" y="4421853"/>
              <a:ext cx="3956858" cy="1508743"/>
            </a:xfrm>
            <a:custGeom>
              <a:avLst/>
              <a:gdLst/>
              <a:ahLst/>
              <a:cxnLst/>
              <a:rect l="l" t="t" r="r" b="b"/>
              <a:pathLst>
                <a:path w="3957889" h="1509136">
                  <a:moveTo>
                    <a:pt x="0" y="0"/>
                  </a:moveTo>
                  <a:lnTo>
                    <a:pt x="3957889" y="0"/>
                  </a:lnTo>
                  <a:lnTo>
                    <a:pt x="3957889" y="1147725"/>
                  </a:lnTo>
                  <a:cubicBezTo>
                    <a:pt x="3957888" y="1347326"/>
                    <a:pt x="3796079" y="1509135"/>
                    <a:pt x="3596478" y="1509136"/>
                  </a:cubicBezTo>
                  <a:lnTo>
                    <a:pt x="361411" y="1509136"/>
                  </a:lnTo>
                  <a:cubicBezTo>
                    <a:pt x="161809" y="1509135"/>
                    <a:pt x="0" y="1347326"/>
                    <a:pt x="0" y="1147725"/>
                  </a:cubicBezTo>
                  <a:close/>
                </a:path>
              </a:pathLst>
            </a:cu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>
              <a:innerShdw blurRad="203200" dist="50800" dir="13500000">
                <a:prstClr val="black">
                  <a:alpha val="50000"/>
                </a:prstClr>
              </a:innerShdw>
            </a:effectLst>
          </p:spPr>
          <p:txBody>
            <a:bodyPr rtlCol="0" anchor="ctr"/>
            <a:lstStyle/>
            <a:p>
              <a:pPr marR="0" lvl="0" algn="ctr" defTabSz="914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Arial" pitchFamily="34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085522" y="4361069"/>
              <a:ext cx="4085874" cy="163121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  <a:defRPr/>
              </a:pPr>
              <a:r>
                <a:rPr lang="en-US" sz="2000" dirty="0">
                  <a:solidFill>
                    <a:prstClr val="black"/>
                  </a:solidFill>
                  <a:cs typeface="Arial" pitchFamily="34" charset="0"/>
                </a:rPr>
                <a:t>Recomenda os níveis das propinas cobradas nas instituições de ensino superior</a:t>
              </a:r>
            </a:p>
            <a:p>
              <a:pPr marL="342900" marR="0" lvl="0" indent="-34290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Arial" pitchFamily="34" charset="0"/>
                </a:rPr>
                <a:t>Administra a regulamentação e recomenda os pedidos de registo como instituições de ensino superior privadas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667092" y="3840111"/>
              <a:ext cx="326738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en-US" sz="20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itchFamily="34" charset="0"/>
                </a:rPr>
                <a:t>Promove o acesso dos estudantes às instituições de ensino superior</a:t>
              </a: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n-ea"/>
                <a:cs typeface="Arial" pitchFamily="34" charset="0"/>
              </a:endParaRPr>
            </a:p>
          </p:txBody>
        </p:sp>
      </p:grpSp>
      <p:sp>
        <p:nvSpPr>
          <p:cNvPr id="50" name="Oval 49"/>
          <p:cNvSpPr/>
          <p:nvPr/>
        </p:nvSpPr>
        <p:spPr>
          <a:xfrm>
            <a:off x="5087727" y="2382140"/>
            <a:ext cx="1902570" cy="1797078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25400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rtlCol="0" anchor="ctr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EF0D83-2398-C75E-B27E-B3A52E63EF21}"/>
              </a:ext>
            </a:extLst>
          </p:cNvPr>
          <p:cNvSpPr txBox="1"/>
          <p:nvPr/>
        </p:nvSpPr>
        <p:spPr>
          <a:xfrm>
            <a:off x="5229796" y="2608208"/>
            <a:ext cx="16911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Competências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Funções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CCF2AC-F958-20DC-F148-63A7AE4DB14B}"/>
              </a:ext>
            </a:extLst>
          </p:cNvPr>
          <p:cNvSpPr txBox="1"/>
          <p:nvPr/>
        </p:nvSpPr>
        <p:spPr>
          <a:xfrm>
            <a:off x="535842" y="5974987"/>
            <a:ext cx="11002182" cy="37555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indent="-45720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Visão: </a:t>
            </a:r>
            <a:r>
              <a:rPr lang="en-GB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 um líder e um parceiro de referência na coordenação do ensino superior de qualidade, com vista à construção de uma sociedade baseada no conhecimento.</a:t>
            </a:r>
            <a:endParaRPr lang="en-NA" sz="16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53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16="http://schemas.microsoft.com/office/drawing/2014/main"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C341C86-45FD-5902-68D8-8BA571F57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388" y="307975"/>
            <a:ext cx="10515600" cy="514350"/>
          </a:xfrm>
        </p:spPr>
        <p:txBody>
          <a:bodyPr>
            <a:noAutofit/>
          </a:bodyPr>
          <a:lstStyle/>
          <a:p>
            <a:r>
              <a:rPr lang="en-GB" sz="2000" dirty="0"/>
              <a:t>2. O Sistema de Garantia da Qualidade do Ensino Superior da Namíbia e a interação entre a Garantia da Qualidade a nível do Sistema (EQA) e a Garantia da Qualidade a nível Institucional (IQA)</a:t>
            </a:r>
            <a:endParaRPr lang="en-NA" sz="200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DC7B8F7-D8DC-1968-72BE-88CFF03DB798}"/>
              </a:ext>
            </a:extLst>
          </p:cNvPr>
          <p:cNvGrpSpPr/>
          <p:nvPr/>
        </p:nvGrpSpPr>
        <p:grpSpPr>
          <a:xfrm>
            <a:off x="272142" y="968829"/>
            <a:ext cx="6400159" cy="5387407"/>
            <a:chOff x="272142" y="968829"/>
            <a:chExt cx="6400159" cy="5387407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927E850-1B5C-B2A3-4019-D2807335C22A}"/>
                </a:ext>
              </a:extLst>
            </p:cNvPr>
            <p:cNvGrpSpPr/>
            <p:nvPr/>
          </p:nvGrpSpPr>
          <p:grpSpPr>
            <a:xfrm>
              <a:off x="272143" y="968829"/>
              <a:ext cx="6400158" cy="5387407"/>
              <a:chOff x="359871" y="762000"/>
              <a:chExt cx="6740913" cy="5387407"/>
            </a:xfrm>
          </p:grpSpPr>
          <p:pic>
            <p:nvPicPr>
              <p:cNvPr id="4" name="Picture 3">
                <a:extLst>
                  <a:ext uri="{FF2B5EF4-FFF2-40B4-BE49-F238E27FC236}">
                    <a16:creationId xmlns:a16="http://schemas.microsoft.com/office/drawing/2014/main" id="{615F9B61-FE7E-1C6D-D04C-D1061D7FBD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47784" y="1240972"/>
                <a:ext cx="6553000" cy="4772529"/>
              </a:xfrm>
              <a:prstGeom prst="rect">
                <a:avLst/>
              </a:prstGeom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D4E504E-688E-825F-4400-B2DFA5AD24AC}"/>
                  </a:ext>
                </a:extLst>
              </p:cNvPr>
              <p:cNvSpPr/>
              <p:nvPr/>
            </p:nvSpPr>
            <p:spPr>
              <a:xfrm>
                <a:off x="359871" y="762000"/>
                <a:ext cx="6740912" cy="538740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A"/>
              </a:p>
            </p:txBody>
          </p:sp>
        </p:grp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5DAFAD5-78AD-3B18-92F8-30BB14011946}"/>
                </a:ext>
              </a:extLst>
            </p:cNvPr>
            <p:cNvSpPr txBox="1"/>
            <p:nvPr/>
          </p:nvSpPr>
          <p:spPr>
            <a:xfrm>
              <a:off x="272142" y="968829"/>
              <a:ext cx="640015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</a:pPr>
              <a:r>
                <a:rPr lang="en-GB" sz="1800" b="1" dirty="0"/>
                <a:t>Sistema de Garantia da Qualidade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0104330-5302-943F-DFE4-252B8E974B0F}"/>
              </a:ext>
            </a:extLst>
          </p:cNvPr>
          <p:cNvGrpSpPr/>
          <p:nvPr/>
        </p:nvGrpSpPr>
        <p:grpSpPr>
          <a:xfrm>
            <a:off x="6935395" y="921667"/>
            <a:ext cx="4984462" cy="5434568"/>
            <a:chOff x="6935395" y="921667"/>
            <a:chExt cx="4984462" cy="543456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455243E-B34A-502C-CAE8-254F69BC9280}"/>
                </a:ext>
              </a:extLst>
            </p:cNvPr>
            <p:cNvGrpSpPr/>
            <p:nvPr/>
          </p:nvGrpSpPr>
          <p:grpSpPr>
            <a:xfrm>
              <a:off x="6935395" y="968829"/>
              <a:ext cx="4984462" cy="5387406"/>
              <a:chOff x="7162800" y="1134945"/>
              <a:chExt cx="4718319" cy="4988254"/>
            </a:xfrm>
          </p:grpSpPr>
          <p:pic>
            <p:nvPicPr>
              <p:cNvPr id="6" name="Picture 5">
                <a:extLst>
                  <a:ext uri="{FF2B5EF4-FFF2-40B4-BE49-F238E27FC236}">
                    <a16:creationId xmlns:a16="http://schemas.microsoft.com/office/drawing/2014/main" id="{521744A1-645A-1ADC-5A0D-C2B4F207C6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369629" y="1807028"/>
                <a:ext cx="4242644" cy="3679371"/>
              </a:xfrm>
              <a:prstGeom prst="rect">
                <a:avLst/>
              </a:prstGeom>
            </p:spPr>
          </p:pic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DEAB072-B505-C94E-4282-A655D783E899}"/>
                  </a:ext>
                </a:extLst>
              </p:cNvPr>
              <p:cNvSpPr/>
              <p:nvPr/>
            </p:nvSpPr>
            <p:spPr>
              <a:xfrm>
                <a:off x="7162800" y="1134945"/>
                <a:ext cx="4718319" cy="498825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A"/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0B80896-93F8-9667-E3F7-43E649E21B3C}"/>
                </a:ext>
              </a:extLst>
            </p:cNvPr>
            <p:cNvSpPr txBox="1"/>
            <p:nvPr/>
          </p:nvSpPr>
          <p:spPr>
            <a:xfrm>
              <a:off x="6935395" y="921667"/>
              <a:ext cx="498446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</a:pPr>
              <a:r>
                <a:rPr lang="en-GB" sz="1800" b="1" dirty="0"/>
                <a:t>Subsistemas de Garantia da Qualidade a Nível Europeu (EQA)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02112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3. Boas práticas e desafios entre as instituições de ensino superior e a NQAAA</a:t>
            </a:r>
            <a:endParaRPr lang="en-US" sz="2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573088" y="1008696"/>
            <a:ext cx="5334716" cy="533005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800" b="1" dirty="0"/>
              <a:t>Boas práticas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800" dirty="0"/>
              <a:t>O sistema externo de garantia da qualidade no ensino superior, o Quadro Nacional de Qualificações (NQF) e os regulamentos e procedimentos relativos aos diversos programas profissionais estão disponíveis ao público e são acessíveis, proporcionando mecanismos de avaliação transparentes.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GB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800" dirty="0"/>
              <a:t>É sobre estes sistemas e quadros que os sistemas de garantia da qualidade do ensino superior são construídos e mantidos.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GB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800" dirty="0"/>
              <a:t>Cada IES dispõe de uma política de garantia da qualidade, de funções e de uma estrutura de apoio, embora a diferentes níveis.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GB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800" dirty="0"/>
              <a:t>Os responsáveis pela garantia interna da qualidade (IQA) são o primeiro ponto de contacto da NQAA, servindo de ponte entre a agência e as instituições.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GB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800" dirty="0"/>
              <a:t>Atualmente, a colaboração ocorre principalmente durante os exercícios de avaliação externa, mas há margem para melhorias.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GB" sz="1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C55B0F-1CBD-B5A6-9F59-8764F65291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4400" y="1008696"/>
            <a:ext cx="5360988" cy="530320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800" b="1" dirty="0"/>
              <a:t>Desafios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800" dirty="0"/>
              <a:t>Falta de apropriação do sistema de garantia da qualidade nas instituições de ensino superior – situação mais orientada para a conformidade.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GB" sz="1800" dirty="0"/>
          </a:p>
          <a:p>
            <a:pPr lvl="1" algn="just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–"/>
            </a:pPr>
            <a:r>
              <a:rPr lang="en-GB" sz="1800" dirty="0"/>
              <a:t>Por vezes, não há provas de aprovação interna dos programas propostos ou dos relatórios institucionais.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–"/>
            </a:pPr>
            <a:endParaRPr lang="en-GB" sz="1800" dirty="0"/>
          </a:p>
          <a:p>
            <a:pPr lvl="1" algn="just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–"/>
            </a:pPr>
            <a:r>
              <a:rPr lang="en-GB" sz="1800" dirty="0"/>
              <a:t>Indisponibilidade dos gestores de topo para responder a questões administrativas transversais, tais como finanças, recursos humanos e gestão das instalações, durante as visitas ao local.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–"/>
            </a:pPr>
            <a:endParaRPr lang="en-GB" sz="1800" dirty="0"/>
          </a:p>
          <a:p>
            <a:pPr lvl="1" algn="just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–"/>
            </a:pPr>
            <a:r>
              <a:rPr lang="en-GB" sz="1800" dirty="0"/>
              <a:t>Fraco acompanhamento das recomendações/condições da avaliação externa e da elaboração do plano de melhoria dos programas.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GB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800" dirty="0"/>
              <a:t>Falta de recursos humanos e de conhecimentos em matéria de garantia da qualidade, agravada pela rotatividade do pessoal, tanto na NQAA como nas instituições de ensino superior.</a:t>
            </a:r>
            <a:endParaRPr lang="en-NA" sz="1800" dirty="0"/>
          </a:p>
        </p:txBody>
      </p:sp>
    </p:spTree>
    <p:extLst>
      <p:ext uri="{BB962C8B-B14F-4D97-AF65-F5344CB8AC3E}">
        <p14:creationId xmlns:p14="http://schemas.microsoft.com/office/powerpoint/2010/main" val="2966456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0375"/>
          </a:xfrm>
        </p:spPr>
        <p:txBody>
          <a:bodyPr>
            <a:noAutofit/>
          </a:bodyPr>
          <a:lstStyle/>
          <a:p>
            <a:pPr marL="457200" lvl="1" algn="l"/>
            <a:r>
              <a:rPr lang="en-GB" sz="3000" b="1" dirty="0"/>
              <a:t>4. Recomendações para reforçar a colaboração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2153717"/>
              </p:ext>
            </p:extLst>
          </p:nvPr>
        </p:nvGraphicFramePr>
        <p:xfrm>
          <a:off x="635000" y="2645228"/>
          <a:ext cx="10986068" cy="36038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1834">
                  <a:extLst>
                    <a:ext uri="{9D8B030D-6E8A-4147-A177-3AD203B41FA5}">
                      <a16:colId xmlns:a16="http://schemas.microsoft.com/office/drawing/2014/main" val="2613027000"/>
                    </a:ext>
                  </a:extLst>
                </a:gridCol>
                <a:gridCol w="2387600">
                  <a:extLst>
                    <a:ext uri="{9D8B030D-6E8A-4147-A177-3AD203B41FA5}">
                      <a16:colId xmlns:a16="http://schemas.microsoft.com/office/drawing/2014/main" val="3360908827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356956032"/>
                    </a:ext>
                  </a:extLst>
                </a:gridCol>
                <a:gridCol w="2197667">
                  <a:extLst>
                    <a:ext uri="{9D8B030D-6E8A-4147-A177-3AD203B41FA5}">
                      <a16:colId xmlns:a16="http://schemas.microsoft.com/office/drawing/2014/main" val="896155842"/>
                    </a:ext>
                  </a:extLst>
                </a:gridCol>
                <a:gridCol w="1842067">
                  <a:extLst>
                    <a:ext uri="{9D8B030D-6E8A-4147-A177-3AD203B41FA5}">
                      <a16:colId xmlns:a16="http://schemas.microsoft.com/office/drawing/2014/main" val="422060977"/>
                    </a:ext>
                  </a:extLst>
                </a:gridCol>
              </a:tblGrid>
              <a:tr h="556457">
                <a:tc>
                  <a:txBody>
                    <a:bodyPr/>
                    <a:lstStyle/>
                    <a:p>
                      <a:r>
                        <a:rPr lang="en-GB" sz="1700" baseline="0" dirty="0"/>
                        <a:t>Recomendações relativas à acreditação </a:t>
                      </a:r>
                      <a:r>
                        <a:rPr lang="en-GB" sz="1700" dirty="0"/>
                        <a:t>de programas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/>
                        <a:t>Recomendações relativas à auditoria institucional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/>
                        <a:t>Estatísticas anuais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baseline="0" dirty="0"/>
                        <a:t>Inquéritos </a:t>
                      </a:r>
                      <a:r>
                        <a:rPr lang="en-GB" sz="1700" dirty="0"/>
                        <a:t>aos estudantes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700" dirty="0"/>
                        <a:t>Inquéritos aos licenciados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43127"/>
                  </a:ext>
                </a:extLst>
              </a:tr>
              <a:tr h="299427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/>
                        <a:t>Metas e objetivos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dirty="0"/>
                        <a:t>Plano de Estudos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/>
                        <a:t>Avaliação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/>
                        <a:t>Corpo docente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/>
                        <a:t>Instalações e apoio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aseline="0" dirty="0"/>
                        <a:t>Sistema </a:t>
                      </a:r>
                      <a:r>
                        <a:rPr lang="en-GB" sz="1700" dirty="0"/>
                        <a:t>Interno </a:t>
                      </a:r>
                      <a:r>
                        <a:rPr lang="en-GB" sz="1700" baseline="0" dirty="0"/>
                        <a:t>de Gestão da Qualidade</a:t>
                      </a:r>
                      <a:endParaRPr lang="en-GB" sz="17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/>
                        <a:t>Finanças/Resultados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/>
                        <a:t>Visão, missão e objetivos institucionais; e processos gerais de gestão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it-IT" sz="1700" dirty="0"/>
                        <a:t>Ensino e aprendizagem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it-IT" sz="1700" dirty="0"/>
                        <a:t>Investigação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it-IT" sz="1700" dirty="0"/>
                        <a:t>Envolvimento com a comunidade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/>
                        <a:t>Taxas de rendimento e de repetição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/>
                        <a:t>Qualificações do corpo docente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00" baseline="0" dirty="0"/>
                        <a:t>Fatores que contribuem para o sucesso/insucesso dos estudantes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00" baseline="0" dirty="0"/>
                        <a:t>Inquérito de satisfação </a:t>
                      </a:r>
                      <a:r>
                        <a:rPr lang="en-GB" sz="1700" dirty="0"/>
                        <a:t>dos estudantes</a:t>
                      </a:r>
                      <a:r>
                        <a:rPr lang="en-GB" sz="1700" baseline="0" dirty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00" baseline="0" dirty="0"/>
                        <a:t>Relatórios de avaliação dos cursos/módulos e do pessoal docente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/>
                        <a:t>Utilidade e relevância da qualificação </a:t>
                      </a:r>
                      <a:r>
                        <a:rPr lang="en-GB" sz="1700" baseline="0" dirty="0"/>
                        <a:t>para o emprego</a:t>
                      </a:r>
                      <a:endParaRPr lang="en-GB" sz="17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/>
                        <a:t>Taxa de emprego dos licenciados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4569236"/>
                  </a:ext>
                </a:extLst>
              </a:tr>
            </a:tbl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4FCD6-27E9-CA10-02B1-2592304672A8}"/>
              </a:ext>
            </a:extLst>
          </p:cNvPr>
          <p:cNvSpPr txBox="1">
            <a:spLocks/>
          </p:cNvSpPr>
          <p:nvPr/>
        </p:nvSpPr>
        <p:spPr>
          <a:xfrm>
            <a:off x="506865" y="945823"/>
            <a:ext cx="11050135" cy="16994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800" dirty="0"/>
              <a:t>A NQAA pode introduzir um programa para incentivar as boas práticas entre as instituições de ensino superior, com vista a promover uma cultura de qualidade e uma concorrência positiva.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1800" dirty="0"/>
              <a:t>Os profissionais de EQA e IQA, os estatísticos e os responsáveis pelo planeamento institucional na NQAA e nas instituições de ensino superior devem colaborar regularmente na agregação e compilação dos resultados das avaliações externas com os relatórios administrativos, a fim de proporcionar uma visão global da instituição para soluções de melhoria holísticas e a conceção de programas de desenvolvimento de capacidades específicos. </a:t>
            </a:r>
          </a:p>
        </p:txBody>
      </p:sp>
    </p:spTree>
    <p:extLst>
      <p:ext uri="{BB962C8B-B14F-4D97-AF65-F5344CB8AC3E}">
        <p14:creationId xmlns:p14="http://schemas.microsoft.com/office/powerpoint/2010/main" val="570255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0418"/>
          </a:xfrm>
        </p:spPr>
        <p:txBody>
          <a:bodyPr>
            <a:noAutofit/>
          </a:bodyPr>
          <a:lstStyle/>
          <a:p>
            <a:pPr algn="ctr">
              <a:defRPr sz="2400" b="0" i="0" u="none" strike="noStrike" kern="1200" spc="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GB" sz="2000" b="1" dirty="0"/>
              <a:t>Exemplo de agregação dos resultados da acreditação: resumo dos resultados da acreditação do programa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7024382"/>
              </p:ext>
            </p:extLst>
          </p:nvPr>
        </p:nvGraphicFramePr>
        <p:xfrm>
          <a:off x="838200" y="914400"/>
          <a:ext cx="10515600" cy="5262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C1AC85D-ED38-3709-628B-9E4CD8A0EBDD}"/>
              </a:ext>
            </a:extLst>
          </p:cNvPr>
          <p:cNvSpPr txBox="1"/>
          <p:nvPr/>
        </p:nvSpPr>
        <p:spPr>
          <a:xfrm>
            <a:off x="2626685" y="1209595"/>
            <a:ext cx="184209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Taxas anuais de progressão dos estudantes e feedback dos licenciados sobre a relevância do </a:t>
            </a:r>
            <a:r>
              <a:rPr lang="en-US" sz="1200" b="1" dirty="0" err="1">
                <a:solidFill>
                  <a:srgbClr val="FF0000"/>
                </a:solidFill>
              </a:rPr>
              <a:t>curso </a:t>
            </a:r>
            <a:r>
              <a:rPr lang="en-US" sz="1200" b="1" dirty="0">
                <a:solidFill>
                  <a:srgbClr val="FF0000"/>
                </a:solidFill>
              </a:rPr>
              <a:t>para o mercado de trabalho</a:t>
            </a:r>
            <a:endParaRPr lang="en-NA" sz="1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90621C-CC56-1DD0-D613-2ECC67CFD792}"/>
              </a:ext>
            </a:extLst>
          </p:cNvPr>
          <p:cNvSpPr txBox="1"/>
          <p:nvPr/>
        </p:nvSpPr>
        <p:spPr>
          <a:xfrm>
            <a:off x="5635509" y="1425038"/>
            <a:ext cx="17118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 dirty="0">
                <a:solidFill>
                  <a:srgbClr val="FF0000"/>
                </a:solidFill>
              </a:rPr>
              <a:t>Estatísticas anuais e relatórios de avaliação dos estudantes e do corpo docente</a:t>
            </a:r>
            <a:endParaRPr lang="en-NA" sz="1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23866C-65EB-716B-A3FD-DBA59838B981}"/>
              </a:ext>
            </a:extLst>
          </p:cNvPr>
          <p:cNvSpPr txBox="1"/>
          <p:nvPr/>
        </p:nvSpPr>
        <p:spPr>
          <a:xfrm>
            <a:off x="9941442" y="947984"/>
            <a:ext cx="160817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Avaliação do curso pelos estudantes, estatísticas anuais e inquérito aos licenciados</a:t>
            </a:r>
            <a:endParaRPr lang="en-NA" sz="1400" dirty="0"/>
          </a:p>
        </p:txBody>
      </p:sp>
    </p:spTree>
    <p:extLst>
      <p:ext uri="{BB962C8B-B14F-4D97-AF65-F5344CB8AC3E}">
        <p14:creationId xmlns:p14="http://schemas.microsoft.com/office/powerpoint/2010/main" val="3865957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583D1-1E99-4E9C-A256-10C481B6F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3916"/>
            <a:ext cx="10515600" cy="648586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+mn-lt"/>
              </a:rPr>
              <a:t>Conclusão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8F7F7-ADB9-40BF-9232-AE8B249B6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6538"/>
            <a:ext cx="10515600" cy="4880425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en-GB" dirty="0"/>
              <a:t>A garantia da qualidade é da responsabilidade de todos.</a:t>
            </a:r>
          </a:p>
          <a:p>
            <a:pPr algn="just">
              <a:defRPr/>
            </a:pPr>
            <a:r>
              <a:rPr lang="en-US" dirty="0"/>
              <a:t>Trata-se de um ciclo contínuo e não de uma atividade pontual.</a:t>
            </a:r>
            <a:endParaRPr lang="en-NA" dirty="0"/>
          </a:p>
          <a:p>
            <a:pPr algn="just">
              <a:defRPr/>
            </a:pPr>
            <a:r>
              <a:rPr lang="en-NA" dirty="0"/>
              <a:t>Contribui para o fortalecimento do ensino superior e do desenvolvimento nacional.</a:t>
            </a:r>
          </a:p>
          <a:p>
            <a:pPr algn="just">
              <a:defRPr/>
            </a:pPr>
            <a:r>
              <a:rPr lang="en-GB" dirty="0"/>
              <a:t>Por conseguinte, </a:t>
            </a:r>
            <a:r>
              <a:rPr lang="en-NA" dirty="0"/>
              <a:t>deve tornar-se parte integrante da cultura e das práticas institucionais</a:t>
            </a:r>
            <a:r>
              <a:rPr lang="en-GB" dirty="0"/>
              <a:t>.</a:t>
            </a:r>
          </a:p>
          <a:p>
            <a:pPr algn="just">
              <a:defRPr/>
            </a:pPr>
            <a:r>
              <a:rPr lang="en-GB" dirty="0"/>
              <a:t>Enquanto profissionais da garantia da qualidade, precisamos de nos manter a par das mudanças e dos desenvolvimentos no ensino superior, para que possamos atualizar continuamente </a:t>
            </a:r>
            <a:r>
              <a:rPr lang="en-GB"/>
              <a:t>as</a:t>
            </a:r>
            <a:r>
              <a:rPr lang="en-GB" dirty="0"/>
              <a:t> nossas </a:t>
            </a:r>
            <a:r>
              <a:rPr lang="en-GB"/>
              <a:t>ferramentas </a:t>
            </a:r>
            <a:r>
              <a:rPr lang="en-GB" dirty="0"/>
              <a:t>e procedimentos de garantia da qualidade interna (IQA) </a:t>
            </a:r>
            <a:r>
              <a:rPr lang="en-GB"/>
              <a:t>e externa (EQA)</a:t>
            </a:r>
            <a:r>
              <a:rPr lang="en-GB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378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134FD-FD0C-C47A-96F0-D58875CBC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Obrigado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3D4ECE5-3069-B77A-D8C5-5586C64F74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025244"/>
              </p:ext>
            </p:extLst>
          </p:nvPr>
        </p:nvGraphicFramePr>
        <p:xfrm>
          <a:off x="4034044" y="4018930"/>
          <a:ext cx="486429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093">
                  <a:extLst>
                    <a:ext uri="{9D8B030D-6E8A-4147-A177-3AD203B41FA5}">
                      <a16:colId xmlns:a16="http://schemas.microsoft.com/office/drawing/2014/main" val="351304447"/>
                    </a:ext>
                  </a:extLst>
                </a:gridCol>
                <a:gridCol w="2230277">
                  <a:extLst>
                    <a:ext uri="{9D8B030D-6E8A-4147-A177-3AD203B41FA5}">
                      <a16:colId xmlns:a16="http://schemas.microsoft.com/office/drawing/2014/main" val="3186622175"/>
                    </a:ext>
                  </a:extLst>
                </a:gridCol>
                <a:gridCol w="1978926">
                  <a:extLst>
                    <a:ext uri="{9D8B030D-6E8A-4147-A177-3AD203B41FA5}">
                      <a16:colId xmlns:a16="http://schemas.microsoft.com/office/drawing/2014/main" val="3491366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nche.org.na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8023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  <a:hlinkClick r:id="rId2"/>
                        </a:rPr>
                        <a:t>info@nche.org.na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Geral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7545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hlinkClick r:id="rId3"/>
                        </a:rPr>
                        <a:t>QA@nche.org.na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Garantia de qualidade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158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hlinkClick r:id="rId4"/>
                        </a:rPr>
                        <a:t>hemis@nche.org.na</a:t>
                      </a: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Investigação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85794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+264 61 287 1500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5631709"/>
                  </a:ext>
                </a:extLst>
              </a:tr>
            </a:tbl>
          </a:graphicData>
        </a:graphic>
      </p:graphicFrame>
      <p:pic>
        <p:nvPicPr>
          <p:cNvPr id="8" name="Graphic 7" descr="Receiver outline">
            <a:extLst>
              <a:ext uri="{FF2B5EF4-FFF2-40B4-BE49-F238E27FC236}">
                <a16:creationId xmlns:a16="http://schemas.microsoft.com/office/drawing/2014/main" id="{BE765FAE-2FC2-2A6D-C1A4-1E7CB09FD51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38847" y="5492161"/>
            <a:ext cx="337782" cy="337782"/>
          </a:xfrm>
          <a:prstGeom prst="rect">
            <a:avLst/>
          </a:prstGeom>
        </p:spPr>
      </p:pic>
      <p:pic>
        <p:nvPicPr>
          <p:cNvPr id="10" name="Graphic 9" descr="Email outline">
            <a:extLst>
              <a:ext uri="{FF2B5EF4-FFF2-40B4-BE49-F238E27FC236}">
                <a16:creationId xmlns:a16="http://schemas.microsoft.com/office/drawing/2014/main" id="{05144E20-7713-15ED-8E46-D9514D9D638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342259" y="4438366"/>
            <a:ext cx="302525" cy="302525"/>
          </a:xfrm>
          <a:prstGeom prst="rect">
            <a:avLst/>
          </a:prstGeom>
        </p:spPr>
      </p:pic>
      <p:pic>
        <p:nvPicPr>
          <p:cNvPr id="11" name="Graphic 10" descr="Email outline">
            <a:extLst>
              <a:ext uri="{FF2B5EF4-FFF2-40B4-BE49-F238E27FC236}">
                <a16:creationId xmlns:a16="http://schemas.microsoft.com/office/drawing/2014/main" id="{BE14015D-4800-EC3E-051D-C3B9D22828A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338847" y="4756510"/>
            <a:ext cx="302525" cy="302525"/>
          </a:xfrm>
          <a:prstGeom prst="rect">
            <a:avLst/>
          </a:prstGeom>
        </p:spPr>
      </p:pic>
      <p:pic>
        <p:nvPicPr>
          <p:cNvPr id="12" name="Graphic 11" descr="Email outline">
            <a:extLst>
              <a:ext uri="{FF2B5EF4-FFF2-40B4-BE49-F238E27FC236}">
                <a16:creationId xmlns:a16="http://schemas.microsoft.com/office/drawing/2014/main" id="{84A6642F-3818-3C72-98FC-EE175FA344B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338847" y="5141963"/>
            <a:ext cx="302525" cy="302525"/>
          </a:xfrm>
          <a:prstGeom prst="rect">
            <a:avLst/>
          </a:prstGeom>
        </p:spPr>
      </p:pic>
      <p:pic>
        <p:nvPicPr>
          <p:cNvPr id="1026" name="Picture 2" descr="Image result for website icon">
            <a:extLst>
              <a:ext uri="{FF2B5EF4-FFF2-40B4-BE49-F238E27FC236}">
                <a16:creationId xmlns:a16="http://schemas.microsoft.com/office/drawing/2014/main" id="{C155DF3E-D5ED-29B7-A621-303B41857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693" y="4051751"/>
            <a:ext cx="285679" cy="285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8996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935</Words>
  <Application>Microsoft Office PowerPoint</Application>
  <PresentationFormat>Breitbild</PresentationFormat>
  <Paragraphs>86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Aptos</vt:lpstr>
      <vt:lpstr>Arial</vt:lpstr>
      <vt:lpstr>Calibri</vt:lpstr>
      <vt:lpstr>Office Theme</vt:lpstr>
      <vt:lpstr> IQA e EQA: Interação entre as duas dimensões  Formação sobre Garantia de Qualidade Interna da HAQAA3   Apresentação da Dra. Sylvia Demas  17 de junho de 2026  </vt:lpstr>
      <vt:lpstr>1. Sobre a NCHE</vt:lpstr>
      <vt:lpstr>2. O Sistema de Garantia da Qualidade do Ensino Superior da Namíbia e a interação entre a Garantia da Qualidade a nível do Sistema (EQA) e a Garantia da Qualidade a nível Institucional (IQA)</vt:lpstr>
      <vt:lpstr>3. Boas práticas e desafios entre as instituições de ensino superior e a NQAAA</vt:lpstr>
      <vt:lpstr>4. Recomendações para reforçar a colaboração</vt:lpstr>
      <vt:lpstr>Exemplo de agregação dos resultados da acreditação: resumo dos resultados da acreditação do programa</vt:lpstr>
      <vt:lpstr>Conclusão</vt:lpstr>
      <vt:lpstr>Obrigado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Sylvia  Demas</dc:creator>
  <cp:keywords>, docId:AB8D5DEDDAD2BDF516072BC459DCE469</cp:keywords>
  <cp:lastModifiedBy>Christiane Hermanns</cp:lastModifiedBy>
  <cp:revision>78</cp:revision>
  <cp:lastPrinted>2024-06-05T14:36:25Z</cp:lastPrinted>
  <dcterms:created xsi:type="dcterms:W3CDTF">2023-03-29T00:01:38Z</dcterms:created>
  <dcterms:modified xsi:type="dcterms:W3CDTF">2026-06-17T09:37:59Z</dcterms:modified>
</cp:coreProperties>
</file>