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71" r:id="rId9"/>
    <p:sldId id="262" r:id="rId10"/>
    <p:sldId id="263" r:id="rId11"/>
    <p:sldId id="264" r:id="rId12"/>
    <p:sldId id="269" r:id="rId13"/>
    <p:sldId id="266" r:id="rId14"/>
    <p:sldId id="270" r:id="rId15"/>
    <p:sldId id="268" r:id="rId1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27D4C-6548-4704-BAE8-32479C05E991}" type="doc">
      <dgm:prSet loTypeId="urn:microsoft.com/office/officeart/2005/8/layout/radial6" loCatId="cycle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FFD8583-8AD5-4D61-9C33-AB1ACA13D2C1}">
      <dgm:prSet phldrT="[Text]"/>
      <dgm:spPr/>
      <dgm:t>
        <a:bodyPr/>
        <a:lstStyle/>
        <a:p>
          <a:r>
            <a:rPr lang="en-US" b="1" dirty="0"/>
            <a:t>Parte C</a:t>
          </a:r>
        </a:p>
        <a:p>
          <a:r>
            <a:rPr lang="en-US" b="1" dirty="0"/>
            <a:t>QAAs</a:t>
          </a:r>
        </a:p>
      </dgm:t>
    </dgm:pt>
    <dgm:pt modelId="{0648E1C0-91F6-4E52-A8DC-A6C1EC74F778}">
      <dgm:prSet phldrT="[Text]"/>
      <dgm:spPr/>
      <dgm:t>
        <a:bodyPr/>
        <a:lstStyle/>
        <a:p>
          <a:r>
            <a:rPr lang="en-US" b="1" dirty="0"/>
            <a:t>Parte B</a:t>
          </a:r>
        </a:p>
        <a:p>
          <a:r>
            <a:rPr lang="en-US" b="1" dirty="0"/>
            <a:t>GQE</a:t>
          </a:r>
        </a:p>
      </dgm:t>
    </dgm:pt>
    <dgm:pt modelId="{2EBA0527-1A6F-4FF0-821C-E1C11C1A69D9}">
      <dgm:prSet phldrT="[Text]"/>
      <dgm:spPr/>
      <dgm:t>
        <a:bodyPr/>
        <a:lstStyle/>
        <a:p>
          <a:r>
            <a:rPr lang="en-US" b="1" dirty="0"/>
            <a:t>Parte A</a:t>
          </a:r>
        </a:p>
        <a:p>
          <a:r>
            <a:rPr lang="en-US" b="1" dirty="0"/>
            <a:t>GQI</a:t>
          </a:r>
        </a:p>
      </dgm:t>
    </dgm:pt>
    <dgm:pt modelId="{668DEF29-EED7-4805-8945-95DE207B9AF4}">
      <dgm:prSet phldrT="[Text]"/>
      <dgm:spPr/>
      <dgm:t>
        <a:bodyPr/>
        <a:lstStyle/>
        <a:p>
          <a:r>
            <a:rPr lang="en-US" dirty="0"/>
            <a:t>ASG-QA</a:t>
          </a:r>
        </a:p>
      </dgm:t>
    </dgm:pt>
    <dgm:pt modelId="{84410235-33A6-480B-9A80-BFBA32D4772D}" type="sibTrans" cxnId="{2B2A0FA6-9AF2-48F3-A549-3DFF47C99943}">
      <dgm:prSet/>
      <dgm:spPr/>
      <dgm:t>
        <a:bodyPr/>
        <a:lstStyle/>
        <a:p>
          <a:endParaRPr lang="en-US"/>
        </a:p>
      </dgm:t>
    </dgm:pt>
    <dgm:pt modelId="{9DC66E04-F0EF-49DD-9AD1-1629D6702555}" type="parTrans" cxnId="{2B2A0FA6-9AF2-48F3-A549-3DFF47C99943}">
      <dgm:prSet/>
      <dgm:spPr/>
      <dgm:t>
        <a:bodyPr/>
        <a:lstStyle/>
        <a:p>
          <a:endParaRPr lang="en-US"/>
        </a:p>
      </dgm:t>
    </dgm:pt>
    <dgm:pt modelId="{17259F2A-9D7B-4334-ADD5-68AA289B5BFC}" type="sibTrans" cxnId="{D7DD956B-E183-4667-A879-3AE50E46BC55}">
      <dgm:prSet/>
      <dgm:spPr/>
      <dgm:t>
        <a:bodyPr/>
        <a:lstStyle/>
        <a:p>
          <a:endParaRPr lang="en-US"/>
        </a:p>
      </dgm:t>
    </dgm:pt>
    <dgm:pt modelId="{5B6A5897-EC53-40C0-B17A-2EA0E3645132}" type="parTrans" cxnId="{D7DD956B-E183-4667-A879-3AE50E46BC55}">
      <dgm:prSet/>
      <dgm:spPr/>
      <dgm:t>
        <a:bodyPr/>
        <a:lstStyle/>
        <a:p>
          <a:endParaRPr lang="en-US"/>
        </a:p>
      </dgm:t>
    </dgm:pt>
    <dgm:pt modelId="{D730527D-AADD-42E6-87A1-A17FA81A8C95}" type="sibTrans" cxnId="{7BEF70E7-1D49-49C9-BAE0-BC7A141D1CFA}">
      <dgm:prSet/>
      <dgm:spPr/>
      <dgm:t>
        <a:bodyPr/>
        <a:lstStyle/>
        <a:p>
          <a:endParaRPr lang="en-US"/>
        </a:p>
      </dgm:t>
    </dgm:pt>
    <dgm:pt modelId="{C7121BBB-EC2B-4687-AE1D-5C0BD6D0CC4E}" type="parTrans" cxnId="{7BEF70E7-1D49-49C9-BAE0-BC7A141D1CFA}">
      <dgm:prSet/>
      <dgm:spPr/>
      <dgm:t>
        <a:bodyPr/>
        <a:lstStyle/>
        <a:p>
          <a:endParaRPr lang="en-US"/>
        </a:p>
      </dgm:t>
    </dgm:pt>
    <dgm:pt modelId="{DBC710FE-C00F-49D8-8C7C-8157E95672B9}" type="sibTrans" cxnId="{C66D182C-85FC-4EBA-A46D-CA6F8227802F}">
      <dgm:prSet/>
      <dgm:spPr/>
      <dgm:t>
        <a:bodyPr/>
        <a:lstStyle/>
        <a:p>
          <a:endParaRPr lang="en-US"/>
        </a:p>
      </dgm:t>
    </dgm:pt>
    <dgm:pt modelId="{10617A55-8764-4244-B446-7503C984C6CF}" type="parTrans" cxnId="{C66D182C-85FC-4EBA-A46D-CA6F8227802F}">
      <dgm:prSet/>
      <dgm:spPr/>
      <dgm:t>
        <a:bodyPr/>
        <a:lstStyle/>
        <a:p>
          <a:endParaRPr lang="en-US"/>
        </a:p>
      </dgm:t>
    </dgm:pt>
    <dgm:pt modelId="{E32B03B7-38B8-4F84-B43E-D5CDDA37DFB9}" type="pres">
      <dgm:prSet presAssocID="{1E927D4C-6548-4704-BAE8-32479C05E99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7D96AF2-7CF5-4F78-B3E1-CFCCCC09DE05}" type="pres">
      <dgm:prSet presAssocID="{668DEF29-EED7-4805-8945-95DE207B9AF4}" presName="centerShape" presStyleLbl="node0" presStyleIdx="0" presStyleCnt="1"/>
      <dgm:spPr/>
    </dgm:pt>
    <dgm:pt modelId="{69005187-560B-442F-BFA8-9851B1F6B2AC}" type="pres">
      <dgm:prSet presAssocID="{2EBA0527-1A6F-4FF0-821C-E1C11C1A69D9}" presName="node" presStyleLbl="node1" presStyleIdx="0" presStyleCnt="3">
        <dgm:presLayoutVars>
          <dgm:bulletEnabled val="1"/>
        </dgm:presLayoutVars>
      </dgm:prSet>
      <dgm:spPr/>
    </dgm:pt>
    <dgm:pt modelId="{4E101125-A9E7-4F26-B2FE-F0C591B644A5}" type="pres">
      <dgm:prSet presAssocID="{2EBA0527-1A6F-4FF0-821C-E1C11C1A69D9}" presName="dummy" presStyleCnt="0"/>
      <dgm:spPr/>
    </dgm:pt>
    <dgm:pt modelId="{38DBD4DD-0EC0-42B8-87A8-2223A3D42D65}" type="pres">
      <dgm:prSet presAssocID="{DBC710FE-C00F-49D8-8C7C-8157E95672B9}" presName="sibTrans" presStyleLbl="sibTrans2D1" presStyleIdx="0" presStyleCnt="3"/>
      <dgm:spPr/>
    </dgm:pt>
    <dgm:pt modelId="{8DCA1A58-FFDA-46E7-AA6F-B94777C7BDAB}" type="pres">
      <dgm:prSet presAssocID="{0648E1C0-91F6-4E52-A8DC-A6C1EC74F778}" presName="node" presStyleLbl="node1" presStyleIdx="1" presStyleCnt="3">
        <dgm:presLayoutVars>
          <dgm:bulletEnabled val="1"/>
        </dgm:presLayoutVars>
      </dgm:prSet>
      <dgm:spPr/>
    </dgm:pt>
    <dgm:pt modelId="{28BC18E6-F41C-4264-84C6-AD8D8C19E6F6}" type="pres">
      <dgm:prSet presAssocID="{0648E1C0-91F6-4E52-A8DC-A6C1EC74F778}" presName="dummy" presStyleCnt="0"/>
      <dgm:spPr/>
    </dgm:pt>
    <dgm:pt modelId="{C286A556-7F27-4481-817D-33A119EEE3EE}" type="pres">
      <dgm:prSet presAssocID="{D730527D-AADD-42E6-87A1-A17FA81A8C95}" presName="sibTrans" presStyleLbl="sibTrans2D1" presStyleIdx="1" presStyleCnt="3"/>
      <dgm:spPr/>
    </dgm:pt>
    <dgm:pt modelId="{034C8A86-1EBA-459A-B7BA-413137D48F35}" type="pres">
      <dgm:prSet presAssocID="{DFFD8583-8AD5-4D61-9C33-AB1ACA13D2C1}" presName="node" presStyleLbl="node1" presStyleIdx="2" presStyleCnt="3">
        <dgm:presLayoutVars>
          <dgm:bulletEnabled val="1"/>
        </dgm:presLayoutVars>
      </dgm:prSet>
      <dgm:spPr/>
    </dgm:pt>
    <dgm:pt modelId="{E3982329-43B6-4304-938A-B551E0FC1BC1}" type="pres">
      <dgm:prSet presAssocID="{DFFD8583-8AD5-4D61-9C33-AB1ACA13D2C1}" presName="dummy" presStyleCnt="0"/>
      <dgm:spPr/>
    </dgm:pt>
    <dgm:pt modelId="{F4D5191D-0A3A-4657-B766-9ECC7A227CDC}" type="pres">
      <dgm:prSet presAssocID="{17259F2A-9D7B-4334-ADD5-68AA289B5BFC}" presName="sibTrans" presStyleLbl="sibTrans2D1" presStyleIdx="2" presStyleCnt="3"/>
      <dgm:spPr/>
    </dgm:pt>
  </dgm:ptLst>
  <dgm:cxnLst>
    <dgm:cxn modelId="{C66D182C-85FC-4EBA-A46D-CA6F8227802F}" srcId="{668DEF29-EED7-4805-8945-95DE207B9AF4}" destId="{2EBA0527-1A6F-4FF0-821C-E1C11C1A69D9}" srcOrd="0" destOrd="0" parTransId="{10617A55-8764-4244-B446-7503C984C6CF}" sibTransId="{DBC710FE-C00F-49D8-8C7C-8157E95672B9}"/>
    <dgm:cxn modelId="{D9E95C2D-DE81-4F47-891C-438E5D1EA4DC}" type="presOf" srcId="{1E927D4C-6548-4704-BAE8-32479C05E991}" destId="{E32B03B7-38B8-4F84-B43E-D5CDDA37DFB9}" srcOrd="0" destOrd="0" presId="urn:microsoft.com/office/officeart/2005/8/layout/radial6"/>
    <dgm:cxn modelId="{D9D15F34-4EE6-437A-B7A2-87077CA88495}" type="presOf" srcId="{668DEF29-EED7-4805-8945-95DE207B9AF4}" destId="{17D96AF2-7CF5-4F78-B3E1-CFCCCC09DE05}" srcOrd="0" destOrd="0" presId="urn:microsoft.com/office/officeart/2005/8/layout/radial6"/>
    <dgm:cxn modelId="{E5124139-32C9-486C-85F4-9FCB5AB0D579}" type="presOf" srcId="{2EBA0527-1A6F-4FF0-821C-E1C11C1A69D9}" destId="{69005187-560B-442F-BFA8-9851B1F6B2AC}" srcOrd="0" destOrd="0" presId="urn:microsoft.com/office/officeart/2005/8/layout/radial6"/>
    <dgm:cxn modelId="{5B414F5B-0747-4A5C-AE73-D044396E21B8}" type="presOf" srcId="{DBC710FE-C00F-49D8-8C7C-8157E95672B9}" destId="{38DBD4DD-0EC0-42B8-87A8-2223A3D42D65}" srcOrd="0" destOrd="0" presId="urn:microsoft.com/office/officeart/2005/8/layout/radial6"/>
    <dgm:cxn modelId="{CDCA2467-2136-40B0-AB7E-027B7FB8718A}" type="presOf" srcId="{0648E1C0-91F6-4E52-A8DC-A6C1EC74F778}" destId="{8DCA1A58-FFDA-46E7-AA6F-B94777C7BDAB}" srcOrd="0" destOrd="0" presId="urn:microsoft.com/office/officeart/2005/8/layout/radial6"/>
    <dgm:cxn modelId="{D7DD956B-E183-4667-A879-3AE50E46BC55}" srcId="{668DEF29-EED7-4805-8945-95DE207B9AF4}" destId="{DFFD8583-8AD5-4D61-9C33-AB1ACA13D2C1}" srcOrd="2" destOrd="0" parTransId="{5B6A5897-EC53-40C0-B17A-2EA0E3645132}" sibTransId="{17259F2A-9D7B-4334-ADD5-68AA289B5BFC}"/>
    <dgm:cxn modelId="{F7406A9D-66A7-404E-A4E6-8E55EEB4692B}" type="presOf" srcId="{D730527D-AADD-42E6-87A1-A17FA81A8C95}" destId="{C286A556-7F27-4481-817D-33A119EEE3EE}" srcOrd="0" destOrd="0" presId="urn:microsoft.com/office/officeart/2005/8/layout/radial6"/>
    <dgm:cxn modelId="{2B2A0FA6-9AF2-48F3-A549-3DFF47C99943}" srcId="{1E927D4C-6548-4704-BAE8-32479C05E991}" destId="{668DEF29-EED7-4805-8945-95DE207B9AF4}" srcOrd="0" destOrd="0" parTransId="{9DC66E04-F0EF-49DD-9AD1-1629D6702555}" sibTransId="{84410235-33A6-480B-9A80-BFBA32D4772D}"/>
    <dgm:cxn modelId="{7A6170B4-559D-4B42-8156-0D1F033B78C6}" type="presOf" srcId="{17259F2A-9D7B-4334-ADD5-68AA289B5BFC}" destId="{F4D5191D-0A3A-4657-B766-9ECC7A227CDC}" srcOrd="0" destOrd="0" presId="urn:microsoft.com/office/officeart/2005/8/layout/radial6"/>
    <dgm:cxn modelId="{590D94D9-2DA5-4E67-9A5B-43DC85B56A53}" type="presOf" srcId="{DFFD8583-8AD5-4D61-9C33-AB1ACA13D2C1}" destId="{034C8A86-1EBA-459A-B7BA-413137D48F35}" srcOrd="0" destOrd="0" presId="urn:microsoft.com/office/officeart/2005/8/layout/radial6"/>
    <dgm:cxn modelId="{7BEF70E7-1D49-49C9-BAE0-BC7A141D1CFA}" srcId="{668DEF29-EED7-4805-8945-95DE207B9AF4}" destId="{0648E1C0-91F6-4E52-A8DC-A6C1EC74F778}" srcOrd="1" destOrd="0" parTransId="{C7121BBB-EC2B-4687-AE1D-5C0BD6D0CC4E}" sibTransId="{D730527D-AADD-42E6-87A1-A17FA81A8C95}"/>
    <dgm:cxn modelId="{ADED6A9F-BC55-42AB-85F7-E8915D8FA4CC}" type="presParOf" srcId="{E32B03B7-38B8-4F84-B43E-D5CDDA37DFB9}" destId="{17D96AF2-7CF5-4F78-B3E1-CFCCCC09DE05}" srcOrd="0" destOrd="0" presId="urn:microsoft.com/office/officeart/2005/8/layout/radial6"/>
    <dgm:cxn modelId="{3D9A3B6D-8E60-4754-ABDE-DF4C08773AC3}" type="presParOf" srcId="{E32B03B7-38B8-4F84-B43E-D5CDDA37DFB9}" destId="{69005187-560B-442F-BFA8-9851B1F6B2AC}" srcOrd="1" destOrd="0" presId="urn:microsoft.com/office/officeart/2005/8/layout/radial6"/>
    <dgm:cxn modelId="{371CDB5D-45C4-4A09-8286-F22DF699D5D9}" type="presParOf" srcId="{E32B03B7-38B8-4F84-B43E-D5CDDA37DFB9}" destId="{4E101125-A9E7-4F26-B2FE-F0C591B644A5}" srcOrd="2" destOrd="0" presId="urn:microsoft.com/office/officeart/2005/8/layout/radial6"/>
    <dgm:cxn modelId="{5C81FF55-8BA7-42F2-899B-70ED9EFB912A}" type="presParOf" srcId="{E32B03B7-38B8-4F84-B43E-D5CDDA37DFB9}" destId="{38DBD4DD-0EC0-42B8-87A8-2223A3D42D65}" srcOrd="3" destOrd="0" presId="urn:microsoft.com/office/officeart/2005/8/layout/radial6"/>
    <dgm:cxn modelId="{2E89C159-6010-45AD-AE23-5B18F861EC89}" type="presParOf" srcId="{E32B03B7-38B8-4F84-B43E-D5CDDA37DFB9}" destId="{8DCA1A58-FFDA-46E7-AA6F-B94777C7BDAB}" srcOrd="4" destOrd="0" presId="urn:microsoft.com/office/officeart/2005/8/layout/radial6"/>
    <dgm:cxn modelId="{BBBA4266-E3BE-4678-87D0-CF5BA1892F0B}" type="presParOf" srcId="{E32B03B7-38B8-4F84-B43E-D5CDDA37DFB9}" destId="{28BC18E6-F41C-4264-84C6-AD8D8C19E6F6}" srcOrd="5" destOrd="0" presId="urn:microsoft.com/office/officeart/2005/8/layout/radial6"/>
    <dgm:cxn modelId="{8F02F1C0-6042-49D8-8A48-B9392DA0ED01}" type="presParOf" srcId="{E32B03B7-38B8-4F84-B43E-D5CDDA37DFB9}" destId="{C286A556-7F27-4481-817D-33A119EEE3EE}" srcOrd="6" destOrd="0" presId="urn:microsoft.com/office/officeart/2005/8/layout/radial6"/>
    <dgm:cxn modelId="{1E9B73F1-B062-4AB6-B5D8-80436EF34DD9}" type="presParOf" srcId="{E32B03B7-38B8-4F84-B43E-D5CDDA37DFB9}" destId="{034C8A86-1EBA-459A-B7BA-413137D48F35}" srcOrd="7" destOrd="0" presId="urn:microsoft.com/office/officeart/2005/8/layout/radial6"/>
    <dgm:cxn modelId="{AD98A7E0-0F2C-4A59-8234-C8F3F0F03BCE}" type="presParOf" srcId="{E32B03B7-38B8-4F84-B43E-D5CDDA37DFB9}" destId="{E3982329-43B6-4304-938A-B551E0FC1BC1}" srcOrd="8" destOrd="0" presId="urn:microsoft.com/office/officeart/2005/8/layout/radial6"/>
    <dgm:cxn modelId="{D5CA0440-EE5A-4423-B624-80F3396DC302}" type="presParOf" srcId="{E32B03B7-38B8-4F84-B43E-D5CDDA37DFB9}" destId="{F4D5191D-0A3A-4657-B766-9ECC7A227CDC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5191D-0A3A-4657-B766-9ECC7A227CDC}">
      <dsp:nvSpPr>
        <dsp:cNvPr id="0" name=""/>
        <dsp:cNvSpPr/>
      </dsp:nvSpPr>
      <dsp:spPr>
        <a:xfrm>
          <a:off x="3466511" y="535777"/>
          <a:ext cx="3582576" cy="3582576"/>
        </a:xfrm>
        <a:prstGeom prst="blockArc">
          <a:avLst>
            <a:gd name="adj1" fmla="val 9000000"/>
            <a:gd name="adj2" fmla="val 16200000"/>
            <a:gd name="adj3" fmla="val 4637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6A556-7F27-4481-817D-33A119EEE3EE}">
      <dsp:nvSpPr>
        <dsp:cNvPr id="0" name=""/>
        <dsp:cNvSpPr/>
      </dsp:nvSpPr>
      <dsp:spPr>
        <a:xfrm>
          <a:off x="3466511" y="535777"/>
          <a:ext cx="3582576" cy="3582576"/>
        </a:xfrm>
        <a:prstGeom prst="blockArc">
          <a:avLst>
            <a:gd name="adj1" fmla="val 1800000"/>
            <a:gd name="adj2" fmla="val 9000000"/>
            <a:gd name="adj3" fmla="val 4637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BD4DD-0EC0-42B8-87A8-2223A3D42D65}">
      <dsp:nvSpPr>
        <dsp:cNvPr id="0" name=""/>
        <dsp:cNvSpPr/>
      </dsp:nvSpPr>
      <dsp:spPr>
        <a:xfrm>
          <a:off x="3466511" y="535777"/>
          <a:ext cx="3582576" cy="3582576"/>
        </a:xfrm>
        <a:prstGeom prst="blockArc">
          <a:avLst>
            <a:gd name="adj1" fmla="val 16200000"/>
            <a:gd name="adj2" fmla="val 1800000"/>
            <a:gd name="adj3" fmla="val 46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96AF2-7CF5-4F78-B3E1-CFCCCC09DE05}">
      <dsp:nvSpPr>
        <dsp:cNvPr id="0" name=""/>
        <dsp:cNvSpPr/>
      </dsp:nvSpPr>
      <dsp:spPr>
        <a:xfrm>
          <a:off x="4433701" y="1502967"/>
          <a:ext cx="1648197" cy="16481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ASG-QA</a:t>
          </a:r>
        </a:p>
      </dsp:txBody>
      <dsp:txXfrm>
        <a:off x="4675074" y="1744340"/>
        <a:ext cx="1165451" cy="1165451"/>
      </dsp:txXfrm>
    </dsp:sp>
    <dsp:sp modelId="{69005187-560B-442F-BFA8-9851B1F6B2AC}">
      <dsp:nvSpPr>
        <dsp:cNvPr id="0" name=""/>
        <dsp:cNvSpPr/>
      </dsp:nvSpPr>
      <dsp:spPr>
        <a:xfrm>
          <a:off x="4680931" y="443"/>
          <a:ext cx="1153737" cy="1153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Parte 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GQI</a:t>
          </a:r>
        </a:p>
      </dsp:txBody>
      <dsp:txXfrm>
        <a:off x="4849892" y="169404"/>
        <a:ext cx="815815" cy="815815"/>
      </dsp:txXfrm>
    </dsp:sp>
    <dsp:sp modelId="{8DCA1A58-FFDA-46E7-AA6F-B94777C7BDAB}">
      <dsp:nvSpPr>
        <dsp:cNvPr id="0" name=""/>
        <dsp:cNvSpPr/>
      </dsp:nvSpPr>
      <dsp:spPr>
        <a:xfrm>
          <a:off x="6196262" y="2625073"/>
          <a:ext cx="1153737" cy="1153737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Parte B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GQE</a:t>
          </a:r>
        </a:p>
      </dsp:txBody>
      <dsp:txXfrm>
        <a:off x="6365223" y="2794034"/>
        <a:ext cx="815815" cy="815815"/>
      </dsp:txXfrm>
    </dsp:sp>
    <dsp:sp modelId="{034C8A86-1EBA-459A-B7BA-413137D48F35}">
      <dsp:nvSpPr>
        <dsp:cNvPr id="0" name=""/>
        <dsp:cNvSpPr/>
      </dsp:nvSpPr>
      <dsp:spPr>
        <a:xfrm>
          <a:off x="3165599" y="2625073"/>
          <a:ext cx="1153737" cy="1153737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Parte C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QAAs</a:t>
          </a:r>
        </a:p>
      </dsp:txBody>
      <dsp:txXfrm>
        <a:off x="3334560" y="2794034"/>
        <a:ext cx="815815" cy="815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196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825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585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cono&#10;&#10;Descripción generada automáticamente">
            <a:extLst>
              <a:ext uri="{FF2B5EF4-FFF2-40B4-BE49-F238E27FC236}">
                <a16:creationId xmlns:a16="http://schemas.microsoft.com/office/drawing/2014/main" id="{B6766C1C-620F-0438-5DA0-01798F29A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06" y="0"/>
            <a:ext cx="9675294" cy="6858000"/>
          </a:xfrm>
          <a:prstGeom prst="rect">
            <a:avLst/>
          </a:prstGeom>
        </p:spPr>
      </p:pic>
      <p:pic>
        <p:nvPicPr>
          <p:cNvPr id="7" name="Imagen 6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9C4B20E7-3EB4-BF29-E35A-8545C2234F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856" y="2382717"/>
            <a:ext cx="6090377" cy="1900197"/>
          </a:xfrm>
          <a:prstGeom prst="rect">
            <a:avLst/>
          </a:prstGeom>
        </p:spPr>
      </p:pic>
      <p:pic>
        <p:nvPicPr>
          <p:cNvPr id="8" name="Picture 24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4369BB79-969D-B53A-A716-664A204848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732"/>
          <a:stretch/>
        </p:blipFill>
        <p:spPr>
          <a:xfrm>
            <a:off x="9240986" y="349670"/>
            <a:ext cx="2642535" cy="12804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F2F25DA-9FB2-E31D-1E15-83CC0DDFE4C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80256" y="5760644"/>
            <a:ext cx="754174" cy="915588"/>
          </a:xfrm>
          <a:prstGeom prst="rect">
            <a:avLst/>
          </a:prstGeom>
        </p:spPr>
      </p:pic>
      <p:pic>
        <p:nvPicPr>
          <p:cNvPr id="11" name="Picture 32" descr="A picture containing drawing, food, plate&#10;&#10;Description automatically generated">
            <a:extLst>
              <a:ext uri="{FF2B5EF4-FFF2-40B4-BE49-F238E27FC236}">
                <a16:creationId xmlns:a16="http://schemas.microsoft.com/office/drawing/2014/main" id="{148A4F17-445A-66CB-1B61-6E579F31C92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253" y="5818922"/>
            <a:ext cx="1167274" cy="771043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209FB97B-097D-3136-82FD-95E63E3EBE3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83641" y="5916448"/>
            <a:ext cx="1820266" cy="575990"/>
          </a:xfrm>
          <a:prstGeom prst="rect">
            <a:avLst/>
          </a:prstGeom>
        </p:spPr>
      </p:pic>
      <p:pic>
        <p:nvPicPr>
          <p:cNvPr id="2" name="Imagen 1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3B270AD6-B9A5-973D-AEF8-78AB10B73CC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27" y="192369"/>
            <a:ext cx="1996809" cy="11994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8CB15B-07CC-17A7-63D1-E7DEDF348B79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52467" y="580030"/>
            <a:ext cx="1022827" cy="1076302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B50717E4-5765-1DD1-9818-C80D5BC9FB9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42722" y="5860630"/>
            <a:ext cx="2419350" cy="647700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518B091-0FA3-AE7E-8DB7-48CB6CD9EC4B}"/>
              </a:ext>
            </a:extLst>
          </p:cNvPr>
          <p:cNvSpPr txBox="1"/>
          <p:nvPr userDrawn="1"/>
        </p:nvSpPr>
        <p:spPr>
          <a:xfrm>
            <a:off x="6366617" y="4600960"/>
            <a:ext cx="4050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IQA-Training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98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205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7459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786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184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483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157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5183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93804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0697B-A0BB-4495-9D8E-4E4E005A4ADE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A16B8-09FD-4E88-814E-8D4CF46FDB77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4529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8285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7162"/>
            <a:ext cx="10515600" cy="80594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pt-PT" dirty="0"/>
              <a:t>Parte A, padrão 2.  Governação e gestão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35431"/>
            <a:ext cx="10515600" cy="3141532"/>
          </a:xfrm>
        </p:spPr>
        <p:txBody>
          <a:bodyPr>
            <a:normAutofit/>
          </a:bodyPr>
          <a:lstStyle/>
          <a:p>
            <a:pPr algn="just"/>
            <a:endParaRPr lang="pt-PT" sz="2500" dirty="0"/>
          </a:p>
          <a:p>
            <a:pPr algn="just"/>
            <a:endParaRPr lang="pt-PT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996145"/>
              </p:ext>
            </p:extLst>
          </p:nvPr>
        </p:nvGraphicFramePr>
        <p:xfrm>
          <a:off x="731520" y="1187776"/>
          <a:ext cx="10622280" cy="4898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9120">
                  <a:extLst>
                    <a:ext uri="{9D8B030D-6E8A-4147-A177-3AD203B41FA5}">
                      <a16:colId xmlns:a16="http://schemas.microsoft.com/office/drawing/2014/main" val="2914980929"/>
                    </a:ext>
                  </a:extLst>
                </a:gridCol>
                <a:gridCol w="4963160">
                  <a:extLst>
                    <a:ext uri="{9D8B030D-6E8A-4147-A177-3AD203B41FA5}">
                      <a16:colId xmlns:a16="http://schemas.microsoft.com/office/drawing/2014/main" val="3109041054"/>
                    </a:ext>
                  </a:extLst>
                </a:gridCol>
              </a:tblGrid>
              <a:tr h="4898063">
                <a:tc>
                  <a:txBody>
                    <a:bodyPr/>
                    <a:lstStyle/>
                    <a:p>
                      <a:pPr algn="just"/>
                      <a:r>
                        <a:rPr lang="pt-PT" sz="2300" b="1" dirty="0">
                          <a:solidFill>
                            <a:schemeClr val="tx1"/>
                          </a:solidFill>
                        </a:rPr>
                        <a:t>Pontos de destaque/questões orientadoras</a:t>
                      </a:r>
                    </a:p>
                    <a:p>
                      <a:pPr marL="536400" lvl="2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dirty="0">
                          <a:solidFill>
                            <a:schemeClr val="tx1"/>
                          </a:solidFill>
                        </a:rPr>
                        <a:t>Como são as suas estruturas de governação e gestão?</a:t>
                      </a:r>
                    </a:p>
                    <a:p>
                      <a:pPr marL="536400" lvl="2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dirty="0">
                          <a:solidFill>
                            <a:schemeClr val="tx1"/>
                          </a:solidFill>
                        </a:rPr>
                        <a:t>Em que medida os estudantes estão envolvidos nestes órgãos</a:t>
                      </a:r>
                    </a:p>
                    <a:p>
                      <a:pPr marL="536400" lvl="2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dirty="0">
                          <a:solidFill>
                            <a:schemeClr val="tx1"/>
                          </a:solidFill>
                        </a:rPr>
                        <a:t>Os órgãos pertinentes têm mandatos, funções e responsabilidades claramente definidas?</a:t>
                      </a:r>
                    </a:p>
                    <a:p>
                      <a:pPr marL="536400" lvl="2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dirty="0">
                          <a:solidFill>
                            <a:schemeClr val="tx1"/>
                          </a:solidFill>
                        </a:rPr>
                        <a:t>Se a sua instituição tem uma política de garantia da qualidade, qual é o procedimento para o seu funcionamento?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2300" b="1" dirty="0">
                          <a:solidFill>
                            <a:schemeClr val="tx1"/>
                          </a:solidFill>
                        </a:rPr>
                        <a:t>Exemplos de boas </a:t>
                      </a:r>
                      <a:r>
                        <a:rPr lang="pt-PT" sz="2300" b="1" dirty="0" err="1">
                          <a:solidFill>
                            <a:schemeClr val="tx1"/>
                          </a:solidFill>
                        </a:rPr>
                        <a:t>prácticas</a:t>
                      </a:r>
                      <a:r>
                        <a:rPr lang="pt-PT" sz="2300" b="1" dirty="0">
                          <a:solidFill>
                            <a:schemeClr val="tx1"/>
                          </a:solidFill>
                        </a:rPr>
                        <a:t>/evidência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Organigrama da instituição 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Estatutos da instituição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Processo de </a:t>
                      </a:r>
                      <a:r>
                        <a:rPr lang="pt-PT" sz="23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selecção</a:t>
                      </a: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 cargo de gestão de topo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Política de qualidade relevante</a:t>
                      </a:r>
                    </a:p>
                    <a:p>
                      <a:endParaRPr lang="pt-PT" sz="2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741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293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596" y="365126"/>
            <a:ext cx="10722204" cy="88455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sz="3600" b="1" dirty="0"/>
              <a:t>Parte B, padrão 3. processos de implementação da GQE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3703"/>
            <a:ext cx="10515600" cy="45932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PT" sz="2400" dirty="0"/>
              <a:t>Normas, processos e procedimentos para AEQ devem ser predefinidas, credíveis, publicadas e consistentemente implementadas para prestação de contas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PT" sz="2400" dirty="0"/>
              <a:t>Avaliação de Qualidade conduzida de forma profissional, consistente e transparente.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PT" sz="2400" dirty="0"/>
              <a:t>Avaliação de externa conduzida com base na </a:t>
            </a:r>
            <a:r>
              <a:rPr lang="pt-PT" sz="2400" dirty="0" err="1"/>
              <a:t>auto-avaliação</a:t>
            </a:r>
            <a:r>
              <a:rPr lang="pt-PT" sz="2400" dirty="0"/>
              <a:t> preparada pela instituição.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PT" dirty="0"/>
              <a:t>Visita a página da instituição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PT" dirty="0"/>
              <a:t>Entrevistas a parceiros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PT" dirty="0"/>
              <a:t>Relatório oral, preliminar e final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PT" dirty="0" err="1"/>
              <a:t>Actividades</a:t>
            </a:r>
            <a:r>
              <a:rPr lang="pt-PT" dirty="0"/>
              <a:t> de monitoria a implementação das recomendações da avaliação externa</a:t>
            </a:r>
          </a:p>
        </p:txBody>
      </p:sp>
    </p:spTree>
    <p:extLst>
      <p:ext uri="{BB962C8B-B14F-4D97-AF65-F5344CB8AC3E}">
        <p14:creationId xmlns:p14="http://schemas.microsoft.com/office/powerpoint/2010/main" val="2722391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7162"/>
            <a:ext cx="10515600" cy="80594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PT" sz="3600" b="1" dirty="0"/>
              <a:t>Parte B, padrão 3. processos de implementação da GQE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35431"/>
            <a:ext cx="10515600" cy="3141532"/>
          </a:xfrm>
        </p:spPr>
        <p:txBody>
          <a:bodyPr>
            <a:normAutofit/>
          </a:bodyPr>
          <a:lstStyle/>
          <a:p>
            <a:pPr algn="just"/>
            <a:endParaRPr lang="pt-PT" sz="2500" dirty="0"/>
          </a:p>
          <a:p>
            <a:pPr algn="just"/>
            <a:endParaRPr lang="pt-PT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38083"/>
              </p:ext>
            </p:extLst>
          </p:nvPr>
        </p:nvGraphicFramePr>
        <p:xfrm>
          <a:off x="731520" y="1187776"/>
          <a:ext cx="1062228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9120">
                  <a:extLst>
                    <a:ext uri="{9D8B030D-6E8A-4147-A177-3AD203B41FA5}">
                      <a16:colId xmlns:a16="http://schemas.microsoft.com/office/drawing/2014/main" val="2914980929"/>
                    </a:ext>
                  </a:extLst>
                </a:gridCol>
                <a:gridCol w="4963160">
                  <a:extLst>
                    <a:ext uri="{9D8B030D-6E8A-4147-A177-3AD203B41FA5}">
                      <a16:colId xmlns:a16="http://schemas.microsoft.com/office/drawing/2014/main" val="3109041054"/>
                    </a:ext>
                  </a:extLst>
                </a:gridCol>
              </a:tblGrid>
              <a:tr h="4898063">
                <a:tc>
                  <a:txBody>
                    <a:bodyPr/>
                    <a:lstStyle/>
                    <a:p>
                      <a:pPr algn="just"/>
                      <a:r>
                        <a:rPr lang="pt-PT" sz="2300" b="1" dirty="0">
                          <a:solidFill>
                            <a:schemeClr val="tx1"/>
                          </a:solidFill>
                        </a:rPr>
                        <a:t>Pontos de destaque/questões orientadoras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Que meios a agência </a:t>
                      </a:r>
                      <a:r>
                        <a:rPr lang="pt-PT" sz="23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adoptou</a:t>
                      </a: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para garantir que os instrumentos e processos são credíveis? 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Quais são os passos/fases no processo da avaliação externa?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Como as IES são informadas sobre os </a:t>
                      </a:r>
                      <a:r>
                        <a:rPr lang="pt-PT" sz="23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objectivos</a:t>
                      </a: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 finalidades dos processos da AE?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Foram definidas e comunicadas a instituição e ao avaliador perito </a:t>
                      </a:r>
                      <a:r>
                        <a:rPr lang="pt-PT" sz="23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directrizes</a:t>
                      </a: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claras para elaboração dos relatórios?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2300" b="1" dirty="0">
                          <a:solidFill>
                            <a:schemeClr val="tx1"/>
                          </a:solidFill>
                        </a:rPr>
                        <a:t>Exemplos de boas </a:t>
                      </a:r>
                      <a:r>
                        <a:rPr lang="pt-PT" sz="2300" b="1" dirty="0" err="1">
                          <a:solidFill>
                            <a:schemeClr val="tx1"/>
                          </a:solidFill>
                        </a:rPr>
                        <a:t>prácticas</a:t>
                      </a:r>
                      <a:r>
                        <a:rPr lang="pt-PT" sz="2300" b="1" dirty="0">
                          <a:solidFill>
                            <a:schemeClr val="tx1"/>
                          </a:solidFill>
                        </a:rPr>
                        <a:t>/evidência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Manuais/Documentos para procedimentos de avaliação externa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Documentos da AGQ (website, brochuras, comunicações escritas ou orais, etc.)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Documentos descrevendo as etapas principais da avaliação externa e acompanhamento das recomendações 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Documentos para monitoria dos procedimentos de implementação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741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754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573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sz="4000" b="1" dirty="0"/>
              <a:t>Parte C, padrão 7. Recursos humanos e financeiros</a:t>
            </a:r>
            <a:endParaRPr lang="pt-PT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7747"/>
            <a:ext cx="10515600" cy="473317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pt-PT" sz="2500" dirty="0"/>
              <a:t>A AGQ deve despor de recursos humanos e financeiros adequados e apropriados e recursos materiais para cumprir </a:t>
            </a:r>
            <a:r>
              <a:rPr lang="pt-PT" sz="2500" dirty="0" err="1"/>
              <a:t>efectiva</a:t>
            </a:r>
            <a:r>
              <a:rPr lang="pt-PT" sz="2500" dirty="0"/>
              <a:t> e eficientemente o seu mandato de avaliação qualidade</a:t>
            </a:r>
          </a:p>
          <a:p>
            <a:pPr marL="0" indent="0" algn="just">
              <a:buNone/>
            </a:pPr>
            <a:r>
              <a:rPr lang="pt-PT" sz="2500" dirty="0"/>
              <a:t> </a:t>
            </a:r>
          </a:p>
          <a:p>
            <a:pPr algn="just"/>
            <a:r>
              <a:rPr lang="pt-PT" sz="2500" dirty="0"/>
              <a:t>A AGQ dispõe de fundos adequados para prossecução da sua visão, missão.</a:t>
            </a:r>
          </a:p>
          <a:p>
            <a:pPr lvl="1" algn="just"/>
            <a:r>
              <a:rPr lang="pt-PT" sz="2500" dirty="0"/>
              <a:t>Dispõe de instalações adequadas às suas </a:t>
            </a:r>
            <a:r>
              <a:rPr lang="pt-PT" sz="2500" dirty="0" err="1"/>
              <a:t>actividades</a:t>
            </a:r>
            <a:r>
              <a:rPr lang="pt-PT" sz="2500" dirty="0"/>
              <a:t> de GQ; </a:t>
            </a:r>
          </a:p>
          <a:p>
            <a:pPr lvl="1" algn="just"/>
            <a:r>
              <a:rPr lang="pt-PT" sz="2500" dirty="0"/>
              <a:t>Recursos humanos adequados e qualificados, para exercer as suas funções de GQ. </a:t>
            </a:r>
          </a:p>
          <a:p>
            <a:pPr lvl="1" algn="just"/>
            <a:r>
              <a:rPr lang="pt-PT" sz="2500" dirty="0"/>
              <a:t>Garantir melhorias das suas práticas e desenvolvimento; e </a:t>
            </a:r>
          </a:p>
          <a:p>
            <a:pPr lvl="1" algn="just"/>
            <a:r>
              <a:rPr lang="pt-PT" sz="2500" dirty="0"/>
              <a:t>Informar ao público sobre as </a:t>
            </a:r>
            <a:r>
              <a:rPr lang="pt-PT" sz="2500" dirty="0" err="1"/>
              <a:t>actividades</a:t>
            </a:r>
            <a:r>
              <a:rPr lang="pt-PT" sz="2500" dirty="0"/>
              <a:t> e resultados</a:t>
            </a:r>
          </a:p>
        </p:txBody>
      </p:sp>
    </p:spTree>
    <p:extLst>
      <p:ext uri="{BB962C8B-B14F-4D97-AF65-F5344CB8AC3E}">
        <p14:creationId xmlns:p14="http://schemas.microsoft.com/office/powerpoint/2010/main" val="3807645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7162"/>
            <a:ext cx="10515600" cy="80594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PT" sz="4000" b="1" dirty="0"/>
              <a:t>Parte C, padrão 7. Recursos humanos e financeiros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35431"/>
            <a:ext cx="10515600" cy="3141532"/>
          </a:xfrm>
        </p:spPr>
        <p:txBody>
          <a:bodyPr>
            <a:normAutofit/>
          </a:bodyPr>
          <a:lstStyle/>
          <a:p>
            <a:pPr algn="just"/>
            <a:endParaRPr lang="pt-PT" sz="2500" dirty="0"/>
          </a:p>
          <a:p>
            <a:pPr algn="just"/>
            <a:endParaRPr lang="pt-PT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862708"/>
              </p:ext>
            </p:extLst>
          </p:nvPr>
        </p:nvGraphicFramePr>
        <p:xfrm>
          <a:off x="731520" y="1187776"/>
          <a:ext cx="10622280" cy="4898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9120">
                  <a:extLst>
                    <a:ext uri="{9D8B030D-6E8A-4147-A177-3AD203B41FA5}">
                      <a16:colId xmlns:a16="http://schemas.microsoft.com/office/drawing/2014/main" val="2914980929"/>
                    </a:ext>
                  </a:extLst>
                </a:gridCol>
                <a:gridCol w="4963160">
                  <a:extLst>
                    <a:ext uri="{9D8B030D-6E8A-4147-A177-3AD203B41FA5}">
                      <a16:colId xmlns:a16="http://schemas.microsoft.com/office/drawing/2014/main" val="3109041054"/>
                    </a:ext>
                  </a:extLst>
                </a:gridCol>
              </a:tblGrid>
              <a:tr h="4898063">
                <a:tc>
                  <a:txBody>
                    <a:bodyPr/>
                    <a:lstStyle/>
                    <a:p>
                      <a:pPr algn="just"/>
                      <a:r>
                        <a:rPr lang="pt-PT" sz="2300" b="1" dirty="0">
                          <a:solidFill>
                            <a:schemeClr val="tx1"/>
                          </a:solidFill>
                        </a:rPr>
                        <a:t>Pontos de destaque/questões orientadoras</a:t>
                      </a:r>
                    </a:p>
                    <a:p>
                      <a:pPr marL="536400" lvl="2" indent="-342900" algn="just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Descrever e analisar os recursos humanos, financeiros e materiais de que a sua AAQ dispõe para </a:t>
                      </a:r>
                      <a:r>
                        <a:rPr lang="pt-PT" sz="23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efectivamente</a:t>
                      </a: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exercer as suas funções. </a:t>
                      </a:r>
                    </a:p>
                    <a:p>
                      <a:pPr marL="536400" lvl="2" indent="-342900" algn="just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Demonstrar como a estrutura financeira e humana da Agência assegura a sustentabilidade das suas </a:t>
                      </a:r>
                      <a:r>
                        <a:rPr lang="pt-PT" sz="23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actividades</a:t>
                      </a: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dentro do âmbito e em harmonia com as ASG – QA.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2300" b="1" dirty="0">
                          <a:solidFill>
                            <a:schemeClr val="tx1"/>
                          </a:solidFill>
                        </a:rPr>
                        <a:t>Exemplos de boas </a:t>
                      </a:r>
                      <a:r>
                        <a:rPr lang="pt-PT" sz="2300" b="1" dirty="0" err="1">
                          <a:solidFill>
                            <a:schemeClr val="tx1"/>
                          </a:solidFill>
                        </a:rPr>
                        <a:t>prácticas</a:t>
                      </a:r>
                      <a:r>
                        <a:rPr lang="pt-PT" sz="2300" b="1" dirty="0">
                          <a:solidFill>
                            <a:schemeClr val="tx1"/>
                          </a:solidFill>
                        </a:rPr>
                        <a:t>/evidência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Orçamentos anuais e demonstrações financeiras não auditadas das </a:t>
                      </a:r>
                      <a:r>
                        <a:rPr lang="pt-PT" sz="23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AGQ’s</a:t>
                      </a: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Plano estratégico</a:t>
                      </a: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Balanço das </a:t>
                      </a:r>
                      <a:r>
                        <a:rPr lang="pt-PT" sz="23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actividades</a:t>
                      </a:r>
                      <a:endParaRPr lang="pt-PT" sz="2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6400" lvl="2" indent="-34290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PT" sz="23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Tabela ilustrativa das estatísticas dos funcionários, em função das habilitações literárias, do género e idade.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741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220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6569"/>
            <a:ext cx="10515600" cy="28846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pt-PT" dirty="0"/>
              <a:t>Tarefa </a:t>
            </a:r>
          </a:p>
          <a:p>
            <a:pPr marL="0" indent="0" algn="just">
              <a:buNone/>
            </a:pPr>
            <a:endParaRPr lang="pt-PT" dirty="0"/>
          </a:p>
          <a:p>
            <a:pPr algn="just"/>
            <a:r>
              <a:rPr lang="pt-PT" dirty="0"/>
              <a:t>Considerando todo os padrões ASG-QA, mencione 3 que considera desafiadores em termos de sua ocorrência ou evidências/boas práticas. Porquê?</a:t>
            </a:r>
          </a:p>
        </p:txBody>
      </p:sp>
    </p:spTree>
    <p:extLst>
      <p:ext uri="{BB962C8B-B14F-4D97-AF65-F5344CB8AC3E}">
        <p14:creationId xmlns:p14="http://schemas.microsoft.com/office/powerpoint/2010/main" val="221646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sz="4800" b="1" dirty="0"/>
              <a:t>Manual do utilizador dos Padrões e Linhas de Orientação Africanos para a Garantia da Qualidade</a:t>
            </a:r>
            <a:endParaRPr lang="pt-PT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240" y="4458878"/>
            <a:ext cx="4409440" cy="79892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pt-PT" dirty="0"/>
              <a:t>Jorge Jaime Fringe, CNAQ</a:t>
            </a:r>
          </a:p>
          <a:p>
            <a:r>
              <a:rPr lang="pt-PT" dirty="0"/>
              <a:t>11 de Junho de 2026</a:t>
            </a:r>
          </a:p>
        </p:txBody>
      </p:sp>
    </p:spTree>
    <p:extLst>
      <p:ext uri="{BB962C8B-B14F-4D97-AF65-F5344CB8AC3E}">
        <p14:creationId xmlns:p14="http://schemas.microsoft.com/office/powerpoint/2010/main" val="49690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0" y="449967"/>
            <a:ext cx="5242089" cy="964054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pt-PT" b="1" dirty="0"/>
              <a:t>Estrutura dos ASG-QA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ular Callout 4"/>
          <p:cNvSpPr/>
          <p:nvPr/>
        </p:nvSpPr>
        <p:spPr>
          <a:xfrm>
            <a:off x="7538962" y="365125"/>
            <a:ext cx="4284069" cy="2358189"/>
          </a:xfrm>
          <a:prstGeom prst="wedgeRectCallout">
            <a:avLst>
              <a:gd name="adj1" fmla="val -70262"/>
              <a:gd name="adj2" fmla="val 29252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dirty="0"/>
              <a:t>Usada pelas IES para: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Garantir a própria qualidade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Realizar </a:t>
            </a:r>
            <a:r>
              <a:rPr lang="pt-PT" sz="2400" dirty="0" err="1"/>
              <a:t>auto-avaliação</a:t>
            </a:r>
            <a:r>
              <a:rPr lang="pt-PT" sz="2400" dirty="0"/>
              <a:t> para melhorar a qualidade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8534400" y="4835951"/>
            <a:ext cx="3475348" cy="1649690"/>
          </a:xfrm>
          <a:prstGeom prst="wedgeRectCallout">
            <a:avLst>
              <a:gd name="adj1" fmla="val -61436"/>
              <a:gd name="adj2" fmla="val -27957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dirty="0"/>
              <a:t>Usada pelas AGQ para realizar avaliações institucionais ou de cursos e programas nas IES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139750" y="4302644"/>
            <a:ext cx="3555559" cy="2028658"/>
          </a:xfrm>
          <a:prstGeom prst="wedgeRectCallout">
            <a:avLst>
              <a:gd name="adj1" fmla="val 57708"/>
              <a:gd name="adj2" fmla="val -10251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dirty="0"/>
              <a:t>Usada pelas AGQ para: 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Garantir a própria qualidade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Realizar </a:t>
            </a:r>
            <a:r>
              <a:rPr lang="pt-PT" sz="2400" dirty="0" err="1"/>
              <a:t>auto-avaliação</a:t>
            </a:r>
            <a:r>
              <a:rPr lang="pt-PT" sz="2400" dirty="0"/>
              <a:t> em preparação da AE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089716" y="2960016"/>
            <a:ext cx="9426" cy="3770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806153" y="4524866"/>
            <a:ext cx="339365" cy="2073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109330" y="4619134"/>
            <a:ext cx="282802" cy="2168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3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11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b="1" dirty="0" err="1"/>
              <a:t>Objectivo</a:t>
            </a:r>
            <a:r>
              <a:rPr lang="pt-PT" b="1" dirty="0"/>
              <a:t> do manual do utilizador do ASG-QA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5996"/>
            <a:ext cx="10515600" cy="463096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pt-PT" sz="2500" dirty="0"/>
              <a:t>Apoiar a implementação do ASG-QA, fornecendo orientações práticas e explicações:</a:t>
            </a:r>
          </a:p>
          <a:p>
            <a:pPr>
              <a:spcAft>
                <a:spcPts val="1000"/>
              </a:spcAft>
            </a:pPr>
            <a:r>
              <a:rPr lang="pt-PT" sz="2500" dirty="0"/>
              <a:t>Esclarecimentos para melhorar a compreensão e a interpretação do ASG-QA, particularmente relacionados com </a:t>
            </a:r>
            <a:r>
              <a:rPr lang="pt-PT" sz="2500" dirty="0" err="1"/>
              <a:t>aspectos</a:t>
            </a:r>
            <a:r>
              <a:rPr lang="pt-PT" sz="2500" dirty="0"/>
              <a:t> das normas individuais que se revelaram desafiantes nos primeiros anos de utilização;</a:t>
            </a:r>
          </a:p>
          <a:p>
            <a:pPr>
              <a:spcAft>
                <a:spcPts val="1000"/>
              </a:spcAft>
            </a:pPr>
            <a:r>
              <a:rPr lang="pt-PT" sz="2500" dirty="0"/>
              <a:t>Orientações sobre a implementação das normas para as IES e QAA nas fases iniciais de desenvolvimento;</a:t>
            </a:r>
          </a:p>
          <a:p>
            <a:pPr>
              <a:spcAft>
                <a:spcPts val="1000"/>
              </a:spcAft>
            </a:pPr>
            <a:r>
              <a:rPr lang="pt-PT" sz="2500" dirty="0"/>
              <a:t>Exemplos de como as IES e os QAA podem demonstrar que estão a cumprir os compromissos do ASG-QA ao submeterem-se a avaliações internas ou externas.</a:t>
            </a:r>
          </a:p>
        </p:txBody>
      </p:sp>
    </p:spTree>
    <p:extLst>
      <p:ext uri="{BB962C8B-B14F-4D97-AF65-F5344CB8AC3E}">
        <p14:creationId xmlns:p14="http://schemas.microsoft.com/office/powerpoint/2010/main" val="1327473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69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b="1" dirty="0"/>
              <a:t>Público-alvo do manual do utilizador do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4849"/>
            <a:ext cx="10515600" cy="35539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spcAft>
                <a:spcPts val="1000"/>
              </a:spcAft>
              <a:buNone/>
            </a:pPr>
            <a:r>
              <a:rPr lang="pt-PT" dirty="0"/>
              <a:t>O manual do utilizador destina-se a:</a:t>
            </a:r>
          </a:p>
          <a:p>
            <a:pPr lvl="2" algn="just">
              <a:spcAft>
                <a:spcPts val="1000"/>
              </a:spcAft>
            </a:pPr>
            <a:r>
              <a:rPr lang="pt-PT" sz="2800" dirty="0"/>
              <a:t>Profissionais de garantia da qualidade nas IES,</a:t>
            </a:r>
          </a:p>
          <a:p>
            <a:pPr lvl="2" algn="just">
              <a:spcAft>
                <a:spcPts val="1000"/>
              </a:spcAft>
            </a:pPr>
            <a:r>
              <a:rPr lang="pt-PT" sz="2800" dirty="0"/>
              <a:t>Profissionais de garantia da qualidade nas AGQ, </a:t>
            </a:r>
          </a:p>
          <a:p>
            <a:pPr lvl="2" algn="just">
              <a:spcAft>
                <a:spcPts val="1000"/>
              </a:spcAft>
            </a:pPr>
            <a:r>
              <a:rPr lang="pt-PT" sz="2800" dirty="0"/>
              <a:t>Especialistas que realizem avaliações externas de </a:t>
            </a:r>
            <a:r>
              <a:rPr lang="pt-PT" sz="2800" dirty="0" err="1"/>
              <a:t>AQAs</a:t>
            </a:r>
            <a:r>
              <a:rPr lang="pt-PT" sz="2800" dirty="0"/>
              <a:t>,</a:t>
            </a:r>
          </a:p>
          <a:p>
            <a:pPr lvl="2" algn="just">
              <a:spcAft>
                <a:spcPts val="1000"/>
              </a:spcAft>
            </a:pPr>
            <a:r>
              <a:rPr lang="pt-PT" sz="2800" dirty="0"/>
              <a:t>Qualquer organização.</a:t>
            </a:r>
          </a:p>
        </p:txBody>
      </p:sp>
    </p:spTree>
    <p:extLst>
      <p:ext uri="{BB962C8B-B14F-4D97-AF65-F5344CB8AC3E}">
        <p14:creationId xmlns:p14="http://schemas.microsoft.com/office/powerpoint/2010/main" val="3609059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48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sz="3600" b="1" dirty="0"/>
              <a:t>Âmbito e aplicação do manual do utilizador do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7715"/>
            <a:ext cx="10515600" cy="392155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pt-PT" dirty="0"/>
              <a:t>Nenhuma norma ou requisito adicional ao próprio ASG-QA. </a:t>
            </a:r>
          </a:p>
          <a:p>
            <a:pPr>
              <a:spcAft>
                <a:spcPts val="1000"/>
              </a:spcAft>
            </a:pPr>
            <a:r>
              <a:rPr lang="pt-PT" dirty="0"/>
              <a:t>Exemplos ilustrativos, não prescritivos nem exaustivos. </a:t>
            </a:r>
          </a:p>
          <a:p>
            <a:pPr>
              <a:spcAft>
                <a:spcPts val="1000"/>
              </a:spcAft>
            </a:pPr>
            <a:r>
              <a:rPr lang="pt-PT" dirty="0"/>
              <a:t>Incentivo ao seu uso em apoio às normas nacionais e regulamentares de cada país. </a:t>
            </a:r>
          </a:p>
          <a:p>
            <a:pPr>
              <a:spcAft>
                <a:spcPts val="1000"/>
              </a:spcAft>
            </a:pPr>
            <a:r>
              <a:rPr lang="pt-PT" dirty="0"/>
              <a:t>Estruturado da mesma forma que o ASG-QA </a:t>
            </a:r>
          </a:p>
          <a:p>
            <a:pPr>
              <a:spcAft>
                <a:spcPts val="1000"/>
              </a:spcAft>
            </a:pPr>
            <a:r>
              <a:rPr lang="pt-PT" dirty="0"/>
              <a:t>Deve ser lido em conjunto com o ASG-QA.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82663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405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sz="4000" b="1" dirty="0"/>
              <a:t>Conteúdo do manual do utilizador do ASG-QA</a:t>
            </a:r>
            <a:endParaRPr lang="pt-PT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10515600" cy="37895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>
              <a:spcAft>
                <a:spcPts val="1000"/>
              </a:spcAft>
            </a:pPr>
            <a:r>
              <a:rPr lang="pt-PT" dirty="0"/>
              <a:t>Explicação adicional dos principais conceitos e terminologia da garantia da qualidade</a:t>
            </a:r>
          </a:p>
          <a:p>
            <a:pPr algn="just">
              <a:spcAft>
                <a:spcPts val="1000"/>
              </a:spcAft>
            </a:pPr>
            <a:r>
              <a:rPr lang="pt-PT" dirty="0"/>
              <a:t>Exemplos de pontos de destaque e/ou perguntas de orientação</a:t>
            </a:r>
          </a:p>
          <a:p>
            <a:pPr algn="just">
              <a:spcAft>
                <a:spcPts val="1000"/>
              </a:spcAft>
            </a:pPr>
            <a:r>
              <a:rPr lang="pt-PT" dirty="0"/>
              <a:t>Exemplos de boas práticas para cada norma</a:t>
            </a:r>
          </a:p>
          <a:p>
            <a:pPr algn="just">
              <a:spcAft>
                <a:spcPts val="1000"/>
              </a:spcAft>
            </a:pPr>
            <a:r>
              <a:rPr lang="pt-PT" dirty="0"/>
              <a:t>Exemplos de como a conformidade com cada norma pode ser demonstrada através de uma </a:t>
            </a:r>
            <a:r>
              <a:rPr lang="pt-PT" dirty="0" err="1"/>
              <a:t>auto-avaliação</a:t>
            </a:r>
            <a:r>
              <a:rPr lang="pt-PT" dirty="0"/>
              <a:t> e/ou avaliação externa</a:t>
            </a:r>
          </a:p>
        </p:txBody>
      </p:sp>
    </p:spTree>
    <p:extLst>
      <p:ext uri="{BB962C8B-B14F-4D97-AF65-F5344CB8AC3E}">
        <p14:creationId xmlns:p14="http://schemas.microsoft.com/office/powerpoint/2010/main" val="1524609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212725"/>
            <a:ext cx="9194800" cy="8032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pt-PT" sz="3600" b="1" dirty="0"/>
              <a:t>Conteúdo do manual do utilizador do ASG-QA</a:t>
            </a:r>
            <a:endParaRPr lang="pt-PT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050" y="1391804"/>
            <a:ext cx="9486900" cy="5466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13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94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pt-PT" b="1" dirty="0"/>
              <a:t>Parte A, padrão 2.  Governação e gestão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5874"/>
            <a:ext cx="10515600" cy="470108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2600" dirty="0"/>
              <a:t>A instituição deve claramente declarar as estruturas de governação e gestão. Isto garantirá uma governação e gestão sólidas e éticas, incluindo práticas de GQ sólidas que apoiam a realização da sua missão e mandato legal.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PT" sz="2600" dirty="0"/>
              <a:t>Qualificação, competência e experiência da liderança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PT" sz="2600" dirty="0"/>
              <a:t>Pertinência dos órgãos de governação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PT" sz="2600" dirty="0"/>
              <a:t>Política e estrutura de GQ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PT" sz="2600" dirty="0"/>
              <a:t>Participação nos processos de tomada de decisão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PT" sz="2600" dirty="0"/>
              <a:t>Ética, transparência e integridade na </a:t>
            </a:r>
            <a:r>
              <a:rPr lang="pt-PT" sz="2600" dirty="0" err="1"/>
              <a:t>actividades</a:t>
            </a:r>
            <a:r>
              <a:rPr lang="pt-PT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1665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928</Words>
  <Application>Microsoft Office PowerPoint</Application>
  <PresentationFormat>Breitbild</PresentationFormat>
  <Paragraphs>98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PowerPoint-Präsentation</vt:lpstr>
      <vt:lpstr>Manual do utilizador dos Padrões e Linhas de Orientação Africanos para a Garantia da Qualidade</vt:lpstr>
      <vt:lpstr>Estrutura dos ASG-QA</vt:lpstr>
      <vt:lpstr>Objectivo do manual do utilizador do ASG-QA</vt:lpstr>
      <vt:lpstr>Público-alvo do manual do utilizador do ASG-QA</vt:lpstr>
      <vt:lpstr>Âmbito e aplicação do manual do utilizador do ASG-QA</vt:lpstr>
      <vt:lpstr>Conteúdo do manual do utilizador do ASG-QA</vt:lpstr>
      <vt:lpstr>Conteúdo do manual do utilizador do ASG-QA</vt:lpstr>
      <vt:lpstr>Parte A, padrão 2.  Governação e gestão</vt:lpstr>
      <vt:lpstr>Parte A, padrão 2.  Governação e gestão</vt:lpstr>
      <vt:lpstr>Parte B, padrão 3. processos de implementação da GQE</vt:lpstr>
      <vt:lpstr>Parte B, padrão 3. processos de implementação da GQE</vt:lpstr>
      <vt:lpstr>Parte C, padrão 7. Recursos humanos e financeiros</vt:lpstr>
      <vt:lpstr>Parte C, padrão 7. Recursos humanos e financeiros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do utilizador dos Padrões e Linhas de Orientação Africanos para a Garantia da Qualidade</dc:title>
  <dc:creator>Acer</dc:creator>
  <cp:lastModifiedBy>Sarah Lang</cp:lastModifiedBy>
  <cp:revision>18</cp:revision>
  <dcterms:created xsi:type="dcterms:W3CDTF">2026-06-08T10:13:39Z</dcterms:created>
  <dcterms:modified xsi:type="dcterms:W3CDTF">2026-06-09T11:12:23Z</dcterms:modified>
</cp:coreProperties>
</file>