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56" r:id="rId3"/>
    <p:sldId id="257" r:id="rId4"/>
    <p:sldId id="259" r:id="rId5"/>
    <p:sldId id="262" r:id="rId6"/>
    <p:sldId id="261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er" initials="A" lastIdx="1" clrIdx="0">
    <p:extLst>
      <p:ext uri="{19B8F6BF-5375-455C-9EA6-DF929625EA0E}">
        <p15:presenceInfo xmlns:p15="http://schemas.microsoft.com/office/powerpoint/2012/main" userId="e68b137aca3188d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99" autoAdjust="0"/>
    <p:restoredTop sz="94660"/>
  </p:normalViewPr>
  <p:slideViewPr>
    <p:cSldViewPr snapToGrid="0">
      <p:cViewPr varScale="1">
        <p:scale>
          <a:sx n="74" d="100"/>
          <a:sy n="74" d="100"/>
        </p:scale>
        <p:origin x="8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927D4C-6548-4704-BAE8-32479C05E991}" type="doc">
      <dgm:prSet loTypeId="urn:microsoft.com/office/officeart/2005/8/layout/radial6" loCatId="cycle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FFD8583-8AD5-4D61-9C33-AB1ACA13D2C1}">
      <dgm:prSet phldrT="[Text]"/>
      <dgm:spPr/>
      <dgm:t>
        <a:bodyPr/>
        <a:lstStyle/>
        <a:p>
          <a:r>
            <a:rPr lang="en-US" b="1" dirty="0"/>
            <a:t>Parte C</a:t>
          </a:r>
        </a:p>
        <a:p>
          <a:r>
            <a:rPr lang="en-US" b="1" dirty="0"/>
            <a:t>QAAs</a:t>
          </a:r>
        </a:p>
      </dgm:t>
    </dgm:pt>
    <dgm:pt modelId="{0648E1C0-91F6-4E52-A8DC-A6C1EC74F778}">
      <dgm:prSet phldrT="[Text]"/>
      <dgm:spPr/>
      <dgm:t>
        <a:bodyPr/>
        <a:lstStyle/>
        <a:p>
          <a:r>
            <a:rPr lang="en-US" b="1" dirty="0"/>
            <a:t>Parte B</a:t>
          </a:r>
        </a:p>
        <a:p>
          <a:r>
            <a:rPr lang="en-US" b="1" dirty="0"/>
            <a:t>GQE</a:t>
          </a:r>
        </a:p>
      </dgm:t>
    </dgm:pt>
    <dgm:pt modelId="{2EBA0527-1A6F-4FF0-821C-E1C11C1A69D9}">
      <dgm:prSet phldrT="[Text]"/>
      <dgm:spPr/>
      <dgm:t>
        <a:bodyPr/>
        <a:lstStyle/>
        <a:p>
          <a:r>
            <a:rPr lang="en-US" b="1" dirty="0"/>
            <a:t>Parte A</a:t>
          </a:r>
        </a:p>
        <a:p>
          <a:r>
            <a:rPr lang="en-US" b="1" dirty="0"/>
            <a:t>GQI</a:t>
          </a:r>
        </a:p>
      </dgm:t>
    </dgm:pt>
    <dgm:pt modelId="{668DEF29-EED7-4805-8945-95DE207B9AF4}">
      <dgm:prSet phldrT="[Text]"/>
      <dgm:spPr/>
      <dgm:t>
        <a:bodyPr/>
        <a:lstStyle/>
        <a:p>
          <a:r>
            <a:rPr lang="en-US" dirty="0"/>
            <a:t>ASG-QA</a:t>
          </a:r>
        </a:p>
      </dgm:t>
    </dgm:pt>
    <dgm:pt modelId="{84410235-33A6-480B-9A80-BFBA32D4772D}" type="sibTrans" cxnId="{2B2A0FA6-9AF2-48F3-A549-3DFF47C99943}">
      <dgm:prSet/>
      <dgm:spPr/>
      <dgm:t>
        <a:bodyPr/>
        <a:lstStyle/>
        <a:p>
          <a:endParaRPr lang="en-US"/>
        </a:p>
      </dgm:t>
    </dgm:pt>
    <dgm:pt modelId="{9DC66E04-F0EF-49DD-9AD1-1629D6702555}" type="parTrans" cxnId="{2B2A0FA6-9AF2-48F3-A549-3DFF47C99943}">
      <dgm:prSet/>
      <dgm:spPr/>
      <dgm:t>
        <a:bodyPr/>
        <a:lstStyle/>
        <a:p>
          <a:endParaRPr lang="en-US"/>
        </a:p>
      </dgm:t>
    </dgm:pt>
    <dgm:pt modelId="{17259F2A-9D7B-4334-ADD5-68AA289B5BFC}" type="sibTrans" cxnId="{D7DD956B-E183-4667-A879-3AE50E46BC55}">
      <dgm:prSet/>
      <dgm:spPr/>
      <dgm:t>
        <a:bodyPr/>
        <a:lstStyle/>
        <a:p>
          <a:endParaRPr lang="en-US"/>
        </a:p>
      </dgm:t>
    </dgm:pt>
    <dgm:pt modelId="{5B6A5897-EC53-40C0-B17A-2EA0E3645132}" type="parTrans" cxnId="{D7DD956B-E183-4667-A879-3AE50E46BC55}">
      <dgm:prSet/>
      <dgm:spPr/>
      <dgm:t>
        <a:bodyPr/>
        <a:lstStyle/>
        <a:p>
          <a:endParaRPr lang="en-US"/>
        </a:p>
      </dgm:t>
    </dgm:pt>
    <dgm:pt modelId="{D730527D-AADD-42E6-87A1-A17FA81A8C95}" type="sibTrans" cxnId="{7BEF70E7-1D49-49C9-BAE0-BC7A141D1CFA}">
      <dgm:prSet/>
      <dgm:spPr/>
      <dgm:t>
        <a:bodyPr/>
        <a:lstStyle/>
        <a:p>
          <a:endParaRPr lang="en-US"/>
        </a:p>
      </dgm:t>
    </dgm:pt>
    <dgm:pt modelId="{C7121BBB-EC2B-4687-AE1D-5C0BD6D0CC4E}" type="parTrans" cxnId="{7BEF70E7-1D49-49C9-BAE0-BC7A141D1CFA}">
      <dgm:prSet/>
      <dgm:spPr/>
      <dgm:t>
        <a:bodyPr/>
        <a:lstStyle/>
        <a:p>
          <a:endParaRPr lang="en-US"/>
        </a:p>
      </dgm:t>
    </dgm:pt>
    <dgm:pt modelId="{DBC710FE-C00F-49D8-8C7C-8157E95672B9}" type="sibTrans" cxnId="{C66D182C-85FC-4EBA-A46D-CA6F8227802F}">
      <dgm:prSet/>
      <dgm:spPr/>
      <dgm:t>
        <a:bodyPr/>
        <a:lstStyle/>
        <a:p>
          <a:endParaRPr lang="en-US"/>
        </a:p>
      </dgm:t>
    </dgm:pt>
    <dgm:pt modelId="{10617A55-8764-4244-B446-7503C984C6CF}" type="parTrans" cxnId="{C66D182C-85FC-4EBA-A46D-CA6F8227802F}">
      <dgm:prSet/>
      <dgm:spPr/>
      <dgm:t>
        <a:bodyPr/>
        <a:lstStyle/>
        <a:p>
          <a:endParaRPr lang="en-US"/>
        </a:p>
      </dgm:t>
    </dgm:pt>
    <dgm:pt modelId="{E32B03B7-38B8-4F84-B43E-D5CDDA37DFB9}" type="pres">
      <dgm:prSet presAssocID="{1E927D4C-6548-4704-BAE8-32479C05E99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17D96AF2-7CF5-4F78-B3E1-CFCCCC09DE05}" type="pres">
      <dgm:prSet presAssocID="{668DEF29-EED7-4805-8945-95DE207B9AF4}" presName="centerShape" presStyleLbl="node0" presStyleIdx="0" presStyleCnt="1"/>
      <dgm:spPr/>
    </dgm:pt>
    <dgm:pt modelId="{69005187-560B-442F-BFA8-9851B1F6B2AC}" type="pres">
      <dgm:prSet presAssocID="{2EBA0527-1A6F-4FF0-821C-E1C11C1A69D9}" presName="node" presStyleLbl="node1" presStyleIdx="0" presStyleCnt="3">
        <dgm:presLayoutVars>
          <dgm:bulletEnabled val="1"/>
        </dgm:presLayoutVars>
      </dgm:prSet>
      <dgm:spPr/>
    </dgm:pt>
    <dgm:pt modelId="{4E101125-A9E7-4F26-B2FE-F0C591B644A5}" type="pres">
      <dgm:prSet presAssocID="{2EBA0527-1A6F-4FF0-821C-E1C11C1A69D9}" presName="dummy" presStyleCnt="0"/>
      <dgm:spPr/>
    </dgm:pt>
    <dgm:pt modelId="{38DBD4DD-0EC0-42B8-87A8-2223A3D42D65}" type="pres">
      <dgm:prSet presAssocID="{DBC710FE-C00F-49D8-8C7C-8157E95672B9}" presName="sibTrans" presStyleLbl="sibTrans2D1" presStyleIdx="0" presStyleCnt="3"/>
      <dgm:spPr/>
    </dgm:pt>
    <dgm:pt modelId="{8DCA1A58-FFDA-46E7-AA6F-B94777C7BDAB}" type="pres">
      <dgm:prSet presAssocID="{0648E1C0-91F6-4E52-A8DC-A6C1EC74F778}" presName="node" presStyleLbl="node1" presStyleIdx="1" presStyleCnt="3">
        <dgm:presLayoutVars>
          <dgm:bulletEnabled val="1"/>
        </dgm:presLayoutVars>
      </dgm:prSet>
      <dgm:spPr/>
    </dgm:pt>
    <dgm:pt modelId="{28BC18E6-F41C-4264-84C6-AD8D8C19E6F6}" type="pres">
      <dgm:prSet presAssocID="{0648E1C0-91F6-4E52-A8DC-A6C1EC74F778}" presName="dummy" presStyleCnt="0"/>
      <dgm:spPr/>
    </dgm:pt>
    <dgm:pt modelId="{C286A556-7F27-4481-817D-33A119EEE3EE}" type="pres">
      <dgm:prSet presAssocID="{D730527D-AADD-42E6-87A1-A17FA81A8C95}" presName="sibTrans" presStyleLbl="sibTrans2D1" presStyleIdx="1" presStyleCnt="3"/>
      <dgm:spPr/>
    </dgm:pt>
    <dgm:pt modelId="{034C8A86-1EBA-459A-B7BA-413137D48F35}" type="pres">
      <dgm:prSet presAssocID="{DFFD8583-8AD5-4D61-9C33-AB1ACA13D2C1}" presName="node" presStyleLbl="node1" presStyleIdx="2" presStyleCnt="3">
        <dgm:presLayoutVars>
          <dgm:bulletEnabled val="1"/>
        </dgm:presLayoutVars>
      </dgm:prSet>
      <dgm:spPr/>
    </dgm:pt>
    <dgm:pt modelId="{E3982329-43B6-4304-938A-B551E0FC1BC1}" type="pres">
      <dgm:prSet presAssocID="{DFFD8583-8AD5-4D61-9C33-AB1ACA13D2C1}" presName="dummy" presStyleCnt="0"/>
      <dgm:spPr/>
    </dgm:pt>
    <dgm:pt modelId="{F4D5191D-0A3A-4657-B766-9ECC7A227CDC}" type="pres">
      <dgm:prSet presAssocID="{17259F2A-9D7B-4334-ADD5-68AA289B5BFC}" presName="sibTrans" presStyleLbl="sibTrans2D1" presStyleIdx="2" presStyleCnt="3"/>
      <dgm:spPr/>
    </dgm:pt>
  </dgm:ptLst>
  <dgm:cxnLst>
    <dgm:cxn modelId="{C66D182C-85FC-4EBA-A46D-CA6F8227802F}" srcId="{668DEF29-EED7-4805-8945-95DE207B9AF4}" destId="{2EBA0527-1A6F-4FF0-821C-E1C11C1A69D9}" srcOrd="0" destOrd="0" parTransId="{10617A55-8764-4244-B446-7503C984C6CF}" sibTransId="{DBC710FE-C00F-49D8-8C7C-8157E95672B9}"/>
    <dgm:cxn modelId="{D9E95C2D-DE81-4F47-891C-438E5D1EA4DC}" type="presOf" srcId="{1E927D4C-6548-4704-BAE8-32479C05E991}" destId="{E32B03B7-38B8-4F84-B43E-D5CDDA37DFB9}" srcOrd="0" destOrd="0" presId="urn:microsoft.com/office/officeart/2005/8/layout/radial6"/>
    <dgm:cxn modelId="{D9D15F34-4EE6-437A-B7A2-87077CA88495}" type="presOf" srcId="{668DEF29-EED7-4805-8945-95DE207B9AF4}" destId="{17D96AF2-7CF5-4F78-B3E1-CFCCCC09DE05}" srcOrd="0" destOrd="0" presId="urn:microsoft.com/office/officeart/2005/8/layout/radial6"/>
    <dgm:cxn modelId="{E5124139-32C9-486C-85F4-9FCB5AB0D579}" type="presOf" srcId="{2EBA0527-1A6F-4FF0-821C-E1C11C1A69D9}" destId="{69005187-560B-442F-BFA8-9851B1F6B2AC}" srcOrd="0" destOrd="0" presId="urn:microsoft.com/office/officeart/2005/8/layout/radial6"/>
    <dgm:cxn modelId="{5B414F5B-0747-4A5C-AE73-D044396E21B8}" type="presOf" srcId="{DBC710FE-C00F-49D8-8C7C-8157E95672B9}" destId="{38DBD4DD-0EC0-42B8-87A8-2223A3D42D65}" srcOrd="0" destOrd="0" presId="urn:microsoft.com/office/officeart/2005/8/layout/radial6"/>
    <dgm:cxn modelId="{CDCA2467-2136-40B0-AB7E-027B7FB8718A}" type="presOf" srcId="{0648E1C0-91F6-4E52-A8DC-A6C1EC74F778}" destId="{8DCA1A58-FFDA-46E7-AA6F-B94777C7BDAB}" srcOrd="0" destOrd="0" presId="urn:microsoft.com/office/officeart/2005/8/layout/radial6"/>
    <dgm:cxn modelId="{D7DD956B-E183-4667-A879-3AE50E46BC55}" srcId="{668DEF29-EED7-4805-8945-95DE207B9AF4}" destId="{DFFD8583-8AD5-4D61-9C33-AB1ACA13D2C1}" srcOrd="2" destOrd="0" parTransId="{5B6A5897-EC53-40C0-B17A-2EA0E3645132}" sibTransId="{17259F2A-9D7B-4334-ADD5-68AA289B5BFC}"/>
    <dgm:cxn modelId="{F7406A9D-66A7-404E-A4E6-8E55EEB4692B}" type="presOf" srcId="{D730527D-AADD-42E6-87A1-A17FA81A8C95}" destId="{C286A556-7F27-4481-817D-33A119EEE3EE}" srcOrd="0" destOrd="0" presId="urn:microsoft.com/office/officeart/2005/8/layout/radial6"/>
    <dgm:cxn modelId="{2B2A0FA6-9AF2-48F3-A549-3DFF47C99943}" srcId="{1E927D4C-6548-4704-BAE8-32479C05E991}" destId="{668DEF29-EED7-4805-8945-95DE207B9AF4}" srcOrd="0" destOrd="0" parTransId="{9DC66E04-F0EF-49DD-9AD1-1629D6702555}" sibTransId="{84410235-33A6-480B-9A80-BFBA32D4772D}"/>
    <dgm:cxn modelId="{7A6170B4-559D-4B42-8156-0D1F033B78C6}" type="presOf" srcId="{17259F2A-9D7B-4334-ADD5-68AA289B5BFC}" destId="{F4D5191D-0A3A-4657-B766-9ECC7A227CDC}" srcOrd="0" destOrd="0" presId="urn:microsoft.com/office/officeart/2005/8/layout/radial6"/>
    <dgm:cxn modelId="{590D94D9-2DA5-4E67-9A5B-43DC85B56A53}" type="presOf" srcId="{DFFD8583-8AD5-4D61-9C33-AB1ACA13D2C1}" destId="{034C8A86-1EBA-459A-B7BA-413137D48F35}" srcOrd="0" destOrd="0" presId="urn:microsoft.com/office/officeart/2005/8/layout/radial6"/>
    <dgm:cxn modelId="{7BEF70E7-1D49-49C9-BAE0-BC7A141D1CFA}" srcId="{668DEF29-EED7-4805-8945-95DE207B9AF4}" destId="{0648E1C0-91F6-4E52-A8DC-A6C1EC74F778}" srcOrd="1" destOrd="0" parTransId="{C7121BBB-EC2B-4687-AE1D-5C0BD6D0CC4E}" sibTransId="{D730527D-AADD-42E6-87A1-A17FA81A8C95}"/>
    <dgm:cxn modelId="{ADED6A9F-BC55-42AB-85F7-E8915D8FA4CC}" type="presParOf" srcId="{E32B03B7-38B8-4F84-B43E-D5CDDA37DFB9}" destId="{17D96AF2-7CF5-4F78-B3E1-CFCCCC09DE05}" srcOrd="0" destOrd="0" presId="urn:microsoft.com/office/officeart/2005/8/layout/radial6"/>
    <dgm:cxn modelId="{3D9A3B6D-8E60-4754-ABDE-DF4C08773AC3}" type="presParOf" srcId="{E32B03B7-38B8-4F84-B43E-D5CDDA37DFB9}" destId="{69005187-560B-442F-BFA8-9851B1F6B2AC}" srcOrd="1" destOrd="0" presId="urn:microsoft.com/office/officeart/2005/8/layout/radial6"/>
    <dgm:cxn modelId="{371CDB5D-45C4-4A09-8286-F22DF699D5D9}" type="presParOf" srcId="{E32B03B7-38B8-4F84-B43E-D5CDDA37DFB9}" destId="{4E101125-A9E7-4F26-B2FE-F0C591B644A5}" srcOrd="2" destOrd="0" presId="urn:microsoft.com/office/officeart/2005/8/layout/radial6"/>
    <dgm:cxn modelId="{5C81FF55-8BA7-42F2-899B-70ED9EFB912A}" type="presParOf" srcId="{E32B03B7-38B8-4F84-B43E-D5CDDA37DFB9}" destId="{38DBD4DD-0EC0-42B8-87A8-2223A3D42D65}" srcOrd="3" destOrd="0" presId="urn:microsoft.com/office/officeart/2005/8/layout/radial6"/>
    <dgm:cxn modelId="{2E89C159-6010-45AD-AE23-5B18F861EC89}" type="presParOf" srcId="{E32B03B7-38B8-4F84-B43E-D5CDDA37DFB9}" destId="{8DCA1A58-FFDA-46E7-AA6F-B94777C7BDAB}" srcOrd="4" destOrd="0" presId="urn:microsoft.com/office/officeart/2005/8/layout/radial6"/>
    <dgm:cxn modelId="{BBBA4266-E3BE-4678-87D0-CF5BA1892F0B}" type="presParOf" srcId="{E32B03B7-38B8-4F84-B43E-D5CDDA37DFB9}" destId="{28BC18E6-F41C-4264-84C6-AD8D8C19E6F6}" srcOrd="5" destOrd="0" presId="urn:microsoft.com/office/officeart/2005/8/layout/radial6"/>
    <dgm:cxn modelId="{8F02F1C0-6042-49D8-8A48-B9392DA0ED01}" type="presParOf" srcId="{E32B03B7-38B8-4F84-B43E-D5CDDA37DFB9}" destId="{C286A556-7F27-4481-817D-33A119EEE3EE}" srcOrd="6" destOrd="0" presId="urn:microsoft.com/office/officeart/2005/8/layout/radial6"/>
    <dgm:cxn modelId="{1E9B73F1-B062-4AB6-B5D8-80436EF34DD9}" type="presParOf" srcId="{E32B03B7-38B8-4F84-B43E-D5CDDA37DFB9}" destId="{034C8A86-1EBA-459A-B7BA-413137D48F35}" srcOrd="7" destOrd="0" presId="urn:microsoft.com/office/officeart/2005/8/layout/radial6"/>
    <dgm:cxn modelId="{AD98A7E0-0F2C-4A59-8234-C8F3F0F03BCE}" type="presParOf" srcId="{E32B03B7-38B8-4F84-B43E-D5CDDA37DFB9}" destId="{E3982329-43B6-4304-938A-B551E0FC1BC1}" srcOrd="8" destOrd="0" presId="urn:microsoft.com/office/officeart/2005/8/layout/radial6"/>
    <dgm:cxn modelId="{D5CA0440-EE5A-4423-B624-80F3396DC302}" type="presParOf" srcId="{E32B03B7-38B8-4F84-B43E-D5CDDA37DFB9}" destId="{F4D5191D-0A3A-4657-B766-9ECC7A227CDC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D5191D-0A3A-4657-B766-9ECC7A227CDC}">
      <dsp:nvSpPr>
        <dsp:cNvPr id="0" name=""/>
        <dsp:cNvSpPr/>
      </dsp:nvSpPr>
      <dsp:spPr>
        <a:xfrm>
          <a:off x="3466511" y="535777"/>
          <a:ext cx="3582576" cy="3582576"/>
        </a:xfrm>
        <a:prstGeom prst="blockArc">
          <a:avLst>
            <a:gd name="adj1" fmla="val 9000000"/>
            <a:gd name="adj2" fmla="val 16200000"/>
            <a:gd name="adj3" fmla="val 4637"/>
          </a:avLst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86A556-7F27-4481-817D-33A119EEE3EE}">
      <dsp:nvSpPr>
        <dsp:cNvPr id="0" name=""/>
        <dsp:cNvSpPr/>
      </dsp:nvSpPr>
      <dsp:spPr>
        <a:xfrm>
          <a:off x="3466511" y="535777"/>
          <a:ext cx="3582576" cy="3582576"/>
        </a:xfrm>
        <a:prstGeom prst="blockArc">
          <a:avLst>
            <a:gd name="adj1" fmla="val 1800000"/>
            <a:gd name="adj2" fmla="val 9000000"/>
            <a:gd name="adj3" fmla="val 4637"/>
          </a:avLst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DBD4DD-0EC0-42B8-87A8-2223A3D42D65}">
      <dsp:nvSpPr>
        <dsp:cNvPr id="0" name=""/>
        <dsp:cNvSpPr/>
      </dsp:nvSpPr>
      <dsp:spPr>
        <a:xfrm>
          <a:off x="3466511" y="535777"/>
          <a:ext cx="3582576" cy="3582576"/>
        </a:xfrm>
        <a:prstGeom prst="blockArc">
          <a:avLst>
            <a:gd name="adj1" fmla="val 16200000"/>
            <a:gd name="adj2" fmla="val 1800000"/>
            <a:gd name="adj3" fmla="val 463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D96AF2-7CF5-4F78-B3E1-CFCCCC09DE05}">
      <dsp:nvSpPr>
        <dsp:cNvPr id="0" name=""/>
        <dsp:cNvSpPr/>
      </dsp:nvSpPr>
      <dsp:spPr>
        <a:xfrm>
          <a:off x="4433701" y="1502967"/>
          <a:ext cx="1648197" cy="16481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/>
            <a:t>ASG-QA</a:t>
          </a:r>
        </a:p>
      </dsp:txBody>
      <dsp:txXfrm>
        <a:off x="4675074" y="1744340"/>
        <a:ext cx="1165451" cy="1165451"/>
      </dsp:txXfrm>
    </dsp:sp>
    <dsp:sp modelId="{69005187-560B-442F-BFA8-9851B1F6B2AC}">
      <dsp:nvSpPr>
        <dsp:cNvPr id="0" name=""/>
        <dsp:cNvSpPr/>
      </dsp:nvSpPr>
      <dsp:spPr>
        <a:xfrm>
          <a:off x="4680931" y="443"/>
          <a:ext cx="1153737" cy="11537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Parte A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GQI</a:t>
          </a:r>
        </a:p>
      </dsp:txBody>
      <dsp:txXfrm>
        <a:off x="4849892" y="169404"/>
        <a:ext cx="815815" cy="815815"/>
      </dsp:txXfrm>
    </dsp:sp>
    <dsp:sp modelId="{8DCA1A58-FFDA-46E7-AA6F-B94777C7BDAB}">
      <dsp:nvSpPr>
        <dsp:cNvPr id="0" name=""/>
        <dsp:cNvSpPr/>
      </dsp:nvSpPr>
      <dsp:spPr>
        <a:xfrm>
          <a:off x="6196262" y="2625073"/>
          <a:ext cx="1153737" cy="1153737"/>
        </a:xfrm>
        <a:prstGeom prst="ellipse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Parte B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GQE</a:t>
          </a:r>
        </a:p>
      </dsp:txBody>
      <dsp:txXfrm>
        <a:off x="6365223" y="2794034"/>
        <a:ext cx="815815" cy="815815"/>
      </dsp:txXfrm>
    </dsp:sp>
    <dsp:sp modelId="{034C8A86-1EBA-459A-B7BA-413137D48F35}">
      <dsp:nvSpPr>
        <dsp:cNvPr id="0" name=""/>
        <dsp:cNvSpPr/>
      </dsp:nvSpPr>
      <dsp:spPr>
        <a:xfrm>
          <a:off x="3165599" y="2625073"/>
          <a:ext cx="1153737" cy="1153737"/>
        </a:xfrm>
        <a:prstGeom prst="ellips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Parte C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QAAs</a:t>
          </a:r>
        </a:p>
      </dsp:txBody>
      <dsp:txXfrm>
        <a:off x="3334560" y="2794034"/>
        <a:ext cx="815815" cy="8158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sv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06024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8344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2255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Icono&#10;&#10;Descripción generada automáticamente">
            <a:extLst>
              <a:ext uri="{FF2B5EF4-FFF2-40B4-BE49-F238E27FC236}">
                <a16:creationId xmlns:a16="http://schemas.microsoft.com/office/drawing/2014/main" id="{B6766C1C-620F-0438-5DA0-01798F29A9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5706" y="0"/>
            <a:ext cx="9675294" cy="6858000"/>
          </a:xfrm>
          <a:prstGeom prst="rect">
            <a:avLst/>
          </a:prstGeom>
        </p:spPr>
      </p:pic>
      <p:pic>
        <p:nvPicPr>
          <p:cNvPr id="7" name="Imagen 6" descr="Un dibujo de una cara feliz&#10;&#10;Descripción generada automáticamente con confianza baja">
            <a:extLst>
              <a:ext uri="{FF2B5EF4-FFF2-40B4-BE49-F238E27FC236}">
                <a16:creationId xmlns:a16="http://schemas.microsoft.com/office/drawing/2014/main" id="{9C4B20E7-3EB4-BF29-E35A-8545C2234FC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4856" y="2382717"/>
            <a:ext cx="6090377" cy="1900197"/>
          </a:xfrm>
          <a:prstGeom prst="rect">
            <a:avLst/>
          </a:prstGeom>
        </p:spPr>
      </p:pic>
      <p:pic>
        <p:nvPicPr>
          <p:cNvPr id="8" name="Picture 24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4369BB79-969D-B53A-A716-664A204848E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732"/>
          <a:stretch/>
        </p:blipFill>
        <p:spPr>
          <a:xfrm>
            <a:off x="9240986" y="349670"/>
            <a:ext cx="2642535" cy="128041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F2F25DA-9FB2-E31D-1E15-83CC0DDFE4C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80256" y="5760644"/>
            <a:ext cx="754174" cy="915588"/>
          </a:xfrm>
          <a:prstGeom prst="rect">
            <a:avLst/>
          </a:prstGeom>
        </p:spPr>
      </p:pic>
      <p:pic>
        <p:nvPicPr>
          <p:cNvPr id="11" name="Picture 32" descr="A picture containing drawing, food, plate&#10;&#10;Description automatically generated">
            <a:extLst>
              <a:ext uri="{FF2B5EF4-FFF2-40B4-BE49-F238E27FC236}">
                <a16:creationId xmlns:a16="http://schemas.microsoft.com/office/drawing/2014/main" id="{148A4F17-445A-66CB-1B61-6E579F31C924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253" y="5818922"/>
            <a:ext cx="1167274" cy="771043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209FB97B-097D-3136-82FD-95E63E3EBE3E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83641" y="5916448"/>
            <a:ext cx="1820266" cy="575990"/>
          </a:xfrm>
          <a:prstGeom prst="rect">
            <a:avLst/>
          </a:prstGeom>
        </p:spPr>
      </p:pic>
      <p:pic>
        <p:nvPicPr>
          <p:cNvPr id="2" name="Imagen 1" descr="Logotipo&#10;&#10;Descripción generada automáticamente con confianza baja">
            <a:extLst>
              <a:ext uri="{FF2B5EF4-FFF2-40B4-BE49-F238E27FC236}">
                <a16:creationId xmlns:a16="http://schemas.microsoft.com/office/drawing/2014/main" id="{3B270AD6-B9A5-973D-AEF8-78AB10B73CCF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427" y="192369"/>
            <a:ext cx="1996809" cy="11994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08CB15B-07CC-17A7-63D1-E7DEDF348B79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52467" y="580030"/>
            <a:ext cx="1022827" cy="1076302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B50717E4-5765-1DD1-9818-C80D5BC9FB9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842722" y="5860630"/>
            <a:ext cx="2419350" cy="647700"/>
          </a:xfrm>
          <a:prstGeom prst="rect">
            <a:avLst/>
          </a:prstGeom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B518B091-0FA3-AE7E-8DB7-48CB6CD9EC4B}"/>
              </a:ext>
            </a:extLst>
          </p:cNvPr>
          <p:cNvSpPr txBox="1"/>
          <p:nvPr userDrawn="1"/>
        </p:nvSpPr>
        <p:spPr>
          <a:xfrm>
            <a:off x="6366617" y="4600960"/>
            <a:ext cx="4050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IQA-Training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177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8448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4766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62241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09841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46745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6515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08038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24268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6CDD2-6BE2-4635-B754-6700AF95C4F2}" type="datetimeFigureOut">
              <a:rPr lang="pt-PT" smtClean="0"/>
              <a:t>09/06/2026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CD621-F06A-4B2F-B3BC-5B9E284A9EE2}" type="slidenum">
              <a:rPr lang="pt-PT" smtClean="0"/>
              <a:t>‹Nr.›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43858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58285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4401" y="1700463"/>
            <a:ext cx="4251323" cy="480131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t-PT" dirty="0"/>
              <a:t>Visão, Missão e </a:t>
            </a:r>
            <a:r>
              <a:rPr lang="pt-PT" dirty="0" err="1"/>
              <a:t>Objectivos</a:t>
            </a:r>
            <a:r>
              <a:rPr lang="pt-PT" dirty="0"/>
              <a:t> Estratégicos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Governação e Gestão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Recursos Humanos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Gestão dos Recursos Financeiros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Infraestrutura e serviços de apoio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Recrutamento, admissão, progressão, certificação e serviços de apoio ao estudante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Desenho, aprovação, monitoria de cursos e/ou programas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Ensino, aprendizagem e avaliação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Investigação e inovação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 err="1"/>
              <a:t>Actividades</a:t>
            </a:r>
            <a:r>
              <a:rPr lang="pt-PT" dirty="0"/>
              <a:t> de extensão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 Gestão da informação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Comunicação pública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Cooperação, mobilidade do pessoal e do estudante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20792" y="1905668"/>
            <a:ext cx="3226282" cy="39703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t-PT" dirty="0" err="1"/>
              <a:t>Objectivos</a:t>
            </a:r>
            <a:r>
              <a:rPr lang="pt-PT" dirty="0"/>
              <a:t> da EQA e Considerações para a IQA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 err="1"/>
              <a:t>Concepção</a:t>
            </a:r>
            <a:r>
              <a:rPr lang="pt-PT" dirty="0"/>
              <a:t> de mecanismos de garantia de qualidade externa adequados à finalidade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Processos de implementação da EQA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Independência da avaliação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Resultados e decisão de avaliação externa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Revisão Periódica de Instituições e Programas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Queixas e Reclamações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589389" y="1899879"/>
            <a:ext cx="3343373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t-PT" dirty="0"/>
              <a:t>Estatuto legal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Formulação da visão e missão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Governação e gestão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Independência da AGQ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Políticas, processos e </a:t>
            </a:r>
            <a:r>
              <a:rPr lang="pt-PT" dirty="0" err="1"/>
              <a:t>actividades</a:t>
            </a:r>
            <a:r>
              <a:rPr lang="pt-PT" dirty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Garantia de qualidade interna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Recursos financeiros e recursos humanos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Benchmarking, redes e colaboração </a:t>
            </a:r>
          </a:p>
          <a:p>
            <a:pPr marL="342900" indent="-342900">
              <a:buFont typeface="+mj-lt"/>
              <a:buAutoNum type="arabicPeriod"/>
            </a:pPr>
            <a:r>
              <a:rPr lang="pt-PT" dirty="0"/>
              <a:t>Revisão periódica das AGQ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1099" y="427257"/>
            <a:ext cx="3747567" cy="646331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dirty="0"/>
              <a:t>Parte A: IQA - padrões que as IES utilizam ao realizar a </a:t>
            </a:r>
            <a:r>
              <a:rPr lang="pt-PT" dirty="0" err="1"/>
              <a:t>auto-avaliação</a:t>
            </a:r>
            <a:endParaRPr lang="pt-PT" dirty="0"/>
          </a:p>
        </p:txBody>
      </p:sp>
      <p:sp>
        <p:nvSpPr>
          <p:cNvPr id="8" name="TextBox 7"/>
          <p:cNvSpPr txBox="1"/>
          <p:nvPr/>
        </p:nvSpPr>
        <p:spPr>
          <a:xfrm>
            <a:off x="4856044" y="406765"/>
            <a:ext cx="3431356" cy="92333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dirty="0"/>
              <a:t>Parte B - métodos e processos que as AGQ devem utilizar na avaliação de cursos, programas ou 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89389" y="406765"/>
            <a:ext cx="3343373" cy="92333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PT" dirty="0"/>
              <a:t>Parte C: padrões que as AGQ utilizam ao realizar a </a:t>
            </a:r>
            <a:r>
              <a:rPr lang="pt-PT" dirty="0" err="1"/>
              <a:t>auto-avaliação</a:t>
            </a:r>
            <a:r>
              <a:rPr lang="pt-PT" dirty="0"/>
              <a:t> (IQA)</a:t>
            </a:r>
          </a:p>
        </p:txBody>
      </p:sp>
      <p:sp>
        <p:nvSpPr>
          <p:cNvPr id="10" name="Down Arrow 9"/>
          <p:cNvSpPr/>
          <p:nvPr/>
        </p:nvSpPr>
        <p:spPr>
          <a:xfrm>
            <a:off x="2152206" y="1107115"/>
            <a:ext cx="405352" cy="559820"/>
          </a:xfrm>
          <a:prstGeom prst="downArrow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1" name="Down Arrow 10"/>
          <p:cNvSpPr/>
          <p:nvPr/>
        </p:nvSpPr>
        <p:spPr>
          <a:xfrm>
            <a:off x="6394184" y="1419129"/>
            <a:ext cx="355076" cy="480750"/>
          </a:xfrm>
          <a:prstGeom prst="downArrow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2" name="Down Arrow 11"/>
          <p:cNvSpPr/>
          <p:nvPr/>
        </p:nvSpPr>
        <p:spPr>
          <a:xfrm>
            <a:off x="9971904" y="1378883"/>
            <a:ext cx="311085" cy="454847"/>
          </a:xfrm>
          <a:prstGeom prst="downArrow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573853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3121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PT" sz="3200" dirty="0"/>
              <a:t>Tarefa individual</a:t>
            </a:r>
          </a:p>
          <a:p>
            <a:pPr algn="just"/>
            <a:r>
              <a:rPr lang="pt-PT" sz="3200" dirty="0"/>
              <a:t>Em cinco minutos </a:t>
            </a:r>
            <a:r>
              <a:rPr lang="pt-PT" sz="3200" dirty="0" err="1"/>
              <a:t>reflicta</a:t>
            </a:r>
            <a:r>
              <a:rPr lang="pt-PT" sz="3200" dirty="0"/>
              <a:t> sobre em que medida ocorre alinhamento entre as dimensões/indicadores de qualidade empregues no seu país e os padrões ASG-QA (parte A)?</a:t>
            </a:r>
          </a:p>
          <a:p>
            <a:pPr algn="just"/>
            <a:endParaRPr lang="pt-PT" sz="3200" dirty="0"/>
          </a:p>
          <a:p>
            <a:pPr algn="just"/>
            <a:r>
              <a:rPr lang="pt-PT" sz="3200" dirty="0"/>
              <a:t>Havendo, qual(</a:t>
            </a:r>
            <a:r>
              <a:rPr lang="pt-PT" sz="3200" dirty="0" err="1"/>
              <a:t>is</a:t>
            </a:r>
            <a:r>
              <a:rPr lang="pt-PT" sz="3200" dirty="0"/>
              <a:t>) é(são) a(s) norma(s) dos padrões africanos que não encontra(m) cobertura (suficiente) no seu país?</a:t>
            </a:r>
          </a:p>
        </p:txBody>
      </p:sp>
    </p:spTree>
    <p:extLst>
      <p:ext uri="{BB962C8B-B14F-4D97-AF65-F5344CB8AC3E}">
        <p14:creationId xmlns:p14="http://schemas.microsoft.com/office/powerpoint/2010/main" val="2724952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02543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PT" sz="4800" b="1" dirty="0"/>
              <a:t>Padrões e Linhas de Orientações Africanos de Garantia de Qualidade do Ensino Superior (ASG-QA)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19134" y="5137607"/>
            <a:ext cx="3459637" cy="610385"/>
          </a:xfrm>
        </p:spPr>
        <p:txBody>
          <a:bodyPr>
            <a:normAutofit fontScale="70000" lnSpcReduction="20000"/>
          </a:bodyPr>
          <a:lstStyle/>
          <a:p>
            <a:r>
              <a:rPr lang="pt-PT" dirty="0"/>
              <a:t>Jorge Jaime Fringe, CNAQ</a:t>
            </a:r>
          </a:p>
          <a:p>
            <a:r>
              <a:rPr lang="pt-PT" dirty="0"/>
              <a:t>11 de Junho de 2026</a:t>
            </a:r>
          </a:p>
        </p:txBody>
      </p:sp>
    </p:spTree>
    <p:extLst>
      <p:ext uri="{BB962C8B-B14F-4D97-AF65-F5344CB8AC3E}">
        <p14:creationId xmlns:p14="http://schemas.microsoft.com/office/powerpoint/2010/main" val="2343483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2321"/>
            <a:ext cx="10515600" cy="67182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PT" sz="3200" b="1" dirty="0"/>
              <a:t>Porquê desenvolver padrões africanos de garantia de qualidade?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80388"/>
            <a:ext cx="10515600" cy="519657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pt-PT" sz="2200" dirty="0"/>
              <a:t>Rápido crescimento do número de estudantes, de IES e foco na empregabilidade. </a:t>
            </a:r>
          </a:p>
          <a:p>
            <a:pPr algn="just"/>
            <a:r>
              <a:rPr lang="pt-PT" sz="2200" dirty="0"/>
              <a:t>Elevada diversidade de sistemas de ensino superior em Africa: harmonização, reconhecimento dos graus universitários </a:t>
            </a:r>
            <a:r>
              <a:rPr lang="pt-PT" sz="2200" dirty="0" err="1"/>
              <a:t>vs</a:t>
            </a:r>
            <a:r>
              <a:rPr lang="pt-PT" sz="2200" dirty="0"/>
              <a:t> integração e mobilidade académica. </a:t>
            </a:r>
          </a:p>
          <a:p>
            <a:pPr algn="just"/>
            <a:r>
              <a:rPr lang="pt-PT" sz="2200" b="1" dirty="0"/>
              <a:t>Agenda 2063 </a:t>
            </a:r>
            <a:r>
              <a:rPr lang="pt-PT" sz="2200" dirty="0"/>
              <a:t>– África que queremos </a:t>
            </a:r>
          </a:p>
          <a:p>
            <a:pPr lvl="2" algn="just"/>
            <a:r>
              <a:rPr lang="pt-PT" sz="2200" dirty="0"/>
              <a:t>Harmonização de sistemas de qualidade: imperativo a libertação do potencial do ensino superior e pesquisa - continente integrado, de paz e próspero. </a:t>
            </a:r>
          </a:p>
          <a:p>
            <a:pPr lvl="2" algn="just"/>
            <a:r>
              <a:rPr lang="pt-PT" sz="2200" dirty="0"/>
              <a:t>Harmonização e melhoria da qualidade do ensino - localmente relevante e globalmente competitivo.</a:t>
            </a:r>
          </a:p>
          <a:p>
            <a:pPr algn="just"/>
            <a:r>
              <a:rPr lang="pt-PT" sz="2200" b="1" dirty="0"/>
              <a:t>Estratégia Continental de Educação para África (CESA)</a:t>
            </a:r>
            <a:r>
              <a:rPr lang="pt-PT" sz="2200" dirty="0"/>
              <a:t>: Sistemas de educação e formação harmonizados são essenciais para mobilidade intra-africana, portabilidade de capacidades e para a integração académica através da cooperação regional</a:t>
            </a:r>
          </a:p>
          <a:p>
            <a:pPr algn="just"/>
            <a:r>
              <a:rPr lang="pt-PT" sz="2200" dirty="0"/>
              <a:t>Visão da UA requer recursos humanos competentes e qualificados, capazes de imaginar, criar, propor e implementar planos de desenvolvimento inovadores enraizados nos valores africanos.</a:t>
            </a:r>
          </a:p>
        </p:txBody>
      </p:sp>
    </p:spTree>
    <p:extLst>
      <p:ext uri="{BB962C8B-B14F-4D97-AF65-F5344CB8AC3E}">
        <p14:creationId xmlns:p14="http://schemas.microsoft.com/office/powerpoint/2010/main" val="154687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55698"/>
            <a:ext cx="10515600" cy="70953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PT" sz="2900" b="1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O que é harmonização?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66887"/>
            <a:ext cx="10515600" cy="481007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algn="just">
              <a:spcAft>
                <a:spcPts val="600"/>
              </a:spcAft>
            </a:pPr>
            <a:r>
              <a:rPr lang="pt-PT" u="sng" dirty="0"/>
              <a:t>Não significa</a:t>
            </a:r>
            <a:r>
              <a:rPr lang="pt-PT" dirty="0"/>
              <a:t> que todas as instituições ou países devem uniformizar os seus sistemas </a:t>
            </a:r>
          </a:p>
          <a:p>
            <a:pPr algn="just">
              <a:spcAft>
                <a:spcPts val="600"/>
              </a:spcAft>
            </a:pPr>
            <a:r>
              <a:rPr lang="pt-PT" u="sng" dirty="0"/>
              <a:t>Significa</a:t>
            </a:r>
            <a:r>
              <a:rPr lang="pt-PT" dirty="0"/>
              <a:t> que o quadro de referência geral para a avaliação da qualidade é equivalente. </a:t>
            </a:r>
          </a:p>
          <a:p>
            <a:pPr algn="just">
              <a:spcAft>
                <a:spcPts val="600"/>
              </a:spcAft>
            </a:pPr>
            <a:r>
              <a:rPr lang="pt-PT" dirty="0"/>
              <a:t>Significa visão partilhada sobre os critérios e padrões de qualidade e uma forma equivalente de avaliação da qualidade. </a:t>
            </a:r>
          </a:p>
          <a:p>
            <a:pPr algn="just">
              <a:spcAft>
                <a:spcPts val="600"/>
              </a:spcAft>
            </a:pPr>
            <a:r>
              <a:rPr lang="pt-PT" dirty="0"/>
              <a:t>Crucial para que todas as IES sejam reguladas em função de padrões comparáveis. </a:t>
            </a:r>
          </a:p>
          <a:p>
            <a:pPr algn="just">
              <a:spcAft>
                <a:spcPts val="600"/>
              </a:spcAft>
            </a:pPr>
            <a:r>
              <a:rPr lang="pt-PT" dirty="0"/>
              <a:t>O fundamento para promover a harmonia entre os diversos sistemas de ensino superior em África é o estabelecimento de um quadro continental de referência para a garantia da qualidade. </a:t>
            </a:r>
          </a:p>
          <a:p>
            <a:pPr algn="just">
              <a:spcAft>
                <a:spcPts val="600"/>
              </a:spcAft>
            </a:pPr>
            <a:r>
              <a:rPr lang="pt-PT" dirty="0"/>
              <a:t>A harmonização da garantia de qualidade e acreditação é instrumental para a internacionalização do ensino e para facilitar a mobilidade dos estudantes e de profissionais. </a:t>
            </a:r>
          </a:p>
        </p:txBody>
      </p:sp>
    </p:spTree>
    <p:extLst>
      <p:ext uri="{BB962C8B-B14F-4D97-AF65-F5344CB8AC3E}">
        <p14:creationId xmlns:p14="http://schemas.microsoft.com/office/powerpoint/2010/main" val="1089185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4150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pt-PT" b="1" dirty="0"/>
              <a:t>O que são os ASG-QA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98861"/>
            <a:ext cx="10515600" cy="4678101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pt-PT" dirty="0"/>
              <a:t>Conjunto de padrões e linhas de orientação para a garantia de qualidade interna e externa no ensino superior em África,</a:t>
            </a:r>
          </a:p>
          <a:p>
            <a:pPr algn="just">
              <a:spcAft>
                <a:spcPts val="1200"/>
              </a:spcAft>
            </a:pPr>
            <a:r>
              <a:rPr lang="pt-PT" dirty="0"/>
              <a:t>Não prescritivos nem exaustivos, antes padrões mínimos,</a:t>
            </a:r>
          </a:p>
          <a:p>
            <a:pPr algn="just">
              <a:spcAft>
                <a:spcPts val="1200"/>
              </a:spcAft>
            </a:pPr>
            <a:r>
              <a:rPr lang="pt-PT" dirty="0"/>
              <a:t>Quadro abrangente para a garantia da qualidade no ensino superior, </a:t>
            </a:r>
          </a:p>
          <a:p>
            <a:pPr algn="just">
              <a:spcAft>
                <a:spcPts val="1200"/>
              </a:spcAft>
            </a:pPr>
            <a:r>
              <a:rPr lang="pt-PT" dirty="0"/>
              <a:t>Desenvolvidos para eventualmente acrescentarem valor às IES e às AGQ, providenciando um quadro harmonizado e aplicável a todos os processos de garantia de qualidade. </a:t>
            </a:r>
          </a:p>
          <a:p>
            <a:pPr algn="just">
              <a:spcAft>
                <a:spcPts val="1200"/>
              </a:spcAft>
            </a:pPr>
            <a:r>
              <a:rPr lang="pt-PT" dirty="0"/>
              <a:t>Podem servir como o quadro orientador para facilitar o estabelecimento das AGQ nos países onde estas ainda não existem.</a:t>
            </a:r>
          </a:p>
        </p:txBody>
      </p:sp>
    </p:spTree>
    <p:extLst>
      <p:ext uri="{BB962C8B-B14F-4D97-AF65-F5344CB8AC3E}">
        <p14:creationId xmlns:p14="http://schemas.microsoft.com/office/powerpoint/2010/main" val="204350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640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PT" b="1" dirty="0" err="1"/>
              <a:t>Objectivos</a:t>
            </a:r>
            <a:r>
              <a:rPr lang="pt-PT" b="1" dirty="0"/>
              <a:t> do ASG-QA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31215"/>
            <a:ext cx="10515600" cy="526015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spcBef>
                <a:spcPts val="800"/>
              </a:spcBef>
              <a:spcAft>
                <a:spcPts val="800"/>
              </a:spcAft>
            </a:pPr>
            <a:r>
              <a:rPr lang="pt-PT" sz="2200" dirty="0"/>
              <a:t>Apoiar as instituições de ensino superior e as agências de garantia de qualidade na implementação de boas práticas de garantia de qualidade de modo a: </a:t>
            </a:r>
          </a:p>
          <a:p>
            <a:pPr lvl="1" algn="just">
              <a:spcBef>
                <a:spcPts val="800"/>
              </a:spcBef>
              <a:spcAft>
                <a:spcPts val="800"/>
              </a:spcAft>
            </a:pPr>
            <a:r>
              <a:rPr lang="pt-PT" sz="2200" dirty="0"/>
              <a:t>Ter um quadro comum e compreensão dos sistemas de garantia de qualidade para o ensino e aprendizagem entre todas as partes interessadas a nível continental, regional e nacional; </a:t>
            </a:r>
          </a:p>
          <a:p>
            <a:pPr lvl="1" algn="just">
              <a:spcBef>
                <a:spcPts val="800"/>
              </a:spcBef>
              <a:spcAft>
                <a:spcPts val="800"/>
              </a:spcAft>
            </a:pPr>
            <a:r>
              <a:rPr lang="pt-PT" sz="2200" dirty="0"/>
              <a:t>Desenvolver a confiança mútua, facilitando assim o reconhecimento e a mobilidade dos estudantes e dos recursos humanos dentro e fora das fronteiras nacionais do continente; </a:t>
            </a:r>
          </a:p>
          <a:p>
            <a:pPr lvl="1" algn="just">
              <a:spcBef>
                <a:spcPts val="800"/>
              </a:spcBef>
              <a:spcAft>
                <a:spcPts val="800"/>
              </a:spcAft>
            </a:pPr>
            <a:r>
              <a:rPr lang="pt-PT" sz="2200" dirty="0"/>
              <a:t>Garantir a melhoria da qualidade do ensino superior no continente;</a:t>
            </a:r>
          </a:p>
          <a:p>
            <a:pPr lvl="1" algn="just">
              <a:spcBef>
                <a:spcPts val="800"/>
              </a:spcBef>
              <a:spcAft>
                <a:spcPts val="800"/>
              </a:spcAft>
            </a:pPr>
            <a:r>
              <a:rPr lang="pt-PT" sz="2200" dirty="0"/>
              <a:t>Promover a transparência e a prestação de contas, fornecendo ao público informações adequadas sobre a garantia da qualidade; </a:t>
            </a:r>
          </a:p>
          <a:p>
            <a:pPr lvl="1" algn="just">
              <a:spcBef>
                <a:spcPts val="800"/>
              </a:spcBef>
              <a:spcAft>
                <a:spcPts val="800"/>
              </a:spcAft>
            </a:pPr>
            <a:r>
              <a:rPr lang="pt-PT" sz="2200" dirty="0"/>
              <a:t>Apoiar IES no desenvolvimento de uma cultura de qualidade sustentável;  </a:t>
            </a:r>
          </a:p>
          <a:p>
            <a:pPr lvl="1" algn="just">
              <a:spcBef>
                <a:spcPts val="800"/>
              </a:spcBef>
              <a:spcAft>
                <a:spcPts val="800"/>
              </a:spcAft>
            </a:pPr>
            <a:r>
              <a:rPr lang="pt-PT" sz="2200" dirty="0"/>
              <a:t>Promover a competitividade internacional do sistema de ensino superior de África. </a:t>
            </a:r>
          </a:p>
        </p:txBody>
      </p:sp>
    </p:spTree>
    <p:extLst>
      <p:ext uri="{BB962C8B-B14F-4D97-AF65-F5344CB8AC3E}">
        <p14:creationId xmlns:p14="http://schemas.microsoft.com/office/powerpoint/2010/main" val="1920787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379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pt-PT" b="1" dirty="0"/>
              <a:t>Princípios dos ASG-QA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77971"/>
            <a:ext cx="10515600" cy="450841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just">
              <a:spcAft>
                <a:spcPts val="600"/>
              </a:spcAft>
            </a:pPr>
            <a:r>
              <a:rPr lang="pt-PT" sz="3200" dirty="0"/>
              <a:t>Garantia de qualidade: responsabilidade primordial das IES, </a:t>
            </a:r>
          </a:p>
          <a:p>
            <a:pPr algn="just">
              <a:spcAft>
                <a:spcPts val="600"/>
              </a:spcAft>
            </a:pPr>
            <a:r>
              <a:rPr lang="pt-PT" sz="3200" dirty="0"/>
              <a:t>Reconhecimento e respeito pela: autonomia, identidade e integridade das IES,</a:t>
            </a:r>
          </a:p>
          <a:p>
            <a:pPr algn="just">
              <a:spcAft>
                <a:spcPts val="600"/>
              </a:spcAft>
            </a:pPr>
            <a:r>
              <a:rPr lang="pt-PT" sz="3200" dirty="0"/>
              <a:t>Flexibilidade: IES e QAA podem adaptar os padrões e linhas de orientações para adequá-las aos seus próprios sistemas e contextos de ensino superior. </a:t>
            </a:r>
          </a:p>
        </p:txBody>
      </p:sp>
    </p:spTree>
    <p:extLst>
      <p:ext uri="{BB962C8B-B14F-4D97-AF65-F5344CB8AC3E}">
        <p14:creationId xmlns:p14="http://schemas.microsoft.com/office/powerpoint/2010/main" val="3181922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5666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pt-PT" sz="4000" b="1" dirty="0"/>
              <a:t>Âmbito de aplicação do ASG-QA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36569"/>
            <a:ext cx="10515600" cy="4640394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pt-PT" dirty="0"/>
              <a:t>Aplica-se a todos os tipos de IES em África, independentemente do modo de estudo ou local de execução. </a:t>
            </a:r>
          </a:p>
          <a:p>
            <a:pPr algn="just">
              <a:spcAft>
                <a:spcPts val="1200"/>
              </a:spcAft>
            </a:pPr>
            <a:r>
              <a:rPr lang="pt-PT" dirty="0"/>
              <a:t>Aborda o estudante em todo o seu ciclo de vida universitária - graduados e pós-graduados. </a:t>
            </a:r>
          </a:p>
          <a:p>
            <a:pPr algn="just">
              <a:spcAft>
                <a:spcPts val="1200"/>
              </a:spcAft>
            </a:pPr>
            <a:r>
              <a:rPr lang="pt-PT" dirty="0"/>
              <a:t>Deve ser aplicado em consonância com os quadros de qualificações existentes e sistemas de acumulação e transferência de créditos operacional no continente. </a:t>
            </a:r>
          </a:p>
        </p:txBody>
      </p:sp>
    </p:spTree>
    <p:extLst>
      <p:ext uri="{BB962C8B-B14F-4D97-AF65-F5344CB8AC3E}">
        <p14:creationId xmlns:p14="http://schemas.microsoft.com/office/powerpoint/2010/main" val="4010209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420" y="449967"/>
            <a:ext cx="5242089" cy="964054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pt-PT" b="1" dirty="0"/>
              <a:t>Estrutura dos ASG-QA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638942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ular Callout 4"/>
          <p:cNvSpPr/>
          <p:nvPr/>
        </p:nvSpPr>
        <p:spPr>
          <a:xfrm>
            <a:off x="7538962" y="365125"/>
            <a:ext cx="4284069" cy="2358189"/>
          </a:xfrm>
          <a:prstGeom prst="wedgeRectCallout">
            <a:avLst>
              <a:gd name="adj1" fmla="val -70262"/>
              <a:gd name="adj2" fmla="val 29252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2400" dirty="0"/>
              <a:t>Usada pelas IES para:</a:t>
            </a:r>
          </a:p>
          <a:p>
            <a:pPr marL="400050" indent="-400050" algn="ctr">
              <a:buAutoNum type="romanLcPeriod"/>
            </a:pPr>
            <a:r>
              <a:rPr lang="pt-PT" sz="2400" dirty="0"/>
              <a:t>Garantir a própria qualidade</a:t>
            </a:r>
          </a:p>
          <a:p>
            <a:pPr marL="400050" indent="-400050" algn="ctr">
              <a:buAutoNum type="romanLcPeriod"/>
            </a:pPr>
            <a:r>
              <a:rPr lang="pt-PT" sz="2400" dirty="0"/>
              <a:t>Realizar </a:t>
            </a:r>
            <a:r>
              <a:rPr lang="pt-PT" sz="2400" dirty="0" err="1"/>
              <a:t>auto-avaliação</a:t>
            </a:r>
            <a:r>
              <a:rPr lang="pt-PT" sz="2400" dirty="0"/>
              <a:t> para melhorar a qualidade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8534400" y="4835951"/>
            <a:ext cx="3475348" cy="1649690"/>
          </a:xfrm>
          <a:prstGeom prst="wedgeRectCallout">
            <a:avLst>
              <a:gd name="adj1" fmla="val -61436"/>
              <a:gd name="adj2" fmla="val -27957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2400" dirty="0"/>
              <a:t>Usada pelas AGQ para realizar avaliações institucionais ou de cursos e programas nas IES</a:t>
            </a:r>
          </a:p>
        </p:txBody>
      </p:sp>
      <p:sp>
        <p:nvSpPr>
          <p:cNvPr id="7" name="Rectangular Callout 6"/>
          <p:cNvSpPr/>
          <p:nvPr/>
        </p:nvSpPr>
        <p:spPr>
          <a:xfrm>
            <a:off x="139750" y="4302644"/>
            <a:ext cx="3555559" cy="2028658"/>
          </a:xfrm>
          <a:prstGeom prst="wedgeRectCallout">
            <a:avLst>
              <a:gd name="adj1" fmla="val 57708"/>
              <a:gd name="adj2" fmla="val -10251"/>
            </a:avLst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PT" sz="2400" dirty="0"/>
              <a:t>Usada pelas AGQ para: </a:t>
            </a:r>
          </a:p>
          <a:p>
            <a:pPr marL="400050" indent="-400050" algn="ctr">
              <a:buAutoNum type="romanLcPeriod"/>
            </a:pPr>
            <a:r>
              <a:rPr lang="pt-PT" sz="2400" dirty="0"/>
              <a:t>Garantir a própria qualidade</a:t>
            </a:r>
          </a:p>
          <a:p>
            <a:pPr marL="400050" indent="-400050" algn="ctr">
              <a:buAutoNum type="romanLcPeriod"/>
            </a:pPr>
            <a:r>
              <a:rPr lang="pt-PT" sz="2400" dirty="0"/>
              <a:t>Realizar </a:t>
            </a:r>
            <a:r>
              <a:rPr lang="pt-PT" sz="2400" dirty="0" err="1"/>
              <a:t>auto-avaliação</a:t>
            </a:r>
            <a:r>
              <a:rPr lang="pt-PT" sz="2400" dirty="0"/>
              <a:t> em preparação da AE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6089716" y="2960016"/>
            <a:ext cx="9426" cy="3770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806153" y="4524866"/>
            <a:ext cx="339365" cy="2073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5109330" y="4619134"/>
            <a:ext cx="282802" cy="21681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5421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963</Words>
  <Application>Microsoft Office PowerPoint</Application>
  <PresentationFormat>Breitbild</PresentationFormat>
  <Paragraphs>91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PowerPoint-Präsentation</vt:lpstr>
      <vt:lpstr>Padrões e Linhas de Orientações Africanos de Garantia de Qualidade do Ensino Superior (ASG-QA) </vt:lpstr>
      <vt:lpstr>Porquê desenvolver padrões africanos de garantia de qualidade?</vt:lpstr>
      <vt:lpstr>O que é harmonização?</vt:lpstr>
      <vt:lpstr>O que são os ASG-QA</vt:lpstr>
      <vt:lpstr>Objectivos do ASG-QA</vt:lpstr>
      <vt:lpstr>Princípios dos ASG-QA</vt:lpstr>
      <vt:lpstr>Âmbito de aplicação do ASG-QA</vt:lpstr>
      <vt:lpstr>Estrutura dos ASG-QA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Padrões e Linhas de Orientações Africanos de Garantia de Qualidade do Ensino Superior (ASG-QA)</dc:title>
  <dc:creator>Acer</dc:creator>
  <cp:lastModifiedBy>Sarah Lang</cp:lastModifiedBy>
  <cp:revision>31</cp:revision>
  <dcterms:created xsi:type="dcterms:W3CDTF">2026-06-06T15:53:27Z</dcterms:created>
  <dcterms:modified xsi:type="dcterms:W3CDTF">2026-06-09T11:11:35Z</dcterms:modified>
</cp:coreProperties>
</file>