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8" r:id="rId3"/>
    <p:sldId id="2578" r:id="rId4"/>
    <p:sldId id="2579" r:id="rId5"/>
    <p:sldId id="331" r:id="rId6"/>
    <p:sldId id="286" r:id="rId7"/>
    <p:sldId id="332" r:id="rId8"/>
    <p:sldId id="2580" r:id="rId9"/>
    <p:sldId id="2581" r:id="rId10"/>
    <p:sldId id="2582" r:id="rId11"/>
    <p:sldId id="2583" r:id="rId12"/>
    <p:sldId id="270" r:id="rId13"/>
  </p:sldIdLst>
  <p:sldSz cx="18288000" cy="10287000"/>
  <p:notesSz cx="6858000" cy="9144000"/>
  <p:defaultTextStyle>
    <a:defPPr>
      <a:defRPr lang="es-ES"/>
    </a:defPPr>
    <a:lvl1pPr marL="0" algn="l" defTabSz="816415" rtl="0" eaLnBrk="1" latinLnBrk="0" hangingPunct="1">
      <a:defRPr sz="3200" kern="1200">
        <a:solidFill>
          <a:schemeClr val="tx1"/>
        </a:solidFill>
        <a:latin typeface="+mn-lt"/>
        <a:ea typeface="+mn-ea"/>
        <a:cs typeface="+mn-cs"/>
      </a:defRPr>
    </a:lvl1pPr>
    <a:lvl2pPr marL="816415" algn="l" defTabSz="816415" rtl="0" eaLnBrk="1" latinLnBrk="0" hangingPunct="1">
      <a:defRPr sz="3200" kern="1200">
        <a:solidFill>
          <a:schemeClr val="tx1"/>
        </a:solidFill>
        <a:latin typeface="+mn-lt"/>
        <a:ea typeface="+mn-ea"/>
        <a:cs typeface="+mn-cs"/>
      </a:defRPr>
    </a:lvl2pPr>
    <a:lvl3pPr marL="1632832" algn="l" defTabSz="816415" rtl="0" eaLnBrk="1" latinLnBrk="0" hangingPunct="1">
      <a:defRPr sz="3200" kern="1200">
        <a:solidFill>
          <a:schemeClr val="tx1"/>
        </a:solidFill>
        <a:latin typeface="+mn-lt"/>
        <a:ea typeface="+mn-ea"/>
        <a:cs typeface="+mn-cs"/>
      </a:defRPr>
    </a:lvl3pPr>
    <a:lvl4pPr marL="2449246" algn="l" defTabSz="816415" rtl="0" eaLnBrk="1" latinLnBrk="0" hangingPunct="1">
      <a:defRPr sz="3200" kern="1200">
        <a:solidFill>
          <a:schemeClr val="tx1"/>
        </a:solidFill>
        <a:latin typeface="+mn-lt"/>
        <a:ea typeface="+mn-ea"/>
        <a:cs typeface="+mn-cs"/>
      </a:defRPr>
    </a:lvl4pPr>
    <a:lvl5pPr marL="3265661" algn="l" defTabSz="816415" rtl="0" eaLnBrk="1" latinLnBrk="0" hangingPunct="1">
      <a:defRPr sz="3200" kern="1200">
        <a:solidFill>
          <a:schemeClr val="tx1"/>
        </a:solidFill>
        <a:latin typeface="+mn-lt"/>
        <a:ea typeface="+mn-ea"/>
        <a:cs typeface="+mn-cs"/>
      </a:defRPr>
    </a:lvl5pPr>
    <a:lvl6pPr marL="4082078" algn="l" defTabSz="816415" rtl="0" eaLnBrk="1" latinLnBrk="0" hangingPunct="1">
      <a:defRPr sz="3200" kern="1200">
        <a:solidFill>
          <a:schemeClr val="tx1"/>
        </a:solidFill>
        <a:latin typeface="+mn-lt"/>
        <a:ea typeface="+mn-ea"/>
        <a:cs typeface="+mn-cs"/>
      </a:defRPr>
    </a:lvl6pPr>
    <a:lvl7pPr marL="4898493" algn="l" defTabSz="816415" rtl="0" eaLnBrk="1" latinLnBrk="0" hangingPunct="1">
      <a:defRPr sz="3200" kern="1200">
        <a:solidFill>
          <a:schemeClr val="tx1"/>
        </a:solidFill>
        <a:latin typeface="+mn-lt"/>
        <a:ea typeface="+mn-ea"/>
        <a:cs typeface="+mn-cs"/>
      </a:defRPr>
    </a:lvl7pPr>
    <a:lvl8pPr marL="5714908" algn="l" defTabSz="816415" rtl="0" eaLnBrk="1" latinLnBrk="0" hangingPunct="1">
      <a:defRPr sz="3200" kern="1200">
        <a:solidFill>
          <a:schemeClr val="tx1"/>
        </a:solidFill>
        <a:latin typeface="+mn-lt"/>
        <a:ea typeface="+mn-ea"/>
        <a:cs typeface="+mn-cs"/>
      </a:defRPr>
    </a:lvl8pPr>
    <a:lvl9pPr marL="6531325" algn="l" defTabSz="816415" rtl="0" eaLnBrk="1" latinLnBrk="0" hangingPunct="1">
      <a:defRPr sz="3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40">
          <p15:clr>
            <a:srgbClr val="A4A3A4"/>
          </p15:clr>
        </p15:guide>
        <p15:guide id="2" pos="57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0"/>
  </p:normalViewPr>
  <p:slideViewPr>
    <p:cSldViewPr snapToGrid="0" snapToObjects="1">
      <p:cViewPr varScale="1">
        <p:scale>
          <a:sx n="80" d="100"/>
          <a:sy n="80" d="100"/>
        </p:scale>
        <p:origin x="280" y="200"/>
      </p:cViewPr>
      <p:guideLst>
        <p:guide orient="horz" pos="3240"/>
        <p:guide pos="57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D96E27-D953-47A3-B351-C19AC7314E6B}" type="datetimeFigureOut">
              <a:rPr lang="fr-FR" smtClean="0"/>
              <a:t>14/07/2026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17807F-17BB-4CED-A90B-FAF4A163E07B}" type="slidenum">
              <a:rPr lang="fr-FR" smtClean="0"/>
              <a:t>‹N°›</a:t>
            </a:fld>
            <a:endParaRPr lang="fr-FR"/>
          </a:p>
        </p:txBody>
      </p:sp>
    </p:spTree>
    <p:extLst>
      <p:ext uri="{BB962C8B-B14F-4D97-AF65-F5344CB8AC3E}">
        <p14:creationId xmlns:p14="http://schemas.microsoft.com/office/powerpoint/2010/main" val="2923673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Espace réservé de l'image des diapositives 1">
            <a:extLst>
              <a:ext uri="{FF2B5EF4-FFF2-40B4-BE49-F238E27FC236}">
                <a16:creationId xmlns:a16="http://schemas.microsoft.com/office/drawing/2014/main" id="{A824F65C-A2C6-4758-96AB-04424706900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Espace réservé des commentaires 2">
            <a:extLst>
              <a:ext uri="{FF2B5EF4-FFF2-40B4-BE49-F238E27FC236}">
                <a16:creationId xmlns:a16="http://schemas.microsoft.com/office/drawing/2014/main" id="{49184DFA-218B-497C-B309-F787AD6A059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fr-FR" altLang="fr-FR" dirty="0"/>
              <a:t>Mondialisation des systèmes: (intégration, création d’espaces sous régionaux/régionaux) et des services proposés (enseignement transfrontalier, délocalisé);</a:t>
            </a:r>
          </a:p>
          <a:p>
            <a:pPr eaLnBrk="1" hangingPunct="1">
              <a:spcBef>
                <a:spcPct val="0"/>
              </a:spcBef>
            </a:pPr>
            <a:endParaRPr lang="fr-FR" altLang="fr-FR" dirty="0"/>
          </a:p>
        </p:txBody>
      </p:sp>
      <p:sp>
        <p:nvSpPr>
          <p:cNvPr id="6148" name="Espace réservé du numéro de diapositive 3">
            <a:extLst>
              <a:ext uri="{FF2B5EF4-FFF2-40B4-BE49-F238E27FC236}">
                <a16:creationId xmlns:a16="http://schemas.microsoft.com/office/drawing/2014/main" id="{D16C42BF-B1F7-4E3A-BEDD-0C566BA274D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703BBE3-5B92-4574-95BB-C9B5CA659954}" type="slidenum">
              <a:rPr lang="fr-FR" altLang="fr-FR" smtClean="0"/>
              <a:pPr/>
              <a:t>2</a:t>
            </a:fld>
            <a:endParaRPr lang="fr-FR" altLang="fr-FR"/>
          </a:p>
        </p:txBody>
      </p:sp>
    </p:spTree>
    <p:extLst>
      <p:ext uri="{BB962C8B-B14F-4D97-AF65-F5344CB8AC3E}">
        <p14:creationId xmlns:p14="http://schemas.microsoft.com/office/powerpoint/2010/main" val="1603288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Espace réservé de l'image des diapositives 1">
            <a:extLst>
              <a:ext uri="{FF2B5EF4-FFF2-40B4-BE49-F238E27FC236}">
                <a16:creationId xmlns:a16="http://schemas.microsoft.com/office/drawing/2014/main" id="{A824F65C-A2C6-4758-96AB-04424706900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Espace réservé des commentaires 2">
            <a:extLst>
              <a:ext uri="{FF2B5EF4-FFF2-40B4-BE49-F238E27FC236}">
                <a16:creationId xmlns:a16="http://schemas.microsoft.com/office/drawing/2014/main" id="{49184DFA-218B-497C-B309-F787AD6A059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fr-FR" altLang="fr-FR"/>
              <a:t>Mondialisation des systèmes: (intégration, création d’espaces sous régionaux/régionaux) et des services proposés (enseignement transfrontalier, délocalisé);</a:t>
            </a:r>
          </a:p>
          <a:p>
            <a:pPr eaLnBrk="1" hangingPunct="1">
              <a:spcBef>
                <a:spcPct val="0"/>
              </a:spcBef>
            </a:pPr>
            <a:endParaRPr lang="fr-FR" altLang="fr-FR"/>
          </a:p>
        </p:txBody>
      </p:sp>
      <p:sp>
        <p:nvSpPr>
          <p:cNvPr id="6148" name="Espace réservé du numéro de diapositive 3">
            <a:extLst>
              <a:ext uri="{FF2B5EF4-FFF2-40B4-BE49-F238E27FC236}">
                <a16:creationId xmlns:a16="http://schemas.microsoft.com/office/drawing/2014/main" id="{D16C42BF-B1F7-4E3A-BEDD-0C566BA274D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703BBE3-5B92-4574-95BB-C9B5CA659954}" type="slidenum">
              <a:rPr lang="fr-FR" altLang="fr-FR" smtClean="0"/>
              <a:pPr/>
              <a:t>3</a:t>
            </a:fld>
            <a:endParaRPr lang="fr-FR" altLang="fr-FR"/>
          </a:p>
        </p:txBody>
      </p:sp>
    </p:spTree>
    <p:extLst>
      <p:ext uri="{BB962C8B-B14F-4D97-AF65-F5344CB8AC3E}">
        <p14:creationId xmlns:p14="http://schemas.microsoft.com/office/powerpoint/2010/main" val="1546886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Espace réservé de l'image des diapositives 1">
            <a:extLst>
              <a:ext uri="{FF2B5EF4-FFF2-40B4-BE49-F238E27FC236}">
                <a16:creationId xmlns:a16="http://schemas.microsoft.com/office/drawing/2014/main" id="{A824F65C-A2C6-4758-96AB-04424706900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Espace réservé des commentaires 2">
            <a:extLst>
              <a:ext uri="{FF2B5EF4-FFF2-40B4-BE49-F238E27FC236}">
                <a16:creationId xmlns:a16="http://schemas.microsoft.com/office/drawing/2014/main" id="{49184DFA-218B-497C-B309-F787AD6A059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fr-FR" altLang="fr-FR"/>
              <a:t>Mondialisation des systèmes: (intégration, création d’espaces sous régionaux/régionaux) et des services proposés (enseignement transfrontalier, délocalisé);</a:t>
            </a:r>
          </a:p>
          <a:p>
            <a:pPr eaLnBrk="1" hangingPunct="1">
              <a:spcBef>
                <a:spcPct val="0"/>
              </a:spcBef>
            </a:pPr>
            <a:endParaRPr lang="fr-FR" altLang="fr-FR"/>
          </a:p>
        </p:txBody>
      </p:sp>
      <p:sp>
        <p:nvSpPr>
          <p:cNvPr id="6148" name="Espace réservé du numéro de diapositive 3">
            <a:extLst>
              <a:ext uri="{FF2B5EF4-FFF2-40B4-BE49-F238E27FC236}">
                <a16:creationId xmlns:a16="http://schemas.microsoft.com/office/drawing/2014/main" id="{D16C42BF-B1F7-4E3A-BEDD-0C566BA274D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703BBE3-5B92-4574-95BB-C9B5CA659954}" type="slidenum">
              <a:rPr lang="fr-FR" altLang="fr-FR" smtClean="0"/>
              <a:pPr/>
              <a:t>4</a:t>
            </a:fld>
            <a:endParaRPr lang="fr-FR" altLang="fr-FR"/>
          </a:p>
        </p:txBody>
      </p:sp>
    </p:spTree>
    <p:extLst>
      <p:ext uri="{BB962C8B-B14F-4D97-AF65-F5344CB8AC3E}">
        <p14:creationId xmlns:p14="http://schemas.microsoft.com/office/powerpoint/2010/main" val="42123856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Espace réservé de l'image des diapositives 1">
            <a:extLst>
              <a:ext uri="{FF2B5EF4-FFF2-40B4-BE49-F238E27FC236}">
                <a16:creationId xmlns:a16="http://schemas.microsoft.com/office/drawing/2014/main" id="{439B1151-DE27-9246-A9DD-06CD05E2FF3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2" name="Espace réservé des notes 2">
            <a:extLst>
              <a:ext uri="{FF2B5EF4-FFF2-40B4-BE49-F238E27FC236}">
                <a16:creationId xmlns:a16="http://schemas.microsoft.com/office/drawing/2014/main" id="{828B50F3-D068-C04C-AF23-F641316AB55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a:p>
        </p:txBody>
      </p:sp>
      <p:sp>
        <p:nvSpPr>
          <p:cNvPr id="10243" name="Espace réservé du numéro de diapositive 3">
            <a:extLst>
              <a:ext uri="{FF2B5EF4-FFF2-40B4-BE49-F238E27FC236}">
                <a16:creationId xmlns:a16="http://schemas.microsoft.com/office/drawing/2014/main" id="{ED34E7B6-3B0C-B54E-AD45-A7E1CAA477F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128D38BB-3696-E549-8BD7-3C741A19B1A5}" type="slidenum">
              <a:rPr lang="fr-FR" altLang="fr-FR" smtClean="0"/>
              <a:pPr/>
              <a:t>5</a:t>
            </a:fld>
            <a:endParaRPr lang="fr-FR" altLang="fr-FR"/>
          </a:p>
        </p:txBody>
      </p:sp>
    </p:spTree>
    <p:extLst>
      <p:ext uri="{BB962C8B-B14F-4D97-AF65-F5344CB8AC3E}">
        <p14:creationId xmlns:p14="http://schemas.microsoft.com/office/powerpoint/2010/main" val="1369780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371600" y="3195640"/>
            <a:ext cx="15544800" cy="2205038"/>
          </a:xfrm>
        </p:spPr>
        <p:txBody>
          <a:bodyPr/>
          <a:lstStyle/>
          <a:p>
            <a:r>
              <a:rPr lang="fr-FR"/>
              <a:t>Modifiez le style du titre</a:t>
            </a:r>
            <a:endParaRPr lang="es-ES"/>
          </a:p>
        </p:txBody>
      </p:sp>
      <p:sp>
        <p:nvSpPr>
          <p:cNvPr id="3" name="Subtítulo 2"/>
          <p:cNvSpPr>
            <a:spLocks noGrp="1"/>
          </p:cNvSpPr>
          <p:nvPr>
            <p:ph type="subTitle" idx="1"/>
          </p:nvPr>
        </p:nvSpPr>
        <p:spPr>
          <a:xfrm>
            <a:off x="2743200" y="5829300"/>
            <a:ext cx="12801600" cy="2628900"/>
          </a:xfrm>
        </p:spPr>
        <p:txBody>
          <a:bodyPr/>
          <a:lstStyle>
            <a:lvl1pPr marL="0" indent="0" algn="ctr">
              <a:buNone/>
              <a:defRPr>
                <a:solidFill>
                  <a:schemeClr val="tx1">
                    <a:tint val="75000"/>
                  </a:schemeClr>
                </a:solidFill>
              </a:defRPr>
            </a:lvl1pPr>
            <a:lvl2pPr marL="816415" indent="0" algn="ctr">
              <a:buNone/>
              <a:defRPr>
                <a:solidFill>
                  <a:schemeClr val="tx1">
                    <a:tint val="75000"/>
                  </a:schemeClr>
                </a:solidFill>
              </a:defRPr>
            </a:lvl2pPr>
            <a:lvl3pPr marL="1632832" indent="0" algn="ctr">
              <a:buNone/>
              <a:defRPr>
                <a:solidFill>
                  <a:schemeClr val="tx1">
                    <a:tint val="75000"/>
                  </a:schemeClr>
                </a:solidFill>
              </a:defRPr>
            </a:lvl3pPr>
            <a:lvl4pPr marL="2449246" indent="0" algn="ctr">
              <a:buNone/>
              <a:defRPr>
                <a:solidFill>
                  <a:schemeClr val="tx1">
                    <a:tint val="75000"/>
                  </a:schemeClr>
                </a:solidFill>
              </a:defRPr>
            </a:lvl4pPr>
            <a:lvl5pPr marL="3265661" indent="0" algn="ctr">
              <a:buNone/>
              <a:defRPr>
                <a:solidFill>
                  <a:schemeClr val="tx1">
                    <a:tint val="75000"/>
                  </a:schemeClr>
                </a:solidFill>
              </a:defRPr>
            </a:lvl5pPr>
            <a:lvl6pPr marL="4082078" indent="0" algn="ctr">
              <a:buNone/>
              <a:defRPr>
                <a:solidFill>
                  <a:schemeClr val="tx1">
                    <a:tint val="75000"/>
                  </a:schemeClr>
                </a:solidFill>
              </a:defRPr>
            </a:lvl6pPr>
            <a:lvl7pPr marL="4898493" indent="0" algn="ctr">
              <a:buNone/>
              <a:defRPr>
                <a:solidFill>
                  <a:schemeClr val="tx1">
                    <a:tint val="75000"/>
                  </a:schemeClr>
                </a:solidFill>
              </a:defRPr>
            </a:lvl7pPr>
            <a:lvl8pPr marL="5714908" indent="0" algn="ctr">
              <a:buNone/>
              <a:defRPr>
                <a:solidFill>
                  <a:schemeClr val="tx1">
                    <a:tint val="75000"/>
                  </a:schemeClr>
                </a:solidFill>
              </a:defRPr>
            </a:lvl8pPr>
            <a:lvl9pPr marL="6531325" indent="0" algn="ctr">
              <a:buNone/>
              <a:defRPr>
                <a:solidFill>
                  <a:schemeClr val="tx1">
                    <a:tint val="75000"/>
                  </a:schemeClr>
                </a:solidFill>
              </a:defRPr>
            </a:lvl9pPr>
          </a:lstStyle>
          <a:p>
            <a:r>
              <a:rPr lang="fr-FR"/>
              <a:t>Modifiez le style des sous-titres du masque</a:t>
            </a:r>
            <a:endParaRPr lang="es-ES" dirty="0"/>
          </a:p>
        </p:txBody>
      </p:sp>
    </p:spTree>
    <p:extLst>
      <p:ext uri="{BB962C8B-B14F-4D97-AF65-F5344CB8AC3E}">
        <p14:creationId xmlns:p14="http://schemas.microsoft.com/office/powerpoint/2010/main" val="3948626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a:t>Modifiez le style du titre</a:t>
            </a:r>
            <a:endParaRPr lang="es-ES" dirty="0"/>
          </a:p>
        </p:txBody>
      </p:sp>
      <p:sp>
        <p:nvSpPr>
          <p:cNvPr id="3" name="Marcador de texto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s-ES"/>
          </a:p>
        </p:txBody>
      </p:sp>
    </p:spTree>
    <p:extLst>
      <p:ext uri="{BB962C8B-B14F-4D97-AF65-F5344CB8AC3E}">
        <p14:creationId xmlns:p14="http://schemas.microsoft.com/office/powerpoint/2010/main" val="993983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13258800" y="411959"/>
            <a:ext cx="4114800" cy="8777288"/>
          </a:xfrm>
        </p:spPr>
        <p:txBody>
          <a:bodyPr vert="eaVert"/>
          <a:lstStyle/>
          <a:p>
            <a:r>
              <a:rPr lang="fr-FR"/>
              <a:t>Modifiez le style du titre</a:t>
            </a:r>
            <a:endParaRPr lang="es-ES"/>
          </a:p>
        </p:txBody>
      </p:sp>
      <p:sp>
        <p:nvSpPr>
          <p:cNvPr id="3" name="Marcador de texto vertical 2"/>
          <p:cNvSpPr>
            <a:spLocks noGrp="1"/>
          </p:cNvSpPr>
          <p:nvPr>
            <p:ph type="body" orient="vert" idx="1"/>
          </p:nvPr>
        </p:nvSpPr>
        <p:spPr>
          <a:xfrm>
            <a:off x="914400" y="411959"/>
            <a:ext cx="12039600" cy="877728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s-ES"/>
          </a:p>
        </p:txBody>
      </p:sp>
    </p:spTree>
    <p:extLst>
      <p:ext uri="{BB962C8B-B14F-4D97-AF65-F5344CB8AC3E}">
        <p14:creationId xmlns:p14="http://schemas.microsoft.com/office/powerpoint/2010/main" val="3301287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a:t>Modifiez le style du titre</a:t>
            </a:r>
            <a:endParaRPr lang="es-ES"/>
          </a:p>
        </p:txBody>
      </p:sp>
      <p:sp>
        <p:nvSpPr>
          <p:cNvPr id="3" name="Marcador de contenido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s-ES" dirty="0"/>
          </a:p>
        </p:txBody>
      </p:sp>
    </p:spTree>
    <p:extLst>
      <p:ext uri="{BB962C8B-B14F-4D97-AF65-F5344CB8AC3E}">
        <p14:creationId xmlns:p14="http://schemas.microsoft.com/office/powerpoint/2010/main" val="3688285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1444626" y="6610352"/>
            <a:ext cx="15544800" cy="2043113"/>
          </a:xfrm>
        </p:spPr>
        <p:txBody>
          <a:bodyPr anchor="t"/>
          <a:lstStyle>
            <a:lvl1pPr algn="l">
              <a:defRPr sz="11600" b="0" cap="all"/>
            </a:lvl1pPr>
          </a:lstStyle>
          <a:p>
            <a:r>
              <a:rPr lang="fr-FR"/>
              <a:t>Modifiez le style du titre</a:t>
            </a:r>
            <a:endParaRPr lang="es-ES" dirty="0"/>
          </a:p>
        </p:txBody>
      </p:sp>
      <p:sp>
        <p:nvSpPr>
          <p:cNvPr id="3" name="Marcador de texto 2"/>
          <p:cNvSpPr>
            <a:spLocks noGrp="1"/>
          </p:cNvSpPr>
          <p:nvPr>
            <p:ph type="body" idx="1"/>
          </p:nvPr>
        </p:nvSpPr>
        <p:spPr>
          <a:xfrm>
            <a:off x="1444626" y="4360072"/>
            <a:ext cx="15544800" cy="2250281"/>
          </a:xfrm>
        </p:spPr>
        <p:txBody>
          <a:bodyPr anchor="b"/>
          <a:lstStyle>
            <a:lvl1pPr marL="0" indent="0">
              <a:buNone/>
              <a:defRPr sz="3600">
                <a:solidFill>
                  <a:schemeClr val="tx1">
                    <a:tint val="75000"/>
                  </a:schemeClr>
                </a:solidFill>
              </a:defRPr>
            </a:lvl1pPr>
            <a:lvl2pPr marL="816415" indent="0">
              <a:buNone/>
              <a:defRPr sz="3200">
                <a:solidFill>
                  <a:schemeClr val="tx1">
                    <a:tint val="75000"/>
                  </a:schemeClr>
                </a:solidFill>
              </a:defRPr>
            </a:lvl2pPr>
            <a:lvl3pPr marL="1632832" indent="0">
              <a:buNone/>
              <a:defRPr sz="2900">
                <a:solidFill>
                  <a:schemeClr val="tx1">
                    <a:tint val="75000"/>
                  </a:schemeClr>
                </a:solidFill>
              </a:defRPr>
            </a:lvl3pPr>
            <a:lvl4pPr marL="2449246" indent="0">
              <a:buNone/>
              <a:defRPr sz="2500">
                <a:solidFill>
                  <a:schemeClr val="tx1">
                    <a:tint val="75000"/>
                  </a:schemeClr>
                </a:solidFill>
              </a:defRPr>
            </a:lvl4pPr>
            <a:lvl5pPr marL="3265661" indent="0">
              <a:buNone/>
              <a:defRPr sz="2500">
                <a:solidFill>
                  <a:schemeClr val="tx1">
                    <a:tint val="75000"/>
                  </a:schemeClr>
                </a:solidFill>
              </a:defRPr>
            </a:lvl5pPr>
            <a:lvl6pPr marL="4082078" indent="0">
              <a:buNone/>
              <a:defRPr sz="2500">
                <a:solidFill>
                  <a:schemeClr val="tx1">
                    <a:tint val="75000"/>
                  </a:schemeClr>
                </a:solidFill>
              </a:defRPr>
            </a:lvl6pPr>
            <a:lvl7pPr marL="4898493" indent="0">
              <a:buNone/>
              <a:defRPr sz="2500">
                <a:solidFill>
                  <a:schemeClr val="tx1">
                    <a:tint val="75000"/>
                  </a:schemeClr>
                </a:solidFill>
              </a:defRPr>
            </a:lvl7pPr>
            <a:lvl8pPr marL="5714908" indent="0">
              <a:buNone/>
              <a:defRPr sz="2500">
                <a:solidFill>
                  <a:schemeClr val="tx1">
                    <a:tint val="75000"/>
                  </a:schemeClr>
                </a:solidFill>
              </a:defRPr>
            </a:lvl8pPr>
            <a:lvl9pPr marL="6531325" indent="0">
              <a:buNone/>
              <a:defRPr sz="2500">
                <a:solidFill>
                  <a:schemeClr val="tx1">
                    <a:tint val="75000"/>
                  </a:schemeClr>
                </a:solidFill>
              </a:defRPr>
            </a:lvl9pPr>
          </a:lstStyle>
          <a:p>
            <a:pPr lvl="0"/>
            <a:r>
              <a:rPr lang="fr-FR"/>
              <a:t>Modifiez les styles du texte du masque</a:t>
            </a:r>
          </a:p>
        </p:txBody>
      </p:sp>
    </p:spTree>
    <p:extLst>
      <p:ext uri="{BB962C8B-B14F-4D97-AF65-F5344CB8AC3E}">
        <p14:creationId xmlns:p14="http://schemas.microsoft.com/office/powerpoint/2010/main" val="4059852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lvl1pPr>
              <a:defRPr sz="11600"/>
            </a:lvl1pPr>
          </a:lstStyle>
          <a:p>
            <a:r>
              <a:rPr lang="fr-FR"/>
              <a:t>Modifiez le style du titre</a:t>
            </a:r>
            <a:endParaRPr lang="es-ES" dirty="0"/>
          </a:p>
        </p:txBody>
      </p:sp>
      <p:sp>
        <p:nvSpPr>
          <p:cNvPr id="3" name="Marcador de contenido 2"/>
          <p:cNvSpPr>
            <a:spLocks noGrp="1"/>
          </p:cNvSpPr>
          <p:nvPr>
            <p:ph sz="half" idx="1"/>
          </p:nvPr>
        </p:nvSpPr>
        <p:spPr>
          <a:xfrm>
            <a:off x="914400" y="2400302"/>
            <a:ext cx="8077200" cy="6788945"/>
          </a:xfrm>
        </p:spPr>
        <p:txBody>
          <a:bodyPr>
            <a:noAutofit/>
          </a:bodyPr>
          <a:lstStyle>
            <a:lvl1pPr>
              <a:defRPr sz="5600"/>
            </a:lvl1pPr>
            <a:lvl2pPr>
              <a:defRPr sz="5600"/>
            </a:lvl2pPr>
            <a:lvl3pPr>
              <a:defRPr sz="5600"/>
            </a:lvl3pPr>
            <a:lvl4pPr>
              <a:defRPr sz="5600"/>
            </a:lvl4pPr>
            <a:lvl5pPr>
              <a:defRPr sz="5600"/>
            </a:lvl5pPr>
            <a:lvl6pPr>
              <a:defRPr sz="3200"/>
            </a:lvl6pPr>
            <a:lvl7pPr>
              <a:defRPr sz="3200"/>
            </a:lvl7pPr>
            <a:lvl8pPr>
              <a:defRPr sz="3200"/>
            </a:lvl8pPr>
            <a:lvl9pPr>
              <a:defRPr sz="32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s-ES" dirty="0"/>
          </a:p>
        </p:txBody>
      </p:sp>
      <p:sp>
        <p:nvSpPr>
          <p:cNvPr id="4" name="Marcador de contenido 3"/>
          <p:cNvSpPr>
            <a:spLocks noGrp="1"/>
          </p:cNvSpPr>
          <p:nvPr>
            <p:ph sz="half" idx="2"/>
          </p:nvPr>
        </p:nvSpPr>
        <p:spPr>
          <a:xfrm>
            <a:off x="9296400" y="2400302"/>
            <a:ext cx="8077200" cy="6788945"/>
          </a:xfrm>
        </p:spPr>
        <p:txBody>
          <a:bodyPr/>
          <a:lstStyle>
            <a:lvl1pPr>
              <a:defRPr sz="5000"/>
            </a:lvl1pPr>
            <a:lvl2pPr marL="816415" indent="0">
              <a:buNone/>
              <a:defRPr sz="4300"/>
            </a:lvl2pPr>
            <a:lvl3pPr>
              <a:defRPr sz="3600"/>
            </a:lvl3pPr>
            <a:lvl4pPr>
              <a:defRPr sz="3200"/>
            </a:lvl4pPr>
            <a:lvl5pPr>
              <a:defRPr sz="3200"/>
            </a:lvl5pPr>
            <a:lvl6pPr>
              <a:defRPr sz="3200"/>
            </a:lvl6pPr>
            <a:lvl7pPr>
              <a:defRPr sz="3200"/>
            </a:lvl7pPr>
            <a:lvl8pPr>
              <a:defRPr sz="3200"/>
            </a:lvl8pPr>
            <a:lvl9pPr>
              <a:defRPr sz="3200"/>
            </a:lvl9pPr>
          </a:lstStyle>
          <a:p>
            <a:pPr lvl="0"/>
            <a:r>
              <a:rPr lang="fr-FR"/>
              <a:t>Modifiez les styles du texte du masque</a:t>
            </a:r>
          </a:p>
        </p:txBody>
      </p:sp>
    </p:spTree>
    <p:extLst>
      <p:ext uri="{BB962C8B-B14F-4D97-AF65-F5344CB8AC3E}">
        <p14:creationId xmlns:p14="http://schemas.microsoft.com/office/powerpoint/2010/main" val="2898877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fr-FR"/>
              <a:t>Modifiez le style du titre</a:t>
            </a:r>
            <a:endParaRPr lang="es-ES" dirty="0"/>
          </a:p>
        </p:txBody>
      </p:sp>
      <p:sp>
        <p:nvSpPr>
          <p:cNvPr id="3" name="Marcador de texto 2"/>
          <p:cNvSpPr>
            <a:spLocks noGrp="1"/>
          </p:cNvSpPr>
          <p:nvPr>
            <p:ph type="body" idx="1"/>
          </p:nvPr>
        </p:nvSpPr>
        <p:spPr>
          <a:xfrm>
            <a:off x="914400" y="4301860"/>
            <a:ext cx="8080376" cy="959643"/>
          </a:xfrm>
        </p:spPr>
        <p:txBody>
          <a:bodyPr anchor="b">
            <a:noAutofit/>
          </a:bodyPr>
          <a:lstStyle>
            <a:lvl1pPr marL="0" indent="0">
              <a:buNone/>
              <a:defRPr sz="5600" b="0"/>
            </a:lvl1pPr>
            <a:lvl2pPr marL="816415" indent="0">
              <a:buNone/>
              <a:defRPr sz="3600" b="1"/>
            </a:lvl2pPr>
            <a:lvl3pPr marL="1632832" indent="0">
              <a:buNone/>
              <a:defRPr sz="3200" b="1"/>
            </a:lvl3pPr>
            <a:lvl4pPr marL="2449246" indent="0">
              <a:buNone/>
              <a:defRPr sz="2900" b="1"/>
            </a:lvl4pPr>
            <a:lvl5pPr marL="3265661" indent="0">
              <a:buNone/>
              <a:defRPr sz="2900" b="1"/>
            </a:lvl5pPr>
            <a:lvl6pPr marL="4082078" indent="0">
              <a:buNone/>
              <a:defRPr sz="2900" b="1"/>
            </a:lvl6pPr>
            <a:lvl7pPr marL="4898493" indent="0">
              <a:buNone/>
              <a:defRPr sz="2900" b="1"/>
            </a:lvl7pPr>
            <a:lvl8pPr marL="5714908" indent="0">
              <a:buNone/>
              <a:defRPr sz="2900" b="1"/>
            </a:lvl8pPr>
            <a:lvl9pPr marL="6531325" indent="0">
              <a:buNone/>
              <a:defRPr sz="2900" b="1"/>
            </a:lvl9pPr>
          </a:lstStyle>
          <a:p>
            <a:pPr lvl="0"/>
            <a:r>
              <a:rPr lang="fr-FR"/>
              <a:t>Modifiez les styles du texte du masque</a:t>
            </a:r>
          </a:p>
        </p:txBody>
      </p:sp>
      <p:sp>
        <p:nvSpPr>
          <p:cNvPr id="6" name="Marcador de contenido 5"/>
          <p:cNvSpPr>
            <a:spLocks noGrp="1"/>
          </p:cNvSpPr>
          <p:nvPr>
            <p:ph sz="quarter" idx="4"/>
          </p:nvPr>
        </p:nvSpPr>
        <p:spPr>
          <a:xfrm>
            <a:off x="9290050" y="2768396"/>
            <a:ext cx="8083550" cy="5926932"/>
          </a:xfrm>
        </p:spPr>
        <p:txBody>
          <a:bodyPr>
            <a:noAutofit/>
          </a:bodyPr>
          <a:lstStyle>
            <a:lvl1pPr>
              <a:defRPr sz="5600"/>
            </a:lvl1pPr>
            <a:lvl2pPr>
              <a:defRPr sz="5600"/>
            </a:lvl2pPr>
            <a:lvl3pPr>
              <a:defRPr sz="5600"/>
            </a:lvl3pPr>
            <a:lvl4pPr>
              <a:defRPr sz="5600"/>
            </a:lvl4pPr>
            <a:lvl5pPr>
              <a:defRPr sz="5600"/>
            </a:lvl5pPr>
            <a:lvl6pPr>
              <a:defRPr sz="2900"/>
            </a:lvl6pPr>
            <a:lvl7pPr>
              <a:defRPr sz="2900"/>
            </a:lvl7pPr>
            <a:lvl8pPr>
              <a:defRPr sz="2900"/>
            </a:lvl8pPr>
            <a:lvl9pPr>
              <a:defRPr sz="29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s-ES" dirty="0"/>
          </a:p>
        </p:txBody>
      </p:sp>
    </p:spTree>
    <p:extLst>
      <p:ext uri="{BB962C8B-B14F-4D97-AF65-F5344CB8AC3E}">
        <p14:creationId xmlns:p14="http://schemas.microsoft.com/office/powerpoint/2010/main" val="2319740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a:t>Modifiez le style du titre</a:t>
            </a:r>
            <a:endParaRPr lang="es-ES"/>
          </a:p>
        </p:txBody>
      </p:sp>
    </p:spTree>
    <p:extLst>
      <p:ext uri="{BB962C8B-B14F-4D97-AF65-F5344CB8AC3E}">
        <p14:creationId xmlns:p14="http://schemas.microsoft.com/office/powerpoint/2010/main" val="1011044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700182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914403" y="409575"/>
            <a:ext cx="15783208" cy="1743075"/>
          </a:xfrm>
        </p:spPr>
        <p:txBody>
          <a:bodyPr anchor="b"/>
          <a:lstStyle>
            <a:lvl1pPr algn="l">
              <a:defRPr sz="11600" b="1"/>
            </a:lvl1pPr>
          </a:lstStyle>
          <a:p>
            <a:r>
              <a:rPr lang="fr-FR"/>
              <a:t>Modifiez le style du titre</a:t>
            </a:r>
            <a:endParaRPr lang="es-ES" dirty="0"/>
          </a:p>
        </p:txBody>
      </p:sp>
      <p:sp>
        <p:nvSpPr>
          <p:cNvPr id="3" name="Marcador de contenido 2"/>
          <p:cNvSpPr>
            <a:spLocks noGrp="1"/>
          </p:cNvSpPr>
          <p:nvPr>
            <p:ph idx="1"/>
          </p:nvPr>
        </p:nvSpPr>
        <p:spPr>
          <a:xfrm>
            <a:off x="914400" y="2691003"/>
            <a:ext cx="10223500" cy="6599342"/>
          </a:xfrm>
        </p:spPr>
        <p:txBody>
          <a:bodyPr>
            <a:normAutofit/>
          </a:bodyPr>
          <a:lstStyle>
            <a:lvl1pPr>
              <a:defRPr sz="5600"/>
            </a:lvl1pPr>
            <a:lvl2pPr>
              <a:defRPr sz="5600"/>
            </a:lvl2pPr>
            <a:lvl3pPr>
              <a:defRPr sz="5600"/>
            </a:lvl3pPr>
            <a:lvl4pPr>
              <a:defRPr sz="5600"/>
            </a:lvl4pPr>
            <a:lvl5pPr>
              <a:defRPr sz="5600"/>
            </a:lvl5pPr>
            <a:lvl6pPr>
              <a:defRPr sz="3600"/>
            </a:lvl6pPr>
            <a:lvl7pPr>
              <a:defRPr sz="3600"/>
            </a:lvl7pPr>
            <a:lvl8pPr>
              <a:defRPr sz="3600"/>
            </a:lvl8pPr>
            <a:lvl9pPr>
              <a:defRPr sz="3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s-ES" dirty="0"/>
          </a:p>
        </p:txBody>
      </p:sp>
    </p:spTree>
    <p:extLst>
      <p:ext uri="{BB962C8B-B14F-4D97-AF65-F5344CB8AC3E}">
        <p14:creationId xmlns:p14="http://schemas.microsoft.com/office/powerpoint/2010/main" val="433956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3584576" y="7200900"/>
            <a:ext cx="10972800" cy="850107"/>
          </a:xfrm>
        </p:spPr>
        <p:txBody>
          <a:bodyPr anchor="b"/>
          <a:lstStyle>
            <a:lvl1pPr algn="l">
              <a:defRPr sz="3600" b="1"/>
            </a:lvl1pPr>
          </a:lstStyle>
          <a:p>
            <a:r>
              <a:rPr lang="fr-FR"/>
              <a:t>Modifiez le style du titre</a:t>
            </a:r>
            <a:endParaRPr lang="es-ES"/>
          </a:p>
        </p:txBody>
      </p:sp>
      <p:sp>
        <p:nvSpPr>
          <p:cNvPr id="3" name="Marcador de posición de imagen 2"/>
          <p:cNvSpPr>
            <a:spLocks noGrp="1"/>
          </p:cNvSpPr>
          <p:nvPr>
            <p:ph type="pic" idx="1"/>
          </p:nvPr>
        </p:nvSpPr>
        <p:spPr>
          <a:xfrm>
            <a:off x="3584576" y="919163"/>
            <a:ext cx="10972800" cy="6172200"/>
          </a:xfrm>
        </p:spPr>
        <p:txBody>
          <a:bodyPr/>
          <a:lstStyle>
            <a:lvl1pPr marL="0" indent="0">
              <a:buNone/>
              <a:defRPr sz="5700"/>
            </a:lvl1pPr>
            <a:lvl2pPr marL="816415" indent="0">
              <a:buNone/>
              <a:defRPr sz="5000"/>
            </a:lvl2pPr>
            <a:lvl3pPr marL="1632832" indent="0">
              <a:buNone/>
              <a:defRPr sz="4300"/>
            </a:lvl3pPr>
            <a:lvl4pPr marL="2449246" indent="0">
              <a:buNone/>
              <a:defRPr sz="3600"/>
            </a:lvl4pPr>
            <a:lvl5pPr marL="3265661" indent="0">
              <a:buNone/>
              <a:defRPr sz="3600"/>
            </a:lvl5pPr>
            <a:lvl6pPr marL="4082078" indent="0">
              <a:buNone/>
              <a:defRPr sz="3600"/>
            </a:lvl6pPr>
            <a:lvl7pPr marL="4898493" indent="0">
              <a:buNone/>
              <a:defRPr sz="3600"/>
            </a:lvl7pPr>
            <a:lvl8pPr marL="5714908" indent="0">
              <a:buNone/>
              <a:defRPr sz="3600"/>
            </a:lvl8pPr>
            <a:lvl9pPr marL="6531325" indent="0">
              <a:buNone/>
              <a:defRPr sz="3600"/>
            </a:lvl9pPr>
          </a:lstStyle>
          <a:p>
            <a:r>
              <a:rPr lang="fr-FR"/>
              <a:t>Cliquez sur l'icône pour ajouter une image</a:t>
            </a:r>
            <a:endParaRPr lang="es-ES"/>
          </a:p>
        </p:txBody>
      </p:sp>
      <p:sp>
        <p:nvSpPr>
          <p:cNvPr id="4" name="Marcador de texto 3"/>
          <p:cNvSpPr>
            <a:spLocks noGrp="1"/>
          </p:cNvSpPr>
          <p:nvPr>
            <p:ph type="body" sz="half" idx="2"/>
          </p:nvPr>
        </p:nvSpPr>
        <p:spPr>
          <a:xfrm>
            <a:off x="3584576" y="8051007"/>
            <a:ext cx="10972800" cy="1207293"/>
          </a:xfrm>
        </p:spPr>
        <p:txBody>
          <a:bodyPr/>
          <a:lstStyle>
            <a:lvl1pPr marL="0" indent="0">
              <a:buNone/>
              <a:defRPr sz="2500"/>
            </a:lvl1pPr>
            <a:lvl2pPr marL="816415" indent="0">
              <a:buNone/>
              <a:defRPr sz="2100"/>
            </a:lvl2pPr>
            <a:lvl3pPr marL="1632832" indent="0">
              <a:buNone/>
              <a:defRPr sz="1800"/>
            </a:lvl3pPr>
            <a:lvl4pPr marL="2449246" indent="0">
              <a:buNone/>
              <a:defRPr sz="1600"/>
            </a:lvl4pPr>
            <a:lvl5pPr marL="3265661" indent="0">
              <a:buNone/>
              <a:defRPr sz="1600"/>
            </a:lvl5pPr>
            <a:lvl6pPr marL="4082078" indent="0">
              <a:buNone/>
              <a:defRPr sz="1600"/>
            </a:lvl6pPr>
            <a:lvl7pPr marL="4898493" indent="0">
              <a:buNone/>
              <a:defRPr sz="1600"/>
            </a:lvl7pPr>
            <a:lvl8pPr marL="5714908" indent="0">
              <a:buNone/>
              <a:defRPr sz="1600"/>
            </a:lvl8pPr>
            <a:lvl9pPr marL="6531325" indent="0">
              <a:buNone/>
              <a:defRPr sz="1600"/>
            </a:lvl9pPr>
          </a:lstStyle>
          <a:p>
            <a:pPr lvl="0"/>
            <a:r>
              <a:rPr lang="fr-FR"/>
              <a:t>Modifiez les styles du texte du masque</a:t>
            </a:r>
          </a:p>
        </p:txBody>
      </p:sp>
    </p:spTree>
    <p:extLst>
      <p:ext uri="{BB962C8B-B14F-4D97-AF65-F5344CB8AC3E}">
        <p14:creationId xmlns:p14="http://schemas.microsoft.com/office/powerpoint/2010/main" val="1637286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914400" y="411957"/>
            <a:ext cx="16459200" cy="1714500"/>
          </a:xfrm>
          <a:prstGeom prst="rect">
            <a:avLst/>
          </a:prstGeom>
        </p:spPr>
        <p:txBody>
          <a:bodyPr vert="horz" lIns="163283" tIns="81642" rIns="163283" bIns="81642" rtlCol="0" anchor="ctr">
            <a:noAutofit/>
          </a:bodyPr>
          <a:lstStyle/>
          <a:p>
            <a:r>
              <a:rPr lang="en-US" dirty="0" err="1"/>
              <a:t>Clic</a:t>
            </a:r>
            <a:r>
              <a:rPr lang="en-US" dirty="0"/>
              <a:t> </a:t>
            </a:r>
            <a:r>
              <a:rPr lang="en-US" dirty="0" err="1"/>
              <a:t>para</a:t>
            </a:r>
            <a:r>
              <a:rPr lang="en-US" dirty="0"/>
              <a:t> </a:t>
            </a:r>
            <a:r>
              <a:rPr lang="en-US" dirty="0" err="1"/>
              <a:t>editar</a:t>
            </a:r>
            <a:r>
              <a:rPr lang="en-US" dirty="0"/>
              <a:t> </a:t>
            </a:r>
            <a:r>
              <a:rPr lang="en-US" dirty="0" err="1"/>
              <a:t>título</a:t>
            </a:r>
            <a:endParaRPr lang="es-ES" dirty="0"/>
          </a:p>
        </p:txBody>
      </p:sp>
      <p:sp>
        <p:nvSpPr>
          <p:cNvPr id="3" name="Marcador de texto 2"/>
          <p:cNvSpPr>
            <a:spLocks noGrp="1"/>
          </p:cNvSpPr>
          <p:nvPr>
            <p:ph type="body" idx="1"/>
          </p:nvPr>
        </p:nvSpPr>
        <p:spPr>
          <a:xfrm>
            <a:off x="914400" y="2400302"/>
            <a:ext cx="16459200" cy="6788945"/>
          </a:xfrm>
          <a:prstGeom prst="rect">
            <a:avLst/>
          </a:prstGeom>
        </p:spPr>
        <p:txBody>
          <a:bodyPr vert="horz" lIns="163283" tIns="81642" rIns="163283" bIns="81642" rtlCol="0">
            <a:normAutofit/>
          </a:bodyPr>
          <a:lstStyle/>
          <a:p>
            <a:pPr lvl="0"/>
            <a:r>
              <a:rPr lang="en-US" dirty="0" err="1"/>
              <a:t>Haga</a:t>
            </a:r>
            <a:r>
              <a:rPr lang="en-US" dirty="0"/>
              <a:t> </a:t>
            </a:r>
            <a:r>
              <a:rPr lang="en-US" dirty="0" err="1"/>
              <a:t>clic</a:t>
            </a:r>
            <a:r>
              <a:rPr lang="en-US" dirty="0"/>
              <a:t> </a:t>
            </a:r>
            <a:r>
              <a:rPr lang="en-US" dirty="0" err="1"/>
              <a:t>para</a:t>
            </a:r>
            <a:r>
              <a:rPr lang="en-US" dirty="0"/>
              <a:t> </a:t>
            </a:r>
            <a:r>
              <a:rPr lang="en-US" dirty="0" err="1"/>
              <a:t>modificar</a:t>
            </a:r>
            <a:r>
              <a:rPr lang="en-US" dirty="0"/>
              <a:t> el </a:t>
            </a:r>
            <a:r>
              <a:rPr lang="en-US" dirty="0" err="1"/>
              <a:t>estilo</a:t>
            </a:r>
            <a:r>
              <a:rPr lang="en-US" dirty="0"/>
              <a:t> de </a:t>
            </a:r>
            <a:r>
              <a:rPr lang="en-US" dirty="0" err="1"/>
              <a:t>texto</a:t>
            </a:r>
            <a:r>
              <a:rPr lang="en-US" dirty="0"/>
              <a:t> del </a:t>
            </a:r>
            <a:r>
              <a:rPr lang="en-US" dirty="0" err="1"/>
              <a:t>patrón</a:t>
            </a:r>
            <a:endParaRPr lang="en-US" dirty="0"/>
          </a:p>
          <a:p>
            <a:pPr lvl="1"/>
            <a:r>
              <a:rPr lang="en-US" dirty="0"/>
              <a:t>Segundo </a:t>
            </a:r>
            <a:r>
              <a:rPr lang="en-US" dirty="0" err="1"/>
              <a:t>nivel</a:t>
            </a:r>
            <a:endParaRPr lang="en-US" dirty="0"/>
          </a:p>
          <a:p>
            <a:pPr lvl="2"/>
            <a:r>
              <a:rPr lang="en-US" dirty="0" err="1"/>
              <a:t>Tercer</a:t>
            </a:r>
            <a:r>
              <a:rPr lang="en-US" dirty="0"/>
              <a:t> </a:t>
            </a:r>
            <a:r>
              <a:rPr lang="en-US" dirty="0" err="1"/>
              <a:t>nivel</a:t>
            </a:r>
            <a:endParaRPr lang="en-US" dirty="0"/>
          </a:p>
          <a:p>
            <a:pPr lvl="3"/>
            <a:r>
              <a:rPr lang="en-US" dirty="0"/>
              <a:t>Cuarto </a:t>
            </a:r>
            <a:r>
              <a:rPr lang="en-US" dirty="0" err="1"/>
              <a:t>nivel</a:t>
            </a:r>
            <a:endParaRPr lang="en-US" dirty="0"/>
          </a:p>
          <a:p>
            <a:pPr lvl="4"/>
            <a:r>
              <a:rPr lang="en-US" dirty="0" err="1"/>
              <a:t>Quinto</a:t>
            </a:r>
            <a:r>
              <a:rPr lang="en-US" dirty="0"/>
              <a:t> </a:t>
            </a:r>
            <a:r>
              <a:rPr lang="en-US" dirty="0" err="1"/>
              <a:t>nivel</a:t>
            </a:r>
            <a:endParaRPr lang="es-ES" dirty="0"/>
          </a:p>
        </p:txBody>
      </p:sp>
    </p:spTree>
    <p:extLst>
      <p:ext uri="{BB962C8B-B14F-4D97-AF65-F5344CB8AC3E}">
        <p14:creationId xmlns:p14="http://schemas.microsoft.com/office/powerpoint/2010/main" val="39288585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816415" rtl="0" eaLnBrk="1" latinLnBrk="0" hangingPunct="1">
        <a:spcBef>
          <a:spcPct val="0"/>
        </a:spcBef>
        <a:buNone/>
        <a:defRPr sz="11600" kern="1200">
          <a:solidFill>
            <a:schemeClr val="tx1"/>
          </a:solidFill>
          <a:latin typeface="+mj-lt"/>
          <a:ea typeface="+mj-ea"/>
          <a:cs typeface="+mj-cs"/>
        </a:defRPr>
      </a:lvl1pPr>
    </p:titleStyle>
    <p:bodyStyle>
      <a:lvl1pPr marL="612313" indent="-612313" algn="l" defTabSz="816415" rtl="0" eaLnBrk="1" latinLnBrk="0" hangingPunct="1">
        <a:spcBef>
          <a:spcPct val="20000"/>
        </a:spcBef>
        <a:buFont typeface="Arial"/>
        <a:buChar char="•"/>
        <a:defRPr sz="5600" kern="1200">
          <a:solidFill>
            <a:schemeClr val="tx1"/>
          </a:solidFill>
          <a:latin typeface="+mn-lt"/>
          <a:ea typeface="+mn-ea"/>
          <a:cs typeface="+mn-cs"/>
        </a:defRPr>
      </a:lvl1pPr>
      <a:lvl2pPr marL="1326675" indent="-510260" algn="l" defTabSz="816415" rtl="0" eaLnBrk="1" latinLnBrk="0" hangingPunct="1">
        <a:spcBef>
          <a:spcPct val="20000"/>
        </a:spcBef>
        <a:buFont typeface="Arial"/>
        <a:buChar char="–"/>
        <a:defRPr sz="5600" kern="1200">
          <a:solidFill>
            <a:schemeClr val="tx1"/>
          </a:solidFill>
          <a:latin typeface="+mn-lt"/>
          <a:ea typeface="+mn-ea"/>
          <a:cs typeface="+mn-cs"/>
        </a:defRPr>
      </a:lvl2pPr>
      <a:lvl3pPr marL="2041039" indent="-408207" algn="l" defTabSz="816415" rtl="0" eaLnBrk="1" latinLnBrk="0" hangingPunct="1">
        <a:spcBef>
          <a:spcPct val="20000"/>
        </a:spcBef>
        <a:buFont typeface="Arial"/>
        <a:buChar char="•"/>
        <a:defRPr sz="5600" kern="1200">
          <a:solidFill>
            <a:schemeClr val="tx1"/>
          </a:solidFill>
          <a:latin typeface="+mn-lt"/>
          <a:ea typeface="+mn-ea"/>
          <a:cs typeface="+mn-cs"/>
        </a:defRPr>
      </a:lvl3pPr>
      <a:lvl4pPr marL="2857454" indent="-408207" algn="l" defTabSz="816415" rtl="0" eaLnBrk="1" latinLnBrk="0" hangingPunct="1">
        <a:spcBef>
          <a:spcPct val="20000"/>
        </a:spcBef>
        <a:buFont typeface="Arial"/>
        <a:buChar char="–"/>
        <a:defRPr sz="5600" kern="1200">
          <a:solidFill>
            <a:schemeClr val="tx1"/>
          </a:solidFill>
          <a:latin typeface="+mn-lt"/>
          <a:ea typeface="+mn-ea"/>
          <a:cs typeface="+mn-cs"/>
        </a:defRPr>
      </a:lvl4pPr>
      <a:lvl5pPr marL="3673869" indent="-408207" algn="l" defTabSz="816415" rtl="0" eaLnBrk="1" latinLnBrk="0" hangingPunct="1">
        <a:spcBef>
          <a:spcPct val="20000"/>
        </a:spcBef>
        <a:buFont typeface="Arial"/>
        <a:buChar char="»"/>
        <a:defRPr sz="5600" kern="1200">
          <a:solidFill>
            <a:schemeClr val="tx1"/>
          </a:solidFill>
          <a:latin typeface="+mn-lt"/>
          <a:ea typeface="+mn-ea"/>
          <a:cs typeface="+mn-cs"/>
        </a:defRPr>
      </a:lvl5pPr>
      <a:lvl6pPr marL="4490286" indent="-408207" algn="l" defTabSz="816415" rtl="0" eaLnBrk="1" latinLnBrk="0" hangingPunct="1">
        <a:spcBef>
          <a:spcPct val="20000"/>
        </a:spcBef>
        <a:buFont typeface="Arial"/>
        <a:buChar char="•"/>
        <a:defRPr sz="3600" kern="1200">
          <a:solidFill>
            <a:schemeClr val="tx1"/>
          </a:solidFill>
          <a:latin typeface="+mn-lt"/>
          <a:ea typeface="+mn-ea"/>
          <a:cs typeface="+mn-cs"/>
        </a:defRPr>
      </a:lvl6pPr>
      <a:lvl7pPr marL="5306700" indent="-408207" algn="l" defTabSz="816415" rtl="0" eaLnBrk="1" latinLnBrk="0" hangingPunct="1">
        <a:spcBef>
          <a:spcPct val="20000"/>
        </a:spcBef>
        <a:buFont typeface="Arial"/>
        <a:buChar char="•"/>
        <a:defRPr sz="3600" kern="1200">
          <a:solidFill>
            <a:schemeClr val="tx1"/>
          </a:solidFill>
          <a:latin typeface="+mn-lt"/>
          <a:ea typeface="+mn-ea"/>
          <a:cs typeface="+mn-cs"/>
        </a:defRPr>
      </a:lvl7pPr>
      <a:lvl8pPr marL="6123115" indent="-408207" algn="l" defTabSz="816415" rtl="0" eaLnBrk="1" latinLnBrk="0" hangingPunct="1">
        <a:spcBef>
          <a:spcPct val="20000"/>
        </a:spcBef>
        <a:buFont typeface="Arial"/>
        <a:buChar char="•"/>
        <a:defRPr sz="3600" kern="1200">
          <a:solidFill>
            <a:schemeClr val="tx1"/>
          </a:solidFill>
          <a:latin typeface="+mn-lt"/>
          <a:ea typeface="+mn-ea"/>
          <a:cs typeface="+mn-cs"/>
        </a:defRPr>
      </a:lvl8pPr>
      <a:lvl9pPr marL="6939532" indent="-408207" algn="l" defTabSz="816415" rtl="0" eaLnBrk="1" latinLnBrk="0" hangingPunct="1">
        <a:spcBef>
          <a:spcPct val="20000"/>
        </a:spcBef>
        <a:buFont typeface="Arial"/>
        <a:buChar char="•"/>
        <a:defRPr sz="3600" kern="1200">
          <a:solidFill>
            <a:schemeClr val="tx1"/>
          </a:solidFill>
          <a:latin typeface="+mn-lt"/>
          <a:ea typeface="+mn-ea"/>
          <a:cs typeface="+mn-cs"/>
        </a:defRPr>
      </a:lvl9pPr>
    </p:bodyStyle>
    <p:otherStyle>
      <a:defPPr>
        <a:defRPr lang="es-ES"/>
      </a:defPPr>
      <a:lvl1pPr marL="0" algn="l" defTabSz="816415" rtl="0" eaLnBrk="1" latinLnBrk="0" hangingPunct="1">
        <a:defRPr sz="3200" kern="1200">
          <a:solidFill>
            <a:schemeClr val="tx1"/>
          </a:solidFill>
          <a:latin typeface="+mn-lt"/>
          <a:ea typeface="+mn-ea"/>
          <a:cs typeface="+mn-cs"/>
        </a:defRPr>
      </a:lvl1pPr>
      <a:lvl2pPr marL="816415" algn="l" defTabSz="816415" rtl="0" eaLnBrk="1" latinLnBrk="0" hangingPunct="1">
        <a:defRPr sz="3200" kern="1200">
          <a:solidFill>
            <a:schemeClr val="tx1"/>
          </a:solidFill>
          <a:latin typeface="+mn-lt"/>
          <a:ea typeface="+mn-ea"/>
          <a:cs typeface="+mn-cs"/>
        </a:defRPr>
      </a:lvl2pPr>
      <a:lvl3pPr marL="1632832" algn="l" defTabSz="816415" rtl="0" eaLnBrk="1" latinLnBrk="0" hangingPunct="1">
        <a:defRPr sz="3200" kern="1200">
          <a:solidFill>
            <a:schemeClr val="tx1"/>
          </a:solidFill>
          <a:latin typeface="+mn-lt"/>
          <a:ea typeface="+mn-ea"/>
          <a:cs typeface="+mn-cs"/>
        </a:defRPr>
      </a:lvl3pPr>
      <a:lvl4pPr marL="2449246" algn="l" defTabSz="816415" rtl="0" eaLnBrk="1" latinLnBrk="0" hangingPunct="1">
        <a:defRPr sz="3200" kern="1200">
          <a:solidFill>
            <a:schemeClr val="tx1"/>
          </a:solidFill>
          <a:latin typeface="+mn-lt"/>
          <a:ea typeface="+mn-ea"/>
          <a:cs typeface="+mn-cs"/>
        </a:defRPr>
      </a:lvl4pPr>
      <a:lvl5pPr marL="3265661" algn="l" defTabSz="816415" rtl="0" eaLnBrk="1" latinLnBrk="0" hangingPunct="1">
        <a:defRPr sz="3200" kern="1200">
          <a:solidFill>
            <a:schemeClr val="tx1"/>
          </a:solidFill>
          <a:latin typeface="+mn-lt"/>
          <a:ea typeface="+mn-ea"/>
          <a:cs typeface="+mn-cs"/>
        </a:defRPr>
      </a:lvl5pPr>
      <a:lvl6pPr marL="4082078" algn="l" defTabSz="816415" rtl="0" eaLnBrk="1" latinLnBrk="0" hangingPunct="1">
        <a:defRPr sz="3200" kern="1200">
          <a:solidFill>
            <a:schemeClr val="tx1"/>
          </a:solidFill>
          <a:latin typeface="+mn-lt"/>
          <a:ea typeface="+mn-ea"/>
          <a:cs typeface="+mn-cs"/>
        </a:defRPr>
      </a:lvl6pPr>
      <a:lvl7pPr marL="4898493" algn="l" defTabSz="816415" rtl="0" eaLnBrk="1" latinLnBrk="0" hangingPunct="1">
        <a:defRPr sz="3200" kern="1200">
          <a:solidFill>
            <a:schemeClr val="tx1"/>
          </a:solidFill>
          <a:latin typeface="+mn-lt"/>
          <a:ea typeface="+mn-ea"/>
          <a:cs typeface="+mn-cs"/>
        </a:defRPr>
      </a:lvl7pPr>
      <a:lvl8pPr marL="5714908" algn="l" defTabSz="816415" rtl="0" eaLnBrk="1" latinLnBrk="0" hangingPunct="1">
        <a:defRPr sz="3200" kern="1200">
          <a:solidFill>
            <a:schemeClr val="tx1"/>
          </a:solidFill>
          <a:latin typeface="+mn-lt"/>
          <a:ea typeface="+mn-ea"/>
          <a:cs typeface="+mn-cs"/>
        </a:defRPr>
      </a:lvl8pPr>
      <a:lvl9pPr marL="6531325" algn="l" defTabSz="816415"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anaqsup.sn/"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227221" y="716572"/>
            <a:ext cx="15544800" cy="3181659"/>
          </a:xfrm>
        </p:spPr>
        <p:txBody>
          <a:bodyPr/>
          <a:lstStyle/>
          <a:p>
            <a:br>
              <a:rPr lang="fr-FR" sz="4000" dirty="0"/>
            </a:br>
            <a:r>
              <a:rPr lang="fr-FR" sz="4000" b="1" dirty="0"/>
              <a:t>Analyse du transfert de crédit : quantitatif ou qualitatif ?</a:t>
            </a:r>
            <a:br>
              <a:rPr lang="fr-FR" b="1" dirty="0"/>
            </a:br>
            <a:endParaRPr lang="es-ES" sz="4000" b="1" dirty="0"/>
          </a:p>
        </p:txBody>
      </p:sp>
      <p:sp>
        <p:nvSpPr>
          <p:cNvPr id="3" name="Subtítulo 2"/>
          <p:cNvSpPr>
            <a:spLocks noGrp="1"/>
          </p:cNvSpPr>
          <p:nvPr>
            <p:ph type="subTitle" idx="1"/>
          </p:nvPr>
        </p:nvSpPr>
        <p:spPr>
          <a:xfrm>
            <a:off x="1371600" y="4422372"/>
            <a:ext cx="15773400" cy="3309924"/>
          </a:xfrm>
        </p:spPr>
        <p:txBody>
          <a:bodyPr>
            <a:normAutofit/>
          </a:bodyPr>
          <a:lstStyle/>
          <a:p>
            <a:r>
              <a:rPr lang="fr-FR" sz="3200" b="1" dirty="0"/>
              <a:t> </a:t>
            </a:r>
            <a:endParaRPr lang="fr-FR" sz="3200" dirty="0"/>
          </a:p>
          <a:p>
            <a:r>
              <a:rPr lang="es-ES" sz="3000" dirty="0">
                <a:hlinkClick r:id="rId2"/>
              </a:rPr>
              <a:t>www.anaqsup.sn</a:t>
            </a:r>
            <a:endParaRPr lang="es-ES" sz="3000" dirty="0"/>
          </a:p>
          <a:p>
            <a:endParaRPr lang="es-ES" sz="3000" dirty="0"/>
          </a:p>
          <a:p>
            <a:r>
              <a:rPr lang="es-ES" sz="3000" dirty="0" err="1"/>
              <a:t>Juillet</a:t>
            </a:r>
            <a:r>
              <a:rPr lang="es-ES" sz="3000" dirty="0"/>
              <a:t> 2026</a:t>
            </a:r>
          </a:p>
        </p:txBody>
      </p:sp>
    </p:spTree>
    <p:extLst>
      <p:ext uri="{BB962C8B-B14F-4D97-AF65-F5344CB8AC3E}">
        <p14:creationId xmlns:p14="http://schemas.microsoft.com/office/powerpoint/2010/main" val="1413748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3015DA-472F-486C-B18F-6BF9F55CD7DE}"/>
              </a:ext>
            </a:extLst>
          </p:cNvPr>
          <p:cNvSpPr>
            <a:spLocks noGrp="1"/>
          </p:cNvSpPr>
          <p:nvPr>
            <p:ph type="title"/>
          </p:nvPr>
        </p:nvSpPr>
        <p:spPr>
          <a:xfrm>
            <a:off x="914400" y="166255"/>
            <a:ext cx="16459200" cy="1338695"/>
          </a:xfrm>
        </p:spPr>
        <p:txBody>
          <a:bodyPr/>
          <a:lstStyle/>
          <a:p>
            <a:r>
              <a:rPr lang="fr-FR" sz="6600" b="1" dirty="0"/>
              <a:t>Perspectives</a:t>
            </a:r>
          </a:p>
        </p:txBody>
      </p:sp>
      <p:sp>
        <p:nvSpPr>
          <p:cNvPr id="3" name="Espace réservé du contenu 2">
            <a:extLst>
              <a:ext uri="{FF2B5EF4-FFF2-40B4-BE49-F238E27FC236}">
                <a16:creationId xmlns:a16="http://schemas.microsoft.com/office/drawing/2014/main" id="{03F00AE1-BF3B-4609-A88C-471FD0A2628A}"/>
              </a:ext>
            </a:extLst>
          </p:cNvPr>
          <p:cNvSpPr>
            <a:spLocks noGrp="1"/>
          </p:cNvSpPr>
          <p:nvPr>
            <p:ph idx="1"/>
          </p:nvPr>
        </p:nvSpPr>
        <p:spPr>
          <a:xfrm>
            <a:off x="457200" y="2038349"/>
            <a:ext cx="17210314" cy="6531909"/>
          </a:xfrm>
        </p:spPr>
        <p:txBody>
          <a:bodyPr>
            <a:normAutofit/>
          </a:bodyPr>
          <a:lstStyle/>
          <a:p>
            <a:pPr algn="just">
              <a:buFont typeface="Wingdings" pitchFamily="2" charset="2"/>
              <a:buChar char="q"/>
            </a:pPr>
            <a:r>
              <a:rPr lang="fr-FR" sz="4000" dirty="0">
                <a:latin typeface="Times New Roman" panose="02020603050405020304" pitchFamily="18" charset="0"/>
                <a:cs typeface="Times New Roman" panose="02020603050405020304" pitchFamily="18" charset="0"/>
              </a:rPr>
              <a:t>Développement et harmonisation de l’AQE et de l’AQI (HAQAA, RAFANAQ, Fédération africaine des réseaux nationaux de </a:t>
            </a:r>
            <a:r>
              <a:rPr lang="fr-FR" sz="4000" dirty="0" err="1">
                <a:latin typeface="Times New Roman" panose="02020603050405020304" pitchFamily="18" charset="0"/>
                <a:cs typeface="Times New Roman" panose="02020603050405020304" pitchFamily="18" charset="0"/>
              </a:rPr>
              <a:t>CIAQs</a:t>
            </a:r>
            <a:r>
              <a:rPr lang="fr-FR" sz="4000" dirty="0">
                <a:latin typeface="Times New Roman" panose="02020603050405020304" pitchFamily="18" charset="0"/>
                <a:cs typeface="Times New Roman" panose="02020603050405020304" pitchFamily="18" charset="0"/>
              </a:rPr>
              <a:t>;</a:t>
            </a:r>
          </a:p>
          <a:p>
            <a:pPr algn="just">
              <a:buFont typeface="Wingdings" pitchFamily="2" charset="2"/>
              <a:buChar char="q"/>
            </a:pPr>
            <a:endParaRPr lang="fr-FR" sz="4000" dirty="0">
              <a:latin typeface="Times New Roman" panose="02020603050405020304" pitchFamily="18" charset="0"/>
              <a:cs typeface="Times New Roman" panose="02020603050405020304" pitchFamily="18" charset="0"/>
            </a:endParaRPr>
          </a:p>
          <a:p>
            <a:pPr algn="just">
              <a:buFont typeface="Wingdings" pitchFamily="2" charset="2"/>
              <a:buChar char="q"/>
            </a:pPr>
            <a:r>
              <a:rPr lang="fr-FR" sz="4000" dirty="0">
                <a:latin typeface="Times New Roman" panose="02020603050405020304" pitchFamily="18" charset="0"/>
                <a:cs typeface="Times New Roman" panose="02020603050405020304" pitchFamily="18" charset="0"/>
              </a:rPr>
              <a:t>Développement de Cadres nationaux de qualifications;</a:t>
            </a:r>
          </a:p>
          <a:p>
            <a:pPr marL="0" indent="0" algn="just">
              <a:buNone/>
            </a:pPr>
            <a:endParaRPr lang="fr-FR" sz="4000" dirty="0">
              <a:latin typeface="Times New Roman" panose="02020603050405020304" pitchFamily="18" charset="0"/>
              <a:cs typeface="Times New Roman" panose="02020603050405020304" pitchFamily="18" charset="0"/>
            </a:endParaRPr>
          </a:p>
          <a:p>
            <a:pPr algn="just">
              <a:buFont typeface="Wingdings" pitchFamily="2" charset="2"/>
              <a:buChar char="q"/>
            </a:pPr>
            <a:r>
              <a:rPr lang="fr-FR" sz="4000" dirty="0">
                <a:latin typeface="Times New Roman" panose="02020603050405020304" pitchFamily="18" charset="0"/>
                <a:cs typeface="Times New Roman" panose="02020603050405020304" pitchFamily="18" charset="0"/>
              </a:rPr>
              <a:t>Une plus prise en charge de la flexibilité des parcours de formations (études partielles, micro-certifications, VAE, etc.)</a:t>
            </a:r>
          </a:p>
        </p:txBody>
      </p:sp>
    </p:spTree>
    <p:extLst>
      <p:ext uri="{BB962C8B-B14F-4D97-AF65-F5344CB8AC3E}">
        <p14:creationId xmlns:p14="http://schemas.microsoft.com/office/powerpoint/2010/main" val="3022121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3015DA-472F-486C-B18F-6BF9F55CD7DE}"/>
              </a:ext>
            </a:extLst>
          </p:cNvPr>
          <p:cNvSpPr>
            <a:spLocks noGrp="1"/>
          </p:cNvSpPr>
          <p:nvPr>
            <p:ph type="title"/>
          </p:nvPr>
        </p:nvSpPr>
        <p:spPr>
          <a:xfrm>
            <a:off x="914400" y="166255"/>
            <a:ext cx="16459200" cy="847899"/>
          </a:xfrm>
        </p:spPr>
        <p:txBody>
          <a:bodyPr/>
          <a:lstStyle/>
          <a:p>
            <a:r>
              <a:rPr lang="fr-FR" sz="5000" b="1" dirty="0"/>
              <a:t>Conclusion</a:t>
            </a:r>
          </a:p>
        </p:txBody>
      </p:sp>
      <p:sp>
        <p:nvSpPr>
          <p:cNvPr id="3" name="Espace réservé du contenu 2">
            <a:extLst>
              <a:ext uri="{FF2B5EF4-FFF2-40B4-BE49-F238E27FC236}">
                <a16:creationId xmlns:a16="http://schemas.microsoft.com/office/drawing/2014/main" id="{03F00AE1-BF3B-4609-A88C-471FD0A2628A}"/>
              </a:ext>
            </a:extLst>
          </p:cNvPr>
          <p:cNvSpPr>
            <a:spLocks noGrp="1"/>
          </p:cNvSpPr>
          <p:nvPr>
            <p:ph idx="1"/>
          </p:nvPr>
        </p:nvSpPr>
        <p:spPr>
          <a:xfrm>
            <a:off x="457200" y="1140611"/>
            <a:ext cx="17210314" cy="7429648"/>
          </a:xfrm>
        </p:spPr>
        <p:txBody>
          <a:bodyPr>
            <a:normAutofit/>
          </a:bodyPr>
          <a:lstStyle/>
          <a:p>
            <a:pPr marL="0" indent="0" algn="just">
              <a:buNone/>
            </a:pPr>
            <a:r>
              <a:rPr lang="fr-FR" sz="3900" noProof="0" dirty="0"/>
              <a:t>Les approches quantitatives (nombre d’heures ou d’unités) et qualitatives (valorisation des résultats d’apprentissage/compétences) sont complémentaires et nécessaires pour une reconnaissance juste et une amélioration de la crédibilité et d’efficacité des dispositifs de mobilité.</a:t>
            </a:r>
          </a:p>
          <a:p>
            <a:pPr marL="0" indent="0" algn="just">
              <a:buNone/>
            </a:pPr>
            <a:endParaRPr lang="fr-FR" sz="3900" noProof="0" dirty="0"/>
          </a:p>
          <a:p>
            <a:pPr marL="0" indent="0" algn="just">
              <a:buNone/>
            </a:pPr>
            <a:r>
              <a:rPr lang="fr-FR" sz="3900" noProof="0" dirty="0"/>
              <a:t>La création d’un espace africain d’enseignement supérieur harmonisé favorisera la mobilité académique et professionnelle. Elle passe par :</a:t>
            </a:r>
          </a:p>
          <a:p>
            <a:pPr algn="just">
              <a:buFont typeface="Wingdings" pitchFamily="2" charset="2"/>
              <a:buChar char="Ø"/>
            </a:pPr>
            <a:r>
              <a:rPr lang="fr-FR" sz="3900" noProof="0" dirty="0"/>
              <a:t> une harmonisation des  crédits et des référentiels partagés et outils communs de reconnaissance  basés sur l’AQ;</a:t>
            </a:r>
          </a:p>
          <a:p>
            <a:pPr algn="just">
              <a:buFont typeface="Wingdings" pitchFamily="2" charset="2"/>
              <a:buChar char="Ø"/>
            </a:pPr>
            <a:r>
              <a:rPr lang="fr-FR" sz="3900" noProof="0" dirty="0"/>
              <a:t>Une promotion de la collaboration et du partenariat;</a:t>
            </a:r>
          </a:p>
          <a:p>
            <a:pPr algn="just">
              <a:buFont typeface="Wingdings" pitchFamily="2" charset="2"/>
              <a:buChar char="Ø"/>
            </a:pPr>
            <a:r>
              <a:rPr lang="fr-FR" sz="3900" noProof="0" dirty="0"/>
              <a:t>Un renforcement de capacités;</a:t>
            </a:r>
          </a:p>
        </p:txBody>
      </p:sp>
    </p:spTree>
    <p:extLst>
      <p:ext uri="{BB962C8B-B14F-4D97-AF65-F5344CB8AC3E}">
        <p14:creationId xmlns:p14="http://schemas.microsoft.com/office/powerpoint/2010/main" val="2178969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2A6A0FB-000E-4C03-AACD-2347BDA3956C}"/>
              </a:ext>
            </a:extLst>
          </p:cNvPr>
          <p:cNvSpPr>
            <a:spLocks noGrp="1"/>
          </p:cNvSpPr>
          <p:nvPr>
            <p:ph idx="1"/>
          </p:nvPr>
        </p:nvSpPr>
        <p:spPr>
          <a:xfrm>
            <a:off x="914400" y="3962400"/>
            <a:ext cx="16459200" cy="1913467"/>
          </a:xfrm>
        </p:spPr>
        <p:txBody>
          <a:bodyPr/>
          <a:lstStyle/>
          <a:p>
            <a:pPr marL="0" indent="0" algn="ctr">
              <a:buNone/>
            </a:pPr>
            <a:r>
              <a:rPr lang="fr-FR" b="1" dirty="0"/>
              <a:t>Merci de votre attention </a:t>
            </a:r>
          </a:p>
        </p:txBody>
      </p:sp>
    </p:spTree>
    <p:extLst>
      <p:ext uri="{BB962C8B-B14F-4D97-AF65-F5344CB8AC3E}">
        <p14:creationId xmlns:p14="http://schemas.microsoft.com/office/powerpoint/2010/main" val="454210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ítulo 1">
            <a:extLst>
              <a:ext uri="{FF2B5EF4-FFF2-40B4-BE49-F238E27FC236}">
                <a16:creationId xmlns:a16="http://schemas.microsoft.com/office/drawing/2014/main" id="{59C58658-01EC-4F15-B34E-B96C5F68E1EB}"/>
              </a:ext>
            </a:extLst>
          </p:cNvPr>
          <p:cNvSpPr>
            <a:spLocks noGrp="1"/>
          </p:cNvSpPr>
          <p:nvPr>
            <p:ph type="title"/>
          </p:nvPr>
        </p:nvSpPr>
        <p:spPr/>
        <p:txBody>
          <a:bodyPr/>
          <a:lstStyle/>
          <a:p>
            <a:pPr eaLnBrk="1" hangingPunct="1"/>
            <a:r>
              <a:rPr lang="fr-FR" altLang="fr-FR" sz="5400" b="1" dirty="0"/>
              <a:t>Plan</a:t>
            </a:r>
            <a:endParaRPr lang="fr-FR" altLang="fr-FR" sz="5400" dirty="0"/>
          </a:p>
        </p:txBody>
      </p:sp>
      <p:sp>
        <p:nvSpPr>
          <p:cNvPr id="4099" name="Marcador de contenido 2">
            <a:extLst>
              <a:ext uri="{FF2B5EF4-FFF2-40B4-BE49-F238E27FC236}">
                <a16:creationId xmlns:a16="http://schemas.microsoft.com/office/drawing/2014/main" id="{FEAC25F4-B995-4060-8696-F7F859263936}"/>
              </a:ext>
            </a:extLst>
          </p:cNvPr>
          <p:cNvSpPr>
            <a:spLocks noGrp="1"/>
          </p:cNvSpPr>
          <p:nvPr>
            <p:ph idx="1"/>
          </p:nvPr>
        </p:nvSpPr>
        <p:spPr>
          <a:xfrm>
            <a:off x="723900" y="1787525"/>
            <a:ext cx="16459200" cy="6804025"/>
          </a:xfrm>
        </p:spPr>
        <p:txBody>
          <a:bodyPr>
            <a:normAutofit fontScale="77500" lnSpcReduction="20000"/>
          </a:bodyPr>
          <a:lstStyle/>
          <a:p>
            <a:pPr>
              <a:lnSpc>
                <a:spcPct val="200000"/>
              </a:lnSpc>
            </a:pPr>
            <a:r>
              <a:rPr lang="fr-FR" sz="4000" dirty="0">
                <a:latin typeface="Times New Roman" panose="02020603050405020304" pitchFamily="18" charset="0"/>
                <a:cs typeface="Times New Roman" panose="02020603050405020304" pitchFamily="18" charset="0"/>
              </a:rPr>
              <a:t>Introduction</a:t>
            </a:r>
          </a:p>
          <a:p>
            <a:pPr>
              <a:lnSpc>
                <a:spcPct val="200000"/>
              </a:lnSpc>
            </a:pPr>
            <a:r>
              <a:rPr lang="fr-FR" sz="4000" dirty="0">
                <a:latin typeface="Times New Roman" panose="02020603050405020304" pitchFamily="18" charset="0"/>
                <a:cs typeface="Times New Roman" panose="02020603050405020304" pitchFamily="18" charset="0"/>
              </a:rPr>
              <a:t>Exigences de base de la mobilité</a:t>
            </a:r>
          </a:p>
          <a:p>
            <a:pPr>
              <a:lnSpc>
                <a:spcPct val="200000"/>
              </a:lnSpc>
            </a:pPr>
            <a:r>
              <a:rPr lang="fr-FR" sz="4000" dirty="0">
                <a:latin typeface="Times New Roman" panose="02020603050405020304" pitchFamily="18" charset="0"/>
                <a:cs typeface="Times New Roman" panose="02020603050405020304" pitchFamily="18" charset="0"/>
              </a:rPr>
              <a:t>Procédures et outils d’AQ</a:t>
            </a:r>
          </a:p>
          <a:p>
            <a:pPr>
              <a:lnSpc>
                <a:spcPct val="200000"/>
              </a:lnSpc>
            </a:pPr>
            <a:r>
              <a:rPr lang="fr-FR" sz="4000" dirty="0">
                <a:latin typeface="Times New Roman" panose="02020603050405020304" pitchFamily="18" charset="0"/>
                <a:cs typeface="Times New Roman" panose="02020603050405020304" pitchFamily="18" charset="0"/>
              </a:rPr>
              <a:t>Ecosystème de la reconnaissance des diplômes</a:t>
            </a:r>
          </a:p>
          <a:p>
            <a:pPr>
              <a:lnSpc>
                <a:spcPct val="200000"/>
              </a:lnSpc>
            </a:pPr>
            <a:r>
              <a:rPr lang="fr-FR" sz="4000" dirty="0">
                <a:latin typeface="Times New Roman" panose="02020603050405020304" pitchFamily="18" charset="0"/>
                <a:cs typeface="Times New Roman" panose="02020603050405020304" pitchFamily="18" charset="0"/>
              </a:rPr>
              <a:t>Facteurs de succès de la mobilité</a:t>
            </a:r>
          </a:p>
          <a:p>
            <a:pPr>
              <a:lnSpc>
                <a:spcPct val="200000"/>
              </a:lnSpc>
            </a:pPr>
            <a:r>
              <a:rPr lang="fr-FR" sz="4000" dirty="0">
                <a:latin typeface="Times New Roman" panose="02020603050405020304" pitchFamily="18" charset="0"/>
                <a:cs typeface="Times New Roman" panose="02020603050405020304" pitchFamily="18" charset="0"/>
              </a:rPr>
              <a:t>Défis</a:t>
            </a:r>
          </a:p>
          <a:p>
            <a:pPr>
              <a:lnSpc>
                <a:spcPct val="200000"/>
              </a:lnSpc>
            </a:pPr>
            <a:r>
              <a:rPr lang="fr-FR" sz="4000" dirty="0">
                <a:latin typeface="Times New Roman" panose="02020603050405020304" pitchFamily="18" charset="0"/>
                <a:cs typeface="Times New Roman" panose="02020603050405020304" pitchFamily="18" charset="0"/>
              </a:rPr>
              <a:t>Perspectives</a:t>
            </a:r>
            <a:endParaRPr lang="fr-FR" sz="40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ítulo 1">
            <a:extLst>
              <a:ext uri="{FF2B5EF4-FFF2-40B4-BE49-F238E27FC236}">
                <a16:creationId xmlns:a16="http://schemas.microsoft.com/office/drawing/2014/main" id="{59C58658-01EC-4F15-B34E-B96C5F68E1EB}"/>
              </a:ext>
            </a:extLst>
          </p:cNvPr>
          <p:cNvSpPr>
            <a:spLocks noGrp="1"/>
          </p:cNvSpPr>
          <p:nvPr>
            <p:ph type="title"/>
          </p:nvPr>
        </p:nvSpPr>
        <p:spPr/>
        <p:txBody>
          <a:bodyPr/>
          <a:lstStyle/>
          <a:p>
            <a:pPr eaLnBrk="1" hangingPunct="1"/>
            <a:r>
              <a:rPr lang="fr-FR" altLang="fr-FR" sz="5400" b="1" dirty="0"/>
              <a:t>Introduction</a:t>
            </a:r>
            <a:endParaRPr lang="fr-FR" altLang="fr-FR" sz="5400" dirty="0"/>
          </a:p>
        </p:txBody>
      </p:sp>
      <p:sp>
        <p:nvSpPr>
          <p:cNvPr id="4099" name="Marcador de contenido 2">
            <a:extLst>
              <a:ext uri="{FF2B5EF4-FFF2-40B4-BE49-F238E27FC236}">
                <a16:creationId xmlns:a16="http://schemas.microsoft.com/office/drawing/2014/main" id="{FEAC25F4-B995-4060-8696-F7F859263936}"/>
              </a:ext>
            </a:extLst>
          </p:cNvPr>
          <p:cNvSpPr>
            <a:spLocks noGrp="1"/>
          </p:cNvSpPr>
          <p:nvPr>
            <p:ph idx="1"/>
          </p:nvPr>
        </p:nvSpPr>
        <p:spPr>
          <a:xfrm>
            <a:off x="723900" y="1787525"/>
            <a:ext cx="16459200" cy="6804025"/>
          </a:xfrm>
        </p:spPr>
        <p:txBody>
          <a:bodyPr/>
          <a:lstStyle/>
          <a:p>
            <a:pPr algn="just">
              <a:buFont typeface="Wingdings" pitchFamily="2" charset="2"/>
              <a:buChar char="q"/>
            </a:pPr>
            <a:r>
              <a:rPr lang="fr-FR" sz="3600" dirty="0">
                <a:latin typeface="Times New Roman" panose="02020603050405020304" pitchFamily="18" charset="0"/>
                <a:cs typeface="Times New Roman" panose="02020603050405020304" pitchFamily="18" charset="0"/>
              </a:rPr>
              <a:t>Vision 2063 et les différents CESA</a:t>
            </a:r>
          </a:p>
          <a:p>
            <a:pPr algn="just">
              <a:buFont typeface="Wingdings" pitchFamily="2" charset="2"/>
              <a:buChar char="q"/>
            </a:pPr>
            <a:r>
              <a:rPr lang="fr-FR" sz="3600" dirty="0">
                <a:latin typeface="Times New Roman" panose="02020603050405020304" pitchFamily="18" charset="0"/>
                <a:cs typeface="Times New Roman" panose="02020603050405020304" pitchFamily="18" charset="0"/>
              </a:rPr>
              <a:t>Stratégies de développement et d’harmonisation de l’enseignement supérieur en Afrique</a:t>
            </a:r>
          </a:p>
          <a:p>
            <a:pPr algn="just">
              <a:buFont typeface="Wingdings" pitchFamily="2" charset="2"/>
              <a:buChar char="Ø"/>
            </a:pPr>
            <a:r>
              <a:rPr lang="fr-FR" sz="3600" dirty="0">
                <a:latin typeface="Times New Roman" panose="02020603050405020304" pitchFamily="18" charset="0"/>
                <a:cs typeface="Times New Roman" panose="02020603050405020304" pitchFamily="18" charset="0"/>
              </a:rPr>
              <a:t>au niveau continental  (PAQAF) : HAQAA, ACTS, Convention d’Addis-Abeba, ACQF, etc.;</a:t>
            </a:r>
          </a:p>
          <a:p>
            <a:pPr marL="0" indent="0" algn="just">
              <a:buNone/>
            </a:pPr>
            <a:endParaRPr lang="fr-FR" sz="3600" dirty="0">
              <a:latin typeface="Times New Roman" panose="02020603050405020304" pitchFamily="18" charset="0"/>
              <a:cs typeface="Times New Roman" panose="02020603050405020304" pitchFamily="18" charset="0"/>
            </a:endParaRPr>
          </a:p>
          <a:p>
            <a:pPr algn="just">
              <a:buFont typeface="Wingdings" pitchFamily="2" charset="2"/>
              <a:buChar char="Ø"/>
            </a:pPr>
            <a:r>
              <a:rPr lang="fr-FR" sz="3600" dirty="0">
                <a:latin typeface="Times New Roman" panose="02020603050405020304" pitchFamily="18" charset="0"/>
                <a:cs typeface="Times New Roman" panose="02020603050405020304" pitchFamily="18" charset="0"/>
              </a:rPr>
              <a:t>Au niveau régional : Espaces économiques par ex CEDAO (OOAS), Espaces académiques  : Exemple du CAMES/REESAO, IUCEA</a:t>
            </a:r>
          </a:p>
          <a:p>
            <a:pPr marL="0" indent="0" algn="just">
              <a:buNone/>
            </a:pPr>
            <a:endParaRPr lang="fr-FR" sz="3600" dirty="0">
              <a:latin typeface="Times New Roman" panose="02020603050405020304" pitchFamily="18" charset="0"/>
              <a:cs typeface="Times New Roman" panose="02020603050405020304" pitchFamily="18" charset="0"/>
            </a:endParaRPr>
          </a:p>
          <a:p>
            <a:pPr algn="just">
              <a:buFont typeface="Wingdings" pitchFamily="2" charset="2"/>
              <a:buChar char="Ø"/>
            </a:pPr>
            <a:r>
              <a:rPr lang="fr-FR" sz="3600" dirty="0">
                <a:latin typeface="Times New Roman" panose="02020603050405020304" pitchFamily="18" charset="0"/>
                <a:cs typeface="Times New Roman" panose="02020603050405020304" pitchFamily="18" charset="0"/>
              </a:rPr>
              <a:t>Au niveau national (Exemple du Sénégal, du Maroc et du Cameroun)</a:t>
            </a:r>
          </a:p>
        </p:txBody>
      </p:sp>
    </p:spTree>
    <p:extLst>
      <p:ext uri="{BB962C8B-B14F-4D97-AF65-F5344CB8AC3E}">
        <p14:creationId xmlns:p14="http://schemas.microsoft.com/office/powerpoint/2010/main" val="1138669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ítulo 1">
            <a:extLst>
              <a:ext uri="{FF2B5EF4-FFF2-40B4-BE49-F238E27FC236}">
                <a16:creationId xmlns:a16="http://schemas.microsoft.com/office/drawing/2014/main" id="{59C58658-01EC-4F15-B34E-B96C5F68E1EB}"/>
              </a:ext>
            </a:extLst>
          </p:cNvPr>
          <p:cNvSpPr>
            <a:spLocks noGrp="1"/>
          </p:cNvSpPr>
          <p:nvPr>
            <p:ph type="title"/>
          </p:nvPr>
        </p:nvSpPr>
        <p:spPr/>
        <p:txBody>
          <a:bodyPr/>
          <a:lstStyle/>
          <a:p>
            <a:pPr eaLnBrk="1" hangingPunct="1"/>
            <a:r>
              <a:rPr lang="fr-FR" altLang="fr-FR" sz="5400" b="1" dirty="0"/>
              <a:t>Exigences de base de la mobilité</a:t>
            </a:r>
            <a:endParaRPr lang="fr-FR" altLang="fr-FR" sz="5400" dirty="0"/>
          </a:p>
        </p:txBody>
      </p:sp>
      <p:sp>
        <p:nvSpPr>
          <p:cNvPr id="4099" name="Marcador de contenido 2">
            <a:extLst>
              <a:ext uri="{FF2B5EF4-FFF2-40B4-BE49-F238E27FC236}">
                <a16:creationId xmlns:a16="http://schemas.microsoft.com/office/drawing/2014/main" id="{FEAC25F4-B995-4060-8696-F7F859263936}"/>
              </a:ext>
            </a:extLst>
          </p:cNvPr>
          <p:cNvSpPr>
            <a:spLocks noGrp="1"/>
          </p:cNvSpPr>
          <p:nvPr>
            <p:ph idx="1"/>
          </p:nvPr>
        </p:nvSpPr>
        <p:spPr>
          <a:xfrm>
            <a:off x="723899" y="1787525"/>
            <a:ext cx="16990359" cy="6804025"/>
          </a:xfrm>
        </p:spPr>
        <p:txBody>
          <a:bodyPr>
            <a:normAutofit/>
          </a:bodyPr>
          <a:lstStyle/>
          <a:p>
            <a:pPr eaLnBrk="1" fontAlgn="auto" hangingPunct="1">
              <a:spcAft>
                <a:spcPts val="0"/>
              </a:spcAft>
              <a:buClr>
                <a:schemeClr val="accent3"/>
              </a:buClr>
              <a:buFont typeface="Wingdings" panose="05000000000000000000" pitchFamily="2" charset="2"/>
              <a:buChar char="q"/>
              <a:defRPr/>
            </a:pPr>
            <a:r>
              <a:rPr lang="fr-FR" sz="3600" dirty="0"/>
              <a:t>La mobilité est basée sur la confiance et la crédibilité des parcours de formation :</a:t>
            </a:r>
          </a:p>
          <a:p>
            <a:pPr eaLnBrk="1" fontAlgn="auto" hangingPunct="1">
              <a:spcAft>
                <a:spcPts val="0"/>
              </a:spcAft>
              <a:buClr>
                <a:schemeClr val="accent3"/>
              </a:buClr>
              <a:buFont typeface="Wingdings" panose="05000000000000000000" pitchFamily="2" charset="2"/>
              <a:buChar char="q"/>
              <a:defRPr/>
            </a:pPr>
            <a:endParaRPr lang="fr-FR" sz="3600" dirty="0"/>
          </a:p>
          <a:p>
            <a:pPr eaLnBrk="1" fontAlgn="auto" hangingPunct="1">
              <a:spcAft>
                <a:spcPts val="0"/>
              </a:spcAft>
              <a:buClr>
                <a:schemeClr val="accent3"/>
              </a:buClr>
              <a:buFont typeface="Wingdings" pitchFamily="2" charset="2"/>
              <a:buChar char="Ø"/>
              <a:defRPr/>
            </a:pPr>
            <a:r>
              <a:rPr lang="fr-FR" sz="3600" dirty="0"/>
              <a:t>Lisibilité et comparabilité des parcours de formation;</a:t>
            </a:r>
          </a:p>
          <a:p>
            <a:pPr marL="0" indent="0" eaLnBrk="1" fontAlgn="auto" hangingPunct="1">
              <a:spcAft>
                <a:spcPts val="0"/>
              </a:spcAft>
              <a:buClr>
                <a:schemeClr val="accent3"/>
              </a:buClr>
              <a:buNone/>
              <a:defRPr/>
            </a:pPr>
            <a:endParaRPr lang="fr-FR" sz="3600" dirty="0"/>
          </a:p>
          <a:p>
            <a:pPr eaLnBrk="1" fontAlgn="auto" hangingPunct="1">
              <a:spcAft>
                <a:spcPts val="0"/>
              </a:spcAft>
              <a:buClr>
                <a:schemeClr val="accent3"/>
              </a:buClr>
              <a:buFont typeface="Wingdings" pitchFamily="2" charset="2"/>
              <a:buChar char="Ø"/>
              <a:defRPr/>
            </a:pPr>
            <a:r>
              <a:rPr lang="fr-FR" sz="3600" dirty="0"/>
              <a:t>La qualité des parcours (AQ)</a:t>
            </a:r>
          </a:p>
          <a:p>
            <a:pPr marL="0" indent="0" eaLnBrk="1" fontAlgn="auto" hangingPunct="1">
              <a:spcAft>
                <a:spcPts val="0"/>
              </a:spcAft>
              <a:buClr>
                <a:schemeClr val="accent3"/>
              </a:buClr>
              <a:buNone/>
              <a:defRPr/>
            </a:pPr>
            <a:endParaRPr lang="fr-FR" sz="2800" dirty="0"/>
          </a:p>
          <a:p>
            <a:pPr marL="0" indent="0" eaLnBrk="1" fontAlgn="auto" hangingPunct="1">
              <a:spcAft>
                <a:spcPts val="0"/>
              </a:spcAft>
              <a:buClr>
                <a:schemeClr val="accent3"/>
              </a:buClr>
              <a:buNone/>
              <a:defRPr/>
            </a:pPr>
            <a:r>
              <a:rPr lang="fr-FR" sz="3600" dirty="0"/>
              <a:t>Concernant l’assurance qualité des parcours, des ASG-QA ont été développées et ont servi de bases aux pays pour développer plusieurs procédures et d’outils d’AQ</a:t>
            </a:r>
          </a:p>
        </p:txBody>
      </p:sp>
    </p:spTree>
    <p:extLst>
      <p:ext uri="{BB962C8B-B14F-4D97-AF65-F5344CB8AC3E}">
        <p14:creationId xmlns:p14="http://schemas.microsoft.com/office/powerpoint/2010/main" val="1769385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D894FC-A09A-1C43-86E3-69315E58BD53}"/>
              </a:ext>
            </a:extLst>
          </p:cNvPr>
          <p:cNvSpPr/>
          <p:nvPr/>
        </p:nvSpPr>
        <p:spPr>
          <a:xfrm>
            <a:off x="250825" y="352425"/>
            <a:ext cx="17601781" cy="914400"/>
          </a:xfrm>
          <a:prstGeom prst="rect">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sz="3600" b="1" dirty="0"/>
              <a:t>PROCEDURES D’AQ POUR LA QUALITE  DES DIPLOMES </a:t>
            </a:r>
            <a:r>
              <a:rPr lang="fr-FR" sz="3600" dirty="0"/>
              <a:t>(exemple ANAQ-Sup)</a:t>
            </a:r>
          </a:p>
        </p:txBody>
      </p:sp>
      <p:sp>
        <p:nvSpPr>
          <p:cNvPr id="3" name="Rectangle 2">
            <a:extLst>
              <a:ext uri="{FF2B5EF4-FFF2-40B4-BE49-F238E27FC236}">
                <a16:creationId xmlns:a16="http://schemas.microsoft.com/office/drawing/2014/main" id="{EA099FC3-4129-9A4E-8B17-F2ED7D30166E}"/>
              </a:ext>
            </a:extLst>
          </p:cNvPr>
          <p:cNvSpPr/>
          <p:nvPr/>
        </p:nvSpPr>
        <p:spPr>
          <a:xfrm>
            <a:off x="250825" y="3878263"/>
            <a:ext cx="4070350" cy="1811337"/>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dirty="0"/>
              <a:t>Référentiel d’évaluation institutionnelle</a:t>
            </a:r>
          </a:p>
        </p:txBody>
      </p:sp>
      <p:sp>
        <p:nvSpPr>
          <p:cNvPr id="4" name="Rectangle 3">
            <a:extLst>
              <a:ext uri="{FF2B5EF4-FFF2-40B4-BE49-F238E27FC236}">
                <a16:creationId xmlns:a16="http://schemas.microsoft.com/office/drawing/2014/main" id="{CC225F91-95A9-C848-A42A-725BFAEE3A76}"/>
              </a:ext>
            </a:extLst>
          </p:cNvPr>
          <p:cNvSpPr/>
          <p:nvPr/>
        </p:nvSpPr>
        <p:spPr>
          <a:xfrm>
            <a:off x="4846638" y="3960813"/>
            <a:ext cx="3459162" cy="180975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dirty="0"/>
              <a:t>Référentiel d’évaluation de programme</a:t>
            </a:r>
          </a:p>
        </p:txBody>
      </p:sp>
      <p:sp>
        <p:nvSpPr>
          <p:cNvPr id="5" name="Rectangle 4">
            <a:extLst>
              <a:ext uri="{FF2B5EF4-FFF2-40B4-BE49-F238E27FC236}">
                <a16:creationId xmlns:a16="http://schemas.microsoft.com/office/drawing/2014/main" id="{0078BBCA-CD8B-F745-8549-889FFE607EE0}"/>
              </a:ext>
            </a:extLst>
          </p:cNvPr>
          <p:cNvSpPr/>
          <p:nvPr/>
        </p:nvSpPr>
        <p:spPr>
          <a:xfrm>
            <a:off x="9236075" y="3997325"/>
            <a:ext cx="3998913" cy="1773238"/>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dirty="0"/>
              <a:t>Référentiel d’évaluation des écoles et formations doctorales</a:t>
            </a:r>
          </a:p>
        </p:txBody>
      </p:sp>
      <p:sp>
        <p:nvSpPr>
          <p:cNvPr id="7" name="Rectangle 6">
            <a:extLst>
              <a:ext uri="{FF2B5EF4-FFF2-40B4-BE49-F238E27FC236}">
                <a16:creationId xmlns:a16="http://schemas.microsoft.com/office/drawing/2014/main" id="{635FA936-09CC-AE4A-9608-DF9AB84E5141}"/>
              </a:ext>
            </a:extLst>
          </p:cNvPr>
          <p:cNvSpPr/>
          <p:nvPr/>
        </p:nvSpPr>
        <p:spPr>
          <a:xfrm>
            <a:off x="250825" y="1885950"/>
            <a:ext cx="4070350" cy="1411288"/>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dirty="0"/>
              <a:t>EVALUATION</a:t>
            </a:r>
          </a:p>
          <a:p>
            <a:pPr algn="ctr">
              <a:defRPr/>
            </a:pPr>
            <a:r>
              <a:rPr lang="fr-FR" dirty="0"/>
              <a:t>INSTITUTIONNELLE</a:t>
            </a:r>
          </a:p>
        </p:txBody>
      </p:sp>
      <p:sp>
        <p:nvSpPr>
          <p:cNvPr id="8" name="Rectangle 7">
            <a:extLst>
              <a:ext uri="{FF2B5EF4-FFF2-40B4-BE49-F238E27FC236}">
                <a16:creationId xmlns:a16="http://schemas.microsoft.com/office/drawing/2014/main" id="{8269324D-5E34-4341-A98E-3D205FCDFE64}"/>
              </a:ext>
            </a:extLst>
          </p:cNvPr>
          <p:cNvSpPr/>
          <p:nvPr/>
        </p:nvSpPr>
        <p:spPr>
          <a:xfrm>
            <a:off x="4835525" y="1865313"/>
            <a:ext cx="3460750" cy="1458912"/>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dirty="0"/>
              <a:t>EVALUATION DE</a:t>
            </a:r>
          </a:p>
          <a:p>
            <a:pPr algn="ctr">
              <a:defRPr/>
            </a:pPr>
            <a:r>
              <a:rPr lang="fr-FR" dirty="0"/>
              <a:t>PROGRAMME</a:t>
            </a:r>
          </a:p>
        </p:txBody>
      </p:sp>
      <p:sp>
        <p:nvSpPr>
          <p:cNvPr id="9" name="Rectangle 8">
            <a:extLst>
              <a:ext uri="{FF2B5EF4-FFF2-40B4-BE49-F238E27FC236}">
                <a16:creationId xmlns:a16="http://schemas.microsoft.com/office/drawing/2014/main" id="{7C8CD8D2-F19D-CD42-888C-FD7AD0693D96}"/>
              </a:ext>
            </a:extLst>
          </p:cNvPr>
          <p:cNvSpPr/>
          <p:nvPr/>
        </p:nvSpPr>
        <p:spPr>
          <a:xfrm>
            <a:off x="9224963" y="1909763"/>
            <a:ext cx="3997325" cy="14605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dirty="0"/>
              <a:t>EVALUATION DES ECOLES DOCTORALES</a:t>
            </a:r>
          </a:p>
        </p:txBody>
      </p:sp>
      <p:sp>
        <p:nvSpPr>
          <p:cNvPr id="10" name="Rectangle 9">
            <a:extLst>
              <a:ext uri="{FF2B5EF4-FFF2-40B4-BE49-F238E27FC236}">
                <a16:creationId xmlns:a16="http://schemas.microsoft.com/office/drawing/2014/main" id="{5C01DBE1-9EBC-874D-BF06-184B1A462AD0}"/>
              </a:ext>
            </a:extLst>
          </p:cNvPr>
          <p:cNvSpPr/>
          <p:nvPr/>
        </p:nvSpPr>
        <p:spPr>
          <a:xfrm>
            <a:off x="13919284" y="1884363"/>
            <a:ext cx="3760120" cy="1412875"/>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dirty="0"/>
              <a:t>EVALUATION DE LA RECHERCHE</a:t>
            </a:r>
          </a:p>
        </p:txBody>
      </p:sp>
      <p:sp>
        <p:nvSpPr>
          <p:cNvPr id="11" name="Rectangle 10">
            <a:extLst>
              <a:ext uri="{FF2B5EF4-FFF2-40B4-BE49-F238E27FC236}">
                <a16:creationId xmlns:a16="http://schemas.microsoft.com/office/drawing/2014/main" id="{12F1F4B2-D079-7C49-B3FC-57933A0447C1}"/>
              </a:ext>
            </a:extLst>
          </p:cNvPr>
          <p:cNvSpPr/>
          <p:nvPr/>
        </p:nvSpPr>
        <p:spPr>
          <a:xfrm>
            <a:off x="306388" y="8477250"/>
            <a:ext cx="12855575" cy="914400"/>
          </a:xfrm>
          <a:prstGeom prst="rect">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b="1" dirty="0"/>
              <a:t>CRITERES DE RECONNAISSANCE DES DIPLOMES</a:t>
            </a:r>
          </a:p>
        </p:txBody>
      </p:sp>
      <p:sp>
        <p:nvSpPr>
          <p:cNvPr id="12" name="Flèche vers le bas 11">
            <a:extLst>
              <a:ext uri="{FF2B5EF4-FFF2-40B4-BE49-F238E27FC236}">
                <a16:creationId xmlns:a16="http://schemas.microsoft.com/office/drawing/2014/main" id="{2D0DEBC4-5194-FA42-9F6E-E6BCFE836A18}"/>
              </a:ext>
            </a:extLst>
          </p:cNvPr>
          <p:cNvSpPr/>
          <p:nvPr/>
        </p:nvSpPr>
        <p:spPr>
          <a:xfrm>
            <a:off x="2098675" y="3328988"/>
            <a:ext cx="484188" cy="549275"/>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
        <p:nvSpPr>
          <p:cNvPr id="16" name="Flèche vers le bas 15">
            <a:extLst>
              <a:ext uri="{FF2B5EF4-FFF2-40B4-BE49-F238E27FC236}">
                <a16:creationId xmlns:a16="http://schemas.microsoft.com/office/drawing/2014/main" id="{BC12AA49-15DE-6C44-B866-CEEE76B1E713}"/>
              </a:ext>
            </a:extLst>
          </p:cNvPr>
          <p:cNvSpPr/>
          <p:nvPr/>
        </p:nvSpPr>
        <p:spPr>
          <a:xfrm>
            <a:off x="2114550" y="5689600"/>
            <a:ext cx="484188" cy="581025"/>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
        <p:nvSpPr>
          <p:cNvPr id="19" name="Flèche vers le bas 18">
            <a:extLst>
              <a:ext uri="{FF2B5EF4-FFF2-40B4-BE49-F238E27FC236}">
                <a16:creationId xmlns:a16="http://schemas.microsoft.com/office/drawing/2014/main" id="{780D0A0F-DB57-A24F-B5E2-8E42AAD54D4A}"/>
              </a:ext>
            </a:extLst>
          </p:cNvPr>
          <p:cNvSpPr/>
          <p:nvPr/>
        </p:nvSpPr>
        <p:spPr>
          <a:xfrm>
            <a:off x="2278063" y="1309688"/>
            <a:ext cx="484187" cy="550862"/>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
        <p:nvSpPr>
          <p:cNvPr id="20" name="Flèche vers le bas 19">
            <a:extLst>
              <a:ext uri="{FF2B5EF4-FFF2-40B4-BE49-F238E27FC236}">
                <a16:creationId xmlns:a16="http://schemas.microsoft.com/office/drawing/2014/main" id="{D5F71202-8FBA-FB4A-8D5F-A11549A125B0}"/>
              </a:ext>
            </a:extLst>
          </p:cNvPr>
          <p:cNvSpPr/>
          <p:nvPr/>
        </p:nvSpPr>
        <p:spPr>
          <a:xfrm>
            <a:off x="6473825" y="1327150"/>
            <a:ext cx="484188" cy="550863"/>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
        <p:nvSpPr>
          <p:cNvPr id="21" name="Flèche vers le bas 20">
            <a:extLst>
              <a:ext uri="{FF2B5EF4-FFF2-40B4-BE49-F238E27FC236}">
                <a16:creationId xmlns:a16="http://schemas.microsoft.com/office/drawing/2014/main" id="{B8FC0329-232E-0143-B54B-CD7D8D6707D7}"/>
              </a:ext>
            </a:extLst>
          </p:cNvPr>
          <p:cNvSpPr/>
          <p:nvPr/>
        </p:nvSpPr>
        <p:spPr>
          <a:xfrm>
            <a:off x="10820400" y="1335088"/>
            <a:ext cx="484188" cy="549275"/>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
        <p:nvSpPr>
          <p:cNvPr id="22" name="Flèche vers le bas 21">
            <a:extLst>
              <a:ext uri="{FF2B5EF4-FFF2-40B4-BE49-F238E27FC236}">
                <a16:creationId xmlns:a16="http://schemas.microsoft.com/office/drawing/2014/main" id="{9D49BC46-87D8-4F46-A222-E25391A6CD0C}"/>
              </a:ext>
            </a:extLst>
          </p:cNvPr>
          <p:cNvSpPr/>
          <p:nvPr/>
        </p:nvSpPr>
        <p:spPr>
          <a:xfrm>
            <a:off x="15517813" y="1335088"/>
            <a:ext cx="484187" cy="549275"/>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
        <p:nvSpPr>
          <p:cNvPr id="23" name="Flèche vers le bas 22">
            <a:extLst>
              <a:ext uri="{FF2B5EF4-FFF2-40B4-BE49-F238E27FC236}">
                <a16:creationId xmlns:a16="http://schemas.microsoft.com/office/drawing/2014/main" id="{770A11DB-24CE-8844-8185-C563ED356629}"/>
              </a:ext>
            </a:extLst>
          </p:cNvPr>
          <p:cNvSpPr/>
          <p:nvPr/>
        </p:nvSpPr>
        <p:spPr>
          <a:xfrm>
            <a:off x="6091238" y="3376613"/>
            <a:ext cx="484187" cy="549275"/>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
        <p:nvSpPr>
          <p:cNvPr id="24" name="Flèche vers le bas 23">
            <a:extLst>
              <a:ext uri="{FF2B5EF4-FFF2-40B4-BE49-F238E27FC236}">
                <a16:creationId xmlns:a16="http://schemas.microsoft.com/office/drawing/2014/main" id="{4BC8DE8C-E830-F345-9A68-BA369D7C2C6A}"/>
              </a:ext>
            </a:extLst>
          </p:cNvPr>
          <p:cNvSpPr/>
          <p:nvPr/>
        </p:nvSpPr>
        <p:spPr>
          <a:xfrm>
            <a:off x="10739438" y="3421063"/>
            <a:ext cx="484187" cy="547687"/>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
        <p:nvSpPr>
          <p:cNvPr id="26" name="Rectangle 25">
            <a:extLst>
              <a:ext uri="{FF2B5EF4-FFF2-40B4-BE49-F238E27FC236}">
                <a16:creationId xmlns:a16="http://schemas.microsoft.com/office/drawing/2014/main" id="{40E89E3E-F298-414D-A2A8-F22297505D81}"/>
              </a:ext>
            </a:extLst>
          </p:cNvPr>
          <p:cNvSpPr/>
          <p:nvPr/>
        </p:nvSpPr>
        <p:spPr>
          <a:xfrm>
            <a:off x="306388" y="6237288"/>
            <a:ext cx="4070350" cy="1811337"/>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dirty="0"/>
              <a:t>HABILITATION</a:t>
            </a:r>
          </a:p>
        </p:txBody>
      </p:sp>
      <p:sp>
        <p:nvSpPr>
          <p:cNvPr id="27" name="Rectangle 26">
            <a:extLst>
              <a:ext uri="{FF2B5EF4-FFF2-40B4-BE49-F238E27FC236}">
                <a16:creationId xmlns:a16="http://schemas.microsoft.com/office/drawing/2014/main" id="{52403B67-B159-B644-9428-4AD75BFB038A}"/>
              </a:ext>
            </a:extLst>
          </p:cNvPr>
          <p:cNvSpPr/>
          <p:nvPr/>
        </p:nvSpPr>
        <p:spPr>
          <a:xfrm>
            <a:off x="4876800" y="6230938"/>
            <a:ext cx="3460750" cy="1811337"/>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dirty="0"/>
              <a:t>ACCREDITATION</a:t>
            </a:r>
          </a:p>
          <a:p>
            <a:pPr algn="ctr">
              <a:defRPr/>
            </a:pPr>
            <a:r>
              <a:rPr lang="fr-FR" dirty="0"/>
              <a:t>DE PROGRAMME</a:t>
            </a:r>
          </a:p>
        </p:txBody>
      </p:sp>
      <p:sp>
        <p:nvSpPr>
          <p:cNvPr id="28" name="Rectangle 27">
            <a:extLst>
              <a:ext uri="{FF2B5EF4-FFF2-40B4-BE49-F238E27FC236}">
                <a16:creationId xmlns:a16="http://schemas.microsoft.com/office/drawing/2014/main" id="{8C11E606-4475-3348-90D4-8256C995548B}"/>
              </a:ext>
            </a:extLst>
          </p:cNvPr>
          <p:cNvSpPr/>
          <p:nvPr/>
        </p:nvSpPr>
        <p:spPr>
          <a:xfrm>
            <a:off x="9188450" y="6230938"/>
            <a:ext cx="4070350" cy="1811337"/>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dirty="0"/>
              <a:t>ACCREDITATION DES ECOLES ET FORMATIONS DOCTORALES</a:t>
            </a:r>
          </a:p>
        </p:txBody>
      </p:sp>
      <p:sp>
        <p:nvSpPr>
          <p:cNvPr id="29" name="Flèche vers le bas 28">
            <a:extLst>
              <a:ext uri="{FF2B5EF4-FFF2-40B4-BE49-F238E27FC236}">
                <a16:creationId xmlns:a16="http://schemas.microsoft.com/office/drawing/2014/main" id="{5313CF4E-3700-A74D-BC8B-54BF2318A631}"/>
              </a:ext>
            </a:extLst>
          </p:cNvPr>
          <p:cNvSpPr/>
          <p:nvPr/>
        </p:nvSpPr>
        <p:spPr>
          <a:xfrm>
            <a:off x="6122988" y="5695950"/>
            <a:ext cx="484187" cy="581025"/>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
        <p:nvSpPr>
          <p:cNvPr id="30" name="Flèche vers le bas 29">
            <a:extLst>
              <a:ext uri="{FF2B5EF4-FFF2-40B4-BE49-F238E27FC236}">
                <a16:creationId xmlns:a16="http://schemas.microsoft.com/office/drawing/2014/main" id="{FEC83028-000D-6042-A9B1-D55A9C0153A8}"/>
              </a:ext>
            </a:extLst>
          </p:cNvPr>
          <p:cNvSpPr/>
          <p:nvPr/>
        </p:nvSpPr>
        <p:spPr>
          <a:xfrm>
            <a:off x="10880725" y="5799138"/>
            <a:ext cx="484188" cy="528637"/>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
        <p:nvSpPr>
          <p:cNvPr id="31" name="Flèche vers le bas 30">
            <a:extLst>
              <a:ext uri="{FF2B5EF4-FFF2-40B4-BE49-F238E27FC236}">
                <a16:creationId xmlns:a16="http://schemas.microsoft.com/office/drawing/2014/main" id="{7DDD0033-F396-0C41-8EA5-B4A1B64F0A0B}"/>
              </a:ext>
            </a:extLst>
          </p:cNvPr>
          <p:cNvSpPr/>
          <p:nvPr/>
        </p:nvSpPr>
        <p:spPr>
          <a:xfrm>
            <a:off x="2108200" y="7981950"/>
            <a:ext cx="485775" cy="581025"/>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
        <p:nvSpPr>
          <p:cNvPr id="32" name="Flèche vers le bas 31">
            <a:extLst>
              <a:ext uri="{FF2B5EF4-FFF2-40B4-BE49-F238E27FC236}">
                <a16:creationId xmlns:a16="http://schemas.microsoft.com/office/drawing/2014/main" id="{1F5D3B33-22B8-A445-AC44-11B9E8FC13F4}"/>
              </a:ext>
            </a:extLst>
          </p:cNvPr>
          <p:cNvSpPr/>
          <p:nvPr/>
        </p:nvSpPr>
        <p:spPr>
          <a:xfrm>
            <a:off x="6065838" y="7996238"/>
            <a:ext cx="484187" cy="581025"/>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
        <p:nvSpPr>
          <p:cNvPr id="33" name="Flèche vers le bas 32">
            <a:extLst>
              <a:ext uri="{FF2B5EF4-FFF2-40B4-BE49-F238E27FC236}">
                <a16:creationId xmlns:a16="http://schemas.microsoft.com/office/drawing/2014/main" id="{EDC9C336-1AD0-F84E-8F68-6F2DDF5FAA81}"/>
              </a:ext>
            </a:extLst>
          </p:cNvPr>
          <p:cNvSpPr/>
          <p:nvPr/>
        </p:nvSpPr>
        <p:spPr>
          <a:xfrm>
            <a:off x="10880725" y="8040688"/>
            <a:ext cx="484188" cy="522287"/>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
        <p:nvSpPr>
          <p:cNvPr id="34" name="Rectangle 33">
            <a:extLst>
              <a:ext uri="{FF2B5EF4-FFF2-40B4-BE49-F238E27FC236}">
                <a16:creationId xmlns:a16="http://schemas.microsoft.com/office/drawing/2014/main" id="{B0DD8C3E-F4E6-094C-9FA4-06665F71759A}"/>
              </a:ext>
            </a:extLst>
          </p:cNvPr>
          <p:cNvSpPr/>
          <p:nvPr/>
        </p:nvSpPr>
        <p:spPr>
          <a:xfrm>
            <a:off x="13919284" y="3997325"/>
            <a:ext cx="3855370" cy="1773238"/>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dirty="0"/>
              <a:t>Référentiel d’évaluation de la recherche</a:t>
            </a:r>
          </a:p>
        </p:txBody>
      </p:sp>
      <p:sp>
        <p:nvSpPr>
          <p:cNvPr id="35" name="Flèche vers le bas 34">
            <a:extLst>
              <a:ext uri="{FF2B5EF4-FFF2-40B4-BE49-F238E27FC236}">
                <a16:creationId xmlns:a16="http://schemas.microsoft.com/office/drawing/2014/main" id="{9152E003-A323-E044-80E3-668595F50B64}"/>
              </a:ext>
            </a:extLst>
          </p:cNvPr>
          <p:cNvSpPr/>
          <p:nvPr/>
        </p:nvSpPr>
        <p:spPr>
          <a:xfrm>
            <a:off x="15317788" y="3392488"/>
            <a:ext cx="484187" cy="549275"/>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
        <p:nvSpPr>
          <p:cNvPr id="36" name="Rectangle 35">
            <a:extLst>
              <a:ext uri="{FF2B5EF4-FFF2-40B4-BE49-F238E27FC236}">
                <a16:creationId xmlns:a16="http://schemas.microsoft.com/office/drawing/2014/main" id="{03A73727-BD1E-5E42-92AC-67C0A1D360BD}"/>
              </a:ext>
            </a:extLst>
          </p:cNvPr>
          <p:cNvSpPr/>
          <p:nvPr/>
        </p:nvSpPr>
        <p:spPr>
          <a:xfrm>
            <a:off x="13919283" y="6237288"/>
            <a:ext cx="3855370" cy="1811337"/>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sz="3000" dirty="0"/>
              <a:t>ACCREDITATION  LABO/PROGRAMME</a:t>
            </a:r>
          </a:p>
        </p:txBody>
      </p:sp>
      <p:sp>
        <p:nvSpPr>
          <p:cNvPr id="37" name="Rectangle 36">
            <a:extLst>
              <a:ext uri="{FF2B5EF4-FFF2-40B4-BE49-F238E27FC236}">
                <a16:creationId xmlns:a16="http://schemas.microsoft.com/office/drawing/2014/main" id="{7ACBE7B2-6D29-AF45-9829-3A0A005E38E3}"/>
              </a:ext>
            </a:extLst>
          </p:cNvPr>
          <p:cNvSpPr/>
          <p:nvPr/>
        </p:nvSpPr>
        <p:spPr>
          <a:xfrm>
            <a:off x="13667205" y="8477250"/>
            <a:ext cx="4185401" cy="914400"/>
          </a:xfrm>
          <a:prstGeom prst="rect">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b="1" dirty="0"/>
              <a:t>RECONNAISSANCE</a:t>
            </a:r>
          </a:p>
          <a:p>
            <a:pPr algn="ctr">
              <a:defRPr/>
            </a:pPr>
            <a:r>
              <a:rPr lang="fr-FR" b="1" dirty="0"/>
              <a:t>FINANCEMENT</a:t>
            </a:r>
          </a:p>
        </p:txBody>
      </p:sp>
      <p:sp>
        <p:nvSpPr>
          <p:cNvPr id="38" name="Flèche vers le bas 37">
            <a:extLst>
              <a:ext uri="{FF2B5EF4-FFF2-40B4-BE49-F238E27FC236}">
                <a16:creationId xmlns:a16="http://schemas.microsoft.com/office/drawing/2014/main" id="{BA351621-A828-6B44-9E4B-D58CB046CB60}"/>
              </a:ext>
            </a:extLst>
          </p:cNvPr>
          <p:cNvSpPr/>
          <p:nvPr/>
        </p:nvSpPr>
        <p:spPr>
          <a:xfrm>
            <a:off x="15443493" y="5758281"/>
            <a:ext cx="484187" cy="549275"/>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
        <p:nvSpPr>
          <p:cNvPr id="39" name="Flèche vers le bas 38">
            <a:extLst>
              <a:ext uri="{FF2B5EF4-FFF2-40B4-BE49-F238E27FC236}">
                <a16:creationId xmlns:a16="http://schemas.microsoft.com/office/drawing/2014/main" id="{83BAA4B2-AF26-BD41-98E2-A5CD7309B23B}"/>
              </a:ext>
            </a:extLst>
          </p:cNvPr>
          <p:cNvSpPr/>
          <p:nvPr/>
        </p:nvSpPr>
        <p:spPr>
          <a:xfrm>
            <a:off x="15604874" y="8048625"/>
            <a:ext cx="484187" cy="549275"/>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Tree>
    <p:extLst>
      <p:ext uri="{BB962C8B-B14F-4D97-AF65-F5344CB8AC3E}">
        <p14:creationId xmlns:p14="http://schemas.microsoft.com/office/powerpoint/2010/main" val="15653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97F08A-65A5-49B5-802A-4A93F5E919F4}"/>
              </a:ext>
            </a:extLst>
          </p:cNvPr>
          <p:cNvSpPr>
            <a:spLocks noGrp="1"/>
          </p:cNvSpPr>
          <p:nvPr>
            <p:ph type="title"/>
          </p:nvPr>
        </p:nvSpPr>
        <p:spPr>
          <a:xfrm>
            <a:off x="914400" y="205273"/>
            <a:ext cx="16459200" cy="1156996"/>
          </a:xfrm>
        </p:spPr>
        <p:txBody>
          <a:bodyPr/>
          <a:lstStyle/>
          <a:p>
            <a:r>
              <a:rPr lang="fr-FR" sz="6000" b="1" dirty="0"/>
              <a:t>Standards de qualité adressant la mobilité </a:t>
            </a:r>
          </a:p>
        </p:txBody>
      </p:sp>
      <p:sp>
        <p:nvSpPr>
          <p:cNvPr id="3" name="Espace réservé du contenu 2">
            <a:extLst>
              <a:ext uri="{FF2B5EF4-FFF2-40B4-BE49-F238E27FC236}">
                <a16:creationId xmlns:a16="http://schemas.microsoft.com/office/drawing/2014/main" id="{B440F6EB-2F28-45A5-87AD-79A9E411CFC4}"/>
              </a:ext>
            </a:extLst>
          </p:cNvPr>
          <p:cNvSpPr>
            <a:spLocks noGrp="1"/>
          </p:cNvSpPr>
          <p:nvPr>
            <p:ph idx="1"/>
          </p:nvPr>
        </p:nvSpPr>
        <p:spPr>
          <a:xfrm>
            <a:off x="914400" y="1362269"/>
            <a:ext cx="16459200" cy="7826979"/>
          </a:xfrm>
        </p:spPr>
        <p:txBody>
          <a:bodyPr>
            <a:normAutofit/>
          </a:bodyPr>
          <a:lstStyle/>
          <a:p>
            <a:pPr>
              <a:buFont typeface="Wingdings" pitchFamily="2" charset="2"/>
              <a:buChar char="q"/>
            </a:pPr>
            <a:r>
              <a:rPr lang="fr-FR" sz="3600" dirty="0">
                <a:latin typeface="Times New Roman" panose="02020603050405020304" pitchFamily="18" charset="0"/>
                <a:cs typeface="Times New Roman" panose="02020603050405020304" pitchFamily="18" charset="0"/>
              </a:rPr>
              <a:t>ASG;</a:t>
            </a:r>
          </a:p>
          <a:p>
            <a:pPr>
              <a:buFont typeface="Wingdings" pitchFamily="2" charset="2"/>
              <a:buChar char="q"/>
            </a:pPr>
            <a:endParaRPr lang="fr-FR" sz="3600" dirty="0">
              <a:latin typeface="Times New Roman" panose="02020603050405020304" pitchFamily="18" charset="0"/>
              <a:cs typeface="Times New Roman" panose="02020603050405020304" pitchFamily="18" charset="0"/>
            </a:endParaRPr>
          </a:p>
          <a:p>
            <a:pPr>
              <a:buFont typeface="Wingdings" pitchFamily="2" charset="2"/>
              <a:buChar char="q"/>
            </a:pPr>
            <a:r>
              <a:rPr lang="fr-FR" sz="3600" dirty="0">
                <a:latin typeface="Times New Roman" panose="02020603050405020304" pitchFamily="18" charset="0"/>
                <a:cs typeface="Times New Roman" panose="02020603050405020304" pitchFamily="18" charset="0"/>
              </a:rPr>
              <a:t>Référentiels régionaux;</a:t>
            </a:r>
          </a:p>
          <a:p>
            <a:pPr>
              <a:buFont typeface="Wingdings" pitchFamily="2" charset="2"/>
              <a:buChar char="q"/>
            </a:pPr>
            <a:endParaRPr lang="fr-FR" sz="3600" dirty="0">
              <a:latin typeface="Times New Roman" panose="02020603050405020304" pitchFamily="18" charset="0"/>
              <a:cs typeface="Times New Roman" panose="02020603050405020304" pitchFamily="18" charset="0"/>
            </a:endParaRPr>
          </a:p>
          <a:p>
            <a:pPr>
              <a:buFont typeface="Wingdings" pitchFamily="2" charset="2"/>
              <a:buChar char="q"/>
            </a:pPr>
            <a:r>
              <a:rPr lang="fr-FR" sz="3600" dirty="0">
                <a:latin typeface="Times New Roman" panose="02020603050405020304" pitchFamily="18" charset="0"/>
                <a:cs typeface="Times New Roman" panose="02020603050405020304" pitchFamily="18" charset="0"/>
              </a:rPr>
              <a:t>Référentiels nationaux;</a:t>
            </a:r>
          </a:p>
          <a:p>
            <a:pPr marL="0" indent="0">
              <a:buNone/>
            </a:pPr>
            <a:endParaRPr lang="fr-FR" sz="3600" dirty="0">
              <a:latin typeface="Times New Roman" panose="02020603050405020304" pitchFamily="18" charset="0"/>
              <a:cs typeface="Times New Roman" panose="02020603050405020304" pitchFamily="18" charset="0"/>
            </a:endParaRPr>
          </a:p>
          <a:p>
            <a:pPr>
              <a:buFont typeface="Wingdings" pitchFamily="2" charset="2"/>
              <a:buChar char="q"/>
            </a:pPr>
            <a:r>
              <a:rPr lang="fr-FR" sz="3600" dirty="0">
                <a:latin typeface="Times New Roman" panose="02020603050405020304" pitchFamily="18" charset="0"/>
                <a:cs typeface="Times New Roman" panose="02020603050405020304" pitchFamily="18" charset="0"/>
              </a:rPr>
              <a:t>Plusieurs éléments adressés dans les référentiels : politique institutionnelle de mobilité, élaboration des programme favorisant la mobilité des étudiants et des (semestrialisation, UE, EC, définition du crédit, mobilité des étudiants et des Personnels d’enseignement et de recherche, le financement de la mobilité, etc.) </a:t>
            </a:r>
            <a:endParaRPr lang="fr-FR" sz="3600" dirty="0"/>
          </a:p>
        </p:txBody>
      </p:sp>
    </p:spTree>
    <p:extLst>
      <p:ext uri="{BB962C8B-B14F-4D97-AF65-F5344CB8AC3E}">
        <p14:creationId xmlns:p14="http://schemas.microsoft.com/office/powerpoint/2010/main" val="1411033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3015DA-472F-486C-B18F-6BF9F55CD7DE}"/>
              </a:ext>
            </a:extLst>
          </p:cNvPr>
          <p:cNvSpPr>
            <a:spLocks noGrp="1"/>
          </p:cNvSpPr>
          <p:nvPr>
            <p:ph type="title"/>
          </p:nvPr>
        </p:nvSpPr>
        <p:spPr>
          <a:xfrm>
            <a:off x="914400" y="281327"/>
            <a:ext cx="16459200" cy="1451219"/>
          </a:xfrm>
        </p:spPr>
        <p:txBody>
          <a:bodyPr/>
          <a:lstStyle/>
          <a:p>
            <a:r>
              <a:rPr lang="fr-FR" sz="4800" b="1" dirty="0"/>
              <a:t>Ecosystème de la reconnaissance des diplômes</a:t>
            </a:r>
            <a:endParaRPr lang="fr-FR" sz="5000" b="1" dirty="0"/>
          </a:p>
        </p:txBody>
      </p:sp>
      <p:sp>
        <p:nvSpPr>
          <p:cNvPr id="3" name="Espace réservé du contenu 2">
            <a:extLst>
              <a:ext uri="{FF2B5EF4-FFF2-40B4-BE49-F238E27FC236}">
                <a16:creationId xmlns:a16="http://schemas.microsoft.com/office/drawing/2014/main" id="{03F00AE1-BF3B-4609-A88C-471FD0A2628A}"/>
              </a:ext>
            </a:extLst>
          </p:cNvPr>
          <p:cNvSpPr>
            <a:spLocks noGrp="1"/>
          </p:cNvSpPr>
          <p:nvPr>
            <p:ph idx="1"/>
          </p:nvPr>
        </p:nvSpPr>
        <p:spPr>
          <a:xfrm>
            <a:off x="429491" y="1732546"/>
            <a:ext cx="17210314" cy="7268283"/>
          </a:xfrm>
        </p:spPr>
        <p:txBody>
          <a:bodyPr>
            <a:normAutofit fontScale="85000" lnSpcReduction="10000"/>
          </a:bodyPr>
          <a:lstStyle/>
          <a:p>
            <a:pPr algn="just">
              <a:buFont typeface="Wingdings" pitchFamily="2" charset="2"/>
              <a:buChar char="q"/>
            </a:pPr>
            <a:r>
              <a:rPr lang="fr-FR" sz="4200" b="1" dirty="0">
                <a:latin typeface="Times New Roman" panose="02020603050405020304" pitchFamily="18" charset="0"/>
                <a:cs typeface="Times New Roman" panose="02020603050405020304" pitchFamily="18" charset="0"/>
              </a:rPr>
              <a:t>Multitudes d’acteurs </a:t>
            </a:r>
            <a:r>
              <a:rPr lang="fr-FR" sz="4200" dirty="0">
                <a:latin typeface="Times New Roman" panose="02020603050405020304" pitchFamily="18" charset="0"/>
                <a:cs typeface="Times New Roman" panose="02020603050405020304" pitchFamily="18" charset="0"/>
              </a:rPr>
              <a:t>intervenant dans la reconnaissance des diplômes/qualifications et des crédits (commission nationales techniques, EES avec des fonctions différentes et des critères différents);</a:t>
            </a:r>
          </a:p>
          <a:p>
            <a:pPr marL="0" indent="0" algn="just">
              <a:buNone/>
            </a:pPr>
            <a:endParaRPr lang="fr-FR" sz="4200" dirty="0">
              <a:latin typeface="Times New Roman" panose="02020603050405020304" pitchFamily="18" charset="0"/>
              <a:cs typeface="Times New Roman" panose="02020603050405020304" pitchFamily="18" charset="0"/>
            </a:endParaRPr>
          </a:p>
          <a:p>
            <a:pPr algn="just">
              <a:buFont typeface="Wingdings" pitchFamily="2" charset="2"/>
              <a:buChar char="q"/>
            </a:pPr>
            <a:r>
              <a:rPr lang="fr-FR" sz="4200" b="1" dirty="0">
                <a:latin typeface="Times New Roman" panose="02020603050405020304" pitchFamily="18" charset="0"/>
                <a:cs typeface="Times New Roman" panose="02020603050405020304" pitchFamily="18" charset="0"/>
              </a:rPr>
              <a:t>Cadre normatif </a:t>
            </a:r>
            <a:r>
              <a:rPr lang="fr-FR" sz="4200" dirty="0">
                <a:latin typeface="Times New Roman" panose="02020603050405020304" pitchFamily="18" charset="0"/>
                <a:cs typeface="Times New Roman" panose="02020603050405020304" pitchFamily="18" charset="0"/>
              </a:rPr>
              <a:t>: conventions régionales et mondiale de reconnaissance des qualifications de l’ENSUP, accords bilatéraux, cadre juridique national;</a:t>
            </a:r>
          </a:p>
          <a:p>
            <a:pPr algn="just">
              <a:buFont typeface="Wingdings" pitchFamily="2" charset="2"/>
              <a:buChar char="q"/>
            </a:pPr>
            <a:endParaRPr lang="fr-FR" sz="4200" dirty="0">
              <a:latin typeface="Times New Roman" panose="02020603050405020304" pitchFamily="18" charset="0"/>
              <a:cs typeface="Times New Roman" panose="02020603050405020304" pitchFamily="18" charset="0"/>
            </a:endParaRPr>
          </a:p>
          <a:p>
            <a:pPr algn="just">
              <a:buFont typeface="Wingdings" pitchFamily="2" charset="2"/>
              <a:buChar char="q"/>
            </a:pPr>
            <a:r>
              <a:rPr lang="fr-FR" sz="4200" b="1" dirty="0">
                <a:latin typeface="Times New Roman" panose="02020603050405020304" pitchFamily="18" charset="0"/>
                <a:cs typeface="Times New Roman" panose="02020603050405020304" pitchFamily="18" charset="0"/>
              </a:rPr>
              <a:t>Rôle de l’AQ </a:t>
            </a:r>
            <a:r>
              <a:rPr lang="fr-FR" sz="4200" dirty="0">
                <a:latin typeface="Times New Roman" panose="02020603050405020304" pitchFamily="18" charset="0"/>
                <a:cs typeface="Times New Roman" panose="02020603050405020304" pitchFamily="18" charset="0"/>
              </a:rPr>
              <a:t>: gestion directe, liste des accréditations, membre d’une commission nationale. Exigence de l’accréditation (Ex du Campus France  au Sénégal)</a:t>
            </a:r>
          </a:p>
          <a:p>
            <a:pPr marL="0" indent="0" algn="just">
              <a:buNone/>
            </a:pPr>
            <a:endParaRPr lang="fr-FR" sz="4200" dirty="0">
              <a:latin typeface="Times New Roman" panose="02020603050405020304" pitchFamily="18" charset="0"/>
              <a:cs typeface="Times New Roman" panose="02020603050405020304" pitchFamily="18" charset="0"/>
            </a:endParaRPr>
          </a:p>
          <a:p>
            <a:pPr algn="just">
              <a:buFont typeface="Wingdings" pitchFamily="2" charset="2"/>
              <a:buChar char="q"/>
            </a:pPr>
            <a:r>
              <a:rPr lang="fr-FR" sz="4200" b="1" dirty="0">
                <a:latin typeface="Times New Roman" panose="02020603050405020304" pitchFamily="18" charset="0"/>
                <a:cs typeface="Times New Roman" panose="02020603050405020304" pitchFamily="18" charset="0"/>
              </a:rPr>
              <a:t>Financement de la reconnaissance et de la mobilité </a:t>
            </a:r>
            <a:r>
              <a:rPr lang="fr-FR" sz="4200" dirty="0">
                <a:latin typeface="Times New Roman" panose="02020603050405020304" pitchFamily="18" charset="0"/>
                <a:cs typeface="Times New Roman" panose="02020603050405020304" pitchFamily="18" charset="0"/>
              </a:rPr>
              <a:t>: accréditation des programmes de programmes (EES) et reconnaissance des diplômes étrangers (les individus), bourses de mobilité, etc.</a:t>
            </a:r>
          </a:p>
        </p:txBody>
      </p:sp>
    </p:spTree>
    <p:extLst>
      <p:ext uri="{BB962C8B-B14F-4D97-AF65-F5344CB8AC3E}">
        <p14:creationId xmlns:p14="http://schemas.microsoft.com/office/powerpoint/2010/main" val="13139767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3015DA-472F-486C-B18F-6BF9F55CD7DE}"/>
              </a:ext>
            </a:extLst>
          </p:cNvPr>
          <p:cNvSpPr>
            <a:spLocks noGrp="1"/>
          </p:cNvSpPr>
          <p:nvPr>
            <p:ph type="title"/>
          </p:nvPr>
        </p:nvSpPr>
        <p:spPr>
          <a:xfrm>
            <a:off x="914400" y="281327"/>
            <a:ext cx="16459200" cy="1451219"/>
          </a:xfrm>
        </p:spPr>
        <p:txBody>
          <a:bodyPr/>
          <a:lstStyle/>
          <a:p>
            <a:r>
              <a:rPr lang="fr-FR" sz="5000" b="1" dirty="0"/>
              <a:t>Facteurs et exemples de succès</a:t>
            </a:r>
          </a:p>
        </p:txBody>
      </p:sp>
      <p:sp>
        <p:nvSpPr>
          <p:cNvPr id="3" name="Espace réservé du contenu 2">
            <a:extLst>
              <a:ext uri="{FF2B5EF4-FFF2-40B4-BE49-F238E27FC236}">
                <a16:creationId xmlns:a16="http://schemas.microsoft.com/office/drawing/2014/main" id="{03F00AE1-BF3B-4609-A88C-471FD0A2628A}"/>
              </a:ext>
            </a:extLst>
          </p:cNvPr>
          <p:cNvSpPr>
            <a:spLocks noGrp="1"/>
          </p:cNvSpPr>
          <p:nvPr>
            <p:ph idx="1"/>
          </p:nvPr>
        </p:nvSpPr>
        <p:spPr>
          <a:xfrm>
            <a:off x="346363" y="1999593"/>
            <a:ext cx="17210314" cy="7878698"/>
          </a:xfrm>
        </p:spPr>
        <p:txBody>
          <a:bodyPr>
            <a:normAutofit fontScale="62500" lnSpcReduction="20000"/>
          </a:bodyPr>
          <a:lstStyle/>
          <a:p>
            <a:pPr algn="just">
              <a:buFont typeface="Wingdings" pitchFamily="2" charset="2"/>
              <a:buChar char="q"/>
            </a:pPr>
            <a:r>
              <a:rPr lang="fr-FR" sz="6000" dirty="0">
                <a:latin typeface="Times New Roman" panose="02020603050405020304" pitchFamily="18" charset="0"/>
                <a:cs typeface="Times New Roman" panose="02020603050405020304" pitchFamily="18" charset="0"/>
              </a:rPr>
              <a:t>Adoption du système LMD;</a:t>
            </a:r>
          </a:p>
          <a:p>
            <a:pPr algn="just">
              <a:buFont typeface="Wingdings" pitchFamily="2" charset="2"/>
              <a:buChar char="q"/>
            </a:pPr>
            <a:endParaRPr lang="fr-FR" sz="6000" dirty="0">
              <a:latin typeface="Times New Roman" panose="02020603050405020304" pitchFamily="18" charset="0"/>
              <a:cs typeface="Times New Roman" panose="02020603050405020304" pitchFamily="18" charset="0"/>
            </a:endParaRPr>
          </a:p>
          <a:p>
            <a:pPr algn="just">
              <a:buFont typeface="Wingdings" pitchFamily="2" charset="2"/>
              <a:buChar char="q"/>
            </a:pPr>
            <a:r>
              <a:rPr lang="fr-FR" sz="6000" dirty="0">
                <a:latin typeface="Times New Roman" panose="02020603050405020304" pitchFamily="18" charset="0"/>
                <a:cs typeface="Times New Roman" panose="02020603050405020304" pitchFamily="18" charset="0"/>
              </a:rPr>
              <a:t>Harmonisation des programmes de formation;</a:t>
            </a:r>
          </a:p>
          <a:p>
            <a:pPr algn="just">
              <a:buFont typeface="Wingdings" pitchFamily="2" charset="2"/>
              <a:buChar char="q"/>
            </a:pPr>
            <a:endParaRPr lang="fr-FR" sz="6000" dirty="0">
              <a:latin typeface="Times New Roman" panose="02020603050405020304" pitchFamily="18" charset="0"/>
              <a:cs typeface="Times New Roman" panose="02020603050405020304" pitchFamily="18" charset="0"/>
            </a:endParaRPr>
          </a:p>
          <a:p>
            <a:pPr algn="just">
              <a:buFont typeface="Wingdings" pitchFamily="2" charset="2"/>
              <a:buChar char="q"/>
            </a:pPr>
            <a:r>
              <a:rPr lang="fr-FR" sz="6000" dirty="0">
                <a:latin typeface="Times New Roman" panose="02020603050405020304" pitchFamily="18" charset="0"/>
                <a:cs typeface="Times New Roman" panose="02020603050405020304" pitchFamily="18" charset="0"/>
              </a:rPr>
              <a:t>Mise en œuvre de mécanismes d’assurance qualité;</a:t>
            </a:r>
          </a:p>
          <a:p>
            <a:pPr algn="just">
              <a:buFont typeface="Wingdings" pitchFamily="2" charset="2"/>
              <a:buChar char="q"/>
            </a:pPr>
            <a:endParaRPr lang="fr-FR" sz="6000" dirty="0">
              <a:latin typeface="Times New Roman" panose="02020603050405020304" pitchFamily="18" charset="0"/>
              <a:cs typeface="Times New Roman" panose="02020603050405020304" pitchFamily="18" charset="0"/>
            </a:endParaRPr>
          </a:p>
          <a:p>
            <a:pPr algn="just">
              <a:buFont typeface="Wingdings" pitchFamily="2" charset="2"/>
              <a:buChar char="q"/>
            </a:pPr>
            <a:r>
              <a:rPr lang="fr-FR" sz="6000" dirty="0">
                <a:latin typeface="Times New Roman" panose="02020603050405020304" pitchFamily="18" charset="0"/>
                <a:cs typeface="Times New Roman" panose="02020603050405020304" pitchFamily="18" charset="0"/>
              </a:rPr>
              <a:t>Financement de la mobilité;</a:t>
            </a:r>
          </a:p>
          <a:p>
            <a:pPr algn="just">
              <a:buFont typeface="Wingdings" pitchFamily="2" charset="2"/>
              <a:buChar char="q"/>
            </a:pPr>
            <a:endParaRPr lang="fr-FR" sz="6000" dirty="0">
              <a:latin typeface="Times New Roman" panose="02020603050405020304" pitchFamily="18" charset="0"/>
              <a:cs typeface="Times New Roman" panose="02020603050405020304" pitchFamily="18" charset="0"/>
            </a:endParaRPr>
          </a:p>
          <a:p>
            <a:pPr algn="just">
              <a:buFont typeface="Wingdings" pitchFamily="2" charset="2"/>
              <a:buChar char="q"/>
            </a:pPr>
            <a:r>
              <a:rPr lang="fr-FR" sz="6000" dirty="0">
                <a:latin typeface="Times New Roman" panose="02020603050405020304" pitchFamily="18" charset="0"/>
                <a:cs typeface="Times New Roman" panose="02020603050405020304" pitchFamily="18" charset="0"/>
              </a:rPr>
              <a:t>La bonne gestion de l’information relative à la mobilité (étudiants, PER, conventions, etc.)</a:t>
            </a:r>
          </a:p>
          <a:p>
            <a:pPr marL="0" indent="0" algn="just">
              <a:buNone/>
            </a:pPr>
            <a:endParaRPr lang="fr-FR" sz="6000" dirty="0">
              <a:latin typeface="Times New Roman" panose="02020603050405020304" pitchFamily="18" charset="0"/>
              <a:cs typeface="Times New Roman" panose="02020603050405020304" pitchFamily="18" charset="0"/>
            </a:endParaRPr>
          </a:p>
          <a:p>
            <a:pPr algn="just">
              <a:buFont typeface="Wingdings" pitchFamily="2" charset="2"/>
              <a:buChar char="q"/>
            </a:pPr>
            <a:r>
              <a:rPr lang="fr-FR" sz="6000" dirty="0">
                <a:latin typeface="Times New Roman" panose="02020603050405020304" pitchFamily="18" charset="0"/>
                <a:cs typeface="Times New Roman" panose="02020603050405020304" pitchFamily="18" charset="0"/>
              </a:rPr>
              <a:t>Développement de programmes interuniversitaires  (Exemple au Sénégal : MIER, programmes de médecine à partir de la 3e année);</a:t>
            </a:r>
          </a:p>
        </p:txBody>
      </p:sp>
    </p:spTree>
    <p:extLst>
      <p:ext uri="{BB962C8B-B14F-4D97-AF65-F5344CB8AC3E}">
        <p14:creationId xmlns:p14="http://schemas.microsoft.com/office/powerpoint/2010/main" val="3299772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3015DA-472F-486C-B18F-6BF9F55CD7DE}"/>
              </a:ext>
            </a:extLst>
          </p:cNvPr>
          <p:cNvSpPr>
            <a:spLocks noGrp="1"/>
          </p:cNvSpPr>
          <p:nvPr>
            <p:ph type="title"/>
          </p:nvPr>
        </p:nvSpPr>
        <p:spPr>
          <a:xfrm>
            <a:off x="914400" y="166255"/>
            <a:ext cx="16459200" cy="847899"/>
          </a:xfrm>
        </p:spPr>
        <p:txBody>
          <a:bodyPr/>
          <a:lstStyle/>
          <a:p>
            <a:r>
              <a:rPr lang="fr-FR" sz="5000" b="1" dirty="0"/>
              <a:t>Défis</a:t>
            </a:r>
          </a:p>
        </p:txBody>
      </p:sp>
      <p:sp>
        <p:nvSpPr>
          <p:cNvPr id="3" name="Espace réservé du contenu 2">
            <a:extLst>
              <a:ext uri="{FF2B5EF4-FFF2-40B4-BE49-F238E27FC236}">
                <a16:creationId xmlns:a16="http://schemas.microsoft.com/office/drawing/2014/main" id="{03F00AE1-BF3B-4609-A88C-471FD0A2628A}"/>
              </a:ext>
            </a:extLst>
          </p:cNvPr>
          <p:cNvSpPr>
            <a:spLocks noGrp="1"/>
          </p:cNvSpPr>
          <p:nvPr>
            <p:ph idx="1"/>
          </p:nvPr>
        </p:nvSpPr>
        <p:spPr>
          <a:xfrm>
            <a:off x="457200" y="1428676"/>
            <a:ext cx="17210314" cy="7429648"/>
          </a:xfrm>
        </p:spPr>
        <p:txBody>
          <a:bodyPr>
            <a:normAutofit fontScale="92500" lnSpcReduction="20000"/>
          </a:bodyPr>
          <a:lstStyle/>
          <a:p>
            <a:pPr algn="just">
              <a:buFont typeface="Wingdings" pitchFamily="2" charset="2"/>
              <a:buChar char="q"/>
            </a:pPr>
            <a:r>
              <a:rPr lang="fr-FR" sz="3600" dirty="0">
                <a:latin typeface="Times New Roman" panose="02020603050405020304" pitchFamily="18" charset="0"/>
                <a:cs typeface="Times New Roman" panose="02020603050405020304" pitchFamily="18" charset="0"/>
              </a:rPr>
              <a:t>Harmonisation des programmes de formation, des crédits  et généralisation de l’AQ(hétérogénéité des systèmes d’enseignement et qualité variable) ;</a:t>
            </a:r>
          </a:p>
          <a:p>
            <a:pPr algn="just">
              <a:buFont typeface="Wingdings" pitchFamily="2" charset="2"/>
              <a:buChar char="q"/>
            </a:pPr>
            <a:endParaRPr lang="fr-FR" sz="3600" dirty="0">
              <a:latin typeface="Times New Roman" panose="02020603050405020304" pitchFamily="18" charset="0"/>
              <a:cs typeface="Times New Roman" panose="02020603050405020304" pitchFamily="18" charset="0"/>
            </a:endParaRPr>
          </a:p>
          <a:p>
            <a:pPr algn="just">
              <a:buFont typeface="Wingdings" pitchFamily="2" charset="2"/>
              <a:buChar char="q"/>
            </a:pPr>
            <a:r>
              <a:rPr lang="fr-FR" sz="3600" dirty="0">
                <a:latin typeface="Times New Roman" panose="02020603050405020304" pitchFamily="18" charset="0"/>
                <a:cs typeface="Times New Roman" panose="02020603050405020304" pitchFamily="18" charset="0"/>
              </a:rPr>
              <a:t>réglementation et organisation au sein des EES;</a:t>
            </a:r>
          </a:p>
          <a:p>
            <a:pPr algn="just">
              <a:buFont typeface="Wingdings" pitchFamily="2" charset="2"/>
              <a:buChar char="q"/>
            </a:pPr>
            <a:endParaRPr lang="fr-FR" sz="3600" dirty="0">
              <a:latin typeface="Times New Roman" panose="02020603050405020304" pitchFamily="18" charset="0"/>
              <a:cs typeface="Times New Roman" panose="02020603050405020304" pitchFamily="18" charset="0"/>
            </a:endParaRPr>
          </a:p>
          <a:p>
            <a:pPr algn="just">
              <a:buFont typeface="Wingdings" pitchFamily="2" charset="2"/>
              <a:buChar char="q"/>
            </a:pPr>
            <a:r>
              <a:rPr lang="fr-FR" sz="3600" dirty="0">
                <a:latin typeface="Times New Roman" panose="02020603050405020304" pitchFamily="18" charset="0"/>
                <a:cs typeface="Times New Roman" panose="02020603050405020304" pitchFamily="18" charset="0"/>
              </a:rPr>
              <a:t>Système d’informations; </a:t>
            </a:r>
          </a:p>
          <a:p>
            <a:pPr algn="just">
              <a:buFont typeface="Wingdings" pitchFamily="2" charset="2"/>
              <a:buChar char="q"/>
            </a:pPr>
            <a:endParaRPr lang="fr-FR" sz="3600" dirty="0">
              <a:latin typeface="Times New Roman" panose="02020603050405020304" pitchFamily="18" charset="0"/>
              <a:cs typeface="Times New Roman" panose="02020603050405020304" pitchFamily="18" charset="0"/>
            </a:endParaRPr>
          </a:p>
          <a:p>
            <a:pPr algn="just">
              <a:buFont typeface="Wingdings" pitchFamily="2" charset="2"/>
              <a:buChar char="q"/>
            </a:pPr>
            <a:r>
              <a:rPr lang="fr-FR" sz="3600" dirty="0">
                <a:latin typeface="Times New Roman" panose="02020603050405020304" pitchFamily="18" charset="0"/>
                <a:cs typeface="Times New Roman" panose="02020603050405020304" pitchFamily="18" charset="0"/>
              </a:rPr>
              <a:t>Financement notamment dans le premier cycle (licence);</a:t>
            </a:r>
          </a:p>
          <a:p>
            <a:pPr algn="just">
              <a:buFont typeface="Wingdings" pitchFamily="2" charset="2"/>
              <a:buChar char="q"/>
            </a:pPr>
            <a:endParaRPr lang="fr-FR" sz="3600" dirty="0">
              <a:latin typeface="Times New Roman" panose="02020603050405020304" pitchFamily="18" charset="0"/>
              <a:cs typeface="Times New Roman" panose="02020603050405020304" pitchFamily="18" charset="0"/>
            </a:endParaRPr>
          </a:p>
          <a:p>
            <a:pPr algn="just">
              <a:buFont typeface="Wingdings" pitchFamily="2" charset="2"/>
              <a:buChar char="q"/>
            </a:pPr>
            <a:r>
              <a:rPr lang="fr-FR" sz="3600" dirty="0">
                <a:latin typeface="Times New Roman" panose="02020603050405020304" pitchFamily="18" charset="0"/>
                <a:cs typeface="Times New Roman" panose="02020603050405020304" pitchFamily="18" charset="0"/>
              </a:rPr>
              <a:t>Existence de barrières juridiques et administratifs entre pays africains;</a:t>
            </a:r>
          </a:p>
          <a:p>
            <a:pPr algn="just">
              <a:buFont typeface="Wingdings" pitchFamily="2" charset="2"/>
              <a:buChar char="q"/>
            </a:pPr>
            <a:endParaRPr lang="fr-FR" sz="3600" dirty="0">
              <a:latin typeface="Times New Roman" panose="02020603050405020304" pitchFamily="18" charset="0"/>
              <a:cs typeface="Times New Roman" panose="02020603050405020304" pitchFamily="18" charset="0"/>
            </a:endParaRPr>
          </a:p>
          <a:p>
            <a:pPr algn="just">
              <a:buFont typeface="Wingdings" pitchFamily="2" charset="2"/>
              <a:buChar char="q"/>
            </a:pPr>
            <a:r>
              <a:rPr lang="fr-FR" sz="3600" dirty="0">
                <a:latin typeface="Times New Roman" panose="02020603050405020304" pitchFamily="18" charset="0"/>
                <a:cs typeface="Times New Roman" panose="02020603050405020304" pitchFamily="18" charset="0"/>
              </a:rPr>
              <a:t>Non ratification de la convention d’Addis-Abeba;</a:t>
            </a:r>
          </a:p>
          <a:p>
            <a:pPr algn="just">
              <a:buFont typeface="Wingdings" pitchFamily="2" charset="2"/>
              <a:buChar char="q"/>
            </a:pPr>
            <a:endParaRPr lang="fr-FR" sz="3600" dirty="0">
              <a:latin typeface="Times New Roman" panose="02020603050405020304" pitchFamily="18" charset="0"/>
              <a:cs typeface="Times New Roman" panose="02020603050405020304" pitchFamily="18" charset="0"/>
            </a:endParaRPr>
          </a:p>
          <a:p>
            <a:pPr algn="just">
              <a:buFont typeface="Wingdings" pitchFamily="2" charset="2"/>
              <a:buChar char="q"/>
            </a:pPr>
            <a:r>
              <a:rPr lang="fr-FR" sz="3600" dirty="0">
                <a:latin typeface="Times New Roman" panose="02020603050405020304" pitchFamily="18" charset="0"/>
                <a:cs typeface="Times New Roman" panose="02020603050405020304" pitchFamily="18" charset="0"/>
              </a:rPr>
              <a:t>Le numérique et l’IA</a:t>
            </a:r>
          </a:p>
        </p:txBody>
      </p:sp>
    </p:spTree>
    <p:extLst>
      <p:ext uri="{BB962C8B-B14F-4D97-AF65-F5344CB8AC3E}">
        <p14:creationId xmlns:p14="http://schemas.microsoft.com/office/powerpoint/2010/main" val="1332233414"/>
      </p:ext>
    </p:extLst>
  </p:cSld>
  <p:clrMapOvr>
    <a:masterClrMapping/>
  </p:clrMapOvr>
</p:sld>
</file>

<file path=ppt/theme/theme1.xml><?xml version="1.0" encoding="utf-8"?>
<a:theme xmlns:a="http://schemas.openxmlformats.org/drawingml/2006/main" name="ANAQ Gabarit PP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lásico de Offic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ANAQ Gabarit PPT</Template>
  <TotalTime>4634</TotalTime>
  <Words>777</Words>
  <Application>Microsoft Macintosh PowerPoint</Application>
  <PresentationFormat>Personnalisé</PresentationFormat>
  <Paragraphs>111</Paragraphs>
  <Slides>12</Slides>
  <Notes>4</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12</vt:i4>
      </vt:variant>
    </vt:vector>
  </HeadingPairs>
  <TitlesOfParts>
    <vt:vector size="17" baseType="lpstr">
      <vt:lpstr>Arial</vt:lpstr>
      <vt:lpstr>Calibri</vt:lpstr>
      <vt:lpstr>Times New Roman</vt:lpstr>
      <vt:lpstr>Wingdings</vt:lpstr>
      <vt:lpstr>ANAQ Gabarit PPT</vt:lpstr>
      <vt:lpstr> Analyse du transfert de crédit : quantitatif ou qualitatif ? </vt:lpstr>
      <vt:lpstr>Plan</vt:lpstr>
      <vt:lpstr>Introduction</vt:lpstr>
      <vt:lpstr>Exigences de base de la mobilité</vt:lpstr>
      <vt:lpstr>Présentation PowerPoint</vt:lpstr>
      <vt:lpstr>Standards de qualité adressant la mobilité </vt:lpstr>
      <vt:lpstr>Ecosystème de la reconnaissance des diplômes</vt:lpstr>
      <vt:lpstr>Facteurs et exemples de succès</vt:lpstr>
      <vt:lpstr>Défis</vt:lpstr>
      <vt:lpstr>Perspectives</vt:lpstr>
      <vt:lpstr>Conclusion</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user</dc:creator>
  <cp:lastModifiedBy>Microsoft Office User</cp:lastModifiedBy>
  <cp:revision>124</cp:revision>
  <cp:lastPrinted>2020-08-14T09:20:50Z</cp:lastPrinted>
  <dcterms:created xsi:type="dcterms:W3CDTF">2013-11-06T09:00:10Z</dcterms:created>
  <dcterms:modified xsi:type="dcterms:W3CDTF">2026-07-14T11:45:02Z</dcterms:modified>
</cp:coreProperties>
</file>