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475" r:id="rId4"/>
    <p:sldId id="261" r:id="rId5"/>
    <p:sldId id="574" r:id="rId6"/>
    <p:sldId id="260" r:id="rId7"/>
    <p:sldId id="259" r:id="rId8"/>
    <p:sldId id="486" r:id="rId9"/>
    <p:sldId id="483" r:id="rId10"/>
    <p:sldId id="575" r:id="rId11"/>
    <p:sldId id="576" r:id="rId12"/>
    <p:sldId id="577" r:id="rId13"/>
    <p:sldId id="294" r:id="rId14"/>
  </p:sldIdLst>
  <p:sldSz cx="12192000" cy="6858000"/>
  <p:notesSz cx="6858000" cy="9144000"/>
  <p:defaultTextStyle>
    <a:defPPr>
      <a:defRPr lang="en-U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723B30-A352-4ECE-BDF0-8B660E553205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940AFDA-3A8F-4A70-BF54-F6388CA254B8}">
      <dgm:prSet custT="1"/>
      <dgm:spPr/>
      <dgm:t>
        <a:bodyPr/>
        <a:lstStyle/>
        <a:p>
          <a:pPr algn="l"/>
          <a:r>
            <a:rPr lang="en-GB" sz="2000" dirty="0"/>
            <a:t>1</a:t>
          </a:r>
          <a:r>
            <a:rPr lang="en-GB" sz="2400" dirty="0"/>
            <a:t>. Makes possible the Accumulation of learning activities  for achieving a desired learning outcomes</a:t>
          </a:r>
          <a:endParaRPr lang="en-US" sz="2400" dirty="0"/>
        </a:p>
      </dgm:t>
    </dgm:pt>
    <dgm:pt modelId="{47860CAA-5EAE-417F-996A-23191872065F}" type="parTrans" cxnId="{0A23CEDC-15BE-4821-8E3E-5C7151251021}">
      <dgm:prSet/>
      <dgm:spPr/>
      <dgm:t>
        <a:bodyPr/>
        <a:lstStyle/>
        <a:p>
          <a:endParaRPr lang="en-US"/>
        </a:p>
      </dgm:t>
    </dgm:pt>
    <dgm:pt modelId="{0E160B88-B0DE-4A72-8358-93DF9F03DC4F}" type="sibTrans" cxnId="{0A23CEDC-15BE-4821-8E3E-5C7151251021}">
      <dgm:prSet/>
      <dgm:spPr/>
      <dgm:t>
        <a:bodyPr/>
        <a:lstStyle/>
        <a:p>
          <a:endParaRPr lang="en-US"/>
        </a:p>
      </dgm:t>
    </dgm:pt>
    <dgm:pt modelId="{CA176594-805C-4C47-919C-A519225740FC}">
      <dgm:prSet custT="1"/>
      <dgm:spPr/>
      <dgm:t>
        <a:bodyPr/>
        <a:lstStyle/>
        <a:p>
          <a:r>
            <a:rPr lang="en-GB" sz="2800" dirty="0">
              <a:solidFill>
                <a:srgbClr val="FF0000"/>
              </a:solidFill>
            </a:rPr>
            <a:t>2.Enhances  comparability of learning experiences. </a:t>
          </a:r>
          <a:endParaRPr lang="en-US" sz="2800" dirty="0">
            <a:solidFill>
              <a:srgbClr val="FF0000"/>
            </a:solidFill>
          </a:endParaRPr>
        </a:p>
      </dgm:t>
    </dgm:pt>
    <dgm:pt modelId="{1286F011-14AE-4D37-9570-7975A9276473}" type="parTrans" cxnId="{758F7ED6-4FF0-4BED-96D5-AA2C38E32389}">
      <dgm:prSet/>
      <dgm:spPr/>
      <dgm:t>
        <a:bodyPr/>
        <a:lstStyle/>
        <a:p>
          <a:endParaRPr lang="en-US"/>
        </a:p>
      </dgm:t>
    </dgm:pt>
    <dgm:pt modelId="{F039D49C-79AC-4795-8E88-2B829F7E7003}" type="sibTrans" cxnId="{758F7ED6-4FF0-4BED-96D5-AA2C38E32389}">
      <dgm:prSet/>
      <dgm:spPr/>
      <dgm:t>
        <a:bodyPr/>
        <a:lstStyle/>
        <a:p>
          <a:endParaRPr lang="en-US"/>
        </a:p>
      </dgm:t>
    </dgm:pt>
    <dgm:pt modelId="{09D5308C-5613-4CCD-88E9-68332BF9384E}">
      <dgm:prSet custT="1"/>
      <dgm:spPr/>
      <dgm:t>
        <a:bodyPr/>
        <a:lstStyle/>
        <a:p>
          <a:r>
            <a:rPr lang="en-GB" sz="2800" dirty="0">
              <a:solidFill>
                <a:srgbClr val="3333CC"/>
              </a:solidFill>
            </a:rPr>
            <a:t>3.Makes possible the recognition of learning outcomes from one institution to the other.</a:t>
          </a:r>
          <a:endParaRPr lang="en-US" sz="2800" dirty="0">
            <a:solidFill>
              <a:srgbClr val="3333CC"/>
            </a:solidFill>
          </a:endParaRPr>
        </a:p>
      </dgm:t>
    </dgm:pt>
    <dgm:pt modelId="{DAA40C65-67D5-4A28-9FAA-8D1AD48F5D5B}" type="parTrans" cxnId="{B9B118DF-1786-425A-9AD7-9A26541CEE3D}">
      <dgm:prSet/>
      <dgm:spPr/>
      <dgm:t>
        <a:bodyPr/>
        <a:lstStyle/>
        <a:p>
          <a:endParaRPr lang="en-US"/>
        </a:p>
      </dgm:t>
    </dgm:pt>
    <dgm:pt modelId="{8C54F237-4173-4983-B137-FD3CC343080A}" type="sibTrans" cxnId="{B9B118DF-1786-425A-9AD7-9A26541CEE3D}">
      <dgm:prSet/>
      <dgm:spPr/>
      <dgm:t>
        <a:bodyPr/>
        <a:lstStyle/>
        <a:p>
          <a:endParaRPr lang="en-US"/>
        </a:p>
      </dgm:t>
    </dgm:pt>
    <dgm:pt modelId="{3C2CBFF3-00DF-42EB-8378-277613D3FA96}" type="pres">
      <dgm:prSet presAssocID="{E6723B30-A352-4ECE-BDF0-8B660E55320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CEB92B8-63E5-41BF-99FD-76791408C75D}" type="pres">
      <dgm:prSet presAssocID="{4940AFDA-3A8F-4A70-BF54-F6388CA254B8}" presName="hierRoot1" presStyleCnt="0"/>
      <dgm:spPr/>
    </dgm:pt>
    <dgm:pt modelId="{E79B977A-2815-4D33-9919-8B83FA2D64FA}" type="pres">
      <dgm:prSet presAssocID="{4940AFDA-3A8F-4A70-BF54-F6388CA254B8}" presName="composite" presStyleCnt="0"/>
      <dgm:spPr/>
    </dgm:pt>
    <dgm:pt modelId="{D709BA96-4B5E-4FBC-BF58-7F5B39942E4E}" type="pres">
      <dgm:prSet presAssocID="{4940AFDA-3A8F-4A70-BF54-F6388CA254B8}" presName="background" presStyleLbl="node0" presStyleIdx="0" presStyleCnt="3"/>
      <dgm:spPr/>
    </dgm:pt>
    <dgm:pt modelId="{E00C40E0-1036-4455-82DF-362B2E0E1D58}" type="pres">
      <dgm:prSet presAssocID="{4940AFDA-3A8F-4A70-BF54-F6388CA254B8}" presName="text" presStyleLbl="fgAcc0" presStyleIdx="0" presStyleCnt="3" custScaleX="142999" custScaleY="173178">
        <dgm:presLayoutVars>
          <dgm:chPref val="3"/>
        </dgm:presLayoutVars>
      </dgm:prSet>
      <dgm:spPr/>
    </dgm:pt>
    <dgm:pt modelId="{8A3BF8CB-E029-41D4-A579-3C554579D1E0}" type="pres">
      <dgm:prSet presAssocID="{4940AFDA-3A8F-4A70-BF54-F6388CA254B8}" presName="hierChild2" presStyleCnt="0"/>
      <dgm:spPr/>
    </dgm:pt>
    <dgm:pt modelId="{A0BD5C1B-C4E7-4CE8-9DC3-BD3B5F44B4A4}" type="pres">
      <dgm:prSet presAssocID="{CA176594-805C-4C47-919C-A519225740FC}" presName="hierRoot1" presStyleCnt="0"/>
      <dgm:spPr/>
    </dgm:pt>
    <dgm:pt modelId="{C7D8843B-1F99-479D-994B-0256251A8767}" type="pres">
      <dgm:prSet presAssocID="{CA176594-805C-4C47-919C-A519225740FC}" presName="composite" presStyleCnt="0"/>
      <dgm:spPr/>
    </dgm:pt>
    <dgm:pt modelId="{A40F220E-3EA3-4F32-9622-FAF84DD4AE77}" type="pres">
      <dgm:prSet presAssocID="{CA176594-805C-4C47-919C-A519225740FC}" presName="background" presStyleLbl="node0" presStyleIdx="1" presStyleCnt="3"/>
      <dgm:spPr/>
    </dgm:pt>
    <dgm:pt modelId="{E18F9F65-F364-423A-BE23-A8BB231A5CE2}" type="pres">
      <dgm:prSet presAssocID="{CA176594-805C-4C47-919C-A519225740FC}" presName="text" presStyleLbl="fgAcc0" presStyleIdx="1" presStyleCnt="3" custScaleX="131274" custScaleY="190110" custLinFactNeighborY="-154">
        <dgm:presLayoutVars>
          <dgm:chPref val="3"/>
        </dgm:presLayoutVars>
      </dgm:prSet>
      <dgm:spPr/>
    </dgm:pt>
    <dgm:pt modelId="{9223B8BE-4203-44BF-A1D9-CDF4E356DDB3}" type="pres">
      <dgm:prSet presAssocID="{CA176594-805C-4C47-919C-A519225740FC}" presName="hierChild2" presStyleCnt="0"/>
      <dgm:spPr/>
    </dgm:pt>
    <dgm:pt modelId="{4800462D-0D05-4D83-9664-75959FBC753F}" type="pres">
      <dgm:prSet presAssocID="{09D5308C-5613-4CCD-88E9-68332BF9384E}" presName="hierRoot1" presStyleCnt="0"/>
      <dgm:spPr/>
    </dgm:pt>
    <dgm:pt modelId="{CD327B73-D01A-4A74-8607-10C3C378C781}" type="pres">
      <dgm:prSet presAssocID="{09D5308C-5613-4CCD-88E9-68332BF9384E}" presName="composite" presStyleCnt="0"/>
      <dgm:spPr/>
    </dgm:pt>
    <dgm:pt modelId="{FC39CE45-DB72-4D3D-B227-424465ED3E1D}" type="pres">
      <dgm:prSet presAssocID="{09D5308C-5613-4CCD-88E9-68332BF9384E}" presName="background" presStyleLbl="node0" presStyleIdx="2" presStyleCnt="3"/>
      <dgm:spPr/>
    </dgm:pt>
    <dgm:pt modelId="{962D0F68-8CDC-4D03-8EB0-8C03A4F5DB97}" type="pres">
      <dgm:prSet presAssocID="{09D5308C-5613-4CCD-88E9-68332BF9384E}" presName="text" presStyleLbl="fgAcc0" presStyleIdx="2" presStyleCnt="3" custScaleX="171806" custScaleY="206874">
        <dgm:presLayoutVars>
          <dgm:chPref val="3"/>
        </dgm:presLayoutVars>
      </dgm:prSet>
      <dgm:spPr/>
    </dgm:pt>
    <dgm:pt modelId="{03B5C0AD-6AF0-49A8-9EA5-BA77AA2F0ABE}" type="pres">
      <dgm:prSet presAssocID="{09D5308C-5613-4CCD-88E9-68332BF9384E}" presName="hierChild2" presStyleCnt="0"/>
      <dgm:spPr/>
    </dgm:pt>
  </dgm:ptLst>
  <dgm:cxnLst>
    <dgm:cxn modelId="{46818A73-FD07-437D-8473-4464BBC9C91F}" type="presOf" srcId="{CA176594-805C-4C47-919C-A519225740FC}" destId="{E18F9F65-F364-423A-BE23-A8BB231A5CE2}" srcOrd="0" destOrd="0" presId="urn:microsoft.com/office/officeart/2005/8/layout/hierarchy1"/>
    <dgm:cxn modelId="{53509886-5180-4DC7-9134-67507AD7B588}" type="presOf" srcId="{4940AFDA-3A8F-4A70-BF54-F6388CA254B8}" destId="{E00C40E0-1036-4455-82DF-362B2E0E1D58}" srcOrd="0" destOrd="0" presId="urn:microsoft.com/office/officeart/2005/8/layout/hierarchy1"/>
    <dgm:cxn modelId="{79F368B2-B73F-4D68-950E-4D505A2DF4AD}" type="presOf" srcId="{E6723B30-A352-4ECE-BDF0-8B660E553205}" destId="{3C2CBFF3-00DF-42EB-8378-277613D3FA96}" srcOrd="0" destOrd="0" presId="urn:microsoft.com/office/officeart/2005/8/layout/hierarchy1"/>
    <dgm:cxn modelId="{758F7ED6-4FF0-4BED-96D5-AA2C38E32389}" srcId="{E6723B30-A352-4ECE-BDF0-8B660E553205}" destId="{CA176594-805C-4C47-919C-A519225740FC}" srcOrd="1" destOrd="0" parTransId="{1286F011-14AE-4D37-9570-7975A9276473}" sibTransId="{F039D49C-79AC-4795-8E88-2B829F7E7003}"/>
    <dgm:cxn modelId="{0A23CEDC-15BE-4821-8E3E-5C7151251021}" srcId="{E6723B30-A352-4ECE-BDF0-8B660E553205}" destId="{4940AFDA-3A8F-4A70-BF54-F6388CA254B8}" srcOrd="0" destOrd="0" parTransId="{47860CAA-5EAE-417F-996A-23191872065F}" sibTransId="{0E160B88-B0DE-4A72-8358-93DF9F03DC4F}"/>
    <dgm:cxn modelId="{B9B118DF-1786-425A-9AD7-9A26541CEE3D}" srcId="{E6723B30-A352-4ECE-BDF0-8B660E553205}" destId="{09D5308C-5613-4CCD-88E9-68332BF9384E}" srcOrd="2" destOrd="0" parTransId="{DAA40C65-67D5-4A28-9FAA-8D1AD48F5D5B}" sibTransId="{8C54F237-4173-4983-B137-FD3CC343080A}"/>
    <dgm:cxn modelId="{E35274EC-8B70-42EE-A093-2517185E2E5D}" type="presOf" srcId="{09D5308C-5613-4CCD-88E9-68332BF9384E}" destId="{962D0F68-8CDC-4D03-8EB0-8C03A4F5DB97}" srcOrd="0" destOrd="0" presId="urn:microsoft.com/office/officeart/2005/8/layout/hierarchy1"/>
    <dgm:cxn modelId="{C9820FA8-B2F8-41DD-BDA1-B7272350D7F0}" type="presParOf" srcId="{3C2CBFF3-00DF-42EB-8378-277613D3FA96}" destId="{5CEB92B8-63E5-41BF-99FD-76791408C75D}" srcOrd="0" destOrd="0" presId="urn:microsoft.com/office/officeart/2005/8/layout/hierarchy1"/>
    <dgm:cxn modelId="{D3E2CE10-FDB7-4C8B-A3AE-287D5ECBA8ED}" type="presParOf" srcId="{5CEB92B8-63E5-41BF-99FD-76791408C75D}" destId="{E79B977A-2815-4D33-9919-8B83FA2D64FA}" srcOrd="0" destOrd="0" presId="urn:microsoft.com/office/officeart/2005/8/layout/hierarchy1"/>
    <dgm:cxn modelId="{062FC212-CD0A-4753-B2F1-DF9AAB6E55D0}" type="presParOf" srcId="{E79B977A-2815-4D33-9919-8B83FA2D64FA}" destId="{D709BA96-4B5E-4FBC-BF58-7F5B39942E4E}" srcOrd="0" destOrd="0" presId="urn:microsoft.com/office/officeart/2005/8/layout/hierarchy1"/>
    <dgm:cxn modelId="{A9FDB871-D75F-4B44-9A84-48883FC71B6C}" type="presParOf" srcId="{E79B977A-2815-4D33-9919-8B83FA2D64FA}" destId="{E00C40E0-1036-4455-82DF-362B2E0E1D58}" srcOrd="1" destOrd="0" presId="urn:microsoft.com/office/officeart/2005/8/layout/hierarchy1"/>
    <dgm:cxn modelId="{6EA021A2-AB63-471E-9934-91297290E4B1}" type="presParOf" srcId="{5CEB92B8-63E5-41BF-99FD-76791408C75D}" destId="{8A3BF8CB-E029-41D4-A579-3C554579D1E0}" srcOrd="1" destOrd="0" presId="urn:microsoft.com/office/officeart/2005/8/layout/hierarchy1"/>
    <dgm:cxn modelId="{EA85F57F-C9E8-4E5A-A14F-F651362E409F}" type="presParOf" srcId="{3C2CBFF3-00DF-42EB-8378-277613D3FA96}" destId="{A0BD5C1B-C4E7-4CE8-9DC3-BD3B5F44B4A4}" srcOrd="1" destOrd="0" presId="urn:microsoft.com/office/officeart/2005/8/layout/hierarchy1"/>
    <dgm:cxn modelId="{6461560E-02D6-47AD-A6E7-12FC1CA30977}" type="presParOf" srcId="{A0BD5C1B-C4E7-4CE8-9DC3-BD3B5F44B4A4}" destId="{C7D8843B-1F99-479D-994B-0256251A8767}" srcOrd="0" destOrd="0" presId="urn:microsoft.com/office/officeart/2005/8/layout/hierarchy1"/>
    <dgm:cxn modelId="{E96487B0-3DD5-4BDA-B829-62EF95F2E90E}" type="presParOf" srcId="{C7D8843B-1F99-479D-994B-0256251A8767}" destId="{A40F220E-3EA3-4F32-9622-FAF84DD4AE77}" srcOrd="0" destOrd="0" presId="urn:microsoft.com/office/officeart/2005/8/layout/hierarchy1"/>
    <dgm:cxn modelId="{223F57CD-D287-4F8E-85EC-93980185A62A}" type="presParOf" srcId="{C7D8843B-1F99-479D-994B-0256251A8767}" destId="{E18F9F65-F364-423A-BE23-A8BB231A5CE2}" srcOrd="1" destOrd="0" presId="urn:microsoft.com/office/officeart/2005/8/layout/hierarchy1"/>
    <dgm:cxn modelId="{72252AD9-ECD4-4307-831A-F5191CD73059}" type="presParOf" srcId="{A0BD5C1B-C4E7-4CE8-9DC3-BD3B5F44B4A4}" destId="{9223B8BE-4203-44BF-A1D9-CDF4E356DDB3}" srcOrd="1" destOrd="0" presId="urn:microsoft.com/office/officeart/2005/8/layout/hierarchy1"/>
    <dgm:cxn modelId="{1C3DD89A-4C81-4D42-81EB-62CBF095255F}" type="presParOf" srcId="{3C2CBFF3-00DF-42EB-8378-277613D3FA96}" destId="{4800462D-0D05-4D83-9664-75959FBC753F}" srcOrd="2" destOrd="0" presId="urn:microsoft.com/office/officeart/2005/8/layout/hierarchy1"/>
    <dgm:cxn modelId="{897FFF29-9840-4675-AD49-00E01F736214}" type="presParOf" srcId="{4800462D-0D05-4D83-9664-75959FBC753F}" destId="{CD327B73-D01A-4A74-8607-10C3C378C781}" srcOrd="0" destOrd="0" presId="urn:microsoft.com/office/officeart/2005/8/layout/hierarchy1"/>
    <dgm:cxn modelId="{D14B7920-FC9A-45AD-AEEB-9DF34E21AB9B}" type="presParOf" srcId="{CD327B73-D01A-4A74-8607-10C3C378C781}" destId="{FC39CE45-DB72-4D3D-B227-424465ED3E1D}" srcOrd="0" destOrd="0" presId="urn:microsoft.com/office/officeart/2005/8/layout/hierarchy1"/>
    <dgm:cxn modelId="{609D1AA1-3CF7-4651-9509-1C9B7628AC42}" type="presParOf" srcId="{CD327B73-D01A-4A74-8607-10C3C378C781}" destId="{962D0F68-8CDC-4D03-8EB0-8C03A4F5DB97}" srcOrd="1" destOrd="0" presId="urn:microsoft.com/office/officeart/2005/8/layout/hierarchy1"/>
    <dgm:cxn modelId="{3A6550E5-692F-46DF-B80F-77A92A22457E}" type="presParOf" srcId="{4800462D-0D05-4D83-9664-75959FBC753F}" destId="{03B5C0AD-6AF0-49A8-9EA5-BA77AA2F0AB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8CDA7B-CF89-4BD2-947C-321191413C2B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75B7636-AECB-4B2D-BB15-7727A26B4F5A}">
      <dgm:prSet custT="1"/>
      <dgm:spPr/>
      <dgm:t>
        <a:bodyPr/>
        <a:lstStyle/>
        <a:p>
          <a:r>
            <a:rPr lang="en-GB" sz="2000" dirty="0">
              <a:solidFill>
                <a:srgbClr val="C00000"/>
              </a:solidFill>
            </a:rPr>
            <a:t>4 Promotes transferability of learning and period of studies possible </a:t>
          </a:r>
          <a:r>
            <a:rPr lang="en-GB" sz="1800" dirty="0"/>
            <a:t>– </a:t>
          </a:r>
          <a:endParaRPr lang="en-US" sz="1800" dirty="0"/>
        </a:p>
      </dgm:t>
    </dgm:pt>
    <dgm:pt modelId="{061C65CF-F61C-4B82-9EE8-56B7B9240D8E}" type="parTrans" cxnId="{B2936856-4968-4E12-8C19-4714456BD0FC}">
      <dgm:prSet/>
      <dgm:spPr/>
      <dgm:t>
        <a:bodyPr/>
        <a:lstStyle/>
        <a:p>
          <a:endParaRPr lang="en-US"/>
        </a:p>
      </dgm:t>
    </dgm:pt>
    <dgm:pt modelId="{94175382-511D-4C7C-B193-AB2301ED4CDD}" type="sibTrans" cxnId="{B2936856-4968-4E12-8C19-4714456BD0FC}">
      <dgm:prSet/>
      <dgm:spPr/>
      <dgm:t>
        <a:bodyPr/>
        <a:lstStyle/>
        <a:p>
          <a:endParaRPr lang="en-US"/>
        </a:p>
      </dgm:t>
    </dgm:pt>
    <dgm:pt modelId="{96F558B4-164E-4F32-8332-300AEFE14C0A}">
      <dgm:prSet custT="1"/>
      <dgm:spPr/>
      <dgm:t>
        <a:bodyPr/>
        <a:lstStyle/>
        <a:p>
          <a:r>
            <a:rPr lang="en-GB" sz="2800" dirty="0"/>
            <a:t>5 Facilitates mobility of students.</a:t>
          </a:r>
          <a:endParaRPr lang="en-US" sz="2800" dirty="0"/>
        </a:p>
      </dgm:t>
    </dgm:pt>
    <dgm:pt modelId="{29A10375-A019-43E2-A185-BCE22EFD3DC7}" type="parTrans" cxnId="{7056C78B-4C1E-414F-81DF-C6CAB3C667D8}">
      <dgm:prSet/>
      <dgm:spPr/>
      <dgm:t>
        <a:bodyPr/>
        <a:lstStyle/>
        <a:p>
          <a:endParaRPr lang="en-US"/>
        </a:p>
      </dgm:t>
    </dgm:pt>
    <dgm:pt modelId="{C3BE62B7-67A2-434E-849E-55FD45D79BDF}" type="sibTrans" cxnId="{7056C78B-4C1E-414F-81DF-C6CAB3C667D8}">
      <dgm:prSet/>
      <dgm:spPr/>
      <dgm:t>
        <a:bodyPr/>
        <a:lstStyle/>
        <a:p>
          <a:endParaRPr lang="en-US"/>
        </a:p>
      </dgm:t>
    </dgm:pt>
    <dgm:pt modelId="{EE0FA9E9-89BC-4A68-985E-3EA9AC179764}">
      <dgm:prSet custT="1"/>
      <dgm:spPr/>
      <dgm:t>
        <a:bodyPr/>
        <a:lstStyle/>
        <a:p>
          <a:pPr algn="l"/>
          <a:r>
            <a:rPr lang="en-GB" sz="2000" b="0" dirty="0">
              <a:solidFill>
                <a:srgbClr val="C00000"/>
              </a:solidFill>
            </a:rPr>
            <a:t>6. </a:t>
          </a:r>
          <a:r>
            <a:rPr lang="es-ES" sz="2000" b="0" dirty="0" err="1">
              <a:solidFill>
                <a:srgbClr val="C00000"/>
              </a:solidFill>
            </a:rPr>
            <a:t>Emphases</a:t>
          </a:r>
          <a:r>
            <a:rPr lang="es-ES" sz="2000" b="0" dirty="0">
              <a:solidFill>
                <a:srgbClr val="C00000"/>
              </a:solidFill>
            </a:rPr>
            <a:t> </a:t>
          </a:r>
          <a:r>
            <a:rPr lang="es-ES" sz="2000" b="0" dirty="0" err="1">
              <a:solidFill>
                <a:srgbClr val="C00000"/>
              </a:solidFill>
            </a:rPr>
            <a:t>Learning</a:t>
          </a:r>
          <a:r>
            <a:rPr lang="es-ES" sz="2000" b="0" dirty="0">
              <a:solidFill>
                <a:srgbClr val="C00000"/>
              </a:solidFill>
            </a:rPr>
            <a:t> </a:t>
          </a:r>
          <a:r>
            <a:rPr lang="es-ES" sz="2000" b="0" dirty="0" err="1">
              <a:solidFill>
                <a:srgbClr val="C00000"/>
              </a:solidFill>
            </a:rPr>
            <a:t>outcomes</a:t>
          </a:r>
          <a:r>
            <a:rPr lang="es-ES" sz="2000" b="0" dirty="0">
              <a:solidFill>
                <a:srgbClr val="C00000"/>
              </a:solidFill>
            </a:rPr>
            <a:t> </a:t>
          </a:r>
          <a:r>
            <a:rPr lang="es-ES" sz="2000" b="0" dirty="0" err="1">
              <a:solidFill>
                <a:srgbClr val="C00000"/>
              </a:solidFill>
            </a:rPr>
            <a:t>promotes</a:t>
          </a:r>
          <a:r>
            <a:rPr lang="es-ES" sz="2000" b="0" dirty="0">
              <a:solidFill>
                <a:srgbClr val="C00000"/>
              </a:solidFill>
            </a:rPr>
            <a:t> </a:t>
          </a:r>
          <a:r>
            <a:rPr lang="es-ES" sz="2000" b="0" dirty="0" err="1">
              <a:solidFill>
                <a:srgbClr val="C00000"/>
              </a:solidFill>
            </a:rPr>
            <a:t>skills</a:t>
          </a:r>
          <a:r>
            <a:rPr lang="es-ES" sz="2000" b="0" dirty="0">
              <a:solidFill>
                <a:srgbClr val="C00000"/>
              </a:solidFill>
            </a:rPr>
            <a:t> and </a:t>
          </a:r>
          <a:r>
            <a:rPr lang="es-ES" sz="2000" b="0" dirty="0" err="1">
              <a:solidFill>
                <a:srgbClr val="C00000"/>
              </a:solidFill>
            </a:rPr>
            <a:t>Competences</a:t>
          </a:r>
          <a:r>
            <a:rPr lang="es-ES" sz="2000" b="0" dirty="0">
              <a:solidFill>
                <a:srgbClr val="C00000"/>
              </a:solidFill>
            </a:rPr>
            <a:t>.</a:t>
          </a:r>
          <a:endParaRPr lang="en-US" sz="2000" b="0" dirty="0">
            <a:solidFill>
              <a:srgbClr val="C00000"/>
            </a:solidFill>
          </a:endParaRPr>
        </a:p>
      </dgm:t>
    </dgm:pt>
    <dgm:pt modelId="{B5486D0E-8A74-4A92-9DB2-9C09B3A33788}" type="parTrans" cxnId="{81885CED-AD1E-437B-9FBA-E63EA1F6BE94}">
      <dgm:prSet/>
      <dgm:spPr/>
      <dgm:t>
        <a:bodyPr/>
        <a:lstStyle/>
        <a:p>
          <a:endParaRPr lang="en-US"/>
        </a:p>
      </dgm:t>
    </dgm:pt>
    <dgm:pt modelId="{BB85D426-A90B-43DF-944E-D547E48F1139}" type="sibTrans" cxnId="{81885CED-AD1E-437B-9FBA-E63EA1F6BE94}">
      <dgm:prSet/>
      <dgm:spPr/>
      <dgm:t>
        <a:bodyPr/>
        <a:lstStyle/>
        <a:p>
          <a:endParaRPr lang="en-US"/>
        </a:p>
      </dgm:t>
    </dgm:pt>
    <dgm:pt modelId="{1AE8D881-9291-4E74-860D-4436996A07DB}">
      <dgm:prSet custT="1"/>
      <dgm:spPr/>
      <dgm:t>
        <a:bodyPr/>
        <a:lstStyle/>
        <a:p>
          <a:pPr algn="l"/>
          <a:r>
            <a:rPr lang="en-GB" sz="2400" dirty="0">
              <a:solidFill>
                <a:srgbClr val="3333CC"/>
              </a:solidFill>
            </a:rPr>
            <a:t>7. The Credit System is a Quality Assurance tool</a:t>
          </a:r>
          <a:endParaRPr lang="en-US" sz="2400" dirty="0">
            <a:solidFill>
              <a:srgbClr val="3333CC"/>
            </a:solidFill>
          </a:endParaRPr>
        </a:p>
      </dgm:t>
    </dgm:pt>
    <dgm:pt modelId="{F8E9CA92-FDD8-4885-93EC-CF919F080962}" type="parTrans" cxnId="{E0D871F6-75B9-465C-AC7F-650090FB4C82}">
      <dgm:prSet/>
      <dgm:spPr/>
      <dgm:t>
        <a:bodyPr/>
        <a:lstStyle/>
        <a:p>
          <a:endParaRPr lang="en-US"/>
        </a:p>
      </dgm:t>
    </dgm:pt>
    <dgm:pt modelId="{16D1EEC3-4D9C-4128-84D7-529C0131AE8A}" type="sibTrans" cxnId="{E0D871F6-75B9-465C-AC7F-650090FB4C82}">
      <dgm:prSet/>
      <dgm:spPr/>
      <dgm:t>
        <a:bodyPr/>
        <a:lstStyle/>
        <a:p>
          <a:endParaRPr lang="en-US"/>
        </a:p>
      </dgm:t>
    </dgm:pt>
    <dgm:pt modelId="{E0CFEAEB-1985-4C6C-B0B5-65F58E1184CA}" type="pres">
      <dgm:prSet presAssocID="{F88CDA7B-CF89-4BD2-947C-321191413C2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B486C22-02DE-4D35-B81B-08336EFB5BE8}" type="pres">
      <dgm:prSet presAssocID="{775B7636-AECB-4B2D-BB15-7727A26B4F5A}" presName="hierRoot1" presStyleCnt="0"/>
      <dgm:spPr/>
    </dgm:pt>
    <dgm:pt modelId="{5DD897D0-8B84-41EA-BDBF-2C69A511F297}" type="pres">
      <dgm:prSet presAssocID="{775B7636-AECB-4B2D-BB15-7727A26B4F5A}" presName="composite" presStyleCnt="0"/>
      <dgm:spPr/>
    </dgm:pt>
    <dgm:pt modelId="{5CAAA14B-F456-42ED-98EE-7F4B37194927}" type="pres">
      <dgm:prSet presAssocID="{775B7636-AECB-4B2D-BB15-7727A26B4F5A}" presName="background" presStyleLbl="node0" presStyleIdx="0" presStyleCnt="4"/>
      <dgm:spPr/>
    </dgm:pt>
    <dgm:pt modelId="{D615AFB2-5FEF-4BE2-84BC-884A361EEA1B}" type="pres">
      <dgm:prSet presAssocID="{775B7636-AECB-4B2D-BB15-7727A26B4F5A}" presName="text" presStyleLbl="fgAcc0" presStyleIdx="0" presStyleCnt="4">
        <dgm:presLayoutVars>
          <dgm:chPref val="3"/>
        </dgm:presLayoutVars>
      </dgm:prSet>
      <dgm:spPr/>
    </dgm:pt>
    <dgm:pt modelId="{1F21C555-BA71-43B0-A283-BF43C2199EE5}" type="pres">
      <dgm:prSet presAssocID="{775B7636-AECB-4B2D-BB15-7727A26B4F5A}" presName="hierChild2" presStyleCnt="0"/>
      <dgm:spPr/>
    </dgm:pt>
    <dgm:pt modelId="{4FBA4C76-B32A-4A72-AC78-1A3FF39AC382}" type="pres">
      <dgm:prSet presAssocID="{96F558B4-164E-4F32-8332-300AEFE14C0A}" presName="hierRoot1" presStyleCnt="0"/>
      <dgm:spPr/>
    </dgm:pt>
    <dgm:pt modelId="{C2CD84D5-F768-4F02-94BF-A795327CA4EB}" type="pres">
      <dgm:prSet presAssocID="{96F558B4-164E-4F32-8332-300AEFE14C0A}" presName="composite" presStyleCnt="0"/>
      <dgm:spPr/>
    </dgm:pt>
    <dgm:pt modelId="{D13E9F54-F8ED-421D-8A63-CCBFE5C2509A}" type="pres">
      <dgm:prSet presAssocID="{96F558B4-164E-4F32-8332-300AEFE14C0A}" presName="background" presStyleLbl="node0" presStyleIdx="1" presStyleCnt="4"/>
      <dgm:spPr/>
    </dgm:pt>
    <dgm:pt modelId="{1DBAF46F-B2CB-4081-BC1F-4E007007B2A6}" type="pres">
      <dgm:prSet presAssocID="{96F558B4-164E-4F32-8332-300AEFE14C0A}" presName="text" presStyleLbl="fgAcc0" presStyleIdx="1" presStyleCnt="4">
        <dgm:presLayoutVars>
          <dgm:chPref val="3"/>
        </dgm:presLayoutVars>
      </dgm:prSet>
      <dgm:spPr/>
    </dgm:pt>
    <dgm:pt modelId="{1A7A9767-B058-4E9B-81F8-630420EF361C}" type="pres">
      <dgm:prSet presAssocID="{96F558B4-164E-4F32-8332-300AEFE14C0A}" presName="hierChild2" presStyleCnt="0"/>
      <dgm:spPr/>
    </dgm:pt>
    <dgm:pt modelId="{CEC4FAF0-9604-47FB-B3B8-0633EF6FEEA2}" type="pres">
      <dgm:prSet presAssocID="{EE0FA9E9-89BC-4A68-985E-3EA9AC179764}" presName="hierRoot1" presStyleCnt="0"/>
      <dgm:spPr/>
    </dgm:pt>
    <dgm:pt modelId="{2558AD59-A14F-484F-890C-C89CE8A513FA}" type="pres">
      <dgm:prSet presAssocID="{EE0FA9E9-89BC-4A68-985E-3EA9AC179764}" presName="composite" presStyleCnt="0"/>
      <dgm:spPr/>
    </dgm:pt>
    <dgm:pt modelId="{7E92ACE8-411D-4223-9FA9-AA1EE48C987A}" type="pres">
      <dgm:prSet presAssocID="{EE0FA9E9-89BC-4A68-985E-3EA9AC179764}" presName="background" presStyleLbl="node0" presStyleIdx="2" presStyleCnt="4"/>
      <dgm:spPr/>
    </dgm:pt>
    <dgm:pt modelId="{68291A44-A1A5-4994-B0D8-1E7D258A3E64}" type="pres">
      <dgm:prSet presAssocID="{EE0FA9E9-89BC-4A68-985E-3EA9AC179764}" presName="text" presStyleLbl="fgAcc0" presStyleIdx="2" presStyleCnt="4">
        <dgm:presLayoutVars>
          <dgm:chPref val="3"/>
        </dgm:presLayoutVars>
      </dgm:prSet>
      <dgm:spPr/>
    </dgm:pt>
    <dgm:pt modelId="{D5321FB1-CAD1-4139-B5F9-A1C1B4ADF83A}" type="pres">
      <dgm:prSet presAssocID="{EE0FA9E9-89BC-4A68-985E-3EA9AC179764}" presName="hierChild2" presStyleCnt="0"/>
      <dgm:spPr/>
    </dgm:pt>
    <dgm:pt modelId="{DAD3A8FD-C177-4A36-A28A-3C26EFA39113}" type="pres">
      <dgm:prSet presAssocID="{1AE8D881-9291-4E74-860D-4436996A07DB}" presName="hierRoot1" presStyleCnt="0"/>
      <dgm:spPr/>
    </dgm:pt>
    <dgm:pt modelId="{FA6064CD-5A93-4C55-9A66-69975B746963}" type="pres">
      <dgm:prSet presAssocID="{1AE8D881-9291-4E74-860D-4436996A07DB}" presName="composite" presStyleCnt="0"/>
      <dgm:spPr/>
    </dgm:pt>
    <dgm:pt modelId="{10141339-9549-4C91-A81D-C194D26A6696}" type="pres">
      <dgm:prSet presAssocID="{1AE8D881-9291-4E74-860D-4436996A07DB}" presName="background" presStyleLbl="node0" presStyleIdx="3" presStyleCnt="4"/>
      <dgm:spPr/>
    </dgm:pt>
    <dgm:pt modelId="{17235EB6-B319-4A94-A99B-A740E0A6F0C7}" type="pres">
      <dgm:prSet presAssocID="{1AE8D881-9291-4E74-860D-4436996A07DB}" presName="text" presStyleLbl="fgAcc0" presStyleIdx="3" presStyleCnt="4">
        <dgm:presLayoutVars>
          <dgm:chPref val="3"/>
        </dgm:presLayoutVars>
      </dgm:prSet>
      <dgm:spPr/>
    </dgm:pt>
    <dgm:pt modelId="{51136041-5700-4725-AD30-4D94EB3F4226}" type="pres">
      <dgm:prSet presAssocID="{1AE8D881-9291-4E74-860D-4436996A07DB}" presName="hierChild2" presStyleCnt="0"/>
      <dgm:spPr/>
    </dgm:pt>
  </dgm:ptLst>
  <dgm:cxnLst>
    <dgm:cxn modelId="{7FD5DB0C-4F30-4862-97E3-69AEEC7E9510}" type="presOf" srcId="{EE0FA9E9-89BC-4A68-985E-3EA9AC179764}" destId="{68291A44-A1A5-4994-B0D8-1E7D258A3E64}" srcOrd="0" destOrd="0" presId="urn:microsoft.com/office/officeart/2005/8/layout/hierarchy1"/>
    <dgm:cxn modelId="{4CC41B2C-621F-49BF-AEF1-5E9125A12EE7}" type="presOf" srcId="{1AE8D881-9291-4E74-860D-4436996A07DB}" destId="{17235EB6-B319-4A94-A99B-A740E0A6F0C7}" srcOrd="0" destOrd="0" presId="urn:microsoft.com/office/officeart/2005/8/layout/hierarchy1"/>
    <dgm:cxn modelId="{E97E2F5B-0F21-4FA8-A93C-9B09114D0E68}" type="presOf" srcId="{775B7636-AECB-4B2D-BB15-7727A26B4F5A}" destId="{D615AFB2-5FEF-4BE2-84BC-884A361EEA1B}" srcOrd="0" destOrd="0" presId="urn:microsoft.com/office/officeart/2005/8/layout/hierarchy1"/>
    <dgm:cxn modelId="{B2936856-4968-4E12-8C19-4714456BD0FC}" srcId="{F88CDA7B-CF89-4BD2-947C-321191413C2B}" destId="{775B7636-AECB-4B2D-BB15-7727A26B4F5A}" srcOrd="0" destOrd="0" parTransId="{061C65CF-F61C-4B82-9EE8-56B7B9240D8E}" sibTransId="{94175382-511D-4C7C-B193-AB2301ED4CDD}"/>
    <dgm:cxn modelId="{B23B1378-7305-457F-AC9C-C8E9D49DB742}" type="presOf" srcId="{F88CDA7B-CF89-4BD2-947C-321191413C2B}" destId="{E0CFEAEB-1985-4C6C-B0B5-65F58E1184CA}" srcOrd="0" destOrd="0" presId="urn:microsoft.com/office/officeart/2005/8/layout/hierarchy1"/>
    <dgm:cxn modelId="{7056C78B-4C1E-414F-81DF-C6CAB3C667D8}" srcId="{F88CDA7B-CF89-4BD2-947C-321191413C2B}" destId="{96F558B4-164E-4F32-8332-300AEFE14C0A}" srcOrd="1" destOrd="0" parTransId="{29A10375-A019-43E2-A185-BCE22EFD3DC7}" sibTransId="{C3BE62B7-67A2-434E-849E-55FD45D79BDF}"/>
    <dgm:cxn modelId="{DEE610B4-7C73-484C-A15B-B06F5BFCD21E}" type="presOf" srcId="{96F558B4-164E-4F32-8332-300AEFE14C0A}" destId="{1DBAF46F-B2CB-4081-BC1F-4E007007B2A6}" srcOrd="0" destOrd="0" presId="urn:microsoft.com/office/officeart/2005/8/layout/hierarchy1"/>
    <dgm:cxn modelId="{81885CED-AD1E-437B-9FBA-E63EA1F6BE94}" srcId="{F88CDA7B-CF89-4BD2-947C-321191413C2B}" destId="{EE0FA9E9-89BC-4A68-985E-3EA9AC179764}" srcOrd="2" destOrd="0" parTransId="{B5486D0E-8A74-4A92-9DB2-9C09B3A33788}" sibTransId="{BB85D426-A90B-43DF-944E-D547E48F1139}"/>
    <dgm:cxn modelId="{E0D871F6-75B9-465C-AC7F-650090FB4C82}" srcId="{F88CDA7B-CF89-4BD2-947C-321191413C2B}" destId="{1AE8D881-9291-4E74-860D-4436996A07DB}" srcOrd="3" destOrd="0" parTransId="{F8E9CA92-FDD8-4885-93EC-CF919F080962}" sibTransId="{16D1EEC3-4D9C-4128-84D7-529C0131AE8A}"/>
    <dgm:cxn modelId="{49E5FA29-8014-463E-A861-A43DF3BA7593}" type="presParOf" srcId="{E0CFEAEB-1985-4C6C-B0B5-65F58E1184CA}" destId="{BB486C22-02DE-4D35-B81B-08336EFB5BE8}" srcOrd="0" destOrd="0" presId="urn:microsoft.com/office/officeart/2005/8/layout/hierarchy1"/>
    <dgm:cxn modelId="{E48ED678-C150-4FA5-94D4-DA35DE033706}" type="presParOf" srcId="{BB486C22-02DE-4D35-B81B-08336EFB5BE8}" destId="{5DD897D0-8B84-41EA-BDBF-2C69A511F297}" srcOrd="0" destOrd="0" presId="urn:microsoft.com/office/officeart/2005/8/layout/hierarchy1"/>
    <dgm:cxn modelId="{7B2240D0-F931-4071-82ED-B8006D5DA381}" type="presParOf" srcId="{5DD897D0-8B84-41EA-BDBF-2C69A511F297}" destId="{5CAAA14B-F456-42ED-98EE-7F4B37194927}" srcOrd="0" destOrd="0" presId="urn:microsoft.com/office/officeart/2005/8/layout/hierarchy1"/>
    <dgm:cxn modelId="{AECC7091-ADC4-4C51-8247-31885B13DA65}" type="presParOf" srcId="{5DD897D0-8B84-41EA-BDBF-2C69A511F297}" destId="{D615AFB2-5FEF-4BE2-84BC-884A361EEA1B}" srcOrd="1" destOrd="0" presId="urn:microsoft.com/office/officeart/2005/8/layout/hierarchy1"/>
    <dgm:cxn modelId="{BC3B613C-A0E9-48E3-B2C1-1482021A867D}" type="presParOf" srcId="{BB486C22-02DE-4D35-B81B-08336EFB5BE8}" destId="{1F21C555-BA71-43B0-A283-BF43C2199EE5}" srcOrd="1" destOrd="0" presId="urn:microsoft.com/office/officeart/2005/8/layout/hierarchy1"/>
    <dgm:cxn modelId="{46334926-10A9-4F8C-B1A4-91094A0DAE2C}" type="presParOf" srcId="{E0CFEAEB-1985-4C6C-B0B5-65F58E1184CA}" destId="{4FBA4C76-B32A-4A72-AC78-1A3FF39AC382}" srcOrd="1" destOrd="0" presId="urn:microsoft.com/office/officeart/2005/8/layout/hierarchy1"/>
    <dgm:cxn modelId="{55002D71-3592-43E0-8C5D-8F05DEC486AA}" type="presParOf" srcId="{4FBA4C76-B32A-4A72-AC78-1A3FF39AC382}" destId="{C2CD84D5-F768-4F02-94BF-A795327CA4EB}" srcOrd="0" destOrd="0" presId="urn:microsoft.com/office/officeart/2005/8/layout/hierarchy1"/>
    <dgm:cxn modelId="{D266EB43-9768-4F95-AC01-22B018BD1927}" type="presParOf" srcId="{C2CD84D5-F768-4F02-94BF-A795327CA4EB}" destId="{D13E9F54-F8ED-421D-8A63-CCBFE5C2509A}" srcOrd="0" destOrd="0" presId="urn:microsoft.com/office/officeart/2005/8/layout/hierarchy1"/>
    <dgm:cxn modelId="{1E51A10E-5579-4214-901B-C807E8AB999E}" type="presParOf" srcId="{C2CD84D5-F768-4F02-94BF-A795327CA4EB}" destId="{1DBAF46F-B2CB-4081-BC1F-4E007007B2A6}" srcOrd="1" destOrd="0" presId="urn:microsoft.com/office/officeart/2005/8/layout/hierarchy1"/>
    <dgm:cxn modelId="{BD52A7B1-4EC9-4790-AB25-D4D01F75C6A1}" type="presParOf" srcId="{4FBA4C76-B32A-4A72-AC78-1A3FF39AC382}" destId="{1A7A9767-B058-4E9B-81F8-630420EF361C}" srcOrd="1" destOrd="0" presId="urn:microsoft.com/office/officeart/2005/8/layout/hierarchy1"/>
    <dgm:cxn modelId="{2632530F-D3F9-4841-8D5A-66C2CD7D689B}" type="presParOf" srcId="{E0CFEAEB-1985-4C6C-B0B5-65F58E1184CA}" destId="{CEC4FAF0-9604-47FB-B3B8-0633EF6FEEA2}" srcOrd="2" destOrd="0" presId="urn:microsoft.com/office/officeart/2005/8/layout/hierarchy1"/>
    <dgm:cxn modelId="{1B44B374-0301-4680-87F7-5F4C58B31C58}" type="presParOf" srcId="{CEC4FAF0-9604-47FB-B3B8-0633EF6FEEA2}" destId="{2558AD59-A14F-484F-890C-C89CE8A513FA}" srcOrd="0" destOrd="0" presId="urn:microsoft.com/office/officeart/2005/8/layout/hierarchy1"/>
    <dgm:cxn modelId="{C6150CE2-6ACE-4EDD-9AA4-7D5A8EC74C9D}" type="presParOf" srcId="{2558AD59-A14F-484F-890C-C89CE8A513FA}" destId="{7E92ACE8-411D-4223-9FA9-AA1EE48C987A}" srcOrd="0" destOrd="0" presId="urn:microsoft.com/office/officeart/2005/8/layout/hierarchy1"/>
    <dgm:cxn modelId="{7F94AD14-3275-4DD5-9654-35CCEAFC9266}" type="presParOf" srcId="{2558AD59-A14F-484F-890C-C89CE8A513FA}" destId="{68291A44-A1A5-4994-B0D8-1E7D258A3E64}" srcOrd="1" destOrd="0" presId="urn:microsoft.com/office/officeart/2005/8/layout/hierarchy1"/>
    <dgm:cxn modelId="{5CE1E957-5571-43B0-9AE8-1FA0B8742053}" type="presParOf" srcId="{CEC4FAF0-9604-47FB-B3B8-0633EF6FEEA2}" destId="{D5321FB1-CAD1-4139-B5F9-A1C1B4ADF83A}" srcOrd="1" destOrd="0" presId="urn:microsoft.com/office/officeart/2005/8/layout/hierarchy1"/>
    <dgm:cxn modelId="{DA0AA096-85A0-4216-AFC4-FCF6E515A19E}" type="presParOf" srcId="{E0CFEAEB-1985-4C6C-B0B5-65F58E1184CA}" destId="{DAD3A8FD-C177-4A36-A28A-3C26EFA39113}" srcOrd="3" destOrd="0" presId="urn:microsoft.com/office/officeart/2005/8/layout/hierarchy1"/>
    <dgm:cxn modelId="{ABDFB02E-A656-4A98-9E90-7AB9F57CEE8D}" type="presParOf" srcId="{DAD3A8FD-C177-4A36-A28A-3C26EFA39113}" destId="{FA6064CD-5A93-4C55-9A66-69975B746963}" srcOrd="0" destOrd="0" presId="urn:microsoft.com/office/officeart/2005/8/layout/hierarchy1"/>
    <dgm:cxn modelId="{A9DB83EB-E1A6-49BD-9128-6DA3D1D91244}" type="presParOf" srcId="{FA6064CD-5A93-4C55-9A66-69975B746963}" destId="{10141339-9549-4C91-A81D-C194D26A6696}" srcOrd="0" destOrd="0" presId="urn:microsoft.com/office/officeart/2005/8/layout/hierarchy1"/>
    <dgm:cxn modelId="{BA086BDC-DC82-4ED5-9FBF-194971E7D163}" type="presParOf" srcId="{FA6064CD-5A93-4C55-9A66-69975B746963}" destId="{17235EB6-B319-4A94-A99B-A740E0A6F0C7}" srcOrd="1" destOrd="0" presId="urn:microsoft.com/office/officeart/2005/8/layout/hierarchy1"/>
    <dgm:cxn modelId="{44F70258-2077-4E3F-B474-1F8744EA52DF}" type="presParOf" srcId="{DAD3A8FD-C177-4A36-A28A-3C26EFA39113}" destId="{51136041-5700-4725-AD30-4D94EB3F422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09BA96-4B5E-4FBC-BF58-7F5B39942E4E}">
      <dsp:nvSpPr>
        <dsp:cNvPr id="0" name=""/>
        <dsp:cNvSpPr/>
      </dsp:nvSpPr>
      <dsp:spPr>
        <a:xfrm>
          <a:off x="47223" y="1142"/>
          <a:ext cx="2931617" cy="225445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0C40E0-1036-4455-82DF-362B2E0E1D58}">
      <dsp:nvSpPr>
        <dsp:cNvPr id="0" name=""/>
        <dsp:cNvSpPr/>
      </dsp:nvSpPr>
      <dsp:spPr>
        <a:xfrm>
          <a:off x="275011" y="217541"/>
          <a:ext cx="2931617" cy="225445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1</a:t>
          </a:r>
          <a:r>
            <a:rPr lang="en-GB" sz="2400" kern="1200" dirty="0"/>
            <a:t>. Makes possible the Accumulation of learning activities  for achieving a desired learning outcomes</a:t>
          </a:r>
          <a:endParaRPr lang="en-US" sz="2400" kern="1200" dirty="0"/>
        </a:p>
      </dsp:txBody>
      <dsp:txXfrm>
        <a:off x="341042" y="283572"/>
        <a:ext cx="2799555" cy="2122388"/>
      </dsp:txXfrm>
    </dsp:sp>
    <dsp:sp modelId="{A40F220E-3EA3-4F32-9622-FAF84DD4AE77}">
      <dsp:nvSpPr>
        <dsp:cNvPr id="0" name=""/>
        <dsp:cNvSpPr/>
      </dsp:nvSpPr>
      <dsp:spPr>
        <a:xfrm>
          <a:off x="3434418" y="-862"/>
          <a:ext cx="2691243" cy="247487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8F9F65-F364-423A-BE23-A8BB231A5CE2}">
      <dsp:nvSpPr>
        <dsp:cNvPr id="0" name=""/>
        <dsp:cNvSpPr/>
      </dsp:nvSpPr>
      <dsp:spPr>
        <a:xfrm>
          <a:off x="3662206" y="215536"/>
          <a:ext cx="2691243" cy="247487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>
              <a:solidFill>
                <a:srgbClr val="FF0000"/>
              </a:solidFill>
            </a:rPr>
            <a:t>2.Enhances  comparability of learning experiences. </a:t>
          </a:r>
          <a:endParaRPr lang="en-US" sz="2800" kern="1200" dirty="0">
            <a:solidFill>
              <a:srgbClr val="FF0000"/>
            </a:solidFill>
          </a:endParaRPr>
        </a:p>
      </dsp:txBody>
      <dsp:txXfrm>
        <a:off x="3734693" y="288023"/>
        <a:ext cx="2546269" cy="2329899"/>
      </dsp:txXfrm>
    </dsp:sp>
    <dsp:sp modelId="{FC39CE45-DB72-4D3D-B227-424465ED3E1D}">
      <dsp:nvSpPr>
        <dsp:cNvPr id="0" name=""/>
        <dsp:cNvSpPr/>
      </dsp:nvSpPr>
      <dsp:spPr>
        <a:xfrm>
          <a:off x="6581239" y="1142"/>
          <a:ext cx="3522189" cy="269310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2D0F68-8CDC-4D03-8EB0-8C03A4F5DB97}">
      <dsp:nvSpPr>
        <dsp:cNvPr id="0" name=""/>
        <dsp:cNvSpPr/>
      </dsp:nvSpPr>
      <dsp:spPr>
        <a:xfrm>
          <a:off x="6809027" y="217541"/>
          <a:ext cx="3522189" cy="269310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>
              <a:solidFill>
                <a:srgbClr val="3333CC"/>
              </a:solidFill>
            </a:rPr>
            <a:t>3.Makes possible the recognition of learning outcomes from one institution to the other.</a:t>
          </a:r>
          <a:endParaRPr lang="en-US" sz="2800" kern="1200" dirty="0">
            <a:solidFill>
              <a:srgbClr val="3333CC"/>
            </a:solidFill>
          </a:endParaRPr>
        </a:p>
      </dsp:txBody>
      <dsp:txXfrm>
        <a:off x="6887905" y="296419"/>
        <a:ext cx="3364433" cy="25353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AAA14B-F456-42ED-98EE-7F4B37194927}">
      <dsp:nvSpPr>
        <dsp:cNvPr id="0" name=""/>
        <dsp:cNvSpPr/>
      </dsp:nvSpPr>
      <dsp:spPr>
        <a:xfrm>
          <a:off x="3040" y="801093"/>
          <a:ext cx="2170958" cy="13785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15AFB2-5FEF-4BE2-84BC-884A361EEA1B}">
      <dsp:nvSpPr>
        <dsp:cNvPr id="0" name=""/>
        <dsp:cNvSpPr/>
      </dsp:nvSpPr>
      <dsp:spPr>
        <a:xfrm>
          <a:off x="244258" y="1030249"/>
          <a:ext cx="2170958" cy="13785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rgbClr val="C00000"/>
              </a:solidFill>
            </a:rPr>
            <a:t>4 Promotes transferability of learning and period of studies possible </a:t>
          </a:r>
          <a:r>
            <a:rPr lang="en-GB" sz="1800" kern="1200" dirty="0"/>
            <a:t>– </a:t>
          </a:r>
          <a:endParaRPr lang="en-US" sz="1800" kern="1200" dirty="0"/>
        </a:p>
      </dsp:txBody>
      <dsp:txXfrm>
        <a:off x="284635" y="1070626"/>
        <a:ext cx="2090204" cy="1297804"/>
      </dsp:txXfrm>
    </dsp:sp>
    <dsp:sp modelId="{D13E9F54-F8ED-421D-8A63-CCBFE5C2509A}">
      <dsp:nvSpPr>
        <dsp:cNvPr id="0" name=""/>
        <dsp:cNvSpPr/>
      </dsp:nvSpPr>
      <dsp:spPr>
        <a:xfrm>
          <a:off x="2656434" y="801093"/>
          <a:ext cx="2170958" cy="13785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BAF46F-B2CB-4081-BC1F-4E007007B2A6}">
      <dsp:nvSpPr>
        <dsp:cNvPr id="0" name=""/>
        <dsp:cNvSpPr/>
      </dsp:nvSpPr>
      <dsp:spPr>
        <a:xfrm>
          <a:off x="2897652" y="1030249"/>
          <a:ext cx="2170958" cy="13785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5 Facilitates mobility of students.</a:t>
          </a:r>
          <a:endParaRPr lang="en-US" sz="2800" kern="1200" dirty="0"/>
        </a:p>
      </dsp:txBody>
      <dsp:txXfrm>
        <a:off x="2938029" y="1070626"/>
        <a:ext cx="2090204" cy="1297804"/>
      </dsp:txXfrm>
    </dsp:sp>
    <dsp:sp modelId="{7E92ACE8-411D-4223-9FA9-AA1EE48C987A}">
      <dsp:nvSpPr>
        <dsp:cNvPr id="0" name=""/>
        <dsp:cNvSpPr/>
      </dsp:nvSpPr>
      <dsp:spPr>
        <a:xfrm>
          <a:off x="5309828" y="801093"/>
          <a:ext cx="2170958" cy="13785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291A44-A1A5-4994-B0D8-1E7D258A3E64}">
      <dsp:nvSpPr>
        <dsp:cNvPr id="0" name=""/>
        <dsp:cNvSpPr/>
      </dsp:nvSpPr>
      <dsp:spPr>
        <a:xfrm>
          <a:off x="5551046" y="1030249"/>
          <a:ext cx="2170958" cy="13785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kern="1200" dirty="0">
              <a:solidFill>
                <a:srgbClr val="C00000"/>
              </a:solidFill>
            </a:rPr>
            <a:t>6. </a:t>
          </a:r>
          <a:r>
            <a:rPr lang="es-ES" sz="2000" b="0" kern="1200" dirty="0" err="1">
              <a:solidFill>
                <a:srgbClr val="C00000"/>
              </a:solidFill>
            </a:rPr>
            <a:t>Emphases</a:t>
          </a:r>
          <a:r>
            <a:rPr lang="es-ES" sz="2000" b="0" kern="1200" dirty="0">
              <a:solidFill>
                <a:srgbClr val="C00000"/>
              </a:solidFill>
            </a:rPr>
            <a:t> </a:t>
          </a:r>
          <a:r>
            <a:rPr lang="es-ES" sz="2000" b="0" kern="1200" dirty="0" err="1">
              <a:solidFill>
                <a:srgbClr val="C00000"/>
              </a:solidFill>
            </a:rPr>
            <a:t>Learning</a:t>
          </a:r>
          <a:r>
            <a:rPr lang="es-ES" sz="2000" b="0" kern="1200" dirty="0">
              <a:solidFill>
                <a:srgbClr val="C00000"/>
              </a:solidFill>
            </a:rPr>
            <a:t> </a:t>
          </a:r>
          <a:r>
            <a:rPr lang="es-ES" sz="2000" b="0" kern="1200" dirty="0" err="1">
              <a:solidFill>
                <a:srgbClr val="C00000"/>
              </a:solidFill>
            </a:rPr>
            <a:t>outcomes</a:t>
          </a:r>
          <a:r>
            <a:rPr lang="es-ES" sz="2000" b="0" kern="1200" dirty="0">
              <a:solidFill>
                <a:srgbClr val="C00000"/>
              </a:solidFill>
            </a:rPr>
            <a:t> </a:t>
          </a:r>
          <a:r>
            <a:rPr lang="es-ES" sz="2000" b="0" kern="1200" dirty="0" err="1">
              <a:solidFill>
                <a:srgbClr val="C00000"/>
              </a:solidFill>
            </a:rPr>
            <a:t>promotes</a:t>
          </a:r>
          <a:r>
            <a:rPr lang="es-ES" sz="2000" b="0" kern="1200" dirty="0">
              <a:solidFill>
                <a:srgbClr val="C00000"/>
              </a:solidFill>
            </a:rPr>
            <a:t> </a:t>
          </a:r>
          <a:r>
            <a:rPr lang="es-ES" sz="2000" b="0" kern="1200" dirty="0" err="1">
              <a:solidFill>
                <a:srgbClr val="C00000"/>
              </a:solidFill>
            </a:rPr>
            <a:t>skills</a:t>
          </a:r>
          <a:r>
            <a:rPr lang="es-ES" sz="2000" b="0" kern="1200" dirty="0">
              <a:solidFill>
                <a:srgbClr val="C00000"/>
              </a:solidFill>
            </a:rPr>
            <a:t> and </a:t>
          </a:r>
          <a:r>
            <a:rPr lang="es-ES" sz="2000" b="0" kern="1200" dirty="0" err="1">
              <a:solidFill>
                <a:srgbClr val="C00000"/>
              </a:solidFill>
            </a:rPr>
            <a:t>Competences</a:t>
          </a:r>
          <a:r>
            <a:rPr lang="es-ES" sz="2000" b="0" kern="1200" dirty="0">
              <a:solidFill>
                <a:srgbClr val="C00000"/>
              </a:solidFill>
            </a:rPr>
            <a:t>.</a:t>
          </a:r>
          <a:endParaRPr lang="en-US" sz="2000" b="0" kern="1200" dirty="0">
            <a:solidFill>
              <a:srgbClr val="C00000"/>
            </a:solidFill>
          </a:endParaRPr>
        </a:p>
      </dsp:txBody>
      <dsp:txXfrm>
        <a:off x="5591423" y="1070626"/>
        <a:ext cx="2090204" cy="1297804"/>
      </dsp:txXfrm>
    </dsp:sp>
    <dsp:sp modelId="{10141339-9549-4C91-A81D-C194D26A6696}">
      <dsp:nvSpPr>
        <dsp:cNvPr id="0" name=""/>
        <dsp:cNvSpPr/>
      </dsp:nvSpPr>
      <dsp:spPr>
        <a:xfrm>
          <a:off x="7963222" y="801093"/>
          <a:ext cx="2170958" cy="13785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235EB6-B319-4A94-A99B-A740E0A6F0C7}">
      <dsp:nvSpPr>
        <dsp:cNvPr id="0" name=""/>
        <dsp:cNvSpPr/>
      </dsp:nvSpPr>
      <dsp:spPr>
        <a:xfrm>
          <a:off x="8204440" y="1030249"/>
          <a:ext cx="2170958" cy="13785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rgbClr val="3333CC"/>
              </a:solidFill>
            </a:rPr>
            <a:t>7. The Credit System is a Quality Assurance tool</a:t>
          </a:r>
          <a:endParaRPr lang="en-US" sz="2400" kern="1200" dirty="0">
            <a:solidFill>
              <a:srgbClr val="3333CC"/>
            </a:solidFill>
          </a:endParaRPr>
        </a:p>
      </dsp:txBody>
      <dsp:txXfrm>
        <a:off x="8244817" y="1070626"/>
        <a:ext cx="2090204" cy="12978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alphaModFix amt="8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 b="1">
                <a:latin typeface="Gabriola" panose="04040605051002020D02" pitchFamily="8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5DDB0-F56D-4895-84A4-282083BB0E65}" type="datetime2">
              <a:rPr lang="en-US" smtClean="0"/>
              <a:t>Tuesday, July 14,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2400" i="1">
                <a:solidFill>
                  <a:schemeClr val="tx1"/>
                </a:solidFill>
                <a:latin typeface="Harlow Solid Italic" panose="04030604020F02020D02" pitchFamily="82" charset="0"/>
              </a:defRPr>
            </a:lvl1pPr>
          </a:lstStyle>
          <a:p>
            <a:r>
              <a:rPr lang="en-US" sz="1800" dirty="0">
                <a:solidFill>
                  <a:schemeClr val="tx1">
                    <a:tint val="75000"/>
                  </a:schemeClr>
                </a:solidFill>
                <a:latin typeface="Gabriola" panose="04040605051002020D02" pitchFamily="82" charset="0"/>
              </a:rPr>
              <a:t>Quality</a:t>
            </a:r>
            <a:r>
              <a:rPr lang="en-US" dirty="0"/>
              <a:t> </a:t>
            </a:r>
            <a:r>
              <a:rPr lang="en-US" sz="1800" dirty="0">
                <a:solidFill>
                  <a:schemeClr val="tx1">
                    <a:tint val="75000"/>
                  </a:schemeClr>
                </a:solidFill>
                <a:latin typeface="Gabriola" panose="04040605051002020D02" pitchFamily="82" charset="0"/>
              </a:rPr>
              <a:t>Education</a:t>
            </a:r>
            <a:r>
              <a:rPr lang="en-US" dirty="0">
                <a:latin typeface="Gabriola" panose="04040605051002020D02" pitchFamily="82" charset="0"/>
              </a:rPr>
              <a:t> </a:t>
            </a:r>
            <a:r>
              <a:rPr lang="en-US" sz="1800" dirty="0">
                <a:solidFill>
                  <a:schemeClr val="tx1">
                    <a:tint val="75000"/>
                  </a:schemeClr>
                </a:solidFill>
                <a:latin typeface="Gabriola" panose="04040605051002020D02" pitchFamily="82" charset="0"/>
              </a:rPr>
              <a:t>for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87B96-A069-468B-B765-A8B3278B5A4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681" y="161939"/>
            <a:ext cx="1245307" cy="10974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52" y="51101"/>
            <a:ext cx="1183676" cy="109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333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4A119-34FA-425B-B58A-E65C0F2DAF90}" type="datetime2">
              <a:rPr lang="en-US" smtClean="0"/>
              <a:t>Tuesday, July 14,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Quaility Education for Developement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87B96-A069-468B-B765-A8B3278B5A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097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00D7B-37AD-4A5D-91FD-333D7DAF8BF9}" type="datetime2">
              <a:rPr lang="en-US" smtClean="0"/>
              <a:t>Tuesday, July 14,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Quality Education for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87B96-A069-468B-B765-A8B3278B5A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851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84B93-46F7-4623-BDDB-BE163D48DD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ABBE21-3CE9-41E4-B4C8-A3FABD3C34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391D28-E7DF-469D-97D6-C06C0023C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1080-A39E-43CA-B787-1323F105DF28}" type="datetimeFigureOut">
              <a:rPr lang="en-NG" smtClean="0"/>
              <a:t>07/14/2026</a:t>
            </a:fld>
            <a:endParaRPr lang="en-N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C87453-F4D5-425D-A88B-6135C963A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329BB1-F7B6-4294-A694-DD0E890EF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94CE-DD47-4B03-9049-C8DB5B72C1B8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2582036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F5921-18D1-44F7-A39E-1C45D1C45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F29259-4725-4BAB-94C6-13175B7AC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3BDA8E-5DCD-4207-AD35-84AD1E167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1080-A39E-43CA-B787-1323F105DF28}" type="datetimeFigureOut">
              <a:rPr lang="en-NG" smtClean="0"/>
              <a:t>07/14/2026</a:t>
            </a:fld>
            <a:endParaRPr lang="en-N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5A73C4-160F-4651-A816-829421E91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E46943-ABB0-416E-B3C1-F61B14994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94CE-DD47-4B03-9049-C8DB5B72C1B8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27964008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F4E6B-CDA4-460F-833D-5C2EB2142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0F4A62-8B10-4BE9-8FF4-C78509407C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E30658-90A6-4015-92BD-6DB4A669C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1080-A39E-43CA-B787-1323F105DF28}" type="datetimeFigureOut">
              <a:rPr lang="en-NG" smtClean="0"/>
              <a:t>07/14/2026</a:t>
            </a:fld>
            <a:endParaRPr lang="en-N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E03D70-1DA6-4C97-8421-E54909D43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D92ED6-2138-4F73-AC3E-C6567856B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94CE-DD47-4B03-9049-C8DB5B72C1B8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2825685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F277F-FBF9-4AA7-BA27-538BE6E37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166E2-D458-4D38-AD20-90B8346CB4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6418B1-DAA1-4E4B-8B2E-6F9F795DF9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EAAD23-A375-4F41-B6E3-5D987799B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1080-A39E-43CA-B787-1323F105DF28}" type="datetimeFigureOut">
              <a:rPr lang="en-NG" smtClean="0"/>
              <a:t>07/14/2026</a:t>
            </a:fld>
            <a:endParaRPr lang="en-N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9F3A84-6F87-4E3D-9DF7-78965A1E5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4B83D3-80D2-4FFD-B692-6211204E2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94CE-DD47-4B03-9049-C8DB5B72C1B8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26330972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157F5-E42A-4280-B74A-3D5A2EBC4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4EBCFF-93B7-4F48-B11F-BE4B29600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F1A3EB-3ED1-4B1C-9F8A-2615C66EA2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EC888E-0D08-47CB-A68A-DA3C7BD2BB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F70FCD-CDEC-483A-85ED-FE9CEC700B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A751B1-7D00-448E-8D35-B1BF1631D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1080-A39E-43CA-B787-1323F105DF28}" type="datetimeFigureOut">
              <a:rPr lang="en-NG" smtClean="0"/>
              <a:t>07/14/2026</a:t>
            </a:fld>
            <a:endParaRPr lang="en-N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ECB6F2-EAE5-4819-9F30-ABD3256F4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D0F9A2-3235-4C66-BE68-B5A22E9C2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94CE-DD47-4B03-9049-C8DB5B72C1B8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4040609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D0F8F-231A-4EBB-BA89-A3F3DAF06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BE9082-7037-4ABF-A985-9192F7C26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1080-A39E-43CA-B787-1323F105DF28}" type="datetimeFigureOut">
              <a:rPr lang="en-NG" smtClean="0"/>
              <a:t>07/14/2026</a:t>
            </a:fld>
            <a:endParaRPr lang="en-N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5F5F8F-9F12-4894-AF07-B43931CC9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C3DD25-2E02-4E7D-A4C0-EB1CE39C9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94CE-DD47-4B03-9049-C8DB5B72C1B8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8413592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F1D2A1-291E-4FAC-9EEC-6C313615F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1080-A39E-43CA-B787-1323F105DF28}" type="datetimeFigureOut">
              <a:rPr lang="en-NG" smtClean="0"/>
              <a:t>07/14/2026</a:t>
            </a:fld>
            <a:endParaRPr lang="en-N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93E0F7-29FA-4911-B688-1E12AA56B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8BE541-600E-4F20-982B-F3F0DBACC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94CE-DD47-4B03-9049-C8DB5B72C1B8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38435443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2FEDA-E062-45B8-99F9-23545A336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9C95F-28E9-4709-B0F2-E5778F335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4DFAAA-BE47-4AB6-9CDA-F246EBAE36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DE9BD4-990D-462F-B795-279B231A2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1080-A39E-43CA-B787-1323F105DF28}" type="datetimeFigureOut">
              <a:rPr lang="en-NG" smtClean="0"/>
              <a:t>07/14/2026</a:t>
            </a:fld>
            <a:endParaRPr lang="en-N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E6B7CA-1F05-452F-940A-D80EE8FA1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5F19FA-8AEF-4BDA-BC23-4E1F2F9D8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94CE-DD47-4B03-9049-C8DB5B72C1B8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3914846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alphaModFix amt="4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56881" y="365125"/>
            <a:ext cx="8554127" cy="1325563"/>
          </a:xfrm>
        </p:spPr>
        <p:txBody>
          <a:bodyPr>
            <a:normAutofit/>
          </a:bodyPr>
          <a:lstStyle>
            <a:lvl1pPr>
              <a:defRPr sz="4400" b="1">
                <a:latin typeface="Gabriola"/>
                <a:cs typeface="Gabriol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36424"/>
            <a:ext cx="10515600" cy="4351338"/>
          </a:xfrm>
          <a:blipFill dpi="0" rotWithShape="1">
            <a:blip r:embed="rId3">
              <a:alphaModFix amt="4000"/>
            </a:blip>
            <a:srcRect/>
            <a:tile tx="0" ty="0" sx="100000" sy="100000" flip="none" algn="tl"/>
          </a:blipFill>
          <a:ln>
            <a:noFill/>
          </a:ln>
        </p:spPr>
        <p:txBody>
          <a:bodyPr/>
          <a:lstStyle>
            <a:lvl1pPr marL="228600" indent="-228600">
              <a:buFont typeface="Wingdings" panose="05000000000000000000" pitchFamily="2" charset="2"/>
              <a:buChar char="Ø"/>
              <a:defRPr>
                <a:latin typeface="Bookman Old Style" panose="02050604050505020204" pitchFamily="18" charset="0"/>
              </a:defRPr>
            </a:lvl1pPr>
            <a:lvl2pPr marL="685800" indent="-228600">
              <a:buFont typeface="Wingdings" panose="05000000000000000000" pitchFamily="2" charset="2"/>
              <a:buChar char="v"/>
              <a:defRPr>
                <a:latin typeface="Bookman Old Style" panose="02050604050505020204" pitchFamily="18" charset="0"/>
              </a:defRPr>
            </a:lvl2pPr>
            <a:lvl3pPr>
              <a:defRPr i="1">
                <a:latin typeface="Bookman Old Style" panose="02050604050505020204" pitchFamily="18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8982" y="6094401"/>
            <a:ext cx="2743200" cy="365125"/>
          </a:xfrm>
        </p:spPr>
        <p:txBody>
          <a:bodyPr/>
          <a:lstStyle/>
          <a:p>
            <a:fld id="{DDBBBD04-1848-43AA-BF3A-8801F23264E0}" type="datetime2">
              <a:rPr lang="en-US" smtClean="0"/>
              <a:t>Tuesday, July 14,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104850"/>
            <a:ext cx="4114800" cy="365125"/>
          </a:xfrm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Gabriola" panose="04040605051002020D02" pitchFamily="82" charset="0"/>
              </a:defRPr>
            </a:lvl1pPr>
          </a:lstStyle>
          <a:p>
            <a:r>
              <a:rPr lang="en-US" dirty="0"/>
              <a:t>Quality Education for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599" y="6094401"/>
            <a:ext cx="2743200" cy="365125"/>
          </a:xfrm>
        </p:spPr>
        <p:txBody>
          <a:bodyPr/>
          <a:lstStyle/>
          <a:p>
            <a:fld id="{38B87B96-A069-468B-B765-A8B3278B5A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147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0D18B-052B-419B-A7B6-034A03676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3C37CD-0F88-4F44-9822-18D0ED5528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ED201E-BF24-4104-9FEC-F71C1D49F2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3F87AA-A508-4D32-A3F0-30F953AC2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1080-A39E-43CA-B787-1323F105DF28}" type="datetimeFigureOut">
              <a:rPr lang="en-NG" smtClean="0"/>
              <a:t>07/14/2026</a:t>
            </a:fld>
            <a:endParaRPr lang="en-N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CE6EF2-F791-48A5-B5F3-850BE8003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2479F4-B122-4DE1-8C41-6BC6A0058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94CE-DD47-4B03-9049-C8DB5B72C1B8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16878305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E44C2-2CA6-4C69-B9C8-A6826C5C5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12980C-7225-4EC2-BB9C-7D47C6BAB6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1D4B43-CACB-431B-B20D-056A9F903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1080-A39E-43CA-B787-1323F105DF28}" type="datetimeFigureOut">
              <a:rPr lang="en-NG" smtClean="0"/>
              <a:t>07/14/2026</a:t>
            </a:fld>
            <a:endParaRPr lang="en-N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59659-97B4-4236-A62F-EA9C7BCB7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370AE3-D5B6-4D9B-858F-DB779BCB1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94CE-DD47-4B03-9049-C8DB5B72C1B8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18256769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D36749-10C2-4FCA-9505-D77E1EC4B2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1CB026-6528-4AD3-A79D-D5672E0715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5FA8C9-7072-4B98-8C22-C107C243D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1080-A39E-43CA-B787-1323F105DF28}" type="datetimeFigureOut">
              <a:rPr lang="en-NG" smtClean="0"/>
              <a:t>07/14/2026</a:t>
            </a:fld>
            <a:endParaRPr lang="en-N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482855-6BFF-43CE-A30A-6CC7A4CA3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ACCDDA-BE34-432D-9539-1ABE27DDF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94CE-DD47-4B03-9049-C8DB5B72C1B8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39272160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A8E7C-3807-8A79-C18E-DDB9E8C8CB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EE685F-964E-AC2D-12DD-B15F0338C3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A53F-CA6A-834A-A642-A35BF4BA3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1080-A39E-43CA-B787-1323F105DF28}" type="datetimeFigureOut">
              <a:rPr lang="en-NG" smtClean="0"/>
              <a:t>07/14/2026</a:t>
            </a:fld>
            <a:endParaRPr lang="en-N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BAAE36-D59C-C800-84C6-3F0A050F1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3B74D6-C5A6-46A0-55E1-FDA0E2A39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94CE-DD47-4B03-9049-C8DB5B72C1B8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23907776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CEA4B-043A-69BC-FF97-94C0543B9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D3A76-4C06-6101-3710-5526FC144B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30E611-552C-8C5A-E2C3-BD982FE9E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1080-A39E-43CA-B787-1323F105DF28}" type="datetimeFigureOut">
              <a:rPr lang="en-NG" smtClean="0"/>
              <a:t>07/14/2026</a:t>
            </a:fld>
            <a:endParaRPr lang="en-N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92C0AB-6322-37A1-85F7-054904053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9893BC-D7E1-47E7-D5C8-C8DE34194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94CE-DD47-4B03-9049-C8DB5B72C1B8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23597020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69C0E-0D12-A662-FA81-8273F0981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80C026-63C0-5B4B-DD43-81ED6FF98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D443B4-4BD8-BA24-3C02-72694C49D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1080-A39E-43CA-B787-1323F105DF28}" type="datetimeFigureOut">
              <a:rPr lang="en-NG" smtClean="0"/>
              <a:t>07/14/2026</a:t>
            </a:fld>
            <a:endParaRPr lang="en-N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7AAB3-1C78-0258-66F7-14A9DDE7C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A83596-A747-DCC7-E0FE-ACFB9ADBF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94CE-DD47-4B03-9049-C8DB5B72C1B8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33993381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16FEB-25CB-07BE-9E1D-99D58DD0F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3561A-F045-D3F8-10C7-01877653F5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93871D-490B-EC55-64DB-8741FE8C40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54B228-665B-9D4C-6DC0-BA25903A5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1080-A39E-43CA-B787-1323F105DF28}" type="datetimeFigureOut">
              <a:rPr lang="en-NG" smtClean="0"/>
              <a:t>07/14/2026</a:t>
            </a:fld>
            <a:endParaRPr lang="en-N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E20536-1ADC-1336-969B-9C6B806E4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117667-4D02-8459-DA87-4AE839B39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94CE-DD47-4B03-9049-C8DB5B72C1B8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37983355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0BBD1-368A-E930-AF11-ABD6436FD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DAF7D5-D161-E8E0-6E04-4888FDACFC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909604-11CE-44C4-18E1-4ABCCA66FA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6ED7BD-F74C-3C84-B3A5-02B03D4DCA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EB28D9-2BF9-7B6E-6D46-8B3B94420F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EA96C2-0EF9-E003-A87A-DE569B634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1080-A39E-43CA-B787-1323F105DF28}" type="datetimeFigureOut">
              <a:rPr lang="en-NG" smtClean="0"/>
              <a:t>07/14/2026</a:t>
            </a:fld>
            <a:endParaRPr lang="en-N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FF2942-4FDA-1BD0-7F10-D10B07222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8FF300-2C66-3884-A96E-125C50449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94CE-DD47-4B03-9049-C8DB5B72C1B8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23403435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14E15-B9A2-A412-0391-29EE9546F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0D1351-D702-DF98-D531-E0456987D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1080-A39E-43CA-B787-1323F105DF28}" type="datetimeFigureOut">
              <a:rPr lang="en-NG" smtClean="0"/>
              <a:t>07/14/2026</a:t>
            </a:fld>
            <a:endParaRPr lang="en-N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77F2BE-8F7A-01FC-589B-7C99B53DD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4A1811-AF41-024F-6870-0A7441F49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94CE-DD47-4B03-9049-C8DB5B72C1B8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34971148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E7D2A1-527B-7142-7E62-860351A66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1080-A39E-43CA-B787-1323F105DF28}" type="datetimeFigureOut">
              <a:rPr lang="en-NG" smtClean="0"/>
              <a:t>07/14/2026</a:t>
            </a:fld>
            <a:endParaRPr lang="en-N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68C7D0-A948-EB05-F6EE-0EC86BA3C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4EEBC7-2ADF-11DD-4BE2-58FB7767A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94CE-DD47-4B03-9049-C8DB5B72C1B8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2622869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583988"/>
            <a:ext cx="10515600" cy="2852737"/>
          </a:xfrm>
        </p:spPr>
        <p:txBody>
          <a:bodyPr anchor="b">
            <a:normAutofit/>
          </a:bodyPr>
          <a:lstStyle>
            <a:lvl1pPr>
              <a:defRPr sz="6600" b="0">
                <a:latin typeface="Gabriola" panose="04040605051002020D02" pitchFamily="8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4888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4C29D-2A49-4229-96E1-B8FFF046C983}" type="datetime2">
              <a:rPr lang="en-US" smtClean="0"/>
              <a:t>Tuesday, July 14,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abriola" panose="04040605051002020D02" pitchFamily="82" charset="0"/>
              </a:defRPr>
            </a:lvl1pPr>
          </a:lstStyle>
          <a:p>
            <a:r>
              <a:rPr lang="en-US" dirty="0"/>
              <a:t>Quality Education for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87B96-A069-468B-B765-A8B3278B5A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769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B3C14-6639-F708-F493-0DB6B07E9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99563-0557-E693-16C0-F5A0A6DE4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34BB28-5436-D72E-C22E-F1B9F6BE0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2887A9-9A54-8CF3-88F6-CB0568C0E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1080-A39E-43CA-B787-1323F105DF28}" type="datetimeFigureOut">
              <a:rPr lang="en-NG" smtClean="0"/>
              <a:t>07/14/2026</a:t>
            </a:fld>
            <a:endParaRPr lang="en-N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9307E8-FF12-B4D9-176E-905665CF9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D59609-61E3-1687-7973-820259F4E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94CE-DD47-4B03-9049-C8DB5B72C1B8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31830651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A45E6-D4A4-030B-642B-94E7141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904B36-5EA9-2F84-F70F-C91E73BA3C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C4F13F-2CD0-2798-25FB-9F7FE990C0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8DA51E-8009-CF27-1886-3E4CA9BA0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1080-A39E-43CA-B787-1323F105DF28}" type="datetimeFigureOut">
              <a:rPr lang="en-NG" smtClean="0"/>
              <a:t>07/14/2026</a:t>
            </a:fld>
            <a:endParaRPr lang="en-N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E1FF6F-8A48-FCC8-1D58-278C03338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75465B-125F-17EE-9CC4-8D67E0E7F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94CE-DD47-4B03-9049-C8DB5B72C1B8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4441251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511BF-AF83-A00E-DCC0-7F457F09A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75A998-AD47-F557-4AA1-0DAC54713D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42E15B-DD7E-283D-AD85-70666C88E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1080-A39E-43CA-B787-1323F105DF28}" type="datetimeFigureOut">
              <a:rPr lang="en-NG" smtClean="0"/>
              <a:t>07/14/2026</a:t>
            </a:fld>
            <a:endParaRPr lang="en-N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4BDD0B-9A77-0583-1C78-CF309D26C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70C66-373C-33CC-42C3-2E19A559C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94CE-DD47-4B03-9049-C8DB5B72C1B8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21054743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0F8FCB-EE12-5243-CC24-0A89CB0431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B71470-8327-6337-493D-113B6AF032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8DA4EC-9FA9-F753-E56F-DCB724CDD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1080-A39E-43CA-B787-1323F105DF28}" type="datetimeFigureOut">
              <a:rPr lang="en-NG" smtClean="0"/>
              <a:t>07/14/2026</a:t>
            </a:fld>
            <a:endParaRPr lang="en-N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821792-7768-2BB2-59B3-42E7133F1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F545C4-4497-4F66-5B92-438296ED2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094CE-DD47-4B03-9049-C8DB5B72C1B8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2076772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latin typeface="Gabriola" panose="04040605051002020D02" pitchFamily="8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FF365-3A6A-4CD7-8657-4FA82C48EADC}" type="datetime2">
              <a:rPr lang="en-US" smtClean="0"/>
              <a:t>Tuesday, July 14,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abriola" panose="04040605051002020D02" pitchFamily="82" charset="0"/>
              </a:defRPr>
            </a:lvl1pPr>
          </a:lstStyle>
          <a:p>
            <a:r>
              <a:rPr lang="en-US" dirty="0"/>
              <a:t>Quality Education for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87B96-A069-468B-B765-A8B3278B5A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778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22400" y="157019"/>
            <a:ext cx="9310255" cy="1006764"/>
          </a:xfrm>
        </p:spPr>
        <p:txBody>
          <a:bodyPr/>
          <a:lstStyle>
            <a:lvl1pPr>
              <a:defRPr b="1">
                <a:latin typeface="Gabriola" panose="04040605051002020D02" pitchFamily="8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6693" y="1625747"/>
            <a:ext cx="45751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6693" y="2449659"/>
            <a:ext cx="4575175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36493" y="1625747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36493" y="2449659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86693" y="6208572"/>
            <a:ext cx="2743200" cy="365125"/>
          </a:xfrm>
        </p:spPr>
        <p:txBody>
          <a:bodyPr/>
          <a:lstStyle>
            <a:lvl1pPr>
              <a:defRPr lang="en-US" sz="1800" kern="1200" smtClean="0">
                <a:solidFill>
                  <a:schemeClr val="tx1">
                    <a:tint val="75000"/>
                  </a:schemeClr>
                </a:solidFill>
                <a:latin typeface="Gabriola" panose="04040605051002020D02" pitchFamily="82" charset="0"/>
                <a:ea typeface="+mn-ea"/>
                <a:cs typeface="+mn-cs"/>
              </a:defRPr>
            </a:lvl1pPr>
          </a:lstStyle>
          <a:p>
            <a:fld id="{E13DBCDB-8214-4CFD-A3C6-FEF02BCCBB4A}" type="datetime2">
              <a:rPr lang="en-US" smtClean="0"/>
              <a:pPr/>
              <a:t>Tuesday, July 14, 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424220" y="6208572"/>
            <a:ext cx="3001818" cy="365125"/>
          </a:xfrm>
        </p:spPr>
        <p:txBody>
          <a:bodyPr/>
          <a:lstStyle>
            <a:lvl1pPr>
              <a:defRPr sz="1800">
                <a:latin typeface="Gabriola" panose="04040605051002020D02" pitchFamily="82" charset="0"/>
              </a:defRPr>
            </a:lvl1pPr>
          </a:lstStyle>
          <a:p>
            <a:r>
              <a:rPr lang="en-US"/>
              <a:t>Quality Education for Development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076481" y="6208572"/>
            <a:ext cx="2743200" cy="365125"/>
          </a:xfrm>
        </p:spPr>
        <p:txBody>
          <a:bodyPr/>
          <a:lstStyle>
            <a:lvl1pPr>
              <a:defRPr sz="1800"/>
            </a:lvl1pPr>
          </a:lstStyle>
          <a:p>
            <a:fld id="{38B87B96-A069-468B-B765-A8B3278B5A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362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latin typeface="Gabriola" panose="04040605051002020D02" pitchFamily="8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lang="en-US" sz="1200" kern="1200" smtClean="0">
                <a:solidFill>
                  <a:schemeClr val="tx1">
                    <a:tint val="75000"/>
                  </a:schemeClr>
                </a:solidFill>
                <a:latin typeface="Gabriola" panose="04040605051002020D02" pitchFamily="82" charset="0"/>
                <a:ea typeface="+mn-ea"/>
                <a:cs typeface="+mn-cs"/>
              </a:defRPr>
            </a:lvl1pPr>
          </a:lstStyle>
          <a:p>
            <a:fld id="{26C9C1D8-A615-402C-8876-AF99A05C9BBE}" type="datetime2">
              <a:rPr lang="en-US" smtClean="0"/>
              <a:pPr/>
              <a:t>Tuesday, July 14, 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Quality Education for Development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87B96-A069-468B-B765-A8B3278B5A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226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B9122-0884-4C44-A818-2333E8C409D7}" type="datetime2">
              <a:rPr lang="en-US" smtClean="0"/>
              <a:t>Tuesday, July 14,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Quality Education for Development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87B96-A069-468B-B765-A8B3278B5A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966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154544"/>
            <a:ext cx="3932237" cy="9028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154544"/>
            <a:ext cx="6172200" cy="470650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8CD7-DF0A-41B1-8AF7-80703B85617E}" type="datetime2">
              <a:rPr lang="en-US" smtClean="0"/>
              <a:t>Tuesday, July 14,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Quaility Education for Developement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87B96-A069-468B-B765-A8B3278B5A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42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173018"/>
            <a:ext cx="3932237" cy="88438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1173018"/>
            <a:ext cx="6172200" cy="468803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C4070-9E52-47B8-B979-7677EC428460}" type="datetime2">
              <a:rPr lang="en-US" smtClean="0"/>
              <a:t>Tuesday, July 14,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Quaility Education for Developement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87B96-A069-468B-B765-A8B3278B5A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411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9343" y="242981"/>
            <a:ext cx="9351117" cy="9055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8982" y="1345336"/>
            <a:ext cx="1049481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82" y="61069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600" kern="1200" smtClean="0">
                <a:solidFill>
                  <a:schemeClr val="tx1">
                    <a:tint val="75000"/>
                  </a:schemeClr>
                </a:solidFill>
                <a:latin typeface="Gabriola" panose="04040605051002020D02" pitchFamily="82" charset="0"/>
                <a:ea typeface="+mn-ea"/>
                <a:cs typeface="+mn-cs"/>
              </a:defRPr>
            </a:lvl1pPr>
          </a:lstStyle>
          <a:p>
            <a:fld id="{1FB161BC-5C51-49F3-9B83-ACCECCE46F83}" type="datetime2">
              <a:rPr lang="en-US" smtClean="0"/>
              <a:pPr/>
              <a:t>Tuesday, July 14,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46945" y="61069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  <a:latin typeface="Gabriola" panose="04040605051002020D02" pitchFamily="82" charset="0"/>
              </a:defRPr>
            </a:lvl1pPr>
          </a:lstStyle>
          <a:p>
            <a:r>
              <a:rPr lang="en-US" dirty="0"/>
              <a:t>Quality Education for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599" y="61069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87B96-A069-468B-B765-A8B3278B5A4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681" y="161939"/>
            <a:ext cx="1245307" cy="10974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52" y="51101"/>
            <a:ext cx="1183676" cy="109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662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tx1"/>
          </a:solidFill>
          <a:latin typeface="Gabriola" panose="04040605051002020D02" pitchFamily="8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476D33-F9B8-4E7A-82A2-D557257AB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314A2F-8F83-4DD7-A974-74655F3C23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7AFB50-7FF4-4071-AB2A-5B021D9289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61080-A39E-43CA-B787-1323F105DF28}" type="datetimeFigureOut">
              <a:rPr lang="en-NG" smtClean="0"/>
              <a:t>07/14/2026</a:t>
            </a:fld>
            <a:endParaRPr lang="en-N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2D317B-97DE-4C59-A785-EEFD784C8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E5EE02-2223-44F7-87DD-E4CC45FF5C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094CE-DD47-4B03-9049-C8DB5B72C1B8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2755313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7A5259-2CA8-F7D1-ED6A-7EBD24E94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51C8CA-28B6-7DD0-C144-2A9C6BEED6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2AC0F4-ECAD-8451-6B4D-8ED7EC58D8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161080-A39E-43CA-B787-1323F105DF28}" type="datetimeFigureOut">
              <a:rPr lang="en-NG" smtClean="0"/>
              <a:t>07/14/2026</a:t>
            </a:fld>
            <a:endParaRPr lang="en-N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92CBAD-6B05-056C-ECAA-458AC21A62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70715-7707-5BE2-A32B-31C5592156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4094CE-DD47-4B03-9049-C8DB5B72C1B8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684659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046286-3D82-C648-99FA-DB5B690B7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BBD04-1848-43AA-BF3A-8801F23264E0}" type="datetime2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abriola" panose="04040605051002020D02" pitchFamily="82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Tuesday, July 14, 2026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abriola" panose="04040605051002020D02" pitchFamily="82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2F3350-AE54-DF48-A3DD-8B07C3E89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abriola" panose="04040605051002020D02" pitchFamily="82" charset="0"/>
                <a:ea typeface="+mn-ea"/>
                <a:cs typeface="+mn-cs"/>
              </a:rPr>
              <a:t>Quality Education for Development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abriola" panose="04040605051002020D02" pitchFamily="82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0819AF-112F-C44A-8F5F-C803E9169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B87B96-A069-468B-B765-A8B3278B5A4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876A93-71E1-1A48-85F2-46D58C94454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46545" y="1368234"/>
            <a:ext cx="11158768" cy="492338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G" dirty="0"/>
          </a:p>
          <a:p>
            <a:pPr marL="0" indent="0" algn="ctr">
              <a:buNone/>
            </a:pPr>
            <a:r>
              <a:rPr lang="en-UG" sz="3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lang="en-US" sz="3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CREDIT SYSTEM AND RECOGNITION OF PRIOR LEARNING</a:t>
            </a:r>
            <a:endParaRPr lang="en-UG" sz="36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</a:pPr>
            <a:endParaRPr lang="en-UG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</a:pPr>
            <a:endParaRPr lang="en-UG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en-UG" sz="3600" b="1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</a:t>
            </a:r>
          </a:p>
          <a:p>
            <a:pPr marL="0" indent="0" algn="ctr">
              <a:buNone/>
            </a:pP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Dr. Robert Ayine</a:t>
            </a:r>
            <a:endParaRPr lang="en-UG" sz="3600" b="1" dirty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371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D144C-2AE2-A22F-D3EF-509930608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C5BCBA-9037-1101-D977-1CAD5E0EE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5343" y="1201003"/>
            <a:ext cx="10522424" cy="5615233"/>
          </a:xfrm>
        </p:spPr>
        <p:txBody>
          <a:bodyPr>
            <a:normAutofit/>
          </a:bodyPr>
          <a:lstStyle/>
          <a:p>
            <a:pPr marL="414772" indent="-414772">
              <a:lnSpc>
                <a:spcPct val="120000"/>
              </a:lnSpc>
              <a:buFont typeface="Wingdings" charset="2"/>
              <a:buChar char="§"/>
            </a:pPr>
            <a:endParaRPr lang="en-US" sz="2903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AAF096-3B35-2D21-C1EC-C07905DB4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0110" y="318273"/>
            <a:ext cx="8571780" cy="691273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DISCUSSIONS</a:t>
            </a:r>
          </a:p>
        </p:txBody>
      </p:sp>
    </p:spTree>
    <p:extLst>
      <p:ext uri="{BB962C8B-B14F-4D97-AF65-F5344CB8AC3E}">
        <p14:creationId xmlns:p14="http://schemas.microsoft.com/office/powerpoint/2010/main" val="2613189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524000" y="2445343"/>
            <a:ext cx="9144000" cy="2387600"/>
          </a:xfrm>
        </p:spPr>
        <p:txBody>
          <a:bodyPr>
            <a:normAutofit/>
          </a:bodyPr>
          <a:lstStyle/>
          <a:p>
            <a:r>
              <a:rPr lang="en-US" sz="13800" dirty="0"/>
              <a:t>Thank you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BBD04-1848-43AA-BF3A-8801F23264E0}" type="datetime2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abriola" panose="04040605051002020D02" pitchFamily="82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Tuesday, July 14, 2026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abriola" panose="04040605051002020D02" pitchFamily="82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B87B96-A069-468B-B765-A8B3278B5A4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3094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3833" y="365125"/>
            <a:ext cx="9553433" cy="915035"/>
          </a:xfrm>
        </p:spPr>
        <p:txBody>
          <a:bodyPr>
            <a:normAutofit fontScale="90000"/>
          </a:bodyPr>
          <a:lstStyle/>
          <a:p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Credit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0501" y="1280160"/>
            <a:ext cx="10753299" cy="535265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Credit is the value that gives information about the amount of learning and academic demands or rigor of learning. It provides a sum total of the learning activities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Credit system is a systematic way of describing an educational programme by attaching credits to its components (European Commission)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Credit Transfer is the process whereby successful completed units if study contributing towards a degree or diploma can be transferred from one course to another or from one institution to another for similar courses.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EAQFHE provides for the Credit System and RPL and a means of promoting life long learning, increasing access, and facilitating mobility of students</a:t>
            </a:r>
          </a:p>
        </p:txBody>
      </p:sp>
    </p:spTree>
    <p:extLst>
      <p:ext uri="{BB962C8B-B14F-4D97-AF65-F5344CB8AC3E}">
        <p14:creationId xmlns:p14="http://schemas.microsoft.com/office/powerpoint/2010/main" val="682674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89393-361C-3B0B-DD17-790C14AF0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is an Academic Credit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0E417-5666-D468-06D0-83BECF636C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 Academic </a:t>
            </a:r>
            <a:r>
              <a:rPr lang="en-US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credit </a:t>
            </a:r>
            <a:r>
              <a:rPr lang="en-US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(or credit hour) is a unit of measurement that reflects the amount of work required to complete a course or module.</a:t>
            </a:r>
          </a:p>
          <a:p>
            <a:pPr algn="just"/>
            <a:r>
              <a:rPr lang="en-GB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 Academic Credit </a:t>
            </a:r>
            <a:r>
              <a:rPr lang="es-E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</a:t>
            </a:r>
            <a:r>
              <a:rPr lang="es-E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</a:t>
            </a:r>
            <a:r>
              <a:rPr lang="es-E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measure</a:t>
            </a:r>
            <a:r>
              <a:rPr lang="es-E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</a:t>
            </a:r>
            <a:r>
              <a:rPr lang="es-ES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workload</a:t>
            </a:r>
            <a:r>
              <a:rPr lang="es-E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required</a:t>
            </a:r>
            <a:r>
              <a:rPr lang="es-E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</a:t>
            </a:r>
            <a:r>
              <a:rPr lang="es-E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</a:t>
            </a:r>
            <a:r>
              <a:rPr lang="es-ES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typical</a:t>
            </a:r>
            <a:r>
              <a:rPr lang="es-E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s-ES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learner</a:t>
            </a:r>
            <a:r>
              <a:rPr lang="es-E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to </a:t>
            </a:r>
            <a:r>
              <a:rPr lang="es-ES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achieve</a:t>
            </a:r>
            <a:r>
              <a:rPr lang="es-E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the </a:t>
            </a:r>
            <a:r>
              <a:rPr lang="es-ES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objectives</a:t>
            </a:r>
            <a:r>
              <a:rPr lang="es-E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a </a:t>
            </a:r>
            <a:r>
              <a:rPr lang="es-ES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</a:t>
            </a:r>
            <a:r>
              <a:rPr lang="es-E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 </a:t>
            </a:r>
            <a:r>
              <a:rPr lang="es-ES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specified</a:t>
            </a:r>
            <a:r>
              <a:rPr lang="es-E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</a:t>
            </a:r>
            <a:r>
              <a:rPr lang="es-ES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terms</a:t>
            </a:r>
            <a:r>
              <a:rPr lang="es-E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the </a:t>
            </a:r>
            <a:r>
              <a:rPr lang="es-ES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Learning</a:t>
            </a:r>
            <a:r>
              <a:rPr lang="es-E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outcomes</a:t>
            </a:r>
            <a:r>
              <a:rPr lang="es-E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</a:t>
            </a:r>
            <a:r>
              <a:rPr lang="es-ES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Competences</a:t>
            </a:r>
            <a:r>
              <a:rPr lang="es-E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 be </a:t>
            </a:r>
            <a:r>
              <a:rPr lang="es-ES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acquired</a:t>
            </a:r>
            <a:r>
              <a:rPr lang="es-E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(</a:t>
            </a:r>
            <a:r>
              <a:rPr lang="en-GB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student workload required to achieve expected learning outcomes)</a:t>
            </a:r>
          </a:p>
          <a:p>
            <a:pPr algn="just"/>
            <a:r>
              <a:rPr lang="en-GB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Academic Credits </a:t>
            </a:r>
            <a:r>
              <a:rPr lang="en-GB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 units </a:t>
            </a:r>
            <a:r>
              <a:rPr lang="en-US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used to quantify and standardize academic coursework, making it easier to compare and transfer educational achievements across institutions and programs.</a:t>
            </a:r>
          </a:p>
          <a:p>
            <a:pPr algn="just"/>
            <a:r>
              <a:rPr lang="en-GB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Credit points (CP) </a:t>
            </a:r>
            <a:r>
              <a:rPr lang="en-GB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 </a:t>
            </a:r>
            <a:r>
              <a:rPr lang="en-GB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used to measure study load</a:t>
            </a:r>
            <a:r>
              <a:rPr lang="en-GB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Credit points are used to provide a guide to: the amount of work a course may involve (one credit point equates to about 15 hours of coursework, including all forms of teaching contact, assessment tasks and private study for an average student</a:t>
            </a:r>
            <a:r>
              <a:rPr lang="en-GB" sz="2800" dirty="0"/>
              <a:t>)</a:t>
            </a:r>
            <a:endParaRPr lang="en-US" sz="2800" dirty="0"/>
          </a:p>
          <a:p>
            <a:pPr algn="just"/>
            <a:endParaRPr lang="en-US" dirty="0"/>
          </a:p>
          <a:p>
            <a:endParaRPr lang="en-US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40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CF414-92F2-421C-9BAA-F89F9F272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en-GB" sz="4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Importance of the Credit System</a:t>
            </a:r>
            <a:endParaRPr lang="en-NG" sz="4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31" name="Content Placeholder 2">
            <a:extLst>
              <a:ext uri="{FF2B5EF4-FFF2-40B4-BE49-F238E27FC236}">
                <a16:creationId xmlns:a16="http://schemas.microsoft.com/office/drawing/2014/main" id="{2E2F82C2-DEC3-A188-6B2B-9B904544BBA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04602" y="3017519"/>
          <a:ext cx="10378440" cy="2911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76968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5CF414-92F2-421C-9BAA-F89F9F272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en-GB" sz="4800"/>
              <a:t>Importance of the Credit System</a:t>
            </a:r>
            <a:endParaRPr lang="en-NG" sz="480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Content Placeholder 2">
            <a:extLst>
              <a:ext uri="{FF2B5EF4-FFF2-40B4-BE49-F238E27FC236}">
                <a16:creationId xmlns:a16="http://schemas.microsoft.com/office/drawing/2014/main" id="{3B713361-E6C2-B296-4AD5-BB9C317E0A3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62854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110C8-B1AE-C040-AE67-9F8AEBE5E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4334" y="365126"/>
            <a:ext cx="8386674" cy="699400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REFLECTIONS</a:t>
            </a:r>
            <a:endParaRPr lang="en-UG" sz="3600" dirty="0">
              <a:solidFill>
                <a:srgbClr val="FF0000"/>
              </a:solidFill>
              <a:latin typeface="Gabriola" panose="04040605051002020D02" pitchFamily="82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C9700-5296-DE4D-9F74-81AFCACCD8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8240"/>
            <a:ext cx="10515600" cy="492952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does CATS Help  or Achieve?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Mobility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Internationalization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Quality</a:t>
            </a: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Why is Intra – Mobility and Inter-Mobility NOT happening as expected?</a:t>
            </a: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can we do about it?</a:t>
            </a:r>
            <a:endParaRPr lang="en-UG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999E29-83A7-0843-89B9-7928CABDF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BBBD04-1848-43AA-BF3A-8801F23264E0}" type="datetime2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abriola" panose="04040605051002020D02" pitchFamily="82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Tuesday, July 14, 2026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abriola" panose="04040605051002020D02" pitchFamily="82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1D9ED5-79BA-4746-9A66-A764FA009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briola" panose="04040605051002020D02" pitchFamily="82" charset="0"/>
                <a:ea typeface="+mn-ea"/>
                <a:cs typeface="+mn-cs"/>
              </a:rPr>
              <a:t>Quality Education for Development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briola" panose="04040605051002020D02" pitchFamily="82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DE92F3-EA44-8F4B-996D-0FE1BA0F4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B87B96-A069-468B-B765-A8B3278B5A4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7573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5343" y="1201003"/>
            <a:ext cx="10522424" cy="5615233"/>
          </a:xfrm>
        </p:spPr>
        <p:txBody>
          <a:bodyPr>
            <a:normAutofit/>
          </a:bodyPr>
          <a:lstStyle/>
          <a:p>
            <a:pPr marL="414772" indent="-414772">
              <a:lnSpc>
                <a:spcPct val="120000"/>
              </a:lnSpc>
              <a:buFont typeface="Wingdings" charset="2"/>
              <a:buChar char="§"/>
            </a:pPr>
            <a:r>
              <a:rPr lang="en-US" sz="2903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Yes – International policy in place</a:t>
            </a:r>
          </a:p>
          <a:p>
            <a:pPr marL="414772" indent="-414772">
              <a:lnSpc>
                <a:spcPct val="120000"/>
              </a:lnSpc>
              <a:buFont typeface="Wingdings" charset="2"/>
              <a:buChar char="§"/>
            </a:pPr>
            <a:r>
              <a:rPr lang="en-US" sz="2903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Role it plays in mobility – Not Clear</a:t>
            </a:r>
          </a:p>
          <a:p>
            <a:pPr marL="414772" indent="-414772">
              <a:lnSpc>
                <a:spcPct val="120000"/>
              </a:lnSpc>
              <a:buFont typeface="Wingdings" charset="2"/>
              <a:buChar char="§"/>
            </a:pPr>
            <a:r>
              <a:rPr lang="en-US" sz="2903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Participation in mobility – Yes</a:t>
            </a:r>
          </a:p>
          <a:p>
            <a:pPr marL="414772" indent="-414772">
              <a:lnSpc>
                <a:spcPct val="120000"/>
              </a:lnSpc>
              <a:buFont typeface="Wingdings" charset="2"/>
              <a:buChar char="§"/>
            </a:pPr>
            <a:r>
              <a:rPr lang="en-US" sz="2903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Accepting students on credit transfer at all levels – ONLY </a:t>
            </a:r>
            <a:r>
              <a:rPr lang="en-US" sz="2903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Stellensbosch</a:t>
            </a:r>
            <a:r>
              <a:rPr lang="en-US" sz="2903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Uni of </a:t>
            </a:r>
            <a:r>
              <a:rPr lang="en-US" sz="2903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Johnesburg</a:t>
            </a:r>
            <a:endParaRPr lang="en-US" sz="2903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14772" indent="-414772">
              <a:lnSpc>
                <a:spcPct val="120000"/>
              </a:lnSpc>
              <a:buFont typeface="Wingdings" charset="2"/>
              <a:buChar char="§"/>
            </a:pPr>
            <a:r>
              <a:rPr lang="en-US" sz="2903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 Transcript</a:t>
            </a:r>
          </a:p>
          <a:p>
            <a:pPr marL="414772" indent="-414772">
              <a:lnSpc>
                <a:spcPct val="120000"/>
              </a:lnSpc>
              <a:buFont typeface="Wingdings" charset="2"/>
              <a:buChar char="§"/>
            </a:pPr>
            <a:r>
              <a:rPr lang="en-US" sz="2903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Monitoring – Not clear</a:t>
            </a:r>
          </a:p>
          <a:p>
            <a:pPr marL="414772" indent="-414772">
              <a:lnSpc>
                <a:spcPct val="120000"/>
              </a:lnSpc>
              <a:buFont typeface="Wingdings" charset="2"/>
              <a:buChar char="§"/>
            </a:pPr>
            <a:r>
              <a:rPr lang="en-US" sz="2903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Agreements for mobility - Yes</a:t>
            </a:r>
          </a:p>
          <a:p>
            <a:pPr marL="414772" indent="-414772">
              <a:lnSpc>
                <a:spcPct val="120000"/>
              </a:lnSpc>
              <a:buFont typeface="Wingdings" charset="2"/>
              <a:buChar char="§"/>
            </a:pPr>
            <a:endParaRPr lang="en-US" sz="290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0110" y="318273"/>
            <a:ext cx="8571780" cy="691273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SUMMARY OF REFLECTIONS - HEIs</a:t>
            </a:r>
          </a:p>
        </p:txBody>
      </p:sp>
    </p:spTree>
    <p:extLst>
      <p:ext uri="{BB962C8B-B14F-4D97-AF65-F5344CB8AC3E}">
        <p14:creationId xmlns:p14="http://schemas.microsoft.com/office/powerpoint/2010/main" val="3493054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1A40F-2A97-E210-6996-B9AF92DDD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D8144-D324-28CC-6948-6180AA6587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5343" y="1201003"/>
            <a:ext cx="10522424" cy="5615233"/>
          </a:xfrm>
        </p:spPr>
        <p:txBody>
          <a:bodyPr>
            <a:normAutofit/>
          </a:bodyPr>
          <a:lstStyle/>
          <a:p>
            <a:pPr marL="414772" indent="-414772">
              <a:lnSpc>
                <a:spcPct val="120000"/>
              </a:lnSpc>
              <a:buFont typeface="Wingdings" charset="2"/>
              <a:buChar char="§"/>
            </a:pPr>
            <a:r>
              <a:rPr lang="en-US" sz="2903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Legal impediments – Yes (VISA) </a:t>
            </a:r>
          </a:p>
          <a:p>
            <a:pPr marL="414772" indent="-414772">
              <a:lnSpc>
                <a:spcPct val="120000"/>
              </a:lnSpc>
              <a:buFont typeface="Wingdings" charset="2"/>
              <a:buChar char="§"/>
            </a:pPr>
            <a:r>
              <a:rPr lang="en-US" sz="2903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Why as Postgraduate? Research oriented and easy to transfer credit</a:t>
            </a:r>
          </a:p>
          <a:p>
            <a:pPr marL="414772" indent="-414772">
              <a:lnSpc>
                <a:spcPct val="120000"/>
              </a:lnSpc>
              <a:buFont typeface="Wingdings" charset="2"/>
              <a:buChar char="§"/>
            </a:pPr>
            <a:r>
              <a:rPr lang="en-US" sz="2903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Challenges – distrust, Comparing QFs, risk of not returning, Funding Exchange challenges</a:t>
            </a:r>
          </a:p>
          <a:p>
            <a:pPr marL="414772" indent="-414772">
              <a:lnSpc>
                <a:spcPct val="120000"/>
              </a:lnSpc>
              <a:buFont typeface="Wingdings" charset="2"/>
              <a:buChar char="§"/>
            </a:pPr>
            <a:r>
              <a:rPr lang="en-US" sz="2903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 appreciated potential contribution of ACTS</a:t>
            </a:r>
          </a:p>
          <a:p>
            <a:pPr marL="414772" indent="-414772">
              <a:lnSpc>
                <a:spcPct val="120000"/>
              </a:lnSpc>
              <a:buFont typeface="Wingdings" charset="2"/>
              <a:buChar char="§"/>
            </a:pPr>
            <a:endParaRPr lang="en-US" sz="2903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D4FEDA-329A-41AF-3FB5-666863356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0110" y="318273"/>
            <a:ext cx="8571780" cy="691273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SUMMARY OF REFLECTIONS - HEIs</a:t>
            </a:r>
          </a:p>
        </p:txBody>
      </p:sp>
    </p:spTree>
    <p:extLst>
      <p:ext uri="{BB962C8B-B14F-4D97-AF65-F5344CB8AC3E}">
        <p14:creationId xmlns:p14="http://schemas.microsoft.com/office/powerpoint/2010/main" val="1503929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D01BF-89F7-9E23-92FB-EC018B450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B1634E-EED6-E4F0-2BE7-806F30712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5343" y="1201003"/>
            <a:ext cx="10522424" cy="5615233"/>
          </a:xfrm>
        </p:spPr>
        <p:txBody>
          <a:bodyPr>
            <a:normAutofit/>
          </a:bodyPr>
          <a:lstStyle/>
          <a:p>
            <a:pPr marL="414772" indent="-414772">
              <a:lnSpc>
                <a:spcPct val="120000"/>
              </a:lnSpc>
              <a:buFont typeface="Wingdings" charset="2"/>
              <a:buChar char="§"/>
            </a:pPr>
            <a:r>
              <a:rPr lang="en-US" sz="2903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Body mandated exists </a:t>
            </a:r>
          </a:p>
          <a:p>
            <a:pPr marL="414772" indent="-414772">
              <a:lnSpc>
                <a:spcPct val="120000"/>
              </a:lnSpc>
              <a:buFont typeface="Wingdings" charset="2"/>
              <a:buChar char="§"/>
            </a:pPr>
            <a:r>
              <a:rPr lang="en-US" sz="2903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CATS implemented by HEIs</a:t>
            </a:r>
          </a:p>
          <a:p>
            <a:pPr marL="414772" indent="-414772">
              <a:lnSpc>
                <a:spcPct val="120000"/>
              </a:lnSpc>
              <a:buFont typeface="Wingdings" charset="2"/>
              <a:buChar char="§"/>
            </a:pPr>
            <a:r>
              <a:rPr lang="en-US" sz="2903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Domesticated – YES</a:t>
            </a:r>
          </a:p>
          <a:p>
            <a:pPr marL="414772" indent="-414772">
              <a:lnSpc>
                <a:spcPct val="120000"/>
              </a:lnSpc>
              <a:buFont typeface="Wingdings" charset="2"/>
              <a:buChar char="§"/>
            </a:pPr>
            <a:r>
              <a:rPr lang="en-US" sz="2903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Agreements with European Institutions – NO</a:t>
            </a:r>
          </a:p>
          <a:p>
            <a:pPr marL="414772" indent="-414772">
              <a:lnSpc>
                <a:spcPct val="120000"/>
              </a:lnSpc>
              <a:buFont typeface="Wingdings" charset="2"/>
              <a:buChar char="§"/>
            </a:pPr>
            <a:r>
              <a:rPr lang="en-US" sz="2903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CATS Policy embedded in NQF</a:t>
            </a:r>
          </a:p>
          <a:p>
            <a:pPr marL="414772" indent="-414772">
              <a:lnSpc>
                <a:spcPct val="120000"/>
              </a:lnSpc>
              <a:buFont typeface="Wingdings" charset="2"/>
              <a:buChar char="§"/>
            </a:pPr>
            <a:r>
              <a:rPr lang="en-US" sz="2903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CATS for Mobility - YES</a:t>
            </a:r>
          </a:p>
          <a:p>
            <a:pPr marL="414772" indent="-414772">
              <a:lnSpc>
                <a:spcPct val="120000"/>
              </a:lnSpc>
              <a:buFont typeface="Wingdings" charset="2"/>
              <a:buChar char="§"/>
            </a:pPr>
            <a:r>
              <a:rPr lang="en-US" sz="2903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Legal impediments – NO</a:t>
            </a:r>
          </a:p>
          <a:p>
            <a:pPr marL="414772" indent="-414772">
              <a:lnSpc>
                <a:spcPct val="120000"/>
              </a:lnSpc>
              <a:buFont typeface="Wingdings" charset="2"/>
              <a:buChar char="§"/>
            </a:pPr>
            <a:r>
              <a:rPr lang="en-US" sz="2903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 Postgraduate – Research based</a:t>
            </a:r>
          </a:p>
          <a:p>
            <a:pPr marL="414772" indent="-414772">
              <a:lnSpc>
                <a:spcPct val="120000"/>
              </a:lnSpc>
              <a:buFont typeface="Wingdings" charset="2"/>
              <a:buChar char="§"/>
            </a:pPr>
            <a:endParaRPr lang="en-US" sz="2903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F53BA4-7580-D3DC-0E56-D5A6CB14F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0110" y="318273"/>
            <a:ext cx="8571780" cy="691273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SUMMARY OF REFLECTIONS – Commissions and Councils for HE</a:t>
            </a:r>
          </a:p>
        </p:txBody>
      </p:sp>
    </p:spTree>
    <p:extLst>
      <p:ext uri="{BB962C8B-B14F-4D97-AF65-F5344CB8AC3E}">
        <p14:creationId xmlns:p14="http://schemas.microsoft.com/office/powerpoint/2010/main" val="418813571"/>
      </p:ext>
    </p:extLst>
  </p:cSld>
  <p:clrMapOvr>
    <a:masterClrMapping/>
  </p:clrMapOvr>
</p:sld>
</file>

<file path=ppt/theme/theme1.xml><?xml version="1.0" encoding="utf-8"?>
<a:theme xmlns:a="http://schemas.openxmlformats.org/drawingml/2006/main" name="IUCEA_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mple IUCEA Master Slide [Read-Only]" id="{F601AC77-52BC-4A29-B1CE-0C19DE501535}" vid="{9009E84F-42D7-4181-A078-165F0202CE00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560</Words>
  <Application>Microsoft Office PowerPoint</Application>
  <PresentationFormat>Widescreen</PresentationFormat>
  <Paragraphs>67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25" baseType="lpstr">
      <vt:lpstr>Aptos</vt:lpstr>
      <vt:lpstr>Aptos Display</vt:lpstr>
      <vt:lpstr>Arial</vt:lpstr>
      <vt:lpstr>Bookman Old Style</vt:lpstr>
      <vt:lpstr>Calibri</vt:lpstr>
      <vt:lpstr>Calibri Light</vt:lpstr>
      <vt:lpstr>Gabriola</vt:lpstr>
      <vt:lpstr>Harlow Solid Italic</vt:lpstr>
      <vt:lpstr>Tahoma</vt:lpstr>
      <vt:lpstr>Times New Roman</vt:lpstr>
      <vt:lpstr>Wingdings</vt:lpstr>
      <vt:lpstr>IUCEA_template</vt:lpstr>
      <vt:lpstr>1_Office Theme</vt:lpstr>
      <vt:lpstr>2_Office Theme</vt:lpstr>
      <vt:lpstr>PowerPoint Presentation</vt:lpstr>
      <vt:lpstr> Credit System</vt:lpstr>
      <vt:lpstr>What is an Academic Credit</vt:lpstr>
      <vt:lpstr>Importance of the Credit System</vt:lpstr>
      <vt:lpstr>Importance of the Credit System</vt:lpstr>
      <vt:lpstr>REFLECTIONS</vt:lpstr>
      <vt:lpstr>SUMMARY OF REFLECTIONS - HEIs</vt:lpstr>
      <vt:lpstr>SUMMARY OF REFLECTIONS - HEIs</vt:lpstr>
      <vt:lpstr>SUMMARY OF REFLECTIONS – Commissions and Councils for HE</vt:lpstr>
      <vt:lpstr>DISCUSSIONS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 Ayine</dc:creator>
  <cp:lastModifiedBy>Robert Ayine</cp:lastModifiedBy>
  <cp:revision>1</cp:revision>
  <dcterms:created xsi:type="dcterms:W3CDTF">2026-07-14T09:28:09Z</dcterms:created>
  <dcterms:modified xsi:type="dcterms:W3CDTF">2026-07-14T09:59:49Z</dcterms:modified>
</cp:coreProperties>
</file>