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83" r:id="rId23"/>
  </p:sldIdLst>
  <p:sldSz cx="12192000" cy="6858000"/>
  <p:notesSz cx="6858000" cy="9144000"/>
  <p:embeddedFontLst>
    <p:embeddedFont>
      <p:font typeface="Lustria" panose="02000603060000020004" pitchFamily="2" charset="0"/>
      <p:regular r:id="rId25"/>
    </p:embeddedFont>
    <p:embeddedFont>
      <p:font typeface="Montserrat" pitchFamily="2" charset="77"/>
      <p:regular r:id="rId26"/>
      <p:bold r:id="rId27"/>
      <p:italic r:id="rId28"/>
      <p:boldItalic r:id="rId29"/>
    </p:embeddedFont>
    <p:embeddedFont>
      <p:font typeface="Open Sans" panose="020B060603050402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7083">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gT32aUL9kJIVIfgzzLLzcpG1OFV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A115964-6F57-4A4A-8DBA-E16B20E20C64}">
  <a:tblStyle styleId="{DA115964-6F57-4A4A-8DBA-E16B20E20C64}" styleName="Table_0">
    <a:wholeTbl>
      <a:tcTxStyle b="off" i="off">
        <a:font>
          <a:latin typeface="Calisto MT"/>
          <a:ea typeface="Calisto MT"/>
          <a:cs typeface="Calisto M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E8EA"/>
          </a:solidFill>
        </a:fill>
      </a:tcStyle>
    </a:wholeTbl>
    <a:band1H>
      <a:tcTxStyle/>
      <a:tcStyle>
        <a:tcBdr/>
        <a:fill>
          <a:solidFill>
            <a:srgbClr val="D4CED2"/>
          </a:solidFill>
        </a:fill>
      </a:tcStyle>
    </a:band1H>
    <a:band2H>
      <a:tcTxStyle/>
      <a:tcStyle>
        <a:tcBdr/>
      </a:tcStyle>
    </a:band2H>
    <a:band1V>
      <a:tcTxStyle/>
      <a:tcStyle>
        <a:tcBdr/>
        <a:fill>
          <a:solidFill>
            <a:srgbClr val="D4CED2"/>
          </a:solidFill>
        </a:fill>
      </a:tcStyle>
    </a:band1V>
    <a:band2V>
      <a:tcTxStyle/>
      <a:tcStyle>
        <a:tcBdr/>
      </a:tcStyle>
    </a:band2V>
    <a:lastCol>
      <a:tcTxStyle b="on" i="off">
        <a:font>
          <a:latin typeface="Calisto MT"/>
          <a:ea typeface="Calisto MT"/>
          <a:cs typeface="Calisto MT"/>
        </a:font>
        <a:schemeClr val="lt1"/>
      </a:tcTxStyle>
      <a:tcStyle>
        <a:tcBdr/>
        <a:fill>
          <a:solidFill>
            <a:schemeClr val="accent1"/>
          </a:solidFill>
        </a:fill>
      </a:tcStyle>
    </a:lastCol>
    <a:firstCol>
      <a:tcTxStyle b="on" i="off">
        <a:font>
          <a:latin typeface="Calisto MT"/>
          <a:ea typeface="Calisto MT"/>
          <a:cs typeface="Calisto MT"/>
        </a:font>
        <a:schemeClr val="lt1"/>
      </a:tcTxStyle>
      <a:tcStyle>
        <a:tcBdr/>
        <a:fill>
          <a:solidFill>
            <a:schemeClr val="accent1"/>
          </a:solidFill>
        </a:fill>
      </a:tcStyle>
    </a:firstCol>
    <a:lastRow>
      <a:tcTxStyle b="on" i="off">
        <a:font>
          <a:latin typeface="Calisto MT"/>
          <a:ea typeface="Calisto MT"/>
          <a:cs typeface="Calisto M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sto MT"/>
          <a:ea typeface="Calisto MT"/>
          <a:cs typeface="Calisto M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1"/>
  </p:normalViewPr>
  <p:slideViewPr>
    <p:cSldViewPr snapToGrid="0">
      <p:cViewPr varScale="1">
        <p:scale>
          <a:sx n="116" d="100"/>
          <a:sy n="116" d="100"/>
        </p:scale>
        <p:origin x="320" y="176"/>
      </p:cViewPr>
      <p:guideLst>
        <p:guide orient="horz" pos="2160"/>
        <p:guide pos="3840"/>
        <p:guide pos="708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a255dab9da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a255dab9da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LMSs — like Moodle or Blackboard — capture day-to-day learning interactions.</a:t>
            </a:r>
            <a:br>
              <a:rPr lang="en-GB"/>
            </a:br>
            <a:r>
              <a:rPr lang="en-GB"/>
              <a:t>Together, these systems form a complete institutional intelligence system.</a:t>
            </a:r>
            <a:endParaRPr/>
          </a:p>
        </p:txBody>
      </p:sp>
      <p:sp>
        <p:nvSpPr>
          <p:cNvPr id="207" name="Google Shape;207;g3a255dab9da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a255dab9da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g3a255dab9da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When data remains in separate silos, each system tells only part of the story.</a:t>
            </a:r>
            <a:br>
              <a:rPr lang="en-GB"/>
            </a:br>
            <a:r>
              <a:rPr lang="en-GB"/>
              <a:t>The challenge is to integrate them so that learning, quality, and institutional data inform each other continuously</a:t>
            </a:r>
            <a:endParaRPr/>
          </a:p>
        </p:txBody>
      </p:sp>
      <p:sp>
        <p:nvSpPr>
          <p:cNvPr id="214" name="Google Shape;214;g3a255dab9da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a255dab9da_0_4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3a255dab9da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a255dab9da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3a255dab9da_0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t>Key idea:</a:t>
            </a:r>
            <a:endParaRPr/>
          </a:p>
          <a:p>
            <a:pPr marL="0" lvl="0" indent="0" algn="l" rtl="0">
              <a:spcBef>
                <a:spcPts val="0"/>
              </a:spcBef>
              <a:spcAft>
                <a:spcPts val="0"/>
              </a:spcAft>
              <a:buNone/>
            </a:pPr>
            <a:r>
              <a:rPr lang="en-GB"/>
              <a:t>Lets look at how these systems complement each other in real institutions.</a:t>
            </a:r>
            <a:endParaRPr/>
          </a:p>
          <a:p>
            <a:pPr marL="0" lvl="0" indent="0" algn="l" rtl="0">
              <a:spcBef>
                <a:spcPts val="0"/>
              </a:spcBef>
              <a:spcAft>
                <a:spcPts val="0"/>
              </a:spcAft>
              <a:buNone/>
            </a:pPr>
            <a:br>
              <a:rPr lang="en-GB"/>
            </a:br>
            <a:r>
              <a:rPr lang="en-GB"/>
              <a:t>LMS platforms </a:t>
            </a:r>
            <a:r>
              <a:rPr lang="en-GB" i="1"/>
              <a:t>generate the pulse</a:t>
            </a:r>
            <a:r>
              <a:rPr lang="en-GB"/>
              <a:t> of student engagement — when shared with QA or HEMIS, they turn learning data into institutional evidence.</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Arial"/>
              <a:buNone/>
            </a:pPr>
            <a:r>
              <a:rPr lang="en-GB"/>
              <a:t>LMS platforms like Moodle and Blackboard provide live engagement data that can be uploaded to national HEMIS systems or internal QA dashboards — turning student activity into performance evidence.</a:t>
            </a:r>
            <a:endParaRPr/>
          </a:p>
        </p:txBody>
      </p:sp>
      <p:sp>
        <p:nvSpPr>
          <p:cNvPr id="227" name="Google Shape;227;g3a255dab9da_0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a255dab9da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3a255dab9da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a:t>HEMIS adds demographic and funding context. For instance, South Africa’s HEMIS sends data to university LMSs so learning analytics can highlight equity trends between funded and self-funded students</a:t>
            </a:r>
            <a:endParaRPr/>
          </a:p>
        </p:txBody>
      </p:sp>
      <p:sp>
        <p:nvSpPr>
          <p:cNvPr id="235" name="Google Shape;235;g3a255dab9da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a255dab9da_0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g3a255dab9da_0_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a:t>Key idea:</a:t>
            </a:r>
            <a:br>
              <a:rPr lang="en-GB"/>
            </a:br>
            <a:r>
              <a:rPr lang="en-GB"/>
              <a:t>QA systems set the rules of the game — determining what data must be captured and how integration should serve quality improvement.</a:t>
            </a:r>
            <a:endParaRPr/>
          </a:p>
          <a:p>
            <a:pPr marL="0" marR="0" lvl="0" indent="0" algn="l" rtl="0">
              <a:lnSpc>
                <a:spcPct val="100000"/>
              </a:lnSpc>
              <a:spcBef>
                <a:spcPts val="0"/>
              </a:spcBef>
              <a:spcAft>
                <a:spcPts val="0"/>
              </a:spcAft>
              <a:buClr>
                <a:schemeClr val="dk1"/>
              </a:buClr>
              <a:buSzPts val="1200"/>
              <a:buFont typeface="Arial"/>
              <a:buNone/>
            </a:pPr>
            <a:endParaRPr/>
          </a:p>
          <a:p>
            <a:pPr marL="0" lvl="0" indent="0" algn="l" rtl="0">
              <a:spcBef>
                <a:spcPts val="0"/>
              </a:spcBef>
              <a:spcAft>
                <a:spcPts val="0"/>
              </a:spcAft>
              <a:buNone/>
            </a:pPr>
            <a:r>
              <a:rPr lang="en-GB"/>
              <a:t>QA agencies such as Uganda’s NCHE or the UK’s QAA define what data counts for accreditation. These requirements shape how institutions structure HEMIS and LMS integration.</a:t>
            </a:r>
            <a:endParaRPr/>
          </a:p>
          <a:p>
            <a:pPr marL="0" lvl="0" indent="0" algn="l" rtl="0">
              <a:spcBef>
                <a:spcPts val="0"/>
              </a:spcBef>
              <a:spcAft>
                <a:spcPts val="0"/>
              </a:spcAft>
              <a:buNone/>
            </a:pPr>
            <a:r>
              <a:rPr lang="en-GB"/>
              <a:t>Together, these connections form a continuous data ecosystem where learning behaviour, institutional context, and quality standards reinforce one another.</a:t>
            </a:r>
            <a:endParaRPr/>
          </a:p>
          <a:p>
            <a:pPr marL="0" marR="0" lvl="0" indent="0" algn="l" rtl="0">
              <a:lnSpc>
                <a:spcPct val="100000"/>
              </a:lnSpc>
              <a:spcBef>
                <a:spcPts val="0"/>
              </a:spcBef>
              <a:spcAft>
                <a:spcPts val="0"/>
              </a:spcAft>
              <a:buClr>
                <a:schemeClr val="dk1"/>
              </a:buClr>
              <a:buSzPts val="1200"/>
              <a:buFont typeface="Arial"/>
              <a:buNone/>
            </a:pPr>
            <a:endParaRPr/>
          </a:p>
        </p:txBody>
      </p:sp>
      <p:sp>
        <p:nvSpPr>
          <p:cNvPr id="243" name="Google Shape;243;g3a255dab9da_0_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a255dab9da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g3a255dab9da_0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Integration relies on technical enablers: standardised identifiers, secure API connections like Moodle’s web services, and regular synchronization to keep data current</a:t>
            </a:r>
            <a:endParaRPr/>
          </a:p>
        </p:txBody>
      </p:sp>
      <p:sp>
        <p:nvSpPr>
          <p:cNvPr id="251" name="Google Shape;251;g3a255dab9da_0_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a255dab9da_0_8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g3a255dab9da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a255dab9da_0_8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g3a255dab9da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a255dab9da_0_9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g3a255dab9da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a255dab9da_0_9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3a255dab9da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a255dab9da_0_10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g3a255dab9da_0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a96b481e65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a96b481e65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a255dab9da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g3a255dab9d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a255dab9da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g3a255dab9da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“Welcome to this session on building an integrated data ecosystem.</a:t>
            </a:r>
            <a:br>
              <a:rPr lang="en-GB"/>
            </a:br>
            <a:r>
              <a:rPr lang="en-GB"/>
              <a:t>We’ll explore how HEMIS, QA, and LMS systems can share information to strengthen data-driven decision-making in higher education.”</a:t>
            </a:r>
            <a:endParaRPr/>
          </a:p>
        </p:txBody>
      </p:sp>
      <p:sp>
        <p:nvSpPr>
          <p:cNvPr id="186" name="Google Shape;186;g3a255dab9da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a255dab9da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3a255dab9da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HEMIS platforms like South Africa’s DHET HEMIS or Nigeria’s EMIS store high-level data</a:t>
            </a:r>
            <a:endParaRPr/>
          </a:p>
        </p:txBody>
      </p:sp>
      <p:sp>
        <p:nvSpPr>
          <p:cNvPr id="193" name="Google Shape;193;g3a255dab9da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a255dab9d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g3a255dab9da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QA systems such as Uganda’s NCHE-QAIS manage accreditation information</a:t>
            </a:r>
            <a:endParaRPr/>
          </a:p>
        </p:txBody>
      </p:sp>
      <p:sp>
        <p:nvSpPr>
          <p:cNvPr id="200" name="Google Shape;200;g3a255dab9da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11"/>
        <p:cNvGrpSpPr/>
        <p:nvPr/>
      </p:nvGrpSpPr>
      <p:grpSpPr>
        <a:xfrm>
          <a:off x="0" y="0"/>
          <a:ext cx="0" cy="0"/>
          <a:chOff x="0" y="0"/>
          <a:chExt cx="0" cy="0"/>
        </a:xfrm>
      </p:grpSpPr>
      <p:pic>
        <p:nvPicPr>
          <p:cNvPr id="12" name="Google Shape;12;p13" descr="Icono&#10;&#10;Descripción generada automáticamente"/>
          <p:cNvPicPr preferRelativeResize="0"/>
          <p:nvPr/>
        </p:nvPicPr>
        <p:blipFill rotWithShape="1">
          <a:blip r:embed="rId2">
            <a:alphaModFix/>
          </a:blip>
          <a:srcRect/>
          <a:stretch/>
        </p:blipFill>
        <p:spPr>
          <a:xfrm>
            <a:off x="-45706" y="0"/>
            <a:ext cx="9675294" cy="6858000"/>
          </a:xfrm>
          <a:prstGeom prst="rect">
            <a:avLst/>
          </a:prstGeom>
          <a:noFill/>
          <a:ln>
            <a:noFill/>
          </a:ln>
        </p:spPr>
      </p:pic>
      <p:pic>
        <p:nvPicPr>
          <p:cNvPr id="13" name="Google Shape;13;p13" descr="Un dibujo de una cara feliz&#10;&#10;Descripción generada automáticamente con confianza baja"/>
          <p:cNvPicPr preferRelativeResize="0"/>
          <p:nvPr/>
        </p:nvPicPr>
        <p:blipFill rotWithShape="1">
          <a:blip r:embed="rId3">
            <a:alphaModFix/>
          </a:blip>
          <a:srcRect/>
          <a:stretch/>
        </p:blipFill>
        <p:spPr>
          <a:xfrm>
            <a:off x="5684856" y="2382717"/>
            <a:ext cx="6090377" cy="1900197"/>
          </a:xfrm>
          <a:prstGeom prst="rect">
            <a:avLst/>
          </a:prstGeom>
          <a:noFill/>
          <a:ln>
            <a:noFill/>
          </a:ln>
        </p:spPr>
      </p:pic>
      <p:pic>
        <p:nvPicPr>
          <p:cNvPr id="14" name="Google Shape;14;p13" descr="A picture containing drawing, food&#10;&#10;Description automatically generated"/>
          <p:cNvPicPr preferRelativeResize="0"/>
          <p:nvPr/>
        </p:nvPicPr>
        <p:blipFill rotWithShape="1">
          <a:blip r:embed="rId4">
            <a:alphaModFix/>
          </a:blip>
          <a:srcRect r="55732"/>
          <a:stretch/>
        </p:blipFill>
        <p:spPr>
          <a:xfrm>
            <a:off x="9240986" y="349670"/>
            <a:ext cx="2642535" cy="1280419"/>
          </a:xfrm>
          <a:prstGeom prst="rect">
            <a:avLst/>
          </a:prstGeom>
          <a:noFill/>
          <a:ln>
            <a:noFill/>
          </a:ln>
        </p:spPr>
      </p:pic>
      <p:pic>
        <p:nvPicPr>
          <p:cNvPr id="15" name="Google Shape;15;p13"/>
          <p:cNvPicPr preferRelativeResize="0"/>
          <p:nvPr/>
        </p:nvPicPr>
        <p:blipFill rotWithShape="1">
          <a:blip r:embed="rId5">
            <a:alphaModFix/>
          </a:blip>
          <a:srcRect/>
          <a:stretch/>
        </p:blipFill>
        <p:spPr>
          <a:xfrm>
            <a:off x="6680256" y="5760644"/>
            <a:ext cx="754174" cy="915588"/>
          </a:xfrm>
          <a:prstGeom prst="rect">
            <a:avLst/>
          </a:prstGeom>
          <a:noFill/>
          <a:ln>
            <a:noFill/>
          </a:ln>
        </p:spPr>
      </p:pic>
      <p:pic>
        <p:nvPicPr>
          <p:cNvPr id="16" name="Google Shape;16;p13" descr="A picture containing drawing, food, plate&#10;&#10;Description automatically generated"/>
          <p:cNvPicPr preferRelativeResize="0"/>
          <p:nvPr/>
        </p:nvPicPr>
        <p:blipFill rotWithShape="1">
          <a:blip r:embed="rId6">
            <a:alphaModFix/>
          </a:blip>
          <a:srcRect/>
          <a:stretch/>
        </p:blipFill>
        <p:spPr>
          <a:xfrm>
            <a:off x="10562253" y="5818922"/>
            <a:ext cx="1167274" cy="771043"/>
          </a:xfrm>
          <a:prstGeom prst="rect">
            <a:avLst/>
          </a:prstGeom>
          <a:noFill/>
          <a:ln>
            <a:noFill/>
          </a:ln>
        </p:spPr>
      </p:pic>
      <p:pic>
        <p:nvPicPr>
          <p:cNvPr id="17" name="Google Shape;17;p13"/>
          <p:cNvPicPr preferRelativeResize="0"/>
          <p:nvPr/>
        </p:nvPicPr>
        <p:blipFill rotWithShape="1">
          <a:blip r:embed="rId7">
            <a:alphaModFix/>
          </a:blip>
          <a:srcRect/>
          <a:stretch/>
        </p:blipFill>
        <p:spPr>
          <a:xfrm>
            <a:off x="4434133" y="5571461"/>
            <a:ext cx="2019829" cy="1116418"/>
          </a:xfrm>
          <a:prstGeom prst="rect">
            <a:avLst/>
          </a:prstGeom>
          <a:noFill/>
          <a:ln>
            <a:noFill/>
          </a:ln>
        </p:spPr>
      </p:pic>
      <p:pic>
        <p:nvPicPr>
          <p:cNvPr id="18" name="Google Shape;18;p13" descr="Logotipo&#10;&#10;Descripción generada automáticamente con confianza baja"/>
          <p:cNvPicPr preferRelativeResize="0"/>
          <p:nvPr/>
        </p:nvPicPr>
        <p:blipFill rotWithShape="1">
          <a:blip r:embed="rId8">
            <a:alphaModFix/>
          </a:blip>
          <a:srcRect/>
          <a:stretch/>
        </p:blipFill>
        <p:spPr>
          <a:xfrm>
            <a:off x="1602427" y="192369"/>
            <a:ext cx="1996809" cy="1199447"/>
          </a:xfrm>
          <a:prstGeom prst="rect">
            <a:avLst/>
          </a:prstGeom>
          <a:noFill/>
          <a:ln>
            <a:noFill/>
          </a:ln>
        </p:spPr>
      </p:pic>
      <p:pic>
        <p:nvPicPr>
          <p:cNvPr id="19" name="Google Shape;19;p13"/>
          <p:cNvPicPr preferRelativeResize="0"/>
          <p:nvPr/>
        </p:nvPicPr>
        <p:blipFill rotWithShape="1">
          <a:blip r:embed="rId9">
            <a:alphaModFix/>
          </a:blip>
          <a:srcRect/>
          <a:stretch/>
        </p:blipFill>
        <p:spPr>
          <a:xfrm>
            <a:off x="8652467" y="580030"/>
            <a:ext cx="1022827" cy="1076302"/>
          </a:xfrm>
          <a:prstGeom prst="rect">
            <a:avLst/>
          </a:prstGeom>
          <a:noFill/>
          <a:ln>
            <a:noFill/>
          </a:ln>
        </p:spPr>
      </p:pic>
      <p:pic>
        <p:nvPicPr>
          <p:cNvPr id="20" name="Google Shape;20;p13"/>
          <p:cNvPicPr preferRelativeResize="0"/>
          <p:nvPr/>
        </p:nvPicPr>
        <p:blipFill rotWithShape="1">
          <a:blip r:embed="rId10">
            <a:alphaModFix/>
          </a:blip>
          <a:srcRect/>
          <a:stretch/>
        </p:blipFill>
        <p:spPr>
          <a:xfrm>
            <a:off x="7842722" y="5860630"/>
            <a:ext cx="2419350" cy="647700"/>
          </a:xfrm>
          <a:prstGeom prst="rect">
            <a:avLst/>
          </a:prstGeom>
          <a:noFill/>
          <a:ln>
            <a:noFill/>
          </a:ln>
        </p:spPr>
      </p:pic>
      <p:sp>
        <p:nvSpPr>
          <p:cNvPr id="21" name="Google Shape;2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4" name="Google Shape;24;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4"/>
        <p:cNvGrpSpPr/>
        <p:nvPr/>
      </p:nvGrpSpPr>
      <p:grpSpPr>
        <a:xfrm>
          <a:off x="0" y="0"/>
          <a:ext cx="0" cy="0"/>
          <a:chOff x="0" y="0"/>
          <a:chExt cx="0" cy="0"/>
        </a:xfrm>
      </p:grpSpPr>
      <p:sp>
        <p:nvSpPr>
          <p:cNvPr id="125" name="Google Shape;125;g3a255dab9da_0_185"/>
          <p:cNvSpPr txBox="1">
            <a:spLocks noGrp="1"/>
          </p:cNvSpPr>
          <p:nvPr>
            <p:ph type="ctrTitle"/>
          </p:nvPr>
        </p:nvSpPr>
        <p:spPr>
          <a:xfrm>
            <a:off x="704088" y="889820"/>
            <a:ext cx="9989700" cy="35985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5400"/>
              <a:buFont typeface="Open Sans"/>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g3a255dab9da_0_185"/>
          <p:cNvSpPr txBox="1">
            <a:spLocks noGrp="1"/>
          </p:cNvSpPr>
          <p:nvPr>
            <p:ph type="subTitle" idx="1"/>
          </p:nvPr>
        </p:nvSpPr>
        <p:spPr>
          <a:xfrm>
            <a:off x="704088" y="4488426"/>
            <a:ext cx="6991800" cy="1302900"/>
          </a:xfrm>
          <a:prstGeom prst="rect">
            <a:avLst/>
          </a:prstGeom>
          <a:noFill/>
          <a:ln>
            <a:noFill/>
          </a:ln>
        </p:spPr>
        <p:txBody>
          <a:bodyPr spcFirstLastPara="1" wrap="square" lIns="91425" tIns="45700" rIns="91425" bIns="45700" anchor="b" anchorCtr="0">
            <a:normAutofit/>
          </a:bodyPr>
          <a:lstStyle>
            <a:lvl1pPr lvl="0" algn="l">
              <a:lnSpc>
                <a:spcPct val="110000"/>
              </a:lnSpc>
              <a:spcBef>
                <a:spcPts val="1000"/>
              </a:spcBef>
              <a:spcAft>
                <a:spcPts val="0"/>
              </a:spcAft>
              <a:buClr>
                <a:schemeClr val="dk1"/>
              </a:buClr>
              <a:buSzPts val="2000"/>
              <a:buNone/>
              <a:defRPr sz="20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7" name="Google Shape;127;g3a255dab9da_0_185"/>
          <p:cNvSpPr txBox="1">
            <a:spLocks noGrp="1"/>
          </p:cNvSpPr>
          <p:nvPr>
            <p:ph type="dt" idx="10"/>
          </p:nvPr>
        </p:nvSpPr>
        <p:spPr>
          <a:xfrm>
            <a:off x="8369448" y="6356350"/>
            <a:ext cx="2549700" cy="365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g3a255dab9da_0_185"/>
          <p:cNvSpPr txBox="1">
            <a:spLocks noGrp="1"/>
          </p:cNvSpPr>
          <p:nvPr>
            <p:ph type="ftr" idx="11"/>
          </p:nvPr>
        </p:nvSpPr>
        <p:spPr>
          <a:xfrm>
            <a:off x="704088" y="6356350"/>
            <a:ext cx="4539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g3a255dab9da_0_185"/>
          <p:cNvSpPr txBox="1">
            <a:spLocks noGrp="1"/>
          </p:cNvSpPr>
          <p:nvPr>
            <p:ph type="sldNum" idx="12"/>
          </p:nvPr>
        </p:nvSpPr>
        <p:spPr>
          <a:xfrm>
            <a:off x="10919012" y="6356350"/>
            <a:ext cx="6723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5"/>
        <p:cNvGrpSpPr/>
        <p:nvPr/>
      </p:nvGrpSpPr>
      <p:grpSpPr>
        <a:xfrm>
          <a:off x="0" y="0"/>
          <a:ext cx="0" cy="0"/>
          <a:chOff x="0" y="0"/>
          <a:chExt cx="0" cy="0"/>
        </a:xfrm>
      </p:grpSpPr>
      <p:pic>
        <p:nvPicPr>
          <p:cNvPr id="26" name="Google Shape;26;p14" descr="Imagen que contiene luz, reloj&#10;&#10;Descripción generada automáticamente"/>
          <p:cNvPicPr preferRelativeResize="0"/>
          <p:nvPr/>
        </p:nvPicPr>
        <p:blipFill rotWithShape="1">
          <a:blip r:embed="rId2">
            <a:alphaModFix/>
          </a:blip>
          <a:srcRect l="745" t="61217" r="1814" b="2466"/>
          <a:stretch/>
        </p:blipFill>
        <p:spPr>
          <a:xfrm>
            <a:off x="0" y="0"/>
            <a:ext cx="12192000" cy="1646238"/>
          </a:xfrm>
          <a:prstGeom prst="rect">
            <a:avLst/>
          </a:prstGeom>
          <a:noFill/>
          <a:ln>
            <a:noFill/>
          </a:ln>
        </p:spPr>
      </p:pic>
      <p:sp>
        <p:nvSpPr>
          <p:cNvPr id="27" name="Google Shape;27;p14"/>
          <p:cNvSpPr txBox="1">
            <a:spLocks noGrp="1"/>
          </p:cNvSpPr>
          <p:nvPr>
            <p:ph type="title"/>
          </p:nvPr>
        </p:nvSpPr>
        <p:spPr>
          <a:xfrm>
            <a:off x="838200" y="1603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32" name="Google Shape;32;p14" descr="Un dibujo de una cara feliz&#10;&#10;Descripción generada automáticamente con confianza baja"/>
          <p:cNvPicPr preferRelativeResize="0"/>
          <p:nvPr/>
        </p:nvPicPr>
        <p:blipFill rotWithShape="1">
          <a:blip r:embed="rId3">
            <a:alphaModFix/>
          </a:blip>
          <a:srcRect/>
          <a:stretch/>
        </p:blipFill>
        <p:spPr>
          <a:xfrm>
            <a:off x="10054992" y="6082413"/>
            <a:ext cx="1756008" cy="54787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pic>
        <p:nvPicPr>
          <p:cNvPr id="34" name="Google Shape;34;p15" descr="Imagen que contiene luz, reloj&#10;&#10;Descripción generada automáticamente"/>
          <p:cNvPicPr preferRelativeResize="0"/>
          <p:nvPr/>
        </p:nvPicPr>
        <p:blipFill rotWithShape="1">
          <a:blip r:embed="rId2">
            <a:alphaModFix/>
          </a:blip>
          <a:srcRect l="745" t="61217" r="1814" b="2466"/>
          <a:stretch/>
        </p:blipFill>
        <p:spPr>
          <a:xfrm>
            <a:off x="0" y="0"/>
            <a:ext cx="12192000" cy="1646238"/>
          </a:xfrm>
          <a:prstGeom prst="rect">
            <a:avLst/>
          </a:prstGeom>
          <a:noFill/>
          <a:ln>
            <a:noFill/>
          </a:ln>
        </p:spPr>
      </p:pic>
      <p:sp>
        <p:nvSpPr>
          <p:cNvPr id="35" name="Google Shape;35;p15"/>
          <p:cNvSpPr txBox="1">
            <a:spLocks noGrp="1"/>
          </p:cNvSpPr>
          <p:nvPr>
            <p:ph type="title"/>
          </p:nvPr>
        </p:nvSpPr>
        <p:spPr>
          <a:xfrm>
            <a:off x="838200" y="1603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F9B233"/>
              </a:buClr>
              <a:buSzPts val="2800"/>
              <a:buChar char="•"/>
              <a:defRPr/>
            </a:lvl1pPr>
            <a:lvl2pPr marL="914400" lvl="1" indent="-381000" algn="l">
              <a:lnSpc>
                <a:spcPct val="90000"/>
              </a:lnSpc>
              <a:spcBef>
                <a:spcPts val="500"/>
              </a:spcBef>
              <a:spcAft>
                <a:spcPts val="0"/>
              </a:spcAft>
              <a:buClr>
                <a:srgbClr val="F9B233"/>
              </a:buClr>
              <a:buSzPts val="2400"/>
              <a:buChar char="•"/>
              <a:defRPr/>
            </a:lvl2pPr>
            <a:lvl3pPr marL="1371600" lvl="2" indent="-355600" algn="l">
              <a:lnSpc>
                <a:spcPct val="90000"/>
              </a:lnSpc>
              <a:spcBef>
                <a:spcPts val="500"/>
              </a:spcBef>
              <a:spcAft>
                <a:spcPts val="0"/>
              </a:spcAft>
              <a:buClr>
                <a:srgbClr val="F9B233"/>
              </a:buClr>
              <a:buSzPts val="2000"/>
              <a:buChar char="•"/>
              <a:defRPr/>
            </a:lvl3pPr>
            <a:lvl4pPr marL="1828800" lvl="3" indent="-342900" algn="l">
              <a:lnSpc>
                <a:spcPct val="90000"/>
              </a:lnSpc>
              <a:spcBef>
                <a:spcPts val="500"/>
              </a:spcBef>
              <a:spcAft>
                <a:spcPts val="0"/>
              </a:spcAft>
              <a:buClr>
                <a:srgbClr val="F9B233"/>
              </a:buClr>
              <a:buSzPts val="1800"/>
              <a:buChar char="•"/>
              <a:defRPr/>
            </a:lvl4pPr>
            <a:lvl5pPr marL="2286000" lvl="4" indent="-342900" algn="l">
              <a:lnSpc>
                <a:spcPct val="90000"/>
              </a:lnSpc>
              <a:spcBef>
                <a:spcPts val="500"/>
              </a:spcBef>
              <a:spcAft>
                <a:spcPts val="0"/>
              </a:spcAft>
              <a:buClr>
                <a:srgbClr val="F9B23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F9B233"/>
              </a:buClr>
              <a:buSzPts val="2800"/>
              <a:buChar char="•"/>
              <a:defRPr/>
            </a:lvl1pPr>
            <a:lvl2pPr marL="914400" lvl="1" indent="-381000" algn="l">
              <a:lnSpc>
                <a:spcPct val="90000"/>
              </a:lnSpc>
              <a:spcBef>
                <a:spcPts val="500"/>
              </a:spcBef>
              <a:spcAft>
                <a:spcPts val="0"/>
              </a:spcAft>
              <a:buClr>
                <a:srgbClr val="F9B233"/>
              </a:buClr>
              <a:buSzPts val="2400"/>
              <a:buChar char="•"/>
              <a:defRPr/>
            </a:lvl2pPr>
            <a:lvl3pPr marL="1371600" lvl="2" indent="-355600" algn="l">
              <a:lnSpc>
                <a:spcPct val="90000"/>
              </a:lnSpc>
              <a:spcBef>
                <a:spcPts val="500"/>
              </a:spcBef>
              <a:spcAft>
                <a:spcPts val="0"/>
              </a:spcAft>
              <a:buClr>
                <a:srgbClr val="F9B233"/>
              </a:buClr>
              <a:buSzPts val="2000"/>
              <a:buChar char="•"/>
              <a:defRPr/>
            </a:lvl3pPr>
            <a:lvl4pPr marL="1828800" lvl="3" indent="-342900" algn="l">
              <a:lnSpc>
                <a:spcPct val="90000"/>
              </a:lnSpc>
              <a:spcBef>
                <a:spcPts val="500"/>
              </a:spcBef>
              <a:spcAft>
                <a:spcPts val="0"/>
              </a:spcAft>
              <a:buClr>
                <a:srgbClr val="F9B233"/>
              </a:buClr>
              <a:buSzPts val="1800"/>
              <a:buChar char="•"/>
              <a:defRPr/>
            </a:lvl4pPr>
            <a:lvl5pPr marL="2286000" lvl="4" indent="-342900" algn="l">
              <a:lnSpc>
                <a:spcPct val="90000"/>
              </a:lnSpc>
              <a:spcBef>
                <a:spcPts val="500"/>
              </a:spcBef>
              <a:spcAft>
                <a:spcPts val="0"/>
              </a:spcAft>
              <a:buClr>
                <a:srgbClr val="F9B23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41" name="Google Shape;41;p15" descr="Un dibujo de una cara feliz&#10;&#10;Descripción generada automáticamente con confianza baja"/>
          <p:cNvPicPr preferRelativeResize="0"/>
          <p:nvPr/>
        </p:nvPicPr>
        <p:blipFill rotWithShape="1">
          <a:blip r:embed="rId3">
            <a:alphaModFix/>
          </a:blip>
          <a:srcRect/>
          <a:stretch/>
        </p:blipFill>
        <p:spPr>
          <a:xfrm>
            <a:off x="10054992" y="6082413"/>
            <a:ext cx="1756008" cy="54787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ítulo y objetos">
  <p:cSld name="1_Título y objetos">
    <p:spTree>
      <p:nvGrpSpPr>
        <p:cNvPr id="1" name="Shape 42"/>
        <p:cNvGrpSpPr/>
        <p:nvPr/>
      </p:nvGrpSpPr>
      <p:grpSpPr>
        <a:xfrm>
          <a:off x="0" y="0"/>
          <a:ext cx="0" cy="0"/>
          <a:chOff x="0" y="0"/>
          <a:chExt cx="0" cy="0"/>
        </a:xfrm>
      </p:grpSpPr>
      <p:sp>
        <p:nvSpPr>
          <p:cNvPr id="43" name="Google Shape;43;p16"/>
          <p:cNvSpPr txBox="1">
            <a:spLocks noGrp="1"/>
          </p:cNvSpPr>
          <p:nvPr>
            <p:ph type="title"/>
          </p:nvPr>
        </p:nvSpPr>
        <p:spPr>
          <a:xfrm>
            <a:off x="838200" y="500062"/>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94E1B"/>
              </a:buClr>
              <a:buSzPts val="3600"/>
              <a:buFont typeface="Montserrat"/>
              <a:buNone/>
              <a:defRPr sz="3600" b="1">
                <a:solidFill>
                  <a:srgbClr val="E94E1B"/>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F9B233"/>
              </a:buClr>
              <a:buSzPts val="2800"/>
              <a:buChar char="•"/>
              <a:defRPr/>
            </a:lvl1pPr>
            <a:lvl2pPr marL="914400" lvl="1" indent="-381000" algn="l">
              <a:lnSpc>
                <a:spcPct val="90000"/>
              </a:lnSpc>
              <a:spcBef>
                <a:spcPts val="500"/>
              </a:spcBef>
              <a:spcAft>
                <a:spcPts val="0"/>
              </a:spcAft>
              <a:buClr>
                <a:srgbClr val="F9B233"/>
              </a:buClr>
              <a:buSzPts val="2400"/>
              <a:buChar char="•"/>
              <a:defRPr/>
            </a:lvl2pPr>
            <a:lvl3pPr marL="1371600" lvl="2" indent="-355600" algn="l">
              <a:lnSpc>
                <a:spcPct val="90000"/>
              </a:lnSpc>
              <a:spcBef>
                <a:spcPts val="500"/>
              </a:spcBef>
              <a:spcAft>
                <a:spcPts val="0"/>
              </a:spcAft>
              <a:buClr>
                <a:srgbClr val="F9B233"/>
              </a:buClr>
              <a:buSzPts val="2000"/>
              <a:buChar char="•"/>
              <a:defRPr/>
            </a:lvl3pPr>
            <a:lvl4pPr marL="1828800" lvl="3" indent="-342900" algn="l">
              <a:lnSpc>
                <a:spcPct val="90000"/>
              </a:lnSpc>
              <a:spcBef>
                <a:spcPts val="500"/>
              </a:spcBef>
              <a:spcAft>
                <a:spcPts val="0"/>
              </a:spcAft>
              <a:buClr>
                <a:srgbClr val="F9B233"/>
              </a:buClr>
              <a:buSzPts val="1800"/>
              <a:buChar char="•"/>
              <a:defRPr/>
            </a:lvl4pPr>
            <a:lvl5pPr marL="2286000" lvl="4" indent="-342900" algn="l">
              <a:lnSpc>
                <a:spcPct val="90000"/>
              </a:lnSpc>
              <a:spcBef>
                <a:spcPts val="500"/>
              </a:spcBef>
              <a:spcAft>
                <a:spcPts val="0"/>
              </a:spcAft>
              <a:buClr>
                <a:srgbClr val="F9B23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48" name="Google Shape;48;p16" descr="Un dibujo de una cara feliz&#10;&#10;Descripción generada automáticamente con confianza baja"/>
          <p:cNvPicPr preferRelativeResize="0"/>
          <p:nvPr/>
        </p:nvPicPr>
        <p:blipFill rotWithShape="1">
          <a:blip r:embed="rId2">
            <a:alphaModFix/>
          </a:blip>
          <a:srcRect/>
          <a:stretch/>
        </p:blipFill>
        <p:spPr>
          <a:xfrm>
            <a:off x="10054992" y="6082413"/>
            <a:ext cx="1756008" cy="54787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49"/>
        <p:cNvGrpSpPr/>
        <p:nvPr/>
      </p:nvGrpSpPr>
      <p:grpSpPr>
        <a:xfrm>
          <a:off x="0" y="0"/>
          <a:ext cx="0" cy="0"/>
          <a:chOff x="0" y="0"/>
          <a:chExt cx="0" cy="0"/>
        </a:xfrm>
      </p:grpSpPr>
      <p:pic>
        <p:nvPicPr>
          <p:cNvPr id="50" name="Google Shape;50;p17" descr="Imagen que contiene luz, reloj&#10;&#10;Descripción generada automáticamente"/>
          <p:cNvPicPr preferRelativeResize="0"/>
          <p:nvPr/>
        </p:nvPicPr>
        <p:blipFill rotWithShape="1">
          <a:blip r:embed="rId2">
            <a:alphaModFix/>
          </a:blip>
          <a:srcRect l="21648" r="-1"/>
          <a:stretch/>
        </p:blipFill>
        <p:spPr>
          <a:xfrm>
            <a:off x="0" y="0"/>
            <a:ext cx="12192000" cy="6858000"/>
          </a:xfrm>
          <a:prstGeom prst="rect">
            <a:avLst/>
          </a:prstGeom>
          <a:noFill/>
          <a:ln>
            <a:noFill/>
          </a:ln>
        </p:spPr>
      </p:pic>
      <p:sp>
        <p:nvSpPr>
          <p:cNvPr id="51" name="Google Shape;51;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Montserrat"/>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3" name="Google Shape;53;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En blanco">
  <p:cSld name="1_En blanco">
    <p:spTree>
      <p:nvGrpSpPr>
        <p:cNvPr id="1" name="Shape 95"/>
        <p:cNvGrpSpPr/>
        <p:nvPr/>
      </p:nvGrpSpPr>
      <p:grpSpPr>
        <a:xfrm>
          <a:off x="0" y="0"/>
          <a:ext cx="0" cy="0"/>
          <a:chOff x="0" y="0"/>
          <a:chExt cx="0" cy="0"/>
        </a:xfrm>
      </p:grpSpPr>
      <p:sp>
        <p:nvSpPr>
          <p:cNvPr id="96" name="Google Shape;9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99" name="Google Shape;99;p23" descr="Un dibujo de una cara feliz&#10;&#10;Descripción generada automáticamente con confianza baja"/>
          <p:cNvPicPr preferRelativeResize="0"/>
          <p:nvPr/>
        </p:nvPicPr>
        <p:blipFill rotWithShape="1">
          <a:blip r:embed="rId2">
            <a:alphaModFix/>
          </a:blip>
          <a:srcRect/>
          <a:stretch/>
        </p:blipFill>
        <p:spPr>
          <a:xfrm>
            <a:off x="10054992" y="6082413"/>
            <a:ext cx="1756008" cy="54787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p:cSld name="Comparación">
    <p:spTree>
      <p:nvGrpSpPr>
        <p:cNvPr id="1" name="Shape 100"/>
        <p:cNvGrpSpPr/>
        <p:nvPr/>
      </p:nvGrpSpPr>
      <p:grpSpPr>
        <a:xfrm>
          <a:off x="0" y="0"/>
          <a:ext cx="0" cy="0"/>
          <a:chOff x="0" y="0"/>
          <a:chExt cx="0" cy="0"/>
        </a:xfrm>
      </p:grpSpPr>
      <p:pic>
        <p:nvPicPr>
          <p:cNvPr id="101" name="Google Shape;101;p24" descr="Imagen que contiene luz, reloj&#10;&#10;Descripción generada automáticamente"/>
          <p:cNvPicPr preferRelativeResize="0"/>
          <p:nvPr/>
        </p:nvPicPr>
        <p:blipFill rotWithShape="1">
          <a:blip r:embed="rId2">
            <a:alphaModFix/>
          </a:blip>
          <a:srcRect l="745" t="61217" r="1814" b="2466"/>
          <a:stretch/>
        </p:blipFill>
        <p:spPr>
          <a:xfrm>
            <a:off x="0" y="0"/>
            <a:ext cx="12192000" cy="1646238"/>
          </a:xfrm>
          <a:prstGeom prst="rect">
            <a:avLst/>
          </a:prstGeom>
          <a:noFill/>
          <a:ln>
            <a:noFill/>
          </a:ln>
        </p:spPr>
      </p:pic>
      <p:sp>
        <p:nvSpPr>
          <p:cNvPr id="102" name="Google Shape;102;p24"/>
          <p:cNvSpPr txBox="1">
            <a:spLocks noGrp="1"/>
          </p:cNvSpPr>
          <p:nvPr>
            <p:ph type="title"/>
          </p:nvPr>
        </p:nvSpPr>
        <p:spPr>
          <a:xfrm>
            <a:off x="838200" y="16827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4" name="Google Shape;104;p2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2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6" name="Google Shape;106;p2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10" name="Google Shape;110;p24" descr="Un dibujo de una cara feliz&#10;&#10;Descripción generada automáticamente con confianza baja"/>
          <p:cNvPicPr preferRelativeResize="0"/>
          <p:nvPr/>
        </p:nvPicPr>
        <p:blipFill rotWithShape="1">
          <a:blip r:embed="rId3">
            <a:alphaModFix/>
          </a:blip>
          <a:srcRect/>
          <a:stretch/>
        </p:blipFill>
        <p:spPr>
          <a:xfrm>
            <a:off x="10054992" y="6082413"/>
            <a:ext cx="1756008" cy="54787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111"/>
        <p:cNvGrpSpPr/>
        <p:nvPr/>
      </p:nvGrpSpPr>
      <p:grpSpPr>
        <a:xfrm>
          <a:off x="0" y="0"/>
          <a:ext cx="0" cy="0"/>
          <a:chOff x="0" y="0"/>
          <a:chExt cx="0" cy="0"/>
        </a:xfrm>
      </p:grpSpPr>
      <p:pic>
        <p:nvPicPr>
          <p:cNvPr id="112" name="Google Shape;112;p25" descr="Imagen que contiene luz, reloj&#10;&#10;Descripción generada automáticamente"/>
          <p:cNvPicPr preferRelativeResize="0"/>
          <p:nvPr/>
        </p:nvPicPr>
        <p:blipFill rotWithShape="1">
          <a:blip r:embed="rId2">
            <a:alphaModFix/>
          </a:blip>
          <a:srcRect l="745" t="61217" r="1814" b="2466"/>
          <a:stretch/>
        </p:blipFill>
        <p:spPr>
          <a:xfrm>
            <a:off x="0" y="0"/>
            <a:ext cx="12192000" cy="1646238"/>
          </a:xfrm>
          <a:prstGeom prst="rect">
            <a:avLst/>
          </a:prstGeom>
          <a:noFill/>
          <a:ln>
            <a:noFill/>
          </a:ln>
        </p:spPr>
      </p:pic>
      <p:sp>
        <p:nvSpPr>
          <p:cNvPr id="113" name="Google Shape;113;p25"/>
          <p:cNvSpPr txBox="1">
            <a:spLocks noGrp="1"/>
          </p:cNvSpPr>
          <p:nvPr>
            <p:ph type="title"/>
          </p:nvPr>
        </p:nvSpPr>
        <p:spPr>
          <a:xfrm>
            <a:off x="838200" y="1603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17" name="Google Shape;117;p25" descr="Un dibujo de una cara feliz&#10;&#10;Descripción generada automáticamente con confianza baja"/>
          <p:cNvPicPr preferRelativeResize="0"/>
          <p:nvPr/>
        </p:nvPicPr>
        <p:blipFill rotWithShape="1">
          <a:blip r:embed="rId3">
            <a:alphaModFix/>
          </a:blip>
          <a:srcRect/>
          <a:stretch/>
        </p:blipFill>
        <p:spPr>
          <a:xfrm>
            <a:off x="10054992" y="6082413"/>
            <a:ext cx="1756008" cy="54787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Solo el título">
  <p:cSld name="1_Solo el título">
    <p:spTree>
      <p:nvGrpSpPr>
        <p:cNvPr id="1" name="Shape 118"/>
        <p:cNvGrpSpPr/>
        <p:nvPr/>
      </p:nvGrpSpPr>
      <p:grpSpPr>
        <a:xfrm>
          <a:off x="0" y="0"/>
          <a:ext cx="0" cy="0"/>
          <a:chOff x="0" y="0"/>
          <a:chExt cx="0" cy="0"/>
        </a:xfrm>
      </p:grpSpPr>
      <p:sp>
        <p:nvSpPr>
          <p:cNvPr id="119" name="Google Shape;119;p26"/>
          <p:cNvSpPr txBox="1">
            <a:spLocks noGrp="1"/>
          </p:cNvSpPr>
          <p:nvPr>
            <p:ph type="title"/>
          </p:nvPr>
        </p:nvSpPr>
        <p:spPr>
          <a:xfrm>
            <a:off x="838200" y="273750"/>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94E1B"/>
              </a:buClr>
              <a:buSzPts val="3600"/>
              <a:buFont typeface="Montserrat"/>
              <a:buNone/>
              <a:defRPr sz="3600" b="1">
                <a:solidFill>
                  <a:srgbClr val="E94E1B"/>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23" name="Google Shape;123;p26" descr="Un dibujo de una cara feliz&#10;&#10;Descripción generada automáticamente con confianza baja"/>
          <p:cNvPicPr preferRelativeResize="0"/>
          <p:nvPr/>
        </p:nvPicPr>
        <p:blipFill rotWithShape="1">
          <a:blip r:embed="rId2">
            <a:alphaModFix/>
          </a:blip>
          <a:srcRect/>
          <a:stretch/>
        </p:blipFill>
        <p:spPr>
          <a:xfrm>
            <a:off x="10054992" y="6082413"/>
            <a:ext cx="1756008" cy="5478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Montserrat"/>
              <a:buNone/>
              <a:defRPr sz="4400" b="1" i="0" u="none" strike="noStrike" cap="none">
                <a:solidFill>
                  <a:schemeClr val="dk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ontserrat"/>
                <a:ea typeface="Montserrat"/>
                <a:cs typeface="Montserrat"/>
                <a:sym typeface="Montserra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ontserrat"/>
                <a:ea typeface="Montserrat"/>
                <a:cs typeface="Montserrat"/>
                <a:sym typeface="Montserra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9" r:id="rId6"/>
    <p:sldLayoutId id="2147483660" r:id="rId7"/>
    <p:sldLayoutId id="2147483661" r:id="rId8"/>
    <p:sldLayoutId id="2147483662" r:id="rId9"/>
    <p:sldLayoutId id="214748366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jpg"/><Relationship Id="rId12"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jpg"/><Relationship Id="rId11" Type="http://schemas.openxmlformats.org/officeDocument/2006/relationships/image" Target="../media/image19.jpg"/><Relationship Id="rId5" Type="http://schemas.openxmlformats.org/officeDocument/2006/relationships/image" Target="../media/image13.png"/><Relationship Id="rId10" Type="http://schemas.openxmlformats.org/officeDocument/2006/relationships/image" Target="../media/image18.jpg"/><Relationship Id="rId4" Type="http://schemas.openxmlformats.org/officeDocument/2006/relationships/image" Target="../media/image12.jpg"/><Relationship Id="rId9" Type="http://schemas.openxmlformats.org/officeDocument/2006/relationships/image" Target="../media/image17.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3a255dab9da_0_27"/>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DEFINING THE CORE SYSTEMS - LMS</a:t>
            </a:r>
            <a:endParaRPr/>
          </a:p>
        </p:txBody>
      </p:sp>
      <p:graphicFrame>
        <p:nvGraphicFramePr>
          <p:cNvPr id="210" name="Google Shape;210;g3a255dab9da_0_27"/>
          <p:cNvGraphicFramePr/>
          <p:nvPr/>
        </p:nvGraphicFramePr>
        <p:xfrm>
          <a:off x="700635" y="2068036"/>
          <a:ext cx="3000000" cy="3000000"/>
        </p:xfrm>
        <a:graphic>
          <a:graphicData uri="http://schemas.openxmlformats.org/drawingml/2006/table">
            <a:tbl>
              <a:tblPr firstRow="1" bandRow="1">
                <a:noFill/>
                <a:tableStyleId>{DA115964-6F57-4A4A-8DBA-E16B20E20C64}</a:tableStyleId>
              </a:tblPr>
              <a:tblGrid>
                <a:gridCol w="2138350">
                  <a:extLst>
                    <a:ext uri="{9D8B030D-6E8A-4147-A177-3AD203B41FA5}">
                      <a16:colId xmlns:a16="http://schemas.microsoft.com/office/drawing/2014/main" val="20000"/>
                    </a:ext>
                  </a:extLst>
                </a:gridCol>
                <a:gridCol w="2138350">
                  <a:extLst>
                    <a:ext uri="{9D8B030D-6E8A-4147-A177-3AD203B41FA5}">
                      <a16:colId xmlns:a16="http://schemas.microsoft.com/office/drawing/2014/main" val="20001"/>
                    </a:ext>
                  </a:extLst>
                </a:gridCol>
                <a:gridCol w="2138350">
                  <a:extLst>
                    <a:ext uri="{9D8B030D-6E8A-4147-A177-3AD203B41FA5}">
                      <a16:colId xmlns:a16="http://schemas.microsoft.com/office/drawing/2014/main" val="20002"/>
                    </a:ext>
                  </a:extLst>
                </a:gridCol>
                <a:gridCol w="2138350">
                  <a:extLst>
                    <a:ext uri="{9D8B030D-6E8A-4147-A177-3AD203B41FA5}">
                      <a16:colId xmlns:a16="http://schemas.microsoft.com/office/drawing/2014/main" val="20003"/>
                    </a:ext>
                  </a:extLst>
                </a:gridCol>
                <a:gridCol w="213835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GB" sz="1800"/>
                        <a:t>System</a:t>
                      </a:r>
                      <a:endParaRPr/>
                    </a:p>
                  </a:txBody>
                  <a:tcPr marL="91450" marR="91450" marT="45725" marB="45725"/>
                </a:tc>
                <a:tc>
                  <a:txBody>
                    <a:bodyPr/>
                    <a:lstStyle/>
                    <a:p>
                      <a:pPr marL="0" marR="0" lvl="0" indent="0" algn="l" rtl="0">
                        <a:spcBef>
                          <a:spcPts val="0"/>
                        </a:spcBef>
                        <a:spcAft>
                          <a:spcPts val="0"/>
                        </a:spcAft>
                        <a:buNone/>
                      </a:pPr>
                      <a:r>
                        <a:rPr lang="en-GB" sz="1800"/>
                        <a:t>Definition</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Common Platforms</a:t>
                      </a:r>
                      <a:endParaRPr/>
                    </a:p>
                  </a:txBody>
                  <a:tcPr marL="91450" marR="91450" marT="45725" marB="45725"/>
                </a:tc>
                <a:tc>
                  <a:txBody>
                    <a:bodyPr/>
                    <a:lstStyle/>
                    <a:p>
                      <a:pPr marL="0" marR="0" lvl="0" indent="0" algn="l" rtl="0">
                        <a:spcBef>
                          <a:spcPts val="0"/>
                        </a:spcBef>
                        <a:spcAft>
                          <a:spcPts val="0"/>
                        </a:spcAft>
                        <a:buNone/>
                      </a:pPr>
                      <a:r>
                        <a:rPr lang="en-GB" sz="1800"/>
                        <a:t>Example Data</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Institutional Role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LMS (Learning Management System)</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Digital platform managing teaching, learning, assessment, and feedback processes.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Moodle, Blackboard Learn, Canvas, Sakai, Brightspace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Course participation, quiz scores, engagement logs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Supports teaching, learning, and analytics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3a255dab9da_0_33"/>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THE DATA SILO CHALLENGE</a:t>
            </a:r>
            <a:endParaRPr/>
          </a:p>
        </p:txBody>
      </p:sp>
      <p:sp>
        <p:nvSpPr>
          <p:cNvPr id="217" name="Google Shape;217;g3a255dab9da_0_33"/>
          <p:cNvSpPr txBox="1">
            <a:spLocks noGrp="1"/>
          </p:cNvSpPr>
          <p:nvPr>
            <p:ph type="body" idx="1"/>
          </p:nvPr>
        </p:nvSpPr>
        <p:spPr>
          <a:xfrm>
            <a:off x="700635" y="2221992"/>
            <a:ext cx="10691400" cy="3906000"/>
          </a:xfrm>
          <a:prstGeom prst="rect">
            <a:avLst/>
          </a:prstGeom>
          <a:noFill/>
          <a:ln>
            <a:noFill/>
          </a:ln>
        </p:spPr>
        <p:txBody>
          <a:bodyPr spcFirstLastPara="1" wrap="square" lIns="91425" tIns="45700" rIns="91425" bIns="45700" anchor="t" anchorCtr="0">
            <a:normAutofit fontScale="70000" lnSpcReduction="10000"/>
          </a:bodyPr>
          <a:lstStyle/>
          <a:p>
            <a:pPr marL="228600" lvl="0" indent="-190500" algn="l" rtl="0">
              <a:lnSpc>
                <a:spcPct val="110000"/>
              </a:lnSpc>
              <a:spcBef>
                <a:spcPts val="0"/>
              </a:spcBef>
              <a:spcAft>
                <a:spcPts val="0"/>
              </a:spcAft>
              <a:buClr>
                <a:schemeClr val="dk1"/>
              </a:buClr>
              <a:buSzPct val="71428"/>
              <a:buChar char="•"/>
            </a:pPr>
            <a:r>
              <a:rPr lang="en-GB"/>
              <a:t>The Problem: Fragmented Systems</a:t>
            </a:r>
            <a:endParaRPr/>
          </a:p>
          <a:p>
            <a:pPr marL="685800" lvl="1" indent="-194309" algn="l" rtl="0">
              <a:lnSpc>
                <a:spcPct val="110000"/>
              </a:lnSpc>
              <a:spcBef>
                <a:spcPts val="500"/>
              </a:spcBef>
              <a:spcAft>
                <a:spcPts val="0"/>
              </a:spcAft>
              <a:buClr>
                <a:schemeClr val="dk1"/>
              </a:buClr>
              <a:buSzPct val="75000"/>
              <a:buChar char="•"/>
            </a:pPr>
            <a:r>
              <a:rPr lang="en-GB"/>
              <a:t>Systems are often managed by different units (ICT, QA, Registrar, Academic).</a:t>
            </a:r>
            <a:endParaRPr/>
          </a:p>
          <a:p>
            <a:pPr marL="685800" lvl="1" indent="-194309" algn="l" rtl="0">
              <a:lnSpc>
                <a:spcPct val="110000"/>
              </a:lnSpc>
              <a:spcBef>
                <a:spcPts val="500"/>
              </a:spcBef>
              <a:spcAft>
                <a:spcPts val="0"/>
              </a:spcAft>
              <a:buClr>
                <a:schemeClr val="dk1"/>
              </a:buClr>
              <a:buSzPct val="75000"/>
              <a:buChar char="•"/>
            </a:pPr>
            <a:r>
              <a:rPr lang="en-GB"/>
              <a:t>Data formats and identifiers vary, preventing automatic linkage.</a:t>
            </a:r>
            <a:endParaRPr/>
          </a:p>
          <a:p>
            <a:pPr marL="685800" lvl="1" indent="-194309" algn="l" rtl="0">
              <a:lnSpc>
                <a:spcPct val="110000"/>
              </a:lnSpc>
              <a:spcBef>
                <a:spcPts val="500"/>
              </a:spcBef>
              <a:spcAft>
                <a:spcPts val="0"/>
              </a:spcAft>
              <a:buClr>
                <a:schemeClr val="dk1"/>
              </a:buClr>
              <a:buSzPct val="75000"/>
              <a:buChar char="•"/>
            </a:pPr>
            <a:r>
              <a:rPr lang="en-GB"/>
              <a:t>The QA system must manually "hunt" for data in other systems to perform its oversight role.  </a:t>
            </a:r>
            <a:endParaRPr/>
          </a:p>
          <a:p>
            <a:pPr marL="228600" lvl="0" indent="-190500" algn="l" rtl="0">
              <a:lnSpc>
                <a:spcPct val="110000"/>
              </a:lnSpc>
              <a:spcBef>
                <a:spcPts val="1000"/>
              </a:spcBef>
              <a:spcAft>
                <a:spcPts val="0"/>
              </a:spcAft>
              <a:buClr>
                <a:schemeClr val="dk1"/>
              </a:buClr>
              <a:buSzPct val="71428"/>
              <a:buChar char="•"/>
            </a:pPr>
            <a:r>
              <a:rPr lang="en-GB"/>
              <a:t>The Consequence:</a:t>
            </a:r>
            <a:endParaRPr/>
          </a:p>
          <a:p>
            <a:pPr marL="685800" lvl="1" indent="-194309" algn="l" rtl="0">
              <a:lnSpc>
                <a:spcPct val="110000"/>
              </a:lnSpc>
              <a:spcBef>
                <a:spcPts val="500"/>
              </a:spcBef>
              <a:spcAft>
                <a:spcPts val="0"/>
              </a:spcAft>
              <a:buClr>
                <a:schemeClr val="dk1"/>
              </a:buClr>
              <a:buSzPct val="75000"/>
              <a:buChar char="•"/>
            </a:pPr>
            <a:r>
              <a:rPr lang="en-GB"/>
              <a:t>This creates inefficiency and blind spots.</a:t>
            </a:r>
            <a:endParaRPr/>
          </a:p>
          <a:p>
            <a:pPr marL="685800" lvl="1" indent="-194309" algn="l" rtl="0">
              <a:lnSpc>
                <a:spcPct val="110000"/>
              </a:lnSpc>
              <a:spcBef>
                <a:spcPts val="500"/>
              </a:spcBef>
              <a:spcAft>
                <a:spcPts val="0"/>
              </a:spcAft>
              <a:buClr>
                <a:schemeClr val="dk1"/>
              </a:buClr>
              <a:buSzPct val="75000"/>
              <a:buChar char="•"/>
            </a:pPr>
            <a:r>
              <a:rPr lang="en-GB" b="1"/>
              <a:t>For QA</a:t>
            </a:r>
            <a:r>
              <a:rPr lang="en-GB"/>
              <a:t>: Reviews are slow, rely on outdated snapshots, and lack real-time context from the LMS. </a:t>
            </a:r>
            <a:endParaRPr/>
          </a:p>
          <a:p>
            <a:pPr marL="685800" lvl="1" indent="-194309" algn="l" rtl="0">
              <a:lnSpc>
                <a:spcPct val="110000"/>
              </a:lnSpc>
              <a:spcBef>
                <a:spcPts val="500"/>
              </a:spcBef>
              <a:spcAft>
                <a:spcPts val="0"/>
              </a:spcAft>
              <a:buClr>
                <a:schemeClr val="dk1"/>
              </a:buClr>
              <a:buSzPct val="75000"/>
              <a:buChar char="•"/>
            </a:pPr>
            <a:r>
              <a:rPr lang="en-GB" b="1"/>
              <a:t>For Strategy:</a:t>
            </a:r>
            <a:r>
              <a:rPr lang="en-GB"/>
              <a:t> The improvement cycle is delayed because the QA system cannot quickly analyse operational data to inform decisions.  </a:t>
            </a:r>
            <a:endParaRPr/>
          </a:p>
          <a:p>
            <a:pPr marL="685800" lvl="1" indent="-194309" algn="l" rtl="0">
              <a:lnSpc>
                <a:spcPct val="110000"/>
              </a:lnSpc>
              <a:spcBef>
                <a:spcPts val="500"/>
              </a:spcBef>
              <a:spcAft>
                <a:spcPts val="0"/>
              </a:spcAft>
              <a:buClr>
                <a:schemeClr val="dk1"/>
              </a:buClr>
              <a:buSzPct val="75000"/>
              <a:buChar char="•"/>
            </a:pPr>
            <a:r>
              <a:rPr lang="en-GB" b="1"/>
              <a:t>For Students:</a:t>
            </a:r>
            <a:r>
              <a:rPr lang="en-GB"/>
              <a:t> Support is reactive because early warnings from the LMS don't automatically trigger QA or advising protocols.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3a255dab9da_0_45"/>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THE INTEGRATION MANDATE</a:t>
            </a:r>
            <a:endParaRPr/>
          </a:p>
        </p:txBody>
      </p:sp>
      <p:sp>
        <p:nvSpPr>
          <p:cNvPr id="223" name="Google Shape;223;g3a255dab9da_0_45"/>
          <p:cNvSpPr txBox="1">
            <a:spLocks noGrp="1"/>
          </p:cNvSpPr>
          <p:nvPr>
            <p:ph type="body" idx="1"/>
          </p:nvPr>
        </p:nvSpPr>
        <p:spPr>
          <a:xfrm>
            <a:off x="700635" y="2221991"/>
            <a:ext cx="10790700" cy="3970200"/>
          </a:xfrm>
          <a:prstGeom prst="rect">
            <a:avLst/>
          </a:prstGeom>
          <a:noFill/>
          <a:ln>
            <a:noFill/>
          </a:ln>
        </p:spPr>
        <p:txBody>
          <a:bodyPr spcFirstLastPara="1" wrap="square" lIns="91425" tIns="45700" rIns="91425" bIns="45700" anchor="t" anchorCtr="0">
            <a:normAutofit fontScale="62500" lnSpcReduction="20000"/>
          </a:bodyPr>
          <a:lstStyle/>
          <a:p>
            <a:pPr marL="228600" lvl="0" indent="-200025" algn="l" rtl="0">
              <a:lnSpc>
                <a:spcPct val="110000"/>
              </a:lnSpc>
              <a:spcBef>
                <a:spcPts val="0"/>
              </a:spcBef>
              <a:spcAft>
                <a:spcPts val="0"/>
              </a:spcAft>
              <a:buClr>
                <a:schemeClr val="dk1"/>
              </a:buClr>
              <a:buSzPct val="71428"/>
              <a:buChar char="•"/>
            </a:pPr>
            <a:r>
              <a:rPr lang="en-GB"/>
              <a:t>The Goal: An Interconnected Ecosystem for Improvement</a:t>
            </a:r>
            <a:endParaRPr/>
          </a:p>
          <a:p>
            <a:pPr marL="228600" lvl="0" indent="-200025" algn="l" rtl="0">
              <a:lnSpc>
                <a:spcPct val="110000"/>
              </a:lnSpc>
              <a:spcBef>
                <a:spcPts val="1000"/>
              </a:spcBef>
              <a:spcAft>
                <a:spcPts val="0"/>
              </a:spcAft>
              <a:buClr>
                <a:schemeClr val="dk1"/>
              </a:buClr>
              <a:buSzPct val="71428"/>
              <a:buChar char="•"/>
            </a:pPr>
            <a:r>
              <a:rPr lang="en-GB"/>
              <a:t>What is Integration?      </a:t>
            </a:r>
            <a:endParaRPr/>
          </a:p>
          <a:p>
            <a:pPr marL="685800" lvl="1" indent="-202882" algn="l" rtl="0">
              <a:lnSpc>
                <a:spcPct val="110000"/>
              </a:lnSpc>
              <a:spcBef>
                <a:spcPts val="500"/>
              </a:spcBef>
              <a:spcAft>
                <a:spcPts val="0"/>
              </a:spcAft>
              <a:buClr>
                <a:schemeClr val="dk1"/>
              </a:buClr>
              <a:buSzPct val="75000"/>
              <a:buChar char="•"/>
            </a:pPr>
            <a:r>
              <a:rPr lang="en-GB"/>
              <a:t>It's creating automated data links between operational systems (HEMIS, LMS) and the governance system (QA).  </a:t>
            </a:r>
            <a:endParaRPr/>
          </a:p>
          <a:p>
            <a:pPr marL="228600" lvl="0" indent="-200025" algn="l" rtl="0">
              <a:lnSpc>
                <a:spcPct val="110000"/>
              </a:lnSpc>
              <a:spcBef>
                <a:spcPts val="1000"/>
              </a:spcBef>
              <a:spcAft>
                <a:spcPts val="0"/>
              </a:spcAft>
              <a:buClr>
                <a:schemeClr val="dk1"/>
              </a:buClr>
              <a:buSzPct val="71428"/>
              <a:buChar char="•"/>
            </a:pPr>
            <a:r>
              <a:rPr lang="en-GB"/>
              <a:t>How does it work?</a:t>
            </a:r>
            <a:endParaRPr/>
          </a:p>
          <a:p>
            <a:pPr marL="685800" lvl="1" indent="-202882" algn="l" rtl="0">
              <a:lnSpc>
                <a:spcPct val="110000"/>
              </a:lnSpc>
              <a:spcBef>
                <a:spcPts val="500"/>
              </a:spcBef>
              <a:spcAft>
                <a:spcPts val="0"/>
              </a:spcAft>
              <a:buClr>
                <a:schemeClr val="dk1"/>
              </a:buClr>
              <a:buSzPct val="75000"/>
              <a:buChar char="•"/>
            </a:pPr>
            <a:r>
              <a:rPr lang="en-GB"/>
              <a:t>The integration is circular data flows between the systems continuously.</a:t>
            </a:r>
            <a:endParaRPr/>
          </a:p>
          <a:p>
            <a:pPr marL="685800" lvl="1" indent="-202882" algn="l" rtl="0">
              <a:lnSpc>
                <a:spcPct val="110000"/>
              </a:lnSpc>
              <a:spcBef>
                <a:spcPts val="500"/>
              </a:spcBef>
              <a:spcAft>
                <a:spcPts val="0"/>
              </a:spcAft>
              <a:buClr>
                <a:schemeClr val="dk1"/>
              </a:buClr>
              <a:buSzPct val="75000"/>
              <a:buChar char="•"/>
            </a:pPr>
            <a:r>
              <a:rPr lang="en-GB"/>
              <a:t>LMS data moves upward to QA and HEMIS, giving real-time insights.</a:t>
            </a:r>
            <a:endParaRPr/>
          </a:p>
          <a:p>
            <a:pPr marL="685800" lvl="1" indent="-202882" algn="l" rtl="0">
              <a:lnSpc>
                <a:spcPct val="110000"/>
              </a:lnSpc>
              <a:spcBef>
                <a:spcPts val="500"/>
              </a:spcBef>
              <a:spcAft>
                <a:spcPts val="0"/>
              </a:spcAft>
              <a:buClr>
                <a:schemeClr val="dk1"/>
              </a:buClr>
              <a:buSzPct val="75000"/>
              <a:buChar char="•"/>
            </a:pPr>
            <a:r>
              <a:rPr lang="en-GB"/>
              <a:t>HEMIS sends contextual data downward to inform learning analytics. and </a:t>
            </a:r>
            <a:endParaRPr/>
          </a:p>
          <a:p>
            <a:pPr marL="685800" lvl="1" indent="-202882" algn="l" rtl="0">
              <a:lnSpc>
                <a:spcPct val="110000"/>
              </a:lnSpc>
              <a:spcBef>
                <a:spcPts val="500"/>
              </a:spcBef>
              <a:spcAft>
                <a:spcPts val="0"/>
              </a:spcAft>
              <a:buClr>
                <a:schemeClr val="dk1"/>
              </a:buClr>
              <a:buSzPct val="75000"/>
              <a:buChar char="•"/>
            </a:pPr>
            <a:r>
              <a:rPr lang="en-GB"/>
              <a:t>QA frameworks define the quality indicators that shape both.</a:t>
            </a:r>
            <a:endParaRPr/>
          </a:p>
          <a:p>
            <a:pPr marL="228600" lvl="0" indent="-200025" algn="l" rtl="0">
              <a:lnSpc>
                <a:spcPct val="110000"/>
              </a:lnSpc>
              <a:spcBef>
                <a:spcPts val="1000"/>
              </a:spcBef>
              <a:spcAft>
                <a:spcPts val="0"/>
              </a:spcAft>
              <a:buClr>
                <a:schemeClr val="dk1"/>
              </a:buClr>
              <a:buSzPct val="71428"/>
              <a:buChar char="•"/>
            </a:pPr>
            <a:r>
              <a:rPr lang="en-GB"/>
              <a:t>The Core Benefit: A Closed-Loop System      </a:t>
            </a:r>
            <a:endParaRPr/>
          </a:p>
          <a:p>
            <a:pPr marL="685800" lvl="1" indent="-202882" algn="l" rtl="0">
              <a:lnSpc>
                <a:spcPct val="110000"/>
              </a:lnSpc>
              <a:spcBef>
                <a:spcPts val="500"/>
              </a:spcBef>
              <a:spcAft>
                <a:spcPts val="0"/>
              </a:spcAft>
              <a:buClr>
                <a:schemeClr val="dk1"/>
              </a:buClr>
              <a:buSzPct val="75000"/>
              <a:buChar char="•"/>
            </a:pPr>
            <a:r>
              <a:rPr lang="en-GB"/>
              <a:t>This transforms a linear, reactive process into a circular, self-improving one that is continuous and automated.</a:t>
            </a:r>
            <a:endParaRPr/>
          </a:p>
          <a:p>
            <a:pPr marL="685800" lvl="1" indent="-202882" algn="l" rtl="0">
              <a:lnSpc>
                <a:spcPct val="110000"/>
              </a:lnSpc>
              <a:spcBef>
                <a:spcPts val="500"/>
              </a:spcBef>
              <a:spcAft>
                <a:spcPts val="0"/>
              </a:spcAft>
              <a:buClr>
                <a:schemeClr val="dk1"/>
              </a:buClr>
              <a:buSzPct val="75000"/>
              <a:buChar char="•"/>
            </a:pPr>
            <a:r>
              <a:rPr lang="en-GB"/>
              <a:t>Here, data fuels immediate insights, which trigger timely actions, whose effects are then measured, creating a perpetual engine for improvement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3a255dab9da_0_50"/>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HOW HEMIS, QA, AND LMS SYSTEMS COMPLEMENT EACH OTHER</a:t>
            </a:r>
            <a:endParaRPr/>
          </a:p>
        </p:txBody>
      </p:sp>
      <p:sp>
        <p:nvSpPr>
          <p:cNvPr id="230" name="Google Shape;230;g3a255dab9da_0_5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Clr>
                <a:schemeClr val="dk1"/>
              </a:buClr>
              <a:buSzPts val="2000"/>
              <a:buChar char="•"/>
            </a:pPr>
            <a:r>
              <a:rPr lang="en-GB" b="1"/>
              <a:t>LMS → HEMIS &amp; QA: Feeding Real-Time Learning Data Upwards</a:t>
            </a:r>
            <a:endParaRPr/>
          </a:p>
        </p:txBody>
      </p:sp>
      <p:graphicFrame>
        <p:nvGraphicFramePr>
          <p:cNvPr id="231" name="Google Shape;231;g3a255dab9da_0_50"/>
          <p:cNvGraphicFramePr/>
          <p:nvPr/>
        </p:nvGraphicFramePr>
        <p:xfrm>
          <a:off x="1096335" y="2973324"/>
          <a:ext cx="3000000" cy="3000000"/>
        </p:xfrm>
        <a:graphic>
          <a:graphicData uri="http://schemas.openxmlformats.org/drawingml/2006/table">
            <a:tbl>
              <a:tblPr firstRow="1" bandRow="1">
                <a:noFill/>
                <a:tableStyleId>{DA115964-6F57-4A4A-8DBA-E16B20E20C64}</a:tableStyleId>
              </a:tblPr>
              <a:tblGrid>
                <a:gridCol w="2709325">
                  <a:extLst>
                    <a:ext uri="{9D8B030D-6E8A-4147-A177-3AD203B41FA5}">
                      <a16:colId xmlns:a16="http://schemas.microsoft.com/office/drawing/2014/main" val="20000"/>
                    </a:ext>
                  </a:extLst>
                </a:gridCol>
                <a:gridCol w="4158125">
                  <a:extLst>
                    <a:ext uri="{9D8B030D-6E8A-4147-A177-3AD203B41FA5}">
                      <a16:colId xmlns:a16="http://schemas.microsoft.com/office/drawing/2014/main" val="20001"/>
                    </a:ext>
                  </a:extLst>
                </a:gridCol>
                <a:gridCol w="3083450">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Example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Description</a:t>
                      </a:r>
                      <a:endParaRPr/>
                    </a:p>
                  </a:txBody>
                  <a:tcPr marL="91450" marR="91450" marT="45725" marB="45725"/>
                </a:tc>
                <a:tc>
                  <a:txBody>
                    <a:bodyPr/>
                    <a:lstStyle/>
                    <a:p>
                      <a:pPr marL="0" marR="0" lvl="0" indent="0" algn="l" rtl="0">
                        <a:spcBef>
                          <a:spcPts val="0"/>
                        </a:spcBef>
                        <a:spcAft>
                          <a:spcPts val="0"/>
                        </a:spcAft>
                        <a:buNone/>
                      </a:pPr>
                      <a:r>
                        <a:rPr lang="en-GB" sz="1800"/>
                        <a:t>Benefit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Moodle or Blackboard → National HEMIS porta</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A university exports student activity and assessment data weekly from Moodle into the HEMIS interface managed by the Ministry of Education.</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HEMIS receives near-real-time course completion and retention indicators.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University of Nairobi LMS (Moodle) → Institutional QA Office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Low-participation reports are shared each month to trigger faculty-level quality improvement plans.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Early detection of courses with low engagement improves teaching support.</a:t>
                      </a:r>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3a255dab9da_0_57"/>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HOW HEMIS, QA, AND LMS SYSTEMS COMPLEMENT EACH OTHER (CONT’D)</a:t>
            </a:r>
            <a:endParaRPr/>
          </a:p>
        </p:txBody>
      </p:sp>
      <p:sp>
        <p:nvSpPr>
          <p:cNvPr id="238" name="Google Shape;238;g3a255dab9da_0_5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Clr>
                <a:schemeClr val="dk1"/>
              </a:buClr>
              <a:buSzPts val="2000"/>
              <a:buChar char="•"/>
            </a:pPr>
            <a:r>
              <a:rPr lang="en-GB" b="1"/>
              <a:t>HEMIS → LMS &amp; QA: Adding Institutional Context Downwards</a:t>
            </a:r>
            <a:endParaRPr/>
          </a:p>
        </p:txBody>
      </p:sp>
      <p:graphicFrame>
        <p:nvGraphicFramePr>
          <p:cNvPr id="239" name="Google Shape;239;g3a255dab9da_0_57"/>
          <p:cNvGraphicFramePr/>
          <p:nvPr/>
        </p:nvGraphicFramePr>
        <p:xfrm>
          <a:off x="1096335" y="2973324"/>
          <a:ext cx="3000000" cy="3000000"/>
        </p:xfrm>
        <a:graphic>
          <a:graphicData uri="http://schemas.openxmlformats.org/drawingml/2006/table">
            <a:tbl>
              <a:tblPr firstRow="1" bandRow="1">
                <a:noFill/>
                <a:tableStyleId>{DA115964-6F57-4A4A-8DBA-E16B20E20C64}</a:tableStyleId>
              </a:tblPr>
              <a:tblGrid>
                <a:gridCol w="2709325">
                  <a:extLst>
                    <a:ext uri="{9D8B030D-6E8A-4147-A177-3AD203B41FA5}">
                      <a16:colId xmlns:a16="http://schemas.microsoft.com/office/drawing/2014/main" val="20000"/>
                    </a:ext>
                  </a:extLst>
                </a:gridCol>
                <a:gridCol w="4158125">
                  <a:extLst>
                    <a:ext uri="{9D8B030D-6E8A-4147-A177-3AD203B41FA5}">
                      <a16:colId xmlns:a16="http://schemas.microsoft.com/office/drawing/2014/main" val="20001"/>
                    </a:ext>
                  </a:extLst>
                </a:gridCol>
                <a:gridCol w="3083450">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Example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Description</a:t>
                      </a:r>
                      <a:endParaRPr/>
                    </a:p>
                  </a:txBody>
                  <a:tcPr marL="91450" marR="91450" marT="45725" marB="45725"/>
                </a:tc>
                <a:tc>
                  <a:txBody>
                    <a:bodyPr/>
                    <a:lstStyle/>
                    <a:p>
                      <a:pPr marL="0" marR="0" lvl="0" indent="0" algn="l" rtl="0">
                        <a:spcBef>
                          <a:spcPts val="0"/>
                        </a:spcBef>
                        <a:spcAft>
                          <a:spcPts val="0"/>
                        </a:spcAft>
                        <a:buNone/>
                      </a:pPr>
                      <a:r>
                        <a:rPr lang="en-GB" sz="1800"/>
                        <a:t>Benefit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DHET HEMIS (South Africa) → University LM</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Student demographic and funding data (e.g., NSFAS vs self-funded) is synced to Moodle.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Enables equity-based analytics and targeted student support</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Ghana EMIS/TIMS → University QA system</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Programme-level enrolment and staffing ratios are imported into QA dashboards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QA teams align course review data with national benchmarks.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UNESCO UIS datasets → Institutional Research Unit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Global indicators provide a comparative context for local QA reports.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Strengthens evidence-based planning and benchmarking.</a:t>
                      </a:r>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a255dab9da_0_64"/>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HOW HEMIS, QA, AND LMS SYSTEMS COMPLEMENT EACH OTHER (CONT’D)</a:t>
            </a:r>
            <a:endParaRPr/>
          </a:p>
        </p:txBody>
      </p:sp>
      <p:sp>
        <p:nvSpPr>
          <p:cNvPr id="246" name="Google Shape;246;g3a255dab9da_0_6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Clr>
                <a:schemeClr val="dk1"/>
              </a:buClr>
              <a:buSzPts val="2000"/>
              <a:buChar char="•"/>
            </a:pPr>
            <a:r>
              <a:rPr lang="en-GB" b="1"/>
              <a:t>QA → HEMIS &amp; LMS: Defining the Standards and Data Needs</a:t>
            </a:r>
            <a:endParaRPr/>
          </a:p>
        </p:txBody>
      </p:sp>
      <p:graphicFrame>
        <p:nvGraphicFramePr>
          <p:cNvPr id="247" name="Google Shape;247;g3a255dab9da_0_64"/>
          <p:cNvGraphicFramePr/>
          <p:nvPr/>
        </p:nvGraphicFramePr>
        <p:xfrm>
          <a:off x="1096335" y="2973324"/>
          <a:ext cx="3000000" cy="3000000"/>
        </p:xfrm>
        <a:graphic>
          <a:graphicData uri="http://schemas.openxmlformats.org/drawingml/2006/table">
            <a:tbl>
              <a:tblPr firstRow="1" bandRow="1">
                <a:noFill/>
                <a:tableStyleId>{DA115964-6F57-4A4A-8DBA-E16B20E20C64}</a:tableStyleId>
              </a:tblPr>
              <a:tblGrid>
                <a:gridCol w="2709325">
                  <a:extLst>
                    <a:ext uri="{9D8B030D-6E8A-4147-A177-3AD203B41FA5}">
                      <a16:colId xmlns:a16="http://schemas.microsoft.com/office/drawing/2014/main" val="20000"/>
                    </a:ext>
                  </a:extLst>
                </a:gridCol>
                <a:gridCol w="4158125">
                  <a:extLst>
                    <a:ext uri="{9D8B030D-6E8A-4147-A177-3AD203B41FA5}">
                      <a16:colId xmlns:a16="http://schemas.microsoft.com/office/drawing/2014/main" val="20001"/>
                    </a:ext>
                  </a:extLst>
                </a:gridCol>
                <a:gridCol w="3083450">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Example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Description</a:t>
                      </a:r>
                      <a:endParaRPr/>
                    </a:p>
                  </a:txBody>
                  <a:tcPr marL="91450" marR="91450" marT="45725" marB="45725"/>
                </a:tc>
                <a:tc>
                  <a:txBody>
                    <a:bodyPr/>
                    <a:lstStyle/>
                    <a:p>
                      <a:pPr marL="0" marR="0" lvl="0" indent="0" algn="l" rtl="0">
                        <a:spcBef>
                          <a:spcPts val="0"/>
                        </a:spcBef>
                        <a:spcAft>
                          <a:spcPts val="0"/>
                        </a:spcAft>
                        <a:buNone/>
                      </a:pPr>
                      <a:r>
                        <a:rPr lang="en-GB" sz="1800"/>
                        <a:t>Benefit</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National Commission for Higher Education (NCHE – Uganda) → HEMIS &amp; LMS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QA body defines required data fields for accreditation (e.g., completion rates, staff : student ratios).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Institutions configure HEMIS and LMS exports to meet QA reporting standards.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QAA (UK) → University LMS &amp; HEMIS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Specifies quality indicators such as “student feedback response rate” and “assessment turnaround time.”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Ensures LMS data collection aligns with quality benchmarks.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African Quality Rating Mechanism (AQRM) → University QA Office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Framework informs which performance indicators should be integrated from HEMIS and LMS.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Creates a unified data language for regional comparisons.</a:t>
                      </a:r>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a255dab9da_0_77"/>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TECHNICAL PREREQUISITES</a:t>
            </a:r>
            <a:endParaRPr/>
          </a:p>
        </p:txBody>
      </p:sp>
      <p:sp>
        <p:nvSpPr>
          <p:cNvPr id="254" name="Google Shape;254;g3a255dab9da_0_7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Clr>
                <a:schemeClr val="dk1"/>
              </a:buClr>
              <a:buSzPts val="2000"/>
              <a:buChar char="•"/>
            </a:pPr>
            <a:r>
              <a:rPr lang="en-GB"/>
              <a:t>To Integrate, Institutions Need:</a:t>
            </a:r>
            <a:endParaRPr/>
          </a:p>
          <a:p>
            <a:pPr marL="685800" lvl="1" indent="-228600" algn="l" rtl="0">
              <a:lnSpc>
                <a:spcPct val="110000"/>
              </a:lnSpc>
              <a:spcBef>
                <a:spcPts val="500"/>
              </a:spcBef>
              <a:spcAft>
                <a:spcPts val="0"/>
              </a:spcAft>
              <a:buClr>
                <a:schemeClr val="dk1"/>
              </a:buClr>
              <a:buSzPts val="1800"/>
              <a:buChar char="•"/>
            </a:pPr>
            <a:r>
              <a:rPr lang="en-GB" b="1"/>
              <a:t>Technical Infrastructure: </a:t>
            </a:r>
            <a:r>
              <a:rPr lang="en-GB"/>
              <a:t>APIs specific to your systems.      </a:t>
            </a:r>
            <a:endParaRPr/>
          </a:p>
          <a:p>
            <a:pPr marL="685800" lvl="1" indent="-228600" algn="l" rtl="0">
              <a:lnSpc>
                <a:spcPct val="110000"/>
              </a:lnSpc>
              <a:spcBef>
                <a:spcPts val="500"/>
              </a:spcBef>
              <a:spcAft>
                <a:spcPts val="0"/>
              </a:spcAft>
              <a:buClr>
                <a:schemeClr val="dk1"/>
              </a:buClr>
              <a:buSzPts val="1800"/>
              <a:buChar char="•"/>
            </a:pPr>
            <a:r>
              <a:rPr lang="en-GB" b="1"/>
              <a:t>Institutional Commitment: </a:t>
            </a:r>
            <a:r>
              <a:rPr lang="en-GB"/>
              <a:t>From QA, IT, and Registrar offices.      </a:t>
            </a:r>
            <a:endParaRPr/>
          </a:p>
          <a:p>
            <a:pPr marL="685800" lvl="1" indent="-228600" algn="l" rtl="0">
              <a:lnSpc>
                <a:spcPct val="110000"/>
              </a:lnSpc>
              <a:spcBef>
                <a:spcPts val="500"/>
              </a:spcBef>
              <a:spcAft>
                <a:spcPts val="0"/>
              </a:spcAft>
              <a:buClr>
                <a:schemeClr val="dk1"/>
              </a:buClr>
              <a:buSzPts val="1800"/>
              <a:buChar char="•"/>
            </a:pPr>
            <a:r>
              <a:rPr lang="en-GB" b="1"/>
              <a:t>Data Governance: </a:t>
            </a:r>
            <a:r>
              <a:rPr lang="en-GB"/>
              <a:t>Clear rules for data use across all systems.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3a255dab9da_0_83"/>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PREREQUISITE 1: DATA STANDARDS</a:t>
            </a:r>
            <a:endParaRPr/>
          </a:p>
        </p:txBody>
      </p:sp>
      <p:sp>
        <p:nvSpPr>
          <p:cNvPr id="260" name="Google Shape;260;g3a255dab9da_0_8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fontScale="70000" lnSpcReduction="10000"/>
          </a:bodyPr>
          <a:lstStyle/>
          <a:p>
            <a:pPr marL="228600" lvl="0" indent="-200025" algn="l" rtl="0">
              <a:lnSpc>
                <a:spcPct val="110000"/>
              </a:lnSpc>
              <a:spcBef>
                <a:spcPts val="0"/>
              </a:spcBef>
              <a:spcAft>
                <a:spcPts val="0"/>
              </a:spcAft>
              <a:buClr>
                <a:schemeClr val="dk1"/>
              </a:buClr>
              <a:buSzPct val="71428"/>
              <a:buChar char="•"/>
            </a:pPr>
            <a:r>
              <a:rPr lang="en-GB" b="1"/>
              <a:t>The Problem: </a:t>
            </a:r>
            <a:r>
              <a:rPr lang="en-GB"/>
              <a:t>Your national QA system, like SAQAF (South Africa) or NCHE-QAIS (Uganda), cannot accurately link a student's engagement in your institutional Moodle or Blackboard Learn with their official record in DHET HEMIS or StatEduc (Kenya) if the identifiers don't match.</a:t>
            </a:r>
            <a:endParaRPr/>
          </a:p>
          <a:p>
            <a:pPr marL="228600" lvl="0" indent="-200025" algn="l" rtl="0">
              <a:lnSpc>
                <a:spcPct val="110000"/>
              </a:lnSpc>
              <a:spcBef>
                <a:spcPts val="1000"/>
              </a:spcBef>
              <a:spcAft>
                <a:spcPts val="0"/>
              </a:spcAft>
              <a:buClr>
                <a:schemeClr val="dk1"/>
              </a:buClr>
              <a:buSzPct val="71428"/>
              <a:buChar char="•"/>
            </a:pPr>
            <a:r>
              <a:rPr lang="en-GB" b="1"/>
              <a:t>The Solution: </a:t>
            </a:r>
            <a:r>
              <a:rPr lang="en-GB"/>
              <a:t>Uniform Data Formats</a:t>
            </a:r>
            <a:endParaRPr/>
          </a:p>
          <a:p>
            <a:pPr marL="685800" lvl="1" indent="-202882" algn="l" rtl="0">
              <a:lnSpc>
                <a:spcPct val="110000"/>
              </a:lnSpc>
              <a:spcBef>
                <a:spcPts val="500"/>
              </a:spcBef>
              <a:spcAft>
                <a:spcPts val="0"/>
              </a:spcAft>
              <a:buClr>
                <a:schemeClr val="dk1"/>
              </a:buClr>
              <a:buSzPct val="75000"/>
              <a:buChar char="•"/>
            </a:pPr>
            <a:r>
              <a:rPr lang="en-GB" b="1"/>
              <a:t>Consistent Unique</a:t>
            </a:r>
            <a:r>
              <a:rPr lang="en-GB"/>
              <a:t> </a:t>
            </a:r>
            <a:r>
              <a:rPr lang="en-GB" b="1"/>
              <a:t>Student ID:</a:t>
            </a:r>
            <a:r>
              <a:rPr lang="en-GB"/>
              <a:t> A single, national-level student identifier must be used identically in the HEMIS system (e.g. EMIS (Nigeria/Ghana), the institutional LMS (e.g. Canvas), and the institutional QA platform.</a:t>
            </a:r>
            <a:endParaRPr/>
          </a:p>
          <a:p>
            <a:pPr marL="685800" lvl="1" indent="-202882" algn="l" rtl="0">
              <a:lnSpc>
                <a:spcPct val="110000"/>
              </a:lnSpc>
              <a:spcBef>
                <a:spcPts val="500"/>
              </a:spcBef>
              <a:spcAft>
                <a:spcPts val="0"/>
              </a:spcAft>
              <a:buClr>
                <a:schemeClr val="dk1"/>
              </a:buClr>
              <a:buSzPct val="75000"/>
              <a:buChar char="•"/>
            </a:pPr>
            <a:r>
              <a:rPr lang="en-GB" b="1"/>
              <a:t>Consistent Course Code: </a:t>
            </a:r>
            <a:r>
              <a:rPr lang="en-GB"/>
              <a:t>A standardised course coding system must be adopted across institutional calendars and systems.</a:t>
            </a:r>
            <a:endParaRPr/>
          </a:p>
          <a:p>
            <a:pPr marL="685800" lvl="1" indent="-202882" algn="l" rtl="0">
              <a:lnSpc>
                <a:spcPct val="110000"/>
              </a:lnSpc>
              <a:spcBef>
                <a:spcPts val="500"/>
              </a:spcBef>
              <a:spcAft>
                <a:spcPts val="0"/>
              </a:spcAft>
              <a:buClr>
                <a:schemeClr val="dk1"/>
              </a:buClr>
              <a:buSzPct val="75000"/>
              <a:buChar char="•"/>
            </a:pPr>
            <a:r>
              <a:rPr lang="en-GB" b="1"/>
              <a:t>Shared definitions </a:t>
            </a:r>
            <a:r>
              <a:rPr lang="en-GB"/>
              <a:t>(e.g., “completion,” “active student”).</a:t>
            </a:r>
            <a:endParaRPr/>
          </a:p>
          <a:p>
            <a:pPr marL="685800" lvl="1" indent="-202882" algn="l" rtl="0">
              <a:lnSpc>
                <a:spcPct val="110000"/>
              </a:lnSpc>
              <a:spcBef>
                <a:spcPts val="500"/>
              </a:spcBef>
              <a:spcAft>
                <a:spcPts val="0"/>
              </a:spcAft>
              <a:buClr>
                <a:schemeClr val="dk1"/>
              </a:buClr>
              <a:buSzPct val="75000"/>
              <a:buChar char="•"/>
            </a:pPr>
            <a:r>
              <a:rPr lang="en-GB" b="1"/>
              <a:t>Why Critical for QA</a:t>
            </a:r>
            <a:r>
              <a:rPr lang="en-GB"/>
              <a:t>: Without a common "language" of IDs, automated, reliable reporting from an LMS like Moodle to a national QA framework like SAQAF is impossible, forcing a return to inefficient and error-prone manual data compilation.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a255dab9da_0_88"/>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PREREQUISITE 2: API’S (THE DATA BRIDGE)</a:t>
            </a:r>
            <a:endParaRPr/>
          </a:p>
        </p:txBody>
      </p:sp>
      <p:sp>
        <p:nvSpPr>
          <p:cNvPr id="266" name="Google Shape;266;g3a255dab9da_0_8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fontScale="77500" lnSpcReduction="20000"/>
          </a:bodyPr>
          <a:lstStyle/>
          <a:p>
            <a:pPr marL="228600" lvl="0" indent="-200025" algn="l" rtl="0">
              <a:lnSpc>
                <a:spcPct val="110000"/>
              </a:lnSpc>
              <a:spcBef>
                <a:spcPts val="0"/>
              </a:spcBef>
              <a:spcAft>
                <a:spcPts val="0"/>
              </a:spcAft>
              <a:buClr>
                <a:schemeClr val="dk1"/>
              </a:buClr>
              <a:buSzPct val="71428"/>
              <a:buChar char="•"/>
            </a:pPr>
            <a:r>
              <a:rPr lang="en-GB"/>
              <a:t>APIs (Application Programming Interfaces) </a:t>
            </a:r>
            <a:endParaRPr/>
          </a:p>
          <a:p>
            <a:pPr marL="228600" lvl="0" indent="-200025" algn="l" rtl="0">
              <a:lnSpc>
                <a:spcPct val="110000"/>
              </a:lnSpc>
              <a:spcBef>
                <a:spcPts val="1000"/>
              </a:spcBef>
              <a:spcAft>
                <a:spcPts val="0"/>
              </a:spcAft>
              <a:buClr>
                <a:schemeClr val="dk1"/>
              </a:buClr>
              <a:buSzPct val="71428"/>
              <a:buChar char="•"/>
            </a:pPr>
            <a:r>
              <a:rPr lang="en-GB"/>
              <a:t>An API is a secure data bridge that allows specific systems to communicate automatically, according to a set of rules. create secure “data bridges” between systems</a:t>
            </a:r>
            <a:endParaRPr/>
          </a:p>
          <a:p>
            <a:pPr marL="228600" lvl="0" indent="-200025" algn="l" rtl="0">
              <a:lnSpc>
                <a:spcPct val="110000"/>
              </a:lnSpc>
              <a:spcBef>
                <a:spcPts val="1000"/>
              </a:spcBef>
              <a:spcAft>
                <a:spcPts val="0"/>
              </a:spcAft>
              <a:buClr>
                <a:schemeClr val="dk1"/>
              </a:buClr>
              <a:buSzPct val="71428"/>
              <a:buChar char="•"/>
            </a:pPr>
            <a:r>
              <a:rPr lang="en-GB"/>
              <a:t>Why essential for National Reporting and QA?</a:t>
            </a:r>
            <a:endParaRPr/>
          </a:p>
          <a:p>
            <a:pPr marL="685800" lvl="1" indent="-202882" algn="l" rtl="0">
              <a:lnSpc>
                <a:spcPct val="110000"/>
              </a:lnSpc>
              <a:spcBef>
                <a:spcPts val="500"/>
              </a:spcBef>
              <a:spcAft>
                <a:spcPts val="0"/>
              </a:spcAft>
              <a:buClr>
                <a:schemeClr val="dk1"/>
              </a:buClr>
              <a:buSzPct val="75000"/>
              <a:buChar char="•"/>
            </a:pPr>
            <a:r>
              <a:rPr lang="en-GB"/>
              <a:t>Example for HEMIS: Instead of institutional staff manually extracting gradebooks from Blackboard Learn and reformatting them for submission to DHET HEMIS, an API can allow the national system to pull verified completion data directly from the institution's student records system.</a:t>
            </a:r>
            <a:endParaRPr/>
          </a:p>
          <a:p>
            <a:pPr marL="685800" lvl="1" indent="-202882" algn="l" rtl="0">
              <a:lnSpc>
                <a:spcPct val="110000"/>
              </a:lnSpc>
              <a:spcBef>
                <a:spcPts val="500"/>
              </a:spcBef>
              <a:spcAft>
                <a:spcPts val="0"/>
              </a:spcAft>
              <a:buClr>
                <a:schemeClr val="dk1"/>
              </a:buClr>
              <a:buSzPct val="75000"/>
              <a:buChar char="•"/>
            </a:pPr>
            <a:r>
              <a:rPr lang="en-GB"/>
              <a:t>Example for Institutional QA: An API can allow your internal QA processes to automatically extract finalized grades from your EMIS and student engagement metrics from Canvas to populate evidence folders in your QA platform for NCHE-QAIS audits, ensuring consistency and saving dozens of manual hours.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3a255dab9da_0_93"/>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PREREQUISITE 3: THE REAL-TIME SYNCHRONISATION</a:t>
            </a:r>
            <a:endParaRPr/>
          </a:p>
        </p:txBody>
      </p:sp>
      <p:sp>
        <p:nvSpPr>
          <p:cNvPr id="272" name="Google Shape;272;g3a255dab9da_0_9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fontScale="77500" lnSpcReduction="10000"/>
          </a:bodyPr>
          <a:lstStyle/>
          <a:p>
            <a:pPr marL="228600" lvl="0" indent="-200025" algn="l" rtl="0">
              <a:lnSpc>
                <a:spcPct val="110000"/>
              </a:lnSpc>
              <a:spcBef>
                <a:spcPts val="0"/>
              </a:spcBef>
              <a:spcAft>
                <a:spcPts val="0"/>
              </a:spcAft>
              <a:buClr>
                <a:schemeClr val="dk1"/>
              </a:buClr>
              <a:buSzPct val="71428"/>
              <a:buChar char="•"/>
            </a:pPr>
            <a:r>
              <a:rPr lang="en-GB"/>
              <a:t>Speed matters – therefore, need for automated daily updates to keep analytics current.</a:t>
            </a:r>
            <a:endParaRPr/>
          </a:p>
          <a:p>
            <a:pPr marL="228600" lvl="0" indent="-200025" algn="l" rtl="0">
              <a:lnSpc>
                <a:spcPct val="110000"/>
              </a:lnSpc>
              <a:spcBef>
                <a:spcPts val="1000"/>
              </a:spcBef>
              <a:spcAft>
                <a:spcPts val="0"/>
              </a:spcAft>
              <a:buClr>
                <a:schemeClr val="dk1"/>
              </a:buClr>
              <a:buSzPct val="71428"/>
              <a:buChar char="•"/>
            </a:pPr>
            <a:r>
              <a:rPr lang="en-GB"/>
              <a:t>Why Low Latency is Crucial: </a:t>
            </a:r>
            <a:endParaRPr/>
          </a:p>
          <a:p>
            <a:pPr marL="685800" lvl="1" indent="-202882" algn="l" rtl="0">
              <a:lnSpc>
                <a:spcPct val="110000"/>
              </a:lnSpc>
              <a:spcBef>
                <a:spcPts val="500"/>
              </a:spcBef>
              <a:spcAft>
                <a:spcPts val="0"/>
              </a:spcAft>
              <a:buClr>
                <a:schemeClr val="dk1"/>
              </a:buClr>
              <a:buSzPct val="75000"/>
              <a:buChar char="•"/>
            </a:pPr>
            <a:r>
              <a:rPr lang="en-GB"/>
              <a:t>Scenario: Your university is preparing for a NCHE-QAIS (Uganda) accreditation visit. You need to demonstrate active quality monitoring.</a:t>
            </a:r>
            <a:endParaRPr/>
          </a:p>
          <a:p>
            <a:pPr marL="685800" lvl="1" indent="-202882" algn="l" rtl="0">
              <a:lnSpc>
                <a:spcPct val="110000"/>
              </a:lnSpc>
              <a:spcBef>
                <a:spcPts val="500"/>
              </a:spcBef>
              <a:spcAft>
                <a:spcPts val="0"/>
              </a:spcAft>
              <a:buClr>
                <a:schemeClr val="dk1"/>
              </a:buClr>
              <a:buSzPct val="75000"/>
              <a:buChar char="•"/>
            </a:pPr>
            <a:r>
              <a:rPr lang="en-GB"/>
              <a:t>Outdated Data (The Norm): Your QA report uses last year's static data from StatEduc (Kenya). It misses a current, widespread issue with low assignment submission rates in Moodle that was caused by a recent curriculum change.</a:t>
            </a:r>
            <a:endParaRPr/>
          </a:p>
          <a:p>
            <a:pPr marL="685800" lvl="1" indent="-202882" algn="l" rtl="0">
              <a:lnSpc>
                <a:spcPct val="110000"/>
              </a:lnSpc>
              <a:spcBef>
                <a:spcPts val="500"/>
              </a:spcBef>
              <a:spcAft>
                <a:spcPts val="0"/>
              </a:spcAft>
              <a:buClr>
                <a:schemeClr val="dk1"/>
              </a:buClr>
              <a:buSzPct val="75000"/>
              <a:buChar char="•"/>
            </a:pPr>
            <a:r>
              <a:rPr lang="en-GB"/>
              <a:t>Near Real-Time Data (The Goal): A live institutional dashboard, fed by a daily API connection to Moodle, highlights dip in student engagement during the semester. This allows management to investigate, provide immediate support, and document a clear "feedback-to-action" process for the NCHE-QAIS assessors, showcasing a mature, proactive QA system.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
          <p:cNvSpPr txBox="1">
            <a:spLocks noGrp="1"/>
          </p:cNvSpPr>
          <p:nvPr>
            <p:ph type="title"/>
          </p:nvPr>
        </p:nvSpPr>
        <p:spPr>
          <a:xfrm>
            <a:off x="838200" y="23231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Montserrat"/>
              <a:buNone/>
            </a:pPr>
            <a:r>
              <a:rPr lang="en-GB"/>
              <a:t>Strategic partners</a:t>
            </a:r>
            <a:endParaRPr/>
          </a:p>
        </p:txBody>
      </p:sp>
      <p:pic>
        <p:nvPicPr>
          <p:cNvPr id="139" name="Google Shape;139;p2"/>
          <p:cNvPicPr preferRelativeResize="0"/>
          <p:nvPr/>
        </p:nvPicPr>
        <p:blipFill rotWithShape="1">
          <a:blip r:embed="rId3">
            <a:alphaModFix/>
          </a:blip>
          <a:srcRect/>
          <a:stretch/>
        </p:blipFill>
        <p:spPr>
          <a:xfrm>
            <a:off x="3022707" y="5069092"/>
            <a:ext cx="2631469" cy="1325563"/>
          </a:xfrm>
          <a:prstGeom prst="rect">
            <a:avLst/>
          </a:prstGeom>
          <a:noFill/>
          <a:ln>
            <a:noFill/>
          </a:ln>
        </p:spPr>
      </p:pic>
      <p:pic>
        <p:nvPicPr>
          <p:cNvPr id="140" name="Google Shape;140;p2" descr="Logotipo, nombre de la empresa&#10;&#10;Descripción generada automáticamente"/>
          <p:cNvPicPr preferRelativeResize="0"/>
          <p:nvPr/>
        </p:nvPicPr>
        <p:blipFill rotWithShape="1">
          <a:blip r:embed="rId4">
            <a:alphaModFix/>
          </a:blip>
          <a:srcRect l="25551" t="30516" r="26393" b="25201"/>
          <a:stretch/>
        </p:blipFill>
        <p:spPr>
          <a:xfrm>
            <a:off x="647700" y="3585844"/>
            <a:ext cx="2510783" cy="1165497"/>
          </a:xfrm>
          <a:prstGeom prst="rect">
            <a:avLst/>
          </a:prstGeom>
          <a:noFill/>
          <a:ln>
            <a:noFill/>
          </a:ln>
        </p:spPr>
      </p:pic>
      <p:pic>
        <p:nvPicPr>
          <p:cNvPr id="141" name="Google Shape;141;p2" descr="Imagen que contiene Logotipo&#10;&#10;Descripción generada automáticamente"/>
          <p:cNvPicPr preferRelativeResize="0"/>
          <p:nvPr/>
        </p:nvPicPr>
        <p:blipFill rotWithShape="1">
          <a:blip r:embed="rId5">
            <a:alphaModFix/>
          </a:blip>
          <a:srcRect/>
          <a:stretch/>
        </p:blipFill>
        <p:spPr>
          <a:xfrm>
            <a:off x="9326585" y="2077949"/>
            <a:ext cx="2122073" cy="1040518"/>
          </a:xfrm>
          <a:prstGeom prst="rect">
            <a:avLst/>
          </a:prstGeom>
          <a:noFill/>
          <a:ln>
            <a:noFill/>
          </a:ln>
        </p:spPr>
      </p:pic>
      <p:pic>
        <p:nvPicPr>
          <p:cNvPr id="142" name="Google Shape;142;p2" descr="Imagen que contiene Texto&#10;&#10;Descripción generada automáticamente"/>
          <p:cNvPicPr preferRelativeResize="0"/>
          <p:nvPr/>
        </p:nvPicPr>
        <p:blipFill rotWithShape="1">
          <a:blip r:embed="rId6">
            <a:alphaModFix/>
          </a:blip>
          <a:srcRect t="26578" b="23831"/>
          <a:stretch/>
        </p:blipFill>
        <p:spPr>
          <a:xfrm>
            <a:off x="4962739" y="2053158"/>
            <a:ext cx="4363846" cy="1090101"/>
          </a:xfrm>
          <a:prstGeom prst="rect">
            <a:avLst/>
          </a:prstGeom>
          <a:noFill/>
          <a:ln>
            <a:noFill/>
          </a:ln>
        </p:spPr>
      </p:pic>
      <p:pic>
        <p:nvPicPr>
          <p:cNvPr id="143" name="Google Shape;143;p2" descr="Interfaz de usuario gráfica, Texto, Aplicación&#10;&#10;Descripción generada automáticamente"/>
          <p:cNvPicPr preferRelativeResize="0"/>
          <p:nvPr/>
        </p:nvPicPr>
        <p:blipFill rotWithShape="1">
          <a:blip r:embed="rId7">
            <a:alphaModFix/>
          </a:blip>
          <a:srcRect l="14563" t="33629" r="12547" b="25180"/>
          <a:stretch/>
        </p:blipFill>
        <p:spPr>
          <a:xfrm>
            <a:off x="5576824" y="3473814"/>
            <a:ext cx="3655398" cy="1040518"/>
          </a:xfrm>
          <a:prstGeom prst="rect">
            <a:avLst/>
          </a:prstGeom>
          <a:noFill/>
          <a:ln>
            <a:noFill/>
          </a:ln>
        </p:spPr>
      </p:pic>
      <p:pic>
        <p:nvPicPr>
          <p:cNvPr id="144" name="Google Shape;144;p2" descr="Logotipo&#10;&#10;Descripción generada automáticamente"/>
          <p:cNvPicPr preferRelativeResize="0"/>
          <p:nvPr/>
        </p:nvPicPr>
        <p:blipFill rotWithShape="1">
          <a:blip r:embed="rId8">
            <a:alphaModFix/>
          </a:blip>
          <a:srcRect/>
          <a:stretch/>
        </p:blipFill>
        <p:spPr>
          <a:xfrm>
            <a:off x="824167" y="2298670"/>
            <a:ext cx="2407710" cy="489567"/>
          </a:xfrm>
          <a:prstGeom prst="rect">
            <a:avLst/>
          </a:prstGeom>
          <a:noFill/>
          <a:ln>
            <a:noFill/>
          </a:ln>
        </p:spPr>
      </p:pic>
      <p:pic>
        <p:nvPicPr>
          <p:cNvPr id="145" name="Google Shape;145;p2" descr="Logotipo, nombre de la empresa&#10;&#10;Descripción generada automáticamente"/>
          <p:cNvPicPr preferRelativeResize="0"/>
          <p:nvPr/>
        </p:nvPicPr>
        <p:blipFill rotWithShape="1">
          <a:blip r:embed="rId9">
            <a:alphaModFix/>
          </a:blip>
          <a:srcRect l="26414" r="28058"/>
          <a:stretch/>
        </p:blipFill>
        <p:spPr>
          <a:xfrm>
            <a:off x="3515624" y="3299289"/>
            <a:ext cx="1562571" cy="1728863"/>
          </a:xfrm>
          <a:prstGeom prst="rect">
            <a:avLst/>
          </a:prstGeom>
          <a:noFill/>
          <a:ln>
            <a:noFill/>
          </a:ln>
        </p:spPr>
      </p:pic>
      <p:pic>
        <p:nvPicPr>
          <p:cNvPr id="146" name="Google Shape;146;p2" descr="Imagen que contiene Diagrama&#10;&#10;Descripción generada automáticamente"/>
          <p:cNvPicPr preferRelativeResize="0"/>
          <p:nvPr/>
        </p:nvPicPr>
        <p:blipFill rotWithShape="1">
          <a:blip r:embed="rId10">
            <a:alphaModFix/>
          </a:blip>
          <a:srcRect l="28616" r="27145"/>
          <a:stretch/>
        </p:blipFill>
        <p:spPr>
          <a:xfrm>
            <a:off x="9658347" y="3228065"/>
            <a:ext cx="1504953" cy="1713657"/>
          </a:xfrm>
          <a:prstGeom prst="rect">
            <a:avLst/>
          </a:prstGeom>
          <a:noFill/>
          <a:ln>
            <a:noFill/>
          </a:ln>
        </p:spPr>
      </p:pic>
      <p:pic>
        <p:nvPicPr>
          <p:cNvPr id="147" name="Google Shape;147;p2" descr="Icono&#10;&#10;Descripción generada automáticamente con confianza media"/>
          <p:cNvPicPr preferRelativeResize="0"/>
          <p:nvPr/>
        </p:nvPicPr>
        <p:blipFill rotWithShape="1">
          <a:blip r:embed="rId11">
            <a:alphaModFix/>
          </a:blip>
          <a:srcRect l="35251" t="3574" r="24325"/>
          <a:stretch/>
        </p:blipFill>
        <p:spPr>
          <a:xfrm>
            <a:off x="3714145" y="1918937"/>
            <a:ext cx="1248594" cy="1500293"/>
          </a:xfrm>
          <a:prstGeom prst="rect">
            <a:avLst/>
          </a:prstGeom>
          <a:noFill/>
          <a:ln>
            <a:noFill/>
          </a:ln>
        </p:spPr>
      </p:pic>
      <p:pic>
        <p:nvPicPr>
          <p:cNvPr id="148" name="Google Shape;148;p2" descr="Imagen que contiene Icono&#10;&#10;Descripción generada automáticamente"/>
          <p:cNvPicPr preferRelativeResize="0"/>
          <p:nvPr/>
        </p:nvPicPr>
        <p:blipFill rotWithShape="1">
          <a:blip r:embed="rId12">
            <a:alphaModFix/>
          </a:blip>
          <a:srcRect/>
          <a:stretch/>
        </p:blipFill>
        <p:spPr>
          <a:xfrm>
            <a:off x="5905500" y="5442942"/>
            <a:ext cx="2732531" cy="57786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3a255dab9da_0_98"/>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BENEFITS OF A UNIFIED DATA ECOSYSTEM</a:t>
            </a:r>
            <a:endParaRPr/>
          </a:p>
        </p:txBody>
      </p:sp>
      <p:sp>
        <p:nvSpPr>
          <p:cNvPr id="278" name="Google Shape;278;g3a255dab9da_0_9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10000"/>
              </a:lnSpc>
              <a:spcBef>
                <a:spcPts val="0"/>
              </a:spcBef>
              <a:spcAft>
                <a:spcPts val="0"/>
              </a:spcAft>
              <a:buClr>
                <a:schemeClr val="dk1"/>
              </a:buClr>
              <a:buSzPts val="2000"/>
              <a:buChar char="•"/>
            </a:pPr>
            <a:r>
              <a:rPr lang="en-GB"/>
              <a:t>Integrated Systems Deliver:</a:t>
            </a:r>
            <a:endParaRPr/>
          </a:p>
          <a:p>
            <a:pPr marL="685800" lvl="1" indent="-228600" algn="l" rtl="0">
              <a:lnSpc>
                <a:spcPct val="110000"/>
              </a:lnSpc>
              <a:spcBef>
                <a:spcPts val="500"/>
              </a:spcBef>
              <a:spcAft>
                <a:spcPts val="0"/>
              </a:spcAft>
              <a:buClr>
                <a:schemeClr val="dk1"/>
              </a:buClr>
              <a:buSzPts val="1800"/>
              <a:buChar char="•"/>
            </a:pPr>
            <a:r>
              <a:rPr lang="en-GB"/>
              <a:t>Continuous QA monitoring and evidence-based reporting.</a:t>
            </a:r>
            <a:endParaRPr/>
          </a:p>
          <a:p>
            <a:pPr marL="685800" lvl="1" indent="-228600" algn="l" rtl="0">
              <a:lnSpc>
                <a:spcPct val="110000"/>
              </a:lnSpc>
              <a:spcBef>
                <a:spcPts val="500"/>
              </a:spcBef>
              <a:spcAft>
                <a:spcPts val="0"/>
              </a:spcAft>
              <a:buClr>
                <a:schemeClr val="dk1"/>
              </a:buClr>
              <a:buSzPts val="1800"/>
              <a:buChar char="•"/>
            </a:pPr>
            <a:r>
              <a:rPr lang="en-GB"/>
              <a:t>Faster, more accurate institutional planning.</a:t>
            </a:r>
            <a:endParaRPr/>
          </a:p>
          <a:p>
            <a:pPr marL="685800" lvl="1" indent="-228600" algn="l" rtl="0">
              <a:lnSpc>
                <a:spcPct val="110000"/>
              </a:lnSpc>
              <a:spcBef>
                <a:spcPts val="500"/>
              </a:spcBef>
              <a:spcAft>
                <a:spcPts val="0"/>
              </a:spcAft>
              <a:buClr>
                <a:schemeClr val="dk1"/>
              </a:buClr>
              <a:buSzPts val="1800"/>
              <a:buChar char="•"/>
            </a:pPr>
            <a:r>
              <a:rPr lang="en-GB"/>
              <a:t>Data-driven student support and equity monitoring.</a:t>
            </a:r>
            <a:endParaRPr/>
          </a:p>
          <a:p>
            <a:pPr marL="685800" lvl="1" indent="-228600" algn="l" rtl="0">
              <a:lnSpc>
                <a:spcPct val="110000"/>
              </a:lnSpc>
              <a:spcBef>
                <a:spcPts val="500"/>
              </a:spcBef>
              <a:spcAft>
                <a:spcPts val="0"/>
              </a:spcAft>
              <a:buClr>
                <a:schemeClr val="dk1"/>
              </a:buClr>
              <a:buSzPts val="1800"/>
              <a:buChar char="•"/>
            </a:pPr>
            <a:r>
              <a:rPr lang="en-GB"/>
              <a:t>Shared insight across administrative and academic units.</a:t>
            </a:r>
            <a:endParaRPr/>
          </a:p>
          <a:p>
            <a:pPr marL="228600" lvl="0" indent="-101600" algn="l" rtl="0">
              <a:lnSpc>
                <a:spcPct val="110000"/>
              </a:lnSpc>
              <a:spcBef>
                <a:spcPts val="1000"/>
              </a:spcBef>
              <a:spcAft>
                <a:spcPts val="0"/>
              </a:spcAft>
              <a:buClr>
                <a:schemeClr val="dk1"/>
              </a:buClr>
              <a:buSzPts val="2000"/>
              <a:buNone/>
            </a:pPr>
            <a:endParaRPr/>
          </a:p>
          <a:p>
            <a:pPr marL="228600" lvl="0" indent="-228600" algn="l" rtl="0">
              <a:lnSpc>
                <a:spcPct val="110000"/>
              </a:lnSpc>
              <a:spcBef>
                <a:spcPts val="1000"/>
              </a:spcBef>
              <a:spcAft>
                <a:spcPts val="0"/>
              </a:spcAft>
              <a:buClr>
                <a:schemeClr val="dk1"/>
              </a:buClr>
              <a:buSzPts val="2000"/>
              <a:buChar char="•"/>
            </a:pPr>
            <a:r>
              <a:rPr lang="en-GB"/>
              <a:t>Examples: DHET HEMIS linked to institutional LMS dashboards; Moodle → QA KPI Tracker.</a:t>
            </a:r>
            <a:endParaRPr/>
          </a:p>
          <a:p>
            <a:pPr marL="228600" lvl="0" indent="-101600" algn="l" rtl="0">
              <a:lnSpc>
                <a:spcPct val="110000"/>
              </a:lnSpc>
              <a:spcBef>
                <a:spcPts val="1000"/>
              </a:spcBef>
              <a:spcAft>
                <a:spcPts val="0"/>
              </a:spcAft>
              <a:buClr>
                <a:schemeClr val="dk1"/>
              </a:buClr>
              <a:buSzPts val="20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3a255dab9da_0_103"/>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KEY TAKEAWAYS AND NEXT STEPS</a:t>
            </a:r>
            <a:endParaRPr/>
          </a:p>
        </p:txBody>
      </p:sp>
      <p:sp>
        <p:nvSpPr>
          <p:cNvPr id="284" name="Google Shape;284;g3a255dab9da_0_10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fontScale="92500" lnSpcReduction="20000"/>
          </a:bodyPr>
          <a:lstStyle/>
          <a:p>
            <a:pPr marL="228600" lvl="0" indent="-219075" algn="l" rtl="0">
              <a:lnSpc>
                <a:spcPct val="110000"/>
              </a:lnSpc>
              <a:spcBef>
                <a:spcPts val="0"/>
              </a:spcBef>
              <a:spcAft>
                <a:spcPts val="0"/>
              </a:spcAft>
              <a:buClr>
                <a:schemeClr val="dk1"/>
              </a:buClr>
              <a:buSzPct val="71428"/>
              <a:buChar char="•"/>
            </a:pPr>
            <a:r>
              <a:rPr lang="en-GB"/>
              <a:t>Key Lessons:</a:t>
            </a:r>
            <a:endParaRPr/>
          </a:p>
          <a:p>
            <a:pPr marL="457200" lvl="1" indent="0" algn="l" rtl="0">
              <a:lnSpc>
                <a:spcPct val="110000"/>
              </a:lnSpc>
              <a:spcBef>
                <a:spcPts val="500"/>
              </a:spcBef>
              <a:spcAft>
                <a:spcPts val="0"/>
              </a:spcAft>
              <a:buClr>
                <a:schemeClr val="dk1"/>
              </a:buClr>
              <a:buSzPct val="75000"/>
              <a:buNone/>
            </a:pPr>
            <a:r>
              <a:rPr lang="en-GB"/>
              <a:t>1. Integration connects academic, administrative, and quality systems.</a:t>
            </a:r>
            <a:endParaRPr/>
          </a:p>
          <a:p>
            <a:pPr marL="457200" lvl="1" indent="0" algn="l" rtl="0">
              <a:lnSpc>
                <a:spcPct val="110000"/>
              </a:lnSpc>
              <a:spcBef>
                <a:spcPts val="500"/>
              </a:spcBef>
              <a:spcAft>
                <a:spcPts val="0"/>
              </a:spcAft>
              <a:buClr>
                <a:schemeClr val="dk1"/>
              </a:buClr>
              <a:buSzPct val="75000"/>
              <a:buNone/>
            </a:pPr>
            <a:r>
              <a:rPr lang="en-GB"/>
              <a:t>2. Data standards and APIs ensure interoperability.</a:t>
            </a:r>
            <a:endParaRPr/>
          </a:p>
          <a:p>
            <a:pPr marL="457200" lvl="1" indent="0" algn="l" rtl="0">
              <a:lnSpc>
                <a:spcPct val="110000"/>
              </a:lnSpc>
              <a:spcBef>
                <a:spcPts val="500"/>
              </a:spcBef>
              <a:spcAft>
                <a:spcPts val="0"/>
              </a:spcAft>
              <a:buClr>
                <a:schemeClr val="dk1"/>
              </a:buClr>
              <a:buSzPct val="75000"/>
              <a:buNone/>
            </a:pPr>
            <a:r>
              <a:rPr lang="en-GB"/>
              <a:t>3. Real-time data makes analytics actionable.</a:t>
            </a:r>
            <a:endParaRPr/>
          </a:p>
          <a:p>
            <a:pPr marL="457200" lvl="1" indent="0" algn="l" rtl="0">
              <a:lnSpc>
                <a:spcPct val="110000"/>
              </a:lnSpc>
              <a:spcBef>
                <a:spcPts val="500"/>
              </a:spcBef>
              <a:spcAft>
                <a:spcPts val="0"/>
              </a:spcAft>
              <a:buClr>
                <a:schemeClr val="dk1"/>
              </a:buClr>
              <a:buSzPct val="75000"/>
              <a:buNone/>
            </a:pPr>
            <a:r>
              <a:rPr lang="en-GB"/>
              <a:t>4. Practical examples from Africa and beyond show integration in action.</a:t>
            </a:r>
            <a:endParaRPr/>
          </a:p>
          <a:p>
            <a:pPr marL="228600" lvl="0" indent="-101600" algn="l" rtl="0">
              <a:lnSpc>
                <a:spcPct val="110000"/>
              </a:lnSpc>
              <a:spcBef>
                <a:spcPts val="1000"/>
              </a:spcBef>
              <a:spcAft>
                <a:spcPts val="0"/>
              </a:spcAft>
              <a:buClr>
                <a:schemeClr val="dk1"/>
              </a:buClr>
              <a:buSzPct val="71428"/>
              <a:buNone/>
            </a:pPr>
            <a:endParaRPr/>
          </a:p>
          <a:p>
            <a:pPr marL="228600" lvl="0" indent="-219075" algn="l" rtl="0">
              <a:lnSpc>
                <a:spcPct val="110000"/>
              </a:lnSpc>
              <a:spcBef>
                <a:spcPts val="1000"/>
              </a:spcBef>
              <a:spcAft>
                <a:spcPts val="0"/>
              </a:spcAft>
              <a:buClr>
                <a:schemeClr val="dk1"/>
              </a:buClr>
              <a:buSzPct val="71428"/>
              <a:buChar char="•"/>
            </a:pPr>
            <a:r>
              <a:rPr lang="en-GB"/>
              <a:t>Next:  Lesson 2 - LMS Features for Institutional Performance Monitoring.</a:t>
            </a:r>
            <a:endParaRPr/>
          </a:p>
          <a:p>
            <a:pPr marL="228600" lvl="0" indent="-101600" algn="l" rtl="0">
              <a:lnSpc>
                <a:spcPct val="110000"/>
              </a:lnSpc>
              <a:spcBef>
                <a:spcPts val="1000"/>
              </a:spcBef>
              <a:spcAft>
                <a:spcPts val="0"/>
              </a:spcAft>
              <a:buClr>
                <a:schemeClr val="dk1"/>
              </a:buClr>
              <a:buSzPct val="71428"/>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11" descr="Icono&#10;&#10;Descripción generada automáticamente"/>
          <p:cNvPicPr preferRelativeResize="0"/>
          <p:nvPr/>
        </p:nvPicPr>
        <p:blipFill rotWithShape="1">
          <a:blip r:embed="rId3">
            <a:alphaModFix/>
          </a:blip>
          <a:srcRect/>
          <a:stretch/>
        </p:blipFill>
        <p:spPr>
          <a:xfrm>
            <a:off x="0" y="0"/>
            <a:ext cx="9675294" cy="6858000"/>
          </a:xfrm>
          <a:prstGeom prst="rect">
            <a:avLst/>
          </a:prstGeom>
          <a:noFill/>
          <a:ln>
            <a:noFill/>
          </a:ln>
        </p:spPr>
      </p:pic>
      <p:sp>
        <p:nvSpPr>
          <p:cNvPr id="330" name="Google Shape;330;p11"/>
          <p:cNvSpPr txBox="1"/>
          <p:nvPr/>
        </p:nvSpPr>
        <p:spPr>
          <a:xfrm>
            <a:off x="2634916" y="576263"/>
            <a:ext cx="10515600" cy="2852737"/>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E94E1B"/>
              </a:buClr>
              <a:buSzPts val="6600"/>
              <a:buFont typeface="Montserrat"/>
              <a:buNone/>
            </a:pPr>
            <a:r>
              <a:rPr lang="en-GB" sz="6600" b="1" i="0" u="none" strike="noStrike" cap="none">
                <a:solidFill>
                  <a:srgbClr val="E94E1B"/>
                </a:solidFill>
                <a:latin typeface="Montserrat"/>
                <a:ea typeface="Montserrat"/>
                <a:cs typeface="Montserrat"/>
                <a:sym typeface="Montserrat"/>
              </a:rPr>
              <a:t>THANK YOU!</a:t>
            </a:r>
            <a:endParaRPr/>
          </a:p>
        </p:txBody>
      </p:sp>
      <p:sp>
        <p:nvSpPr>
          <p:cNvPr id="331" name="Google Shape;331;p11"/>
          <p:cNvSpPr txBox="1"/>
          <p:nvPr/>
        </p:nvSpPr>
        <p:spPr>
          <a:xfrm>
            <a:off x="2634916" y="2799748"/>
            <a:ext cx="10515600" cy="2852737"/>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E94E1B"/>
              </a:buClr>
              <a:buSzPts val="2000"/>
              <a:buFont typeface="Montserrat"/>
              <a:buNone/>
            </a:pPr>
            <a:r>
              <a:rPr lang="en-GB" sz="2000" b="0" i="0" u="none" strike="noStrike" cap="none">
                <a:solidFill>
                  <a:srgbClr val="E94E1B"/>
                </a:solidFill>
                <a:latin typeface="Montserrat"/>
                <a:ea typeface="Montserrat"/>
                <a:cs typeface="Montserrat"/>
                <a:sym typeface="Montserrat"/>
              </a:rPr>
              <a:t>More information at</a:t>
            </a:r>
            <a:endParaRPr/>
          </a:p>
          <a:p>
            <a:pPr marL="0" marR="0" lvl="0" indent="0" algn="ctr" rtl="0">
              <a:lnSpc>
                <a:spcPct val="90000"/>
              </a:lnSpc>
              <a:spcBef>
                <a:spcPts val="0"/>
              </a:spcBef>
              <a:spcAft>
                <a:spcPts val="0"/>
              </a:spcAft>
              <a:buClr>
                <a:srgbClr val="E94E1B"/>
              </a:buClr>
              <a:buSzPts val="2000"/>
              <a:buFont typeface="Montserrat"/>
              <a:buNone/>
            </a:pPr>
            <a:endParaRPr sz="2000" b="0" i="0" u="none" strike="noStrike" cap="none">
              <a:solidFill>
                <a:srgbClr val="E94E1B"/>
              </a:solidFill>
              <a:latin typeface="Montserrat"/>
              <a:ea typeface="Montserrat"/>
              <a:cs typeface="Montserrat"/>
              <a:sym typeface="Montserrat"/>
            </a:endParaRPr>
          </a:p>
          <a:p>
            <a:pPr marL="0" marR="0" lvl="0" indent="0" algn="ctr" rtl="0">
              <a:lnSpc>
                <a:spcPct val="90000"/>
              </a:lnSpc>
              <a:spcBef>
                <a:spcPts val="0"/>
              </a:spcBef>
              <a:spcAft>
                <a:spcPts val="0"/>
              </a:spcAft>
              <a:buClr>
                <a:srgbClr val="E94E1B"/>
              </a:buClr>
              <a:buSzPts val="2000"/>
              <a:buFont typeface="Montserrat"/>
              <a:buNone/>
            </a:pPr>
            <a:r>
              <a:rPr lang="en-GB" sz="2000" b="1" i="0" u="none" strike="noStrike" cap="none">
                <a:solidFill>
                  <a:srgbClr val="E94E1B"/>
                </a:solidFill>
                <a:latin typeface="Montserrat"/>
                <a:ea typeface="Montserrat"/>
                <a:cs typeface="Montserrat"/>
                <a:sym typeface="Montserrat"/>
              </a:rPr>
              <a:t>www.haqaa3.obreal.org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
          <p:cNvSpPr/>
          <p:nvPr/>
        </p:nvSpPr>
        <p:spPr>
          <a:xfrm>
            <a:off x="0" y="1644660"/>
            <a:ext cx="12192000" cy="5213340"/>
          </a:xfrm>
          <a:prstGeom prst="rect">
            <a:avLst/>
          </a:prstGeom>
          <a:solidFill>
            <a:srgbClr val="903F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54" name="Google Shape;154;p3" descr="Imagen que contiene pez, oscuro&#10;&#10;Descripción generada automáticamente"/>
          <p:cNvPicPr preferRelativeResize="0"/>
          <p:nvPr/>
        </p:nvPicPr>
        <p:blipFill rotWithShape="1">
          <a:blip r:embed="rId3">
            <a:alphaModFix/>
          </a:blip>
          <a:srcRect/>
          <a:stretch/>
        </p:blipFill>
        <p:spPr>
          <a:xfrm rot="-1896608">
            <a:off x="3664492" y="835184"/>
            <a:ext cx="13577694" cy="5959133"/>
          </a:xfrm>
          <a:prstGeom prst="rect">
            <a:avLst/>
          </a:prstGeom>
          <a:noFill/>
          <a:ln>
            <a:noFill/>
          </a:ln>
        </p:spPr>
      </p:pic>
      <p:sp>
        <p:nvSpPr>
          <p:cNvPr id="155" name="Google Shape;155;p3"/>
          <p:cNvSpPr txBox="1">
            <a:spLocks noGrp="1"/>
          </p:cNvSpPr>
          <p:nvPr>
            <p:ph type="title"/>
          </p:nvPr>
        </p:nvSpPr>
        <p:spPr>
          <a:xfrm>
            <a:off x="838200" y="29123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Montserrat"/>
              <a:buNone/>
            </a:pPr>
            <a:r>
              <a:rPr lang="en-GB"/>
              <a:t>Youth Mobility for Africa</a:t>
            </a:r>
            <a:endParaRPr/>
          </a:p>
        </p:txBody>
      </p:sp>
      <p:sp>
        <p:nvSpPr>
          <p:cNvPr id="156" name="Google Shape;156;p3"/>
          <p:cNvSpPr txBox="1">
            <a:spLocks noGrp="1"/>
          </p:cNvSpPr>
          <p:nvPr>
            <p:ph type="body" idx="1"/>
          </p:nvPr>
        </p:nvSpPr>
        <p:spPr>
          <a:xfrm>
            <a:off x="838200" y="2075661"/>
            <a:ext cx="5181600" cy="4351338"/>
          </a:xfrm>
          <a:prstGeom prst="rect">
            <a:avLst/>
          </a:prstGeom>
          <a:noFill/>
          <a:ln>
            <a:noFill/>
          </a:ln>
        </p:spPr>
        <p:txBody>
          <a:bodyPr spcFirstLastPara="1" wrap="square" lIns="91425" tIns="45700" rIns="91425" bIns="45700" anchor="t" anchorCtr="0">
            <a:normAutofit fontScale="47500" lnSpcReduction="20000"/>
          </a:bodyPr>
          <a:lstStyle/>
          <a:p>
            <a:pPr marL="0" lvl="0" indent="0" algn="l" rtl="0">
              <a:lnSpc>
                <a:spcPct val="170000"/>
              </a:lnSpc>
              <a:spcBef>
                <a:spcPts val="0"/>
              </a:spcBef>
              <a:spcAft>
                <a:spcPts val="0"/>
              </a:spcAft>
              <a:buSzPct val="100000"/>
              <a:buNone/>
            </a:pPr>
            <a:r>
              <a:rPr lang="en-GB">
                <a:solidFill>
                  <a:schemeClr val="lt1"/>
                </a:solidFill>
              </a:rPr>
              <a:t>The flagship initiative on </a:t>
            </a:r>
            <a:r>
              <a:rPr lang="en-GB" b="1">
                <a:solidFill>
                  <a:srgbClr val="F9B233"/>
                </a:solidFill>
              </a:rPr>
              <a:t>Youth Mobility for Africa </a:t>
            </a:r>
            <a:r>
              <a:rPr lang="en-GB">
                <a:solidFill>
                  <a:schemeClr val="lt1"/>
                </a:solidFill>
              </a:rPr>
              <a:t>promotes opportunities for learning mobility on the continent and between Africa and the EU. </a:t>
            </a:r>
            <a:endParaRPr/>
          </a:p>
          <a:p>
            <a:pPr marL="0" lvl="0" indent="0" algn="l" rtl="0">
              <a:lnSpc>
                <a:spcPct val="170000"/>
              </a:lnSpc>
              <a:spcBef>
                <a:spcPts val="1000"/>
              </a:spcBef>
              <a:spcAft>
                <a:spcPts val="0"/>
              </a:spcAft>
              <a:buSzPct val="100000"/>
              <a:buNone/>
            </a:pPr>
            <a:r>
              <a:rPr lang="en-GB">
                <a:solidFill>
                  <a:schemeClr val="lt1"/>
                </a:solidFill>
              </a:rPr>
              <a:t>It supports cooperation in higher education and skills development, strengthens regional and continental harmonisation mechanisms, while promoting Africa as a study destination. Thereby, the initiative contributes to youth empowerment for sustainable employability and active citizenship. </a:t>
            </a:r>
            <a:endParaRPr/>
          </a:p>
          <a:p>
            <a:pPr marL="0" lvl="0" indent="0" algn="l" rtl="0">
              <a:lnSpc>
                <a:spcPct val="170000"/>
              </a:lnSpc>
              <a:spcBef>
                <a:spcPts val="1000"/>
              </a:spcBef>
              <a:spcAft>
                <a:spcPts val="0"/>
              </a:spcAft>
              <a:buSzPct val="100000"/>
              <a:buNone/>
            </a:pPr>
            <a:r>
              <a:rPr lang="en-GB" b="1">
                <a:solidFill>
                  <a:srgbClr val="F9B233"/>
                </a:solidFill>
              </a:rPr>
              <a:t>The Youth Mobility for Africa flagship initiative is part of the Global Gateway Africa-Europe Investment Package. </a:t>
            </a:r>
            <a:endParaRPr/>
          </a:p>
        </p:txBody>
      </p:sp>
      <p:pic>
        <p:nvPicPr>
          <p:cNvPr id="157" name="Google Shape;157;p3"/>
          <p:cNvPicPr preferRelativeResize="0">
            <a:picLocks noGrp="1"/>
          </p:cNvPicPr>
          <p:nvPr>
            <p:ph type="body" idx="2"/>
          </p:nvPr>
        </p:nvPicPr>
        <p:blipFill rotWithShape="1">
          <a:blip r:embed="rId4">
            <a:alphaModFix/>
          </a:blip>
          <a:srcRect/>
          <a:stretch/>
        </p:blipFill>
        <p:spPr>
          <a:xfrm>
            <a:off x="6385973" y="2452222"/>
            <a:ext cx="3174301" cy="1906747"/>
          </a:xfrm>
          <a:prstGeom prst="rect">
            <a:avLst/>
          </a:prstGeom>
          <a:noFill/>
          <a:ln>
            <a:noFill/>
          </a:ln>
        </p:spPr>
      </p:pic>
      <p:pic>
        <p:nvPicPr>
          <p:cNvPr id="158" name="Google Shape;158;p3" descr="Un dibujo con letras&#10;&#10;Descripción generada automáticamente con confianza baja"/>
          <p:cNvPicPr preferRelativeResize="0"/>
          <p:nvPr/>
        </p:nvPicPr>
        <p:blipFill rotWithShape="1">
          <a:blip r:embed="rId5">
            <a:alphaModFix/>
          </a:blip>
          <a:srcRect/>
          <a:stretch/>
        </p:blipFill>
        <p:spPr>
          <a:xfrm>
            <a:off x="9452517" y="6061235"/>
            <a:ext cx="1805763" cy="543577"/>
          </a:xfrm>
          <a:prstGeom prst="rect">
            <a:avLst/>
          </a:prstGeom>
          <a:noFill/>
          <a:ln>
            <a:noFill/>
          </a:ln>
        </p:spPr>
      </p:pic>
      <p:pic>
        <p:nvPicPr>
          <p:cNvPr id="159" name="Google Shape;159;p3" descr="A black flag with white stars&#10;&#10;Description automatically generated"/>
          <p:cNvPicPr preferRelativeResize="0"/>
          <p:nvPr/>
        </p:nvPicPr>
        <p:blipFill rotWithShape="1">
          <a:blip r:embed="rId6">
            <a:alphaModFix/>
          </a:blip>
          <a:srcRect/>
          <a:stretch/>
        </p:blipFill>
        <p:spPr>
          <a:xfrm>
            <a:off x="9967214" y="3162300"/>
            <a:ext cx="1291066" cy="87614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a96b481e65_0_3"/>
          <p:cNvSpPr txBox="1">
            <a:spLocks noGrp="1"/>
          </p:cNvSpPr>
          <p:nvPr>
            <p:ph type="title"/>
          </p:nvPr>
        </p:nvSpPr>
        <p:spPr>
          <a:xfrm>
            <a:off x="831850" y="1709738"/>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GB"/>
              <a:t>Technology Integration, Feedback, &amp; Learning Analytics</a:t>
            </a:r>
            <a:endParaRPr/>
          </a:p>
        </p:txBody>
      </p:sp>
      <p:sp>
        <p:nvSpPr>
          <p:cNvPr id="165" name="Google Shape;165;g3a96b481e65_0_3"/>
          <p:cNvSpPr txBox="1">
            <a:spLocks noGrp="1"/>
          </p:cNvSpPr>
          <p:nvPr>
            <p:ph type="body" idx="1"/>
          </p:nvPr>
        </p:nvSpPr>
        <p:spPr>
          <a:xfrm>
            <a:off x="831850" y="4589463"/>
            <a:ext cx="10515600" cy="1500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GB"/>
              <a:t>MODULE 5</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4"/>
          <p:cNvSpPr txBox="1">
            <a:spLocks noGrp="1"/>
          </p:cNvSpPr>
          <p:nvPr>
            <p:ph type="title"/>
          </p:nvPr>
        </p:nvSpPr>
        <p:spPr>
          <a:xfrm>
            <a:off x="5265250" y="500050"/>
            <a:ext cx="60885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94E1B"/>
              </a:buClr>
              <a:buSzPts val="3600"/>
              <a:buFont typeface="Montserrat"/>
              <a:buNone/>
            </a:pPr>
            <a:r>
              <a:rPr lang="en-GB" sz="3800"/>
              <a:t>LESSON 1:  INTEGRATED DATA ECOSYSTEM</a:t>
            </a:r>
            <a:endParaRPr sz="3800"/>
          </a:p>
        </p:txBody>
      </p:sp>
      <p:sp>
        <p:nvSpPr>
          <p:cNvPr id="171" name="Google Shape;171;p4"/>
          <p:cNvSpPr txBox="1">
            <a:spLocks noGrp="1"/>
          </p:cNvSpPr>
          <p:nvPr>
            <p:ph type="body" idx="1"/>
          </p:nvPr>
        </p:nvSpPr>
        <p:spPr>
          <a:xfrm>
            <a:off x="5345050" y="4247625"/>
            <a:ext cx="5928900" cy="13863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dk1"/>
              </a:buClr>
              <a:buSzPts val="2000"/>
              <a:buFont typeface="Arial"/>
              <a:buNone/>
            </a:pPr>
            <a:r>
              <a:rPr lang="en-GB" sz="2400"/>
              <a:t>Connecting data systems (HEMIS, QA, AND LMS) for smarter quality and performance management</a:t>
            </a:r>
            <a:endParaRPr sz="2400"/>
          </a:p>
          <a:p>
            <a:pPr marL="0" lvl="0" indent="0" algn="l" rtl="0">
              <a:lnSpc>
                <a:spcPct val="110000"/>
              </a:lnSpc>
              <a:spcBef>
                <a:spcPts val="0"/>
              </a:spcBef>
              <a:spcAft>
                <a:spcPts val="0"/>
              </a:spcAft>
              <a:buClr>
                <a:schemeClr val="dk1"/>
              </a:buClr>
              <a:buSzPts val="2000"/>
              <a:buFont typeface="Arial"/>
              <a:buNone/>
            </a:pPr>
            <a:endParaRPr sz="2400"/>
          </a:p>
          <a:p>
            <a:pPr marL="228600" lvl="0" indent="-50800" algn="l" rtl="0">
              <a:lnSpc>
                <a:spcPct val="90000"/>
              </a:lnSpc>
              <a:spcBef>
                <a:spcPts val="0"/>
              </a:spcBef>
              <a:spcAft>
                <a:spcPts val="0"/>
              </a:spcAft>
              <a:buClr>
                <a:srgbClr val="F9B233"/>
              </a:buClr>
              <a:buSzPts val="2800"/>
              <a:buNone/>
            </a:pPr>
            <a:endParaRPr sz="2400"/>
          </a:p>
        </p:txBody>
      </p:sp>
      <p:pic>
        <p:nvPicPr>
          <p:cNvPr id="172" name="Google Shape;172;p4" descr="Pink flowers and leaves on white background"/>
          <p:cNvPicPr preferRelativeResize="0"/>
          <p:nvPr/>
        </p:nvPicPr>
        <p:blipFill rotWithShape="1">
          <a:blip r:embed="rId3">
            <a:alphaModFix/>
          </a:blip>
          <a:srcRect l="29604" r="24885"/>
          <a:stretch/>
        </p:blipFill>
        <p:spPr>
          <a:xfrm>
            <a:off x="1" y="10"/>
            <a:ext cx="4876800" cy="68579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sp>
        <p:nvSpPr>
          <p:cNvPr id="177" name="Google Shape;177;g3a255dab9da_0_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ustria"/>
              <a:ea typeface="Lustria"/>
              <a:cs typeface="Lustria"/>
              <a:sym typeface="Lustria"/>
            </a:endParaRPr>
          </a:p>
        </p:txBody>
      </p:sp>
      <p:sp>
        <p:nvSpPr>
          <p:cNvPr id="178" name="Google Shape;178;g3a255dab9da_0_0"/>
          <p:cNvSpPr txBox="1">
            <a:spLocks noGrp="1"/>
          </p:cNvSpPr>
          <p:nvPr>
            <p:ph type="ctrTitle"/>
          </p:nvPr>
        </p:nvSpPr>
        <p:spPr>
          <a:xfrm>
            <a:off x="5604552" y="871758"/>
            <a:ext cx="5825400" cy="3871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Clr>
                <a:schemeClr val="dk1"/>
              </a:buClr>
              <a:buSzPct val="100000"/>
              <a:buFont typeface="Open Sans"/>
              <a:buNone/>
            </a:pPr>
            <a:r>
              <a:rPr lang="en-GB"/>
              <a:t>LESSON 1:  INTEGRATED DATA ECOSYSTEM </a:t>
            </a:r>
            <a:br>
              <a:rPr lang="en-GB"/>
            </a:br>
            <a:endParaRPr/>
          </a:p>
        </p:txBody>
      </p:sp>
      <p:sp>
        <p:nvSpPr>
          <p:cNvPr id="179" name="Google Shape;179;g3a255dab9da_0_0"/>
          <p:cNvSpPr txBox="1">
            <a:spLocks noGrp="1"/>
          </p:cNvSpPr>
          <p:nvPr>
            <p:ph type="subTitle" idx="1"/>
          </p:nvPr>
        </p:nvSpPr>
        <p:spPr>
          <a:xfrm>
            <a:off x="5619964" y="4785543"/>
            <a:ext cx="5322000" cy="1005600"/>
          </a:xfrm>
          <a:prstGeom prst="rect">
            <a:avLst/>
          </a:prstGeom>
          <a:noFill/>
          <a:ln>
            <a:noFill/>
          </a:ln>
        </p:spPr>
        <p:txBody>
          <a:bodyPr spcFirstLastPara="1" wrap="square" lIns="91425" tIns="45700" rIns="91425" bIns="45700" anchor="b" anchorCtr="0">
            <a:normAutofit fontScale="77500"/>
          </a:bodyPr>
          <a:lstStyle/>
          <a:p>
            <a:pPr marL="0" lvl="0" indent="0" algn="l" rtl="0">
              <a:spcBef>
                <a:spcPts val="0"/>
              </a:spcBef>
              <a:spcAft>
                <a:spcPts val="0"/>
              </a:spcAft>
              <a:buClr>
                <a:schemeClr val="dk1"/>
              </a:buClr>
              <a:buSzPct val="100000"/>
              <a:buNone/>
            </a:pPr>
            <a:r>
              <a:rPr lang="en-GB"/>
              <a:t>Connecting data systems (HEMIS, QA, AND LMS) for smarter quality and performance management</a:t>
            </a:r>
            <a:endParaRPr/>
          </a:p>
          <a:p>
            <a:pPr marL="0" lvl="0" indent="0" algn="l" rtl="0">
              <a:lnSpc>
                <a:spcPct val="110000"/>
              </a:lnSpc>
              <a:spcBef>
                <a:spcPts val="0"/>
              </a:spcBef>
              <a:spcAft>
                <a:spcPts val="0"/>
              </a:spcAft>
              <a:buClr>
                <a:schemeClr val="dk1"/>
              </a:buClr>
              <a:buSzPct val="100000"/>
              <a:buNone/>
            </a:pPr>
            <a:endParaRPr/>
          </a:p>
        </p:txBody>
      </p:sp>
      <p:pic>
        <p:nvPicPr>
          <p:cNvPr id="180" name="Google Shape;180;g3a255dab9da_0_0" descr="Pink flowers and leaves on white background"/>
          <p:cNvPicPr preferRelativeResize="0"/>
          <p:nvPr/>
        </p:nvPicPr>
        <p:blipFill rotWithShape="1">
          <a:blip r:embed="rId3">
            <a:alphaModFix/>
          </a:blip>
          <a:srcRect l="29604" r="24885"/>
          <a:stretch/>
        </p:blipFill>
        <p:spPr>
          <a:xfrm>
            <a:off x="1" y="10"/>
            <a:ext cx="4876800" cy="6857988"/>
          </a:xfrm>
          <a:prstGeom prst="rect">
            <a:avLst/>
          </a:prstGeom>
          <a:noFill/>
          <a:ln>
            <a:noFill/>
          </a:ln>
        </p:spPr>
      </p:pic>
      <p:cxnSp>
        <p:nvCxnSpPr>
          <p:cNvPr id="181" name="Google Shape;181;g3a255dab9da_0_0"/>
          <p:cNvCxnSpPr/>
          <p:nvPr/>
        </p:nvCxnSpPr>
        <p:spPr>
          <a:xfrm>
            <a:off x="5723776" y="723900"/>
            <a:ext cx="5706300" cy="0"/>
          </a:xfrm>
          <a:prstGeom prst="straightConnector1">
            <a:avLst/>
          </a:prstGeom>
          <a:noFill/>
          <a:ln w="44450" cap="flat" cmpd="sng">
            <a:solidFill>
              <a:schemeClr val="dk1"/>
            </a:solidFill>
            <a:prstDash val="solid"/>
            <a:miter lim="800000"/>
            <a:headEnd type="none" w="sm" len="sm"/>
            <a:tailEnd type="none" w="sm" len="sm"/>
          </a:ln>
        </p:spPr>
      </p:cxnSp>
      <p:cxnSp>
        <p:nvCxnSpPr>
          <p:cNvPr id="182" name="Google Shape;182;g3a255dab9da_0_0"/>
          <p:cNvCxnSpPr/>
          <p:nvPr/>
        </p:nvCxnSpPr>
        <p:spPr>
          <a:xfrm>
            <a:off x="5723776" y="6134100"/>
            <a:ext cx="5668200" cy="0"/>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3a255dab9da_0_9"/>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OVERVIEW</a:t>
            </a:r>
            <a:endParaRPr/>
          </a:p>
        </p:txBody>
      </p:sp>
      <p:sp>
        <p:nvSpPr>
          <p:cNvPr id="189" name="Google Shape;189;g3a255dab9da_0_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10000"/>
              </a:lnSpc>
              <a:spcBef>
                <a:spcPts val="0"/>
              </a:spcBef>
              <a:spcAft>
                <a:spcPts val="0"/>
              </a:spcAft>
              <a:buClr>
                <a:schemeClr val="dk1"/>
              </a:buClr>
              <a:buSzPts val="2000"/>
              <a:buChar char="•"/>
            </a:pPr>
            <a:r>
              <a:rPr lang="en-GB"/>
              <a:t>In this session, we’ll explore: </a:t>
            </a:r>
            <a:endParaRPr/>
          </a:p>
          <a:p>
            <a:pPr marL="685800" lvl="1" indent="-228600" algn="l" rtl="0">
              <a:lnSpc>
                <a:spcPct val="110000"/>
              </a:lnSpc>
              <a:spcBef>
                <a:spcPts val="500"/>
              </a:spcBef>
              <a:spcAft>
                <a:spcPts val="0"/>
              </a:spcAft>
              <a:buClr>
                <a:schemeClr val="dk1"/>
              </a:buClr>
              <a:buSzPts val="1800"/>
              <a:buChar char="•"/>
            </a:pPr>
            <a:r>
              <a:rPr lang="en-GB"/>
              <a:t>How HEMIS, QA, and LMS systems can share information to strengthen data-driven decision-making in higher education.</a:t>
            </a:r>
            <a:endParaRPr/>
          </a:p>
          <a:p>
            <a:pPr marL="685800" lvl="1" indent="-228600" algn="l" rtl="0">
              <a:lnSpc>
                <a:spcPct val="110000"/>
              </a:lnSpc>
              <a:spcBef>
                <a:spcPts val="500"/>
              </a:spcBef>
              <a:spcAft>
                <a:spcPts val="0"/>
              </a:spcAft>
              <a:buClr>
                <a:schemeClr val="dk1"/>
              </a:buClr>
              <a:buSzPts val="1800"/>
              <a:buChar char="•"/>
            </a:pPr>
            <a:r>
              <a:rPr lang="en-GB"/>
              <a:t>How connecting data systems can lead to smarter quality and performance management.</a:t>
            </a:r>
            <a:endParaRPr/>
          </a:p>
          <a:p>
            <a:pPr marL="228600" lvl="0" indent="-228600" algn="l" rtl="0">
              <a:lnSpc>
                <a:spcPct val="110000"/>
              </a:lnSpc>
              <a:spcBef>
                <a:spcPts val="1000"/>
              </a:spcBef>
              <a:spcAft>
                <a:spcPts val="0"/>
              </a:spcAft>
              <a:buClr>
                <a:schemeClr val="dk1"/>
              </a:buClr>
              <a:buSzPts val="2000"/>
              <a:buChar char="•"/>
            </a:pPr>
            <a:r>
              <a:rPr lang="en-GB"/>
              <a:t>Learning Objective </a:t>
            </a:r>
            <a:endParaRPr/>
          </a:p>
          <a:p>
            <a:pPr marL="685800" lvl="1" indent="-228600" algn="l" rtl="0">
              <a:lnSpc>
                <a:spcPct val="110000"/>
              </a:lnSpc>
              <a:spcBef>
                <a:spcPts val="500"/>
              </a:spcBef>
              <a:spcAft>
                <a:spcPts val="0"/>
              </a:spcAft>
              <a:buClr>
                <a:schemeClr val="dk1"/>
              </a:buClr>
              <a:buSzPts val="1800"/>
              <a:buChar char="•"/>
            </a:pPr>
            <a:r>
              <a:rPr lang="en-GB"/>
              <a:t>Identify opportunities for integrating HEMIS, QA, and LMS data systems; </a:t>
            </a:r>
            <a:endParaRPr/>
          </a:p>
          <a:p>
            <a:pPr marL="685800" lvl="1" indent="-228600" algn="l" rtl="0">
              <a:lnSpc>
                <a:spcPct val="110000"/>
              </a:lnSpc>
              <a:spcBef>
                <a:spcPts val="500"/>
              </a:spcBef>
              <a:spcAft>
                <a:spcPts val="0"/>
              </a:spcAft>
              <a:buClr>
                <a:schemeClr val="dk1"/>
              </a:buClr>
              <a:buSzPts val="1800"/>
              <a:buChar char="•"/>
            </a:pPr>
            <a:r>
              <a:rPr lang="en-GB"/>
              <a:t>Explain how integration strengthens institutional performance monitoring, student support, and quality assurance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3a255dab9da_0_15"/>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DEFINING THE CORE SYSTEMS – QA SYSTEMS</a:t>
            </a:r>
            <a:endParaRPr/>
          </a:p>
        </p:txBody>
      </p:sp>
      <p:graphicFrame>
        <p:nvGraphicFramePr>
          <p:cNvPr id="196" name="Google Shape;196;g3a255dab9da_0_15"/>
          <p:cNvGraphicFramePr/>
          <p:nvPr/>
        </p:nvGraphicFramePr>
        <p:xfrm>
          <a:off x="750095" y="2221992"/>
          <a:ext cx="3000000" cy="3000000"/>
        </p:xfrm>
        <a:graphic>
          <a:graphicData uri="http://schemas.openxmlformats.org/drawingml/2006/table">
            <a:tbl>
              <a:tblPr firstRow="1" bandRow="1">
                <a:noFill/>
                <a:tableStyleId>{DA115964-6F57-4A4A-8DBA-E16B20E20C64}</a:tableStyleId>
              </a:tblPr>
              <a:tblGrid>
                <a:gridCol w="2138350">
                  <a:extLst>
                    <a:ext uri="{9D8B030D-6E8A-4147-A177-3AD203B41FA5}">
                      <a16:colId xmlns:a16="http://schemas.microsoft.com/office/drawing/2014/main" val="20000"/>
                    </a:ext>
                  </a:extLst>
                </a:gridCol>
                <a:gridCol w="2138350">
                  <a:extLst>
                    <a:ext uri="{9D8B030D-6E8A-4147-A177-3AD203B41FA5}">
                      <a16:colId xmlns:a16="http://schemas.microsoft.com/office/drawing/2014/main" val="20001"/>
                    </a:ext>
                  </a:extLst>
                </a:gridCol>
                <a:gridCol w="2138350">
                  <a:extLst>
                    <a:ext uri="{9D8B030D-6E8A-4147-A177-3AD203B41FA5}">
                      <a16:colId xmlns:a16="http://schemas.microsoft.com/office/drawing/2014/main" val="20002"/>
                    </a:ext>
                  </a:extLst>
                </a:gridCol>
                <a:gridCol w="2138350">
                  <a:extLst>
                    <a:ext uri="{9D8B030D-6E8A-4147-A177-3AD203B41FA5}">
                      <a16:colId xmlns:a16="http://schemas.microsoft.com/office/drawing/2014/main" val="20003"/>
                    </a:ext>
                  </a:extLst>
                </a:gridCol>
                <a:gridCol w="213835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GB" sz="1800" u="none" strike="noStrike" cap="none"/>
                        <a:t>System</a:t>
                      </a:r>
                      <a:endParaRPr/>
                    </a:p>
                  </a:txBody>
                  <a:tcPr marL="91450" marR="91450" marT="45725" marB="45725"/>
                </a:tc>
                <a:tc>
                  <a:txBody>
                    <a:bodyPr/>
                    <a:lstStyle/>
                    <a:p>
                      <a:pPr marL="0" marR="0" lvl="0" indent="0" algn="l" rtl="0">
                        <a:spcBef>
                          <a:spcPts val="0"/>
                        </a:spcBef>
                        <a:spcAft>
                          <a:spcPts val="0"/>
                        </a:spcAft>
                        <a:buNone/>
                      </a:pPr>
                      <a:r>
                        <a:rPr lang="en-GB" sz="1800"/>
                        <a:t>Definition</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Common Platforms</a:t>
                      </a:r>
                      <a:endParaRPr/>
                    </a:p>
                  </a:txBody>
                  <a:tcPr marL="91450" marR="91450" marT="45725" marB="45725"/>
                </a:tc>
                <a:tc>
                  <a:txBody>
                    <a:bodyPr/>
                    <a:lstStyle/>
                    <a:p>
                      <a:pPr marL="0" marR="0" lvl="0" indent="0" algn="l" rtl="0">
                        <a:spcBef>
                          <a:spcPts val="0"/>
                        </a:spcBef>
                        <a:spcAft>
                          <a:spcPts val="0"/>
                        </a:spcAft>
                        <a:buNone/>
                      </a:pPr>
                      <a:r>
                        <a:rPr lang="en-GB" sz="1800"/>
                        <a:t>Example Data</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Institutional Role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HEMIS (Higher Education Management Information System)</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Centralized system that stores administrative, enrolment, and institutional performance data. Often national or institutional</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DHET HEMIS (South Africa), EMIS (Nigeria, Ghana), StatEduc (Kenya), UNESCO UIS templates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Enrolment counts, funding, staffing, graduations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National and institutional reporting, performance monitoring</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3a255dab9da_0_21"/>
          <p:cNvSpPr txBox="1">
            <a:spLocks noGrp="1"/>
          </p:cNvSpPr>
          <p:nvPr>
            <p:ph type="title"/>
          </p:nvPr>
        </p:nvSpPr>
        <p:spPr>
          <a:xfrm>
            <a:off x="838200" y="160337"/>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4000"/>
              <a:buFont typeface="Open Sans"/>
              <a:buNone/>
            </a:pPr>
            <a:r>
              <a:rPr lang="en-GB"/>
              <a:t>DEFINING THE CORE SYSTEMS – QA SYSTEMS</a:t>
            </a:r>
            <a:endParaRPr/>
          </a:p>
        </p:txBody>
      </p:sp>
      <p:graphicFrame>
        <p:nvGraphicFramePr>
          <p:cNvPr id="203" name="Google Shape;203;g3a255dab9da_0_21"/>
          <p:cNvGraphicFramePr/>
          <p:nvPr/>
        </p:nvGraphicFramePr>
        <p:xfrm>
          <a:off x="700088" y="2222500"/>
          <a:ext cx="3000000" cy="3000000"/>
        </p:xfrm>
        <a:graphic>
          <a:graphicData uri="http://schemas.openxmlformats.org/drawingml/2006/table">
            <a:tbl>
              <a:tblPr firstRow="1" bandRow="1">
                <a:noFill/>
                <a:tableStyleId>{DA115964-6F57-4A4A-8DBA-E16B20E20C64}</a:tableStyleId>
              </a:tblPr>
              <a:tblGrid>
                <a:gridCol w="2138350">
                  <a:extLst>
                    <a:ext uri="{9D8B030D-6E8A-4147-A177-3AD203B41FA5}">
                      <a16:colId xmlns:a16="http://schemas.microsoft.com/office/drawing/2014/main" val="20000"/>
                    </a:ext>
                  </a:extLst>
                </a:gridCol>
                <a:gridCol w="2138350">
                  <a:extLst>
                    <a:ext uri="{9D8B030D-6E8A-4147-A177-3AD203B41FA5}">
                      <a16:colId xmlns:a16="http://schemas.microsoft.com/office/drawing/2014/main" val="20001"/>
                    </a:ext>
                  </a:extLst>
                </a:gridCol>
                <a:gridCol w="2138350">
                  <a:extLst>
                    <a:ext uri="{9D8B030D-6E8A-4147-A177-3AD203B41FA5}">
                      <a16:colId xmlns:a16="http://schemas.microsoft.com/office/drawing/2014/main" val="20002"/>
                    </a:ext>
                  </a:extLst>
                </a:gridCol>
                <a:gridCol w="2138350">
                  <a:extLst>
                    <a:ext uri="{9D8B030D-6E8A-4147-A177-3AD203B41FA5}">
                      <a16:colId xmlns:a16="http://schemas.microsoft.com/office/drawing/2014/main" val="20003"/>
                    </a:ext>
                  </a:extLst>
                </a:gridCol>
                <a:gridCol w="213835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GB" sz="1800"/>
                        <a:t>System</a:t>
                      </a:r>
                      <a:endParaRPr/>
                    </a:p>
                  </a:txBody>
                  <a:tcPr marL="91450" marR="91450" marT="45725" marB="45725"/>
                </a:tc>
                <a:tc>
                  <a:txBody>
                    <a:bodyPr/>
                    <a:lstStyle/>
                    <a:p>
                      <a:pPr marL="0" marR="0" lvl="0" indent="0" algn="l" rtl="0">
                        <a:spcBef>
                          <a:spcPts val="0"/>
                        </a:spcBef>
                        <a:spcAft>
                          <a:spcPts val="0"/>
                        </a:spcAft>
                        <a:buNone/>
                      </a:pPr>
                      <a:r>
                        <a:rPr lang="en-GB" sz="1800"/>
                        <a:t>Definition</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Common Platforms</a:t>
                      </a:r>
                      <a:endParaRPr/>
                    </a:p>
                  </a:txBody>
                  <a:tcPr marL="91450" marR="91450" marT="45725" marB="45725"/>
                </a:tc>
                <a:tc>
                  <a:txBody>
                    <a:bodyPr/>
                    <a:lstStyle/>
                    <a:p>
                      <a:pPr marL="0" marR="0" lvl="0" indent="0" algn="l" rtl="0">
                        <a:spcBef>
                          <a:spcPts val="0"/>
                        </a:spcBef>
                        <a:spcAft>
                          <a:spcPts val="0"/>
                        </a:spcAft>
                        <a:buNone/>
                      </a:pPr>
                      <a:r>
                        <a:rPr lang="en-GB" sz="1800"/>
                        <a:t>Example Data</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Institutional Role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Lustria"/>
                        <a:buNone/>
                      </a:pPr>
                      <a:r>
                        <a:rPr lang="en-GB" sz="1800"/>
                        <a:t>QA Systems (Quality Assurance)</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Frameworks and databases for monitoring quality indicators, accreditation, and evaluation outcomes.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SAQAF (South Africa), NCHE-QAIS (Uganda), TEQSA QMS (Australia), QAA (UK)</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Accreditation reports, self-evaluations, quality metrics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Lustria"/>
                        <a:buNone/>
                      </a:pPr>
                      <a:r>
                        <a:rPr lang="en-GB" sz="1800"/>
                        <a:t>Ensures compliance and continuous improvement</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2004</Words>
  <Application>Microsoft Macintosh PowerPoint</Application>
  <PresentationFormat>Widescreen</PresentationFormat>
  <Paragraphs>181</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Calibri</vt:lpstr>
      <vt:lpstr>Lustria</vt:lpstr>
      <vt:lpstr>Open Sans</vt:lpstr>
      <vt:lpstr>Montserrat</vt:lpstr>
      <vt:lpstr>Arial</vt:lpstr>
      <vt:lpstr>Tema de Office</vt:lpstr>
      <vt:lpstr>PowerPoint Presentation</vt:lpstr>
      <vt:lpstr>Strategic partners</vt:lpstr>
      <vt:lpstr>Youth Mobility for Africa</vt:lpstr>
      <vt:lpstr>Technology Integration, Feedback, &amp; Learning Analytics</vt:lpstr>
      <vt:lpstr>LESSON 1:  INTEGRATED DATA ECOSYSTEM</vt:lpstr>
      <vt:lpstr>LESSON 1:  INTEGRATED DATA ECOSYSTEM  </vt:lpstr>
      <vt:lpstr>OVERVIEW</vt:lpstr>
      <vt:lpstr>DEFINING THE CORE SYSTEMS – QA SYSTEMS</vt:lpstr>
      <vt:lpstr>DEFINING THE CORE SYSTEMS – QA SYSTEMS</vt:lpstr>
      <vt:lpstr>DEFINING THE CORE SYSTEMS - LMS</vt:lpstr>
      <vt:lpstr>THE DATA SILO CHALLENGE</vt:lpstr>
      <vt:lpstr>THE INTEGRATION MANDATE</vt:lpstr>
      <vt:lpstr>HOW HEMIS, QA, AND LMS SYSTEMS COMPLEMENT EACH OTHER</vt:lpstr>
      <vt:lpstr>HOW HEMIS, QA, AND LMS SYSTEMS COMPLEMENT EACH OTHER (CONT’D)</vt:lpstr>
      <vt:lpstr>HOW HEMIS, QA, AND LMS SYSTEMS COMPLEMENT EACH OTHER (CONT’D)</vt:lpstr>
      <vt:lpstr>TECHNICAL PREREQUISITES</vt:lpstr>
      <vt:lpstr>PREREQUISITE 1: DATA STANDARDS</vt:lpstr>
      <vt:lpstr>PREREQUISITE 2: API’S (THE DATA BRIDGE)</vt:lpstr>
      <vt:lpstr>PREREQUISITE 3: THE REAL-TIME SYNCHRONISATION</vt:lpstr>
      <vt:lpstr>BENEFITS OF A UNIFIED DATA ECOSYSTEM</vt:lpstr>
      <vt:lpstr>KEY TAKEAWAYS AND 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Eloi Espósito</dc:creator>
  <cp:lastModifiedBy>Kibrome M Haile</cp:lastModifiedBy>
  <cp:revision>1</cp:revision>
  <dcterms:created xsi:type="dcterms:W3CDTF">2023-06-29T15:28:25Z</dcterms:created>
  <dcterms:modified xsi:type="dcterms:W3CDTF">2026-07-16T12:51:26Z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