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12192000"/>
  <p:notesSz cx="6858000" cy="9144000"/>
  <p:embeddedFontLst>
    <p:embeddedFont>
      <p:font typeface="Montserrat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7083">
          <p15:clr>
            <a:srgbClr val="A4A3A4"/>
          </p15:clr>
        </p15:guide>
      </p15:sldGuideLst>
    </p:ext>
    <p:ext uri="GoogleSlidesCustomDataVersion2">
      <go:slidesCustomData xmlns:go="http://customooxmlschemas.google.com/" r:id="rId42" roundtripDataSignature="AMtx7mhartN7IR0uWf0pe/rgZE70TjJQ7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F294AAB-3461-41A9-AC32-F710564B5163}">
  <a:tblStyle styleId="{6F294AAB-3461-41A9-AC32-F710564B516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708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italic.fntdata"/><Relationship Id="rId20" Type="http://schemas.openxmlformats.org/officeDocument/2006/relationships/slide" Target="slides/slide14.xml"/><Relationship Id="rId42" Type="http://customschemas.google.com/relationships/presentationmetadata" Target="metadata"/><Relationship Id="rId41" Type="http://schemas.openxmlformats.org/officeDocument/2006/relationships/font" Target="fonts/Montserrat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Montserrat-bold.fntdata"/><Relationship Id="rId16" Type="http://schemas.openxmlformats.org/officeDocument/2006/relationships/slide" Target="slides/slide10.xml"/><Relationship Id="rId38" Type="http://schemas.openxmlformats.org/officeDocument/2006/relationships/font" Target="fonts/Montserrat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997f5ac1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997f5ac1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997f5ac18a_0_5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997f5ac18a_0_5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997f5ac18a_0_12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997f5ac18a_0_12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997f5ac18a_0_19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997f5ac18a_0_19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997f5ac18a_0_26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997f5ac18a_0_26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997f5ac18a_0_33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997f5ac18a_0_33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997f5ac18a_0_39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997f5ac18a_0_39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997f5ac18a_0_46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997f5ac18a_0_46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97f5ac18a_0_53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3997f5ac18a_0_53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997f5ac18a_0_60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997f5ac18a_0_60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997f5ac18a_0_67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997f5ac18a_0_67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997f5ac18a_0_74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997f5ac18a_0_74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997f5ac18a_0_81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997f5ac18a_0_81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997f5ac18a_0_88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997f5ac18a_0_88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997f5ac18a_0_95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997f5ac18a_0_95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997f5ac18a_0_102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3997f5ac18a_0_102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997f5ac18a_0_109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3997f5ac18a_0_109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997f5ac18a_0_116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997f5ac18a_0_116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997f5ac18a_0_122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997f5ac18a_0_122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997f5ac18a_0_129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997f5ac18a_0_129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997f5ac18a_0_136:notes"/>
          <p:cNvSpPr txBox="1"/>
          <p:nvPr>
            <p:ph idx="1" type="body"/>
          </p:nvPr>
        </p:nvSpPr>
        <p:spPr>
          <a:xfrm>
            <a:off x="685784" y="434339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997f5ac18a_0_136:notes"/>
          <p:cNvSpPr/>
          <p:nvPr>
            <p:ph idx="2" type="sldImg"/>
          </p:nvPr>
        </p:nvSpPr>
        <p:spPr>
          <a:xfrm>
            <a:off x="381495" y="685791"/>
            <a:ext cx="609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10" Type="http://schemas.openxmlformats.org/officeDocument/2006/relationships/image" Target="../media/image4.png"/><Relationship Id="rId9" Type="http://schemas.openxmlformats.org/officeDocument/2006/relationships/image" Target="../media/image7.png"/><Relationship Id="rId5" Type="http://schemas.openxmlformats.org/officeDocument/2006/relationships/image" Target="../media/image26.jpg"/><Relationship Id="rId6" Type="http://schemas.openxmlformats.org/officeDocument/2006/relationships/image" Target="../media/image3.jpg"/><Relationship Id="rId7" Type="http://schemas.openxmlformats.org/officeDocument/2006/relationships/image" Target="../media/image28.png"/><Relationship Id="rId8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o&#10;&#10;Descripción generada automáticamente" id="12" name="Google Shape;1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5706" y="0"/>
            <a:ext cx="967529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de una cara feliz&#10;&#10;Descripción generada automáticamente con confianza baja" id="13" name="Google Shape;1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4856" y="2382717"/>
            <a:ext cx="6090377" cy="19001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, food&#10;&#10;Description automatically generated" id="14" name="Google Shape;14;p13"/>
          <p:cNvPicPr preferRelativeResize="0"/>
          <p:nvPr/>
        </p:nvPicPr>
        <p:blipFill rotWithShape="1">
          <a:blip r:embed="rId4">
            <a:alphaModFix/>
          </a:blip>
          <a:srcRect b="0" l="0" r="55732" t="0"/>
          <a:stretch/>
        </p:blipFill>
        <p:spPr>
          <a:xfrm>
            <a:off x="9240986" y="349670"/>
            <a:ext cx="2642535" cy="128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80256" y="5760644"/>
            <a:ext cx="754174" cy="915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, food, plate&#10;&#10;Description automatically generated" id="16" name="Google Shape;1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62253" y="5818922"/>
            <a:ext cx="1167274" cy="771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34133" y="5571461"/>
            <a:ext cx="2019829" cy="11164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pción generada automáticamente con confianza baja" id="18" name="Google Shape;1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02427" y="192369"/>
            <a:ext cx="1996809" cy="119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52467" y="580030"/>
            <a:ext cx="1022827" cy="107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842722" y="5860630"/>
            <a:ext cx="2419350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" name="Google Shape;2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luz, reloj&#10;&#10;Descripción generada automáticamente" id="26" name="Google Shape;26;p14"/>
          <p:cNvPicPr preferRelativeResize="0"/>
          <p:nvPr/>
        </p:nvPicPr>
        <p:blipFill rotWithShape="1">
          <a:blip r:embed="rId2">
            <a:alphaModFix/>
          </a:blip>
          <a:srcRect b="2466" l="745" r="1814" t="6121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4"/>
          <p:cNvSpPr txBox="1"/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32" name="Google Shape;3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luz, reloj&#10;&#10;Descripción generada automáticamente" id="34" name="Google Shape;34;p15"/>
          <p:cNvPicPr preferRelativeResize="0"/>
          <p:nvPr/>
        </p:nvPicPr>
        <p:blipFill rotWithShape="1">
          <a:blip r:embed="rId2">
            <a:alphaModFix/>
          </a:blip>
          <a:srcRect b="2466" l="745" r="1814" t="6121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5"/>
          <p:cNvSpPr txBox="1"/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41" name="Google Shape;4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y objetos">
  <p:cSld name="1_Título y objeto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b="1" sz="360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48" name="Google Shape;4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luz, reloj&#10;&#10;Descripción generada automáticamente" id="50" name="Google Shape;50;p17"/>
          <p:cNvPicPr preferRelativeResize="0"/>
          <p:nvPr/>
        </p:nvPicPr>
        <p:blipFill rotWithShape="1">
          <a:blip r:embed="rId2">
            <a:alphaModFix/>
          </a:blip>
          <a:srcRect b="0" l="21648" r="-1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3" name="Google Shape;5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os objetos">
  <p:cSld name="1_Dos objeto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>
                <a:solidFill>
                  <a:srgbClr val="E94E1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63" name="Google Shape;6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ació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/>
          <p:nvPr>
            <p:ph type="title"/>
          </p:nvPr>
        </p:nvSpPr>
        <p:spPr>
          <a:xfrm>
            <a:off x="838200" y="3183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b="1" sz="360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73" name="Google Shape;7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78" name="Google Shape;7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  <a:defRPr b="1" sz="280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2" name="Google Shape;82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86" name="Google Shape;8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  <a:defRPr sz="2800">
                <a:solidFill>
                  <a:srgbClr val="E94E1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1" name="Google Shape;9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94" name="Google Shape;9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En blanco">
  <p:cSld name="1_En blanco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99" name="Google Shape;9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>
  <p:cSld name="Comparació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luz, reloj&#10;&#10;Descripción generada automáticamente" id="101" name="Google Shape;101;p24"/>
          <p:cNvPicPr preferRelativeResize="0"/>
          <p:nvPr/>
        </p:nvPicPr>
        <p:blipFill rotWithShape="1">
          <a:blip r:embed="rId2">
            <a:alphaModFix/>
          </a:blip>
          <a:srcRect b="2466" l="745" r="1814" t="6121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4"/>
          <p:cNvSpPr txBox="1"/>
          <p:nvPr>
            <p:ph type="title"/>
          </p:nvPr>
        </p:nvSpPr>
        <p:spPr>
          <a:xfrm>
            <a:off x="838200" y="1682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4" name="Google Shape;104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6" name="Google Shape;106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110" name="Google Shape;11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luz, reloj&#10;&#10;Descripción generada automáticamente" id="112" name="Google Shape;112;p25"/>
          <p:cNvPicPr preferRelativeResize="0"/>
          <p:nvPr/>
        </p:nvPicPr>
        <p:blipFill rotWithShape="1">
          <a:blip r:embed="rId2">
            <a:alphaModFix/>
          </a:blip>
          <a:srcRect b="2466" l="745" r="1814" t="6121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 txBox="1"/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117" name="Google Shape;11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olo el título">
  <p:cSld name="1_Solo el título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title"/>
          </p:nvPr>
        </p:nvSpPr>
        <p:spPr>
          <a:xfrm>
            <a:off x="838200" y="2737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b="1" sz="3600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 dibujo de una cara feliz&#10;&#10;Descripción generada automáticamente con confianza baja" id="123" name="Google Shape;123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997f5ac18a_0_19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26" name="Google Shape;126;g3997f5ac18a_0_19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27" name="Google Shape;127;g3997f5ac18a_0_19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b="1" i="0" sz="4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jpg"/><Relationship Id="rId10" Type="http://schemas.openxmlformats.org/officeDocument/2006/relationships/image" Target="../media/image14.jp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Relationship Id="rId4" Type="http://schemas.openxmlformats.org/officeDocument/2006/relationships/image" Target="../media/image17.jpg"/><Relationship Id="rId9" Type="http://schemas.openxmlformats.org/officeDocument/2006/relationships/image" Target="../media/image19.jpg"/><Relationship Id="rId5" Type="http://schemas.openxmlformats.org/officeDocument/2006/relationships/image" Target="../media/image24.png"/><Relationship Id="rId6" Type="http://schemas.openxmlformats.org/officeDocument/2006/relationships/image" Target="../media/image13.jpg"/><Relationship Id="rId7" Type="http://schemas.openxmlformats.org/officeDocument/2006/relationships/image" Target="../media/image18.jpg"/><Relationship Id="rId8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youtu.be/W4laoKuHbD0?si=c8j75aju8qwlBLMj" TargetMode="External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atc.ac.tz/storage/documents/1751304421.pdf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"/>
          <p:cNvSpPr txBox="1"/>
          <p:nvPr>
            <p:ph type="title"/>
          </p:nvPr>
        </p:nvSpPr>
        <p:spPr>
          <a:xfrm>
            <a:off x="838200" y="2323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</a:pPr>
            <a:r>
              <a:rPr lang="en-GB"/>
              <a:t>Strategic partners</a:t>
            </a:r>
            <a:endParaRPr/>
          </a:p>
        </p:txBody>
      </p:sp>
      <p:pic>
        <p:nvPicPr>
          <p:cNvPr id="137" name="Google Shape;13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2707" y="5069092"/>
            <a:ext cx="2631469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, nombre de la empresa&#10;&#10;Descripción generada automáticamente" id="138" name="Google Shape;138;p2"/>
          <p:cNvPicPr preferRelativeResize="0"/>
          <p:nvPr/>
        </p:nvPicPr>
        <p:blipFill rotWithShape="1">
          <a:blip r:embed="rId4">
            <a:alphaModFix/>
          </a:blip>
          <a:srcRect b="25201" l="25551" r="26393" t="30516"/>
          <a:stretch/>
        </p:blipFill>
        <p:spPr>
          <a:xfrm>
            <a:off x="647700" y="3585844"/>
            <a:ext cx="2510783" cy="11654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139" name="Google Shape;13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26585" y="2077949"/>
            <a:ext cx="2122073" cy="1040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Texto&#10;&#10;Descripción generada automáticamente" id="140" name="Google Shape;140;p2"/>
          <p:cNvPicPr preferRelativeResize="0"/>
          <p:nvPr/>
        </p:nvPicPr>
        <p:blipFill rotWithShape="1">
          <a:blip r:embed="rId6">
            <a:alphaModFix/>
          </a:blip>
          <a:srcRect b="23831" l="0" r="0" t="26578"/>
          <a:stretch/>
        </p:blipFill>
        <p:spPr>
          <a:xfrm>
            <a:off x="4962739" y="2053158"/>
            <a:ext cx="4363846" cy="1090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faz de usuario gráfica, Texto, Aplicación&#10;&#10;Descripción generada automáticamente" id="141" name="Google Shape;141;p2"/>
          <p:cNvPicPr preferRelativeResize="0"/>
          <p:nvPr/>
        </p:nvPicPr>
        <p:blipFill rotWithShape="1">
          <a:blip r:embed="rId7">
            <a:alphaModFix/>
          </a:blip>
          <a:srcRect b="25180" l="14563" r="12547" t="33629"/>
          <a:stretch/>
        </p:blipFill>
        <p:spPr>
          <a:xfrm>
            <a:off x="5576824" y="3473814"/>
            <a:ext cx="3655398" cy="10405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pción generada automáticamente" id="142" name="Google Shape;142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4167" y="2298670"/>
            <a:ext cx="2407710" cy="4895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, nombre de la empresa&#10;&#10;Descripción generada automáticamente" id="143" name="Google Shape;143;p2"/>
          <p:cNvPicPr preferRelativeResize="0"/>
          <p:nvPr/>
        </p:nvPicPr>
        <p:blipFill rotWithShape="1">
          <a:blip r:embed="rId9">
            <a:alphaModFix/>
          </a:blip>
          <a:srcRect b="0" l="26414" r="28058" t="0"/>
          <a:stretch/>
        </p:blipFill>
        <p:spPr>
          <a:xfrm>
            <a:off x="3515624" y="3299289"/>
            <a:ext cx="1562571" cy="17288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Diagrama&#10;&#10;Descripción generada automáticamente" id="144" name="Google Shape;144;p2"/>
          <p:cNvPicPr preferRelativeResize="0"/>
          <p:nvPr/>
        </p:nvPicPr>
        <p:blipFill rotWithShape="1">
          <a:blip r:embed="rId10">
            <a:alphaModFix/>
          </a:blip>
          <a:srcRect b="0" l="28616" r="27145" t="0"/>
          <a:stretch/>
        </p:blipFill>
        <p:spPr>
          <a:xfrm>
            <a:off x="9658347" y="3228065"/>
            <a:ext cx="1504953" cy="17136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o&#10;&#10;Descripción generada automáticamente con confianza media" id="145" name="Google Shape;145;p2"/>
          <p:cNvPicPr preferRelativeResize="0"/>
          <p:nvPr/>
        </p:nvPicPr>
        <p:blipFill rotWithShape="1">
          <a:blip r:embed="rId11">
            <a:alphaModFix/>
          </a:blip>
          <a:srcRect b="0" l="35251" r="24325" t="3574"/>
          <a:stretch/>
        </p:blipFill>
        <p:spPr>
          <a:xfrm>
            <a:off x="3714145" y="1918937"/>
            <a:ext cx="1248594" cy="1500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cono&#10;&#10;Descripción generada automáticamente" id="146" name="Google Shape;146;p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905500" y="5442942"/>
            <a:ext cx="2732531" cy="577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/>
          <p:nvPr/>
        </p:nvSpPr>
        <p:spPr>
          <a:xfrm>
            <a:off x="0" y="1644660"/>
            <a:ext cx="12192000" cy="5213340"/>
          </a:xfrm>
          <a:prstGeom prst="rect">
            <a:avLst/>
          </a:prstGeom>
          <a:solidFill>
            <a:srgbClr val="903F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pez, oscuro&#10;&#10;Descripción generada automáticamente"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896608">
            <a:off x="3664492" y="835184"/>
            <a:ext cx="13577694" cy="595913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"/>
          <p:cNvSpPr txBox="1"/>
          <p:nvPr>
            <p:ph type="title"/>
          </p:nvPr>
        </p:nvSpPr>
        <p:spPr>
          <a:xfrm>
            <a:off x="838200" y="29123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</a:pPr>
            <a:r>
              <a:rPr lang="en-GB"/>
              <a:t>Youth Mobility for Africa</a:t>
            </a:r>
            <a:endParaRPr/>
          </a:p>
        </p:txBody>
      </p:sp>
      <p:sp>
        <p:nvSpPr>
          <p:cNvPr id="154" name="Google Shape;154;p3"/>
          <p:cNvSpPr txBox="1"/>
          <p:nvPr>
            <p:ph idx="1" type="body"/>
          </p:nvPr>
        </p:nvSpPr>
        <p:spPr>
          <a:xfrm>
            <a:off x="838200" y="2075661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>
                <a:solidFill>
                  <a:schemeClr val="lt1"/>
                </a:solidFill>
              </a:rPr>
              <a:t>The flagship initiative on </a:t>
            </a:r>
            <a:r>
              <a:rPr b="1" lang="en-GB">
                <a:solidFill>
                  <a:srgbClr val="F9B233"/>
                </a:solidFill>
              </a:rPr>
              <a:t>Youth Mobility for Africa </a:t>
            </a:r>
            <a:r>
              <a:rPr lang="en-GB">
                <a:solidFill>
                  <a:schemeClr val="lt1"/>
                </a:solidFill>
              </a:rPr>
              <a:t>promotes opportunities for learning mobility on the continent and between Africa and the EU. </a:t>
            </a:r>
            <a:endParaRPr/>
          </a:p>
          <a:p>
            <a:pPr indent="0" lvl="0" marL="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en-GB">
                <a:solidFill>
                  <a:schemeClr val="lt1"/>
                </a:solidFill>
              </a:rPr>
              <a:t>It supports cooperation in higher education and skills development, strengthens regional and continental harmonisation mechanisms, while promoting Africa as a study destination. Thereby, the initiative contributes to youth empowerment for sustainable employability and active citizenship. </a:t>
            </a:r>
            <a:endParaRPr/>
          </a:p>
          <a:p>
            <a:pPr indent="0" lvl="0" marL="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en-GB">
                <a:solidFill>
                  <a:srgbClr val="F9B233"/>
                </a:solidFill>
              </a:rPr>
              <a:t>The Youth Mobility for Africa flagship initiative is part of the Global Gateway Africa-Europe Investment Package. </a:t>
            </a:r>
            <a:endParaRPr/>
          </a:p>
        </p:txBody>
      </p:sp>
      <p:pic>
        <p:nvPicPr>
          <p:cNvPr id="155" name="Google Shape;155;p3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5973" y="2452222"/>
            <a:ext cx="3174301" cy="19067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con letras&#10;&#10;Descripción generada automáticamente con confianza baja" id="156" name="Google Shape;15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52517" y="6061235"/>
            <a:ext cx="1805763" cy="5435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flag with white stars&#10;&#10;Description automatically generated" id="157" name="Google Shape;15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67214" y="3162300"/>
            <a:ext cx="1291066" cy="876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97f5ac18a_0_0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 3</a:t>
            </a:r>
            <a:endParaRPr/>
          </a:p>
        </p:txBody>
      </p:sp>
      <p:sp>
        <p:nvSpPr>
          <p:cNvPr id="163" name="Google Shape;163;g3997f5ac18a_0_0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Feedback-to-Action: Integrating Surveys and Tracer Studies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997f5ac18a_0_5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Feedback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3997f5ac18a_0_5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Collecting student feedback is a critical component of QA and continuous improvement in higher education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feedback can be obtained within the LMS environment or other dedicated survey platforms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3997f5ac18a_0_5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Moodle has a built in </a:t>
            </a: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Feedback activity module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create custom course or instructor evaluations and quick polls on student satisfaction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Supports anonymity and questions are customisable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Collected data can be aggregated to QA systems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3997f5ac18a_0_5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LMS Tools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97f5ac18a_0_12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Feedback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997f5ac18a_0_12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Moodle’s Feedback tool enables writing one’s own questions tailored to the specific information sought: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1" marL="9271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Likert scales, multiple-choice, short/long answer, etc.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Example, towards the end of a semester, an instructor can set up a Feedback survey asking students about their satisfaction with various aspects of the course, the effectiveness of teaching methods, and suggestions for improvement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3997f5ac18a_0_12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major advantage of using an LMS for student feedback is immediacy and accessibility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are already using the LMS regularly for their coursework, so a feedback survey with the LMS meets them where they are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997f5ac18a_0_12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Moodle’s Feedback Tools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997f5ac18a_0_19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Feedback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997f5ac18a_0_19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Often increases response rates compared to sending an external survey link via email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Responses can be anonymised encouraging honest, candid responses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Once students have completed a Feedback survey, Moodle automatically aggregates the results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997f5ac18a_0_19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instructor can view a summary report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quantitative questions, Moodle will display charts or tables (e.g., a bar chart showing how many students chose “Strongly Agree” vs “Agree” etc. for each question)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997f5ac18a_0_19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Moodle’s Feedback Tools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997f5ac18a_0_26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Feedback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997f5ac18a_0_26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qualitative open-ended questions, Moodle lists the responses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results can be downloaded (CSV, Excel) for further analysis or record-keeping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3997f5ac18a_0_26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the same feedback questions are used across multiple course sections or terms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Reuse of questions is supported via templates and compare results over time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3997f5ac18a_0_26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Moodle’s Feedback Tools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997f5ac18a_0_33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YouTube video embedded in the LMS</a:t>
            </a:r>
            <a:endParaRPr b="0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997f5ac18a_0_33"/>
          <p:cNvSpPr txBox="1"/>
          <p:nvPr>
            <p:ph idx="1" type="body"/>
          </p:nvPr>
        </p:nvSpPr>
        <p:spPr>
          <a:xfrm>
            <a:off x="1044964" y="5523540"/>
            <a:ext cx="102753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Feedback on Moodle (5.18mins)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https://youtu.be/W4laoKuHbD0?si=c8j75aju8qwlBLMj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g3997f5ac18a_0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96174" y="1661667"/>
            <a:ext cx="6462801" cy="3697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97f5ac18a_0_39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Alumni Tracer Studies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997f5ac18a_0_39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Vital for closing the loop in QA and long-term planning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Alumni provide feedback on how well the education they received prepared them for careers or further studies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Provides a valuable outside perspective on programme quality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997f5ac18a_0_39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Enables determination of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Employability of graduates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Identification of areas for improvement of the student experience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Curriculum relevance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997f5ac18a_0_39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Reflecting from the Outside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997f5ac18a_0_46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Alumni Tracer Studies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997f5ac18a_0_46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policies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support services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Curriculum reviewsWhere skills gaps or </a:t>
            </a: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misalignments 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between curriculum and industry needs are identified → </a:t>
            </a: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curriculum redesign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 career services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997f5ac18a_0_46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997f5ac18a_0_46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Reflecting from the Outside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997f5ac18a_0_53"/>
          <p:cNvSpPr txBox="1"/>
          <p:nvPr>
            <p:ph type="title"/>
          </p:nvPr>
        </p:nvSpPr>
        <p:spPr>
          <a:xfrm>
            <a:off x="609562" y="24494"/>
            <a:ext cx="57033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 Study</a:t>
            </a:r>
            <a:endParaRPr b="0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3997f5ac18a_0_53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 (ATC), Tanzania, conducted a tracer study (2025) covering its graduates from the 2022/2023 cohort across multiple technical and engineering programs.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aim was to assess employment outcomes, training relevance, and graduate satisfaction with training experiences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997f5ac18a_0_53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findings were intended to inform curriculum reviews, resource allocation, and infrastructure upgrades to strengthen graduate employability.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en-GB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Developed from:</a:t>
            </a:r>
            <a:br>
              <a:rPr b="0" i="0" lang="en-GB" sz="1300" u="none" cap="none" strike="noStrike"/>
            </a:br>
            <a:r>
              <a:rPr b="0" i="1" lang="en-GB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 (ATC). (2025). Graduate Tracer Study Report, June 2025. Retrieved from </a:t>
            </a:r>
            <a:r>
              <a:rPr b="0" i="1" lang="en-GB" sz="13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https://www.atc.ac.tz/storage/documents/1751304421.pdf</a:t>
            </a:r>
            <a:r>
              <a:rPr b="0" i="1" lang="en-GB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3997f5ac18a_0_53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College: Context and Purpose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997f5ac18a_0_60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Target population: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666 graduates from ATC’s technical and engineering programmes at  for the 2022/2023 graduating class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Response: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586 alumni responded (≈ 88% response rate) via online and manual questionnaires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3997f5ac18a_0_60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Quantitative measures: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Employment status six months after graduation (formal employment, self-employment, further studies, unemployed)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Disaggregations by program, gender, and specialization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Job search duration, sector of employment, satisfaction with the job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997f5ac18a_0_60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College: Methodology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997f5ac18a_0_60"/>
          <p:cNvSpPr txBox="1"/>
          <p:nvPr/>
        </p:nvSpPr>
        <p:spPr>
          <a:xfrm>
            <a:off x="609998" y="26780"/>
            <a:ext cx="57033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 Study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997f5ac18a_0_67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Qualitative feedback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Open-ended questions invited graduates to reflect on how training prepared them, what was lacking, and suggestions for enhancement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997f5ac18a_0_67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Analysis Techniques: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Quantitative data were summarized by descriptive statistics (percentages, cross-tabulations) to present rates and distributions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Qualitative responses were thematically coded to identify recurring concerns and improvement suggestions.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997f5ac18a_0_67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College: Methodology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3997f5ac18a_0_67"/>
          <p:cNvSpPr txBox="1"/>
          <p:nvPr/>
        </p:nvSpPr>
        <p:spPr>
          <a:xfrm>
            <a:off x="609998" y="26780"/>
            <a:ext cx="57033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 Study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97f5ac18a_0_74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Employment Statistics: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27.1% of graduates secured formal employment within six months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12.5% engaged in self-employment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3997f5ac18a_0_74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28.6% pursued further studies (per the report’s executive summary)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Approximately 28–31% remained unemployed and job-seeking at six months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997f5ac18a_0_74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College: Key Findings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3997f5ac18a_0_74"/>
          <p:cNvSpPr txBox="1"/>
          <p:nvPr/>
        </p:nvSpPr>
        <p:spPr>
          <a:xfrm>
            <a:off x="609998" y="26780"/>
            <a:ext cx="57033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 Study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997f5ac18a_0_81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Qualitative Themes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Overemphasis on theory with limited hands-on or workshop-based training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Insufficient practical facilities (labs, updated machinery, software tools)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Irrelevant modules or outdated content not aligned with industry practice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997f5ac18a_0_81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Heavy workloads and tight schedules that leave little time for applied tasks or fieldwork (ATC, 2025)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Requests for stronger industrial linkages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997f5ac18a_0_81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College: Key Findings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997f5ac18a_0_81"/>
          <p:cNvSpPr txBox="1"/>
          <p:nvPr/>
        </p:nvSpPr>
        <p:spPr>
          <a:xfrm>
            <a:off x="609998" y="26780"/>
            <a:ext cx="57033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 Study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997f5ac18a_0_88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Reduction of purely theoretical courses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introduction of project-based learning modules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Upgrade of lab and workshop equipment,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focusing on the disciplines graduates reported as deficient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Longer internship attachments and field exposure,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sometimes coordinated with industry partners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997f5ac18a_0_88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Hiring faculty with stronger hands-on and industry experience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offering professional development to current instructors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Adjusting timetables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allow more time for labs and practical exercises rather than overloaded theoretical schedules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997f5ac18a_0_88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Arusha Technical College: Institutional Responses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3997f5ac18a_0_88"/>
          <p:cNvSpPr txBox="1"/>
          <p:nvPr/>
        </p:nvSpPr>
        <p:spPr>
          <a:xfrm>
            <a:off x="609998" y="26780"/>
            <a:ext cx="5703300" cy="13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Case Study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997f5ac18a_0_95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Lessons for Strategic Planning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997f5ac18a_0_95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Different forms of student and alumni feedback can be systematically collected, integrated, and applied to strengthen institutional decision-making in universities.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satisfaction surveys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Course evaluations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Engagement polls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Alumni tracer studies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997f5ac18a_0_95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Example: A university conducted an online tracer study targeting their 2010-2021 cohort of engineering graduates. The aim was to inform areas for curriculum modernisation, identify outdated competencies, and enhance industrial relevance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997f5ac18a_0_95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Structured Use of Feedback Data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997f5ac18a_0_102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Lessons for Strategic Planning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997f5ac18a_0_102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Adopted mixed method approach combining structured survey items (quantitative) and open-ended questions (qualitative)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Quantitative elements included employment status, time-to-employment after graduation, income range, further studies pursued, and relevance of job to field of study.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997f5ac18a_0_102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Qualitative elements captured included alumni opinions on curriculum strengths and weaknesses, suggestions for new courses or teaching methods, reflections on workplace readiness and gaps in practical skills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online survey was developed using LimeSurvey, an open-source tool compatible with institutional SIS (Student Information System) exports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997f5ac18a_0_102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Tracer Study Example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997f5ac18a_0_109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Lessons for Strategic Planning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3997f5ac18a_0_109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Alumni were invited via email and social media announcements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university employed a data pipeline connecting three core systems: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SIS (Student Information System)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Tracer survey database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QA review portal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3997f5ac18a_0_109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structure allows the Quality Assurance Department to merge qualitative text responses, which are coded thematically, with quantitative employment data, facilitating multidimensional analysis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3997f5ac18a_0_109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Tracer Study Example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997f5ac18a_0_116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Lessons for Strategic Planning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3997f5ac18a_0_116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Tracer Study Example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7" name="Google Shape;297;g3997f5ac18a_0_116"/>
          <p:cNvGraphicFramePr/>
          <p:nvPr/>
        </p:nvGraphicFramePr>
        <p:xfrm>
          <a:off x="1306205" y="22860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{6F294AAB-3461-41A9-AC32-F710564B5163}</a:tableStyleId>
              </a:tblPr>
              <a:tblGrid>
                <a:gridCol w="2455675"/>
                <a:gridCol w="3753175"/>
                <a:gridCol w="4023100"/>
              </a:tblGrid>
              <a:tr h="397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Data Source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Key Data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Integration Method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SIS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Student ID, degree program, graduation year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Serves as the master record and unique identifier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Tracer Survey Database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Employment, income, qualitative comments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Joined via Student ID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QA Review Portal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Program-level analytics dashboards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Receives merged dataset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1475" marB="41475" marR="43525" marL="43525">
                    <a:lnL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997f5ac18a_0_122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Lessons for Strategic Planning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997f5ac18a_0_122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Open-ended alumni responses categorized and coded into recurrent themes such as: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“Skills mismatch between curriculum and industry”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“Limited practical or lab exposure”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“Outdated software and technical tools”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“Strong theoretical foundation but weak application”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3997f5ac18a_0_122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Coded themes converted into numerical labels (e.g., Theme 1, Theme 2) and analyzed alongside employment outcomes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6990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Linkage enabled cross-tabulation, e.g., determining if alumni reporting “skills mismatch” had longer job search durations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997f5ac18a_0_122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Tracer Study Example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997f5ac18a_0_129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Lessons for Strategic Planning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g3997f5ac18a_0_129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Findings and insights: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72% of respondents were employed within two years of graduation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18% were self-employed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55% reported working in fields directly related to their degrees (</a:t>
            </a: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45% were working in fields NOT related to their degrees!</a:t>
            </a: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3997f5ac18a_0_129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Findings and insights: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43% suggested that the technical curricula had not evolved to meet new industry standards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“Our theoretical foundation is strong, but industry expects proficiency in new simulation tools not taught during our studies.”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“Internship periods are too short to acquire meaningful exposure”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3997f5ac18a_0_129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Tracer Study Example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997f5ac18a_0_136"/>
          <p:cNvSpPr txBox="1"/>
          <p:nvPr>
            <p:ph type="title"/>
          </p:nvPr>
        </p:nvSpPr>
        <p:spPr>
          <a:xfrm>
            <a:off x="1117600" y="213783"/>
            <a:ext cx="140208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40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 Lessons for Strategic Planning</a:t>
            </a:r>
            <a:endParaRPr b="1" sz="40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3997f5ac18a_0_136"/>
          <p:cNvSpPr txBox="1"/>
          <p:nvPr>
            <p:ph idx="1" type="body"/>
          </p:nvPr>
        </p:nvSpPr>
        <p:spPr>
          <a:xfrm>
            <a:off x="609562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-34925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Findings presented to University Senate Curriculum Committee who recommended: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Structured curriculum review of the College of Engineering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Expansion of industrial internships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Addition of new modules in the curriculum to fill identified gaps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1" marL="965200" marR="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−"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Investing in laboratory modernisation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3997f5ac18a_0_136"/>
          <p:cNvSpPr txBox="1"/>
          <p:nvPr>
            <p:ph idx="1" type="body"/>
          </p:nvPr>
        </p:nvSpPr>
        <p:spPr>
          <a:xfrm>
            <a:off x="6231903" y="1604514"/>
            <a:ext cx="5353500" cy="46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are major proposed changes that would be fed into the university’s strategic planning documents, especially as they would require major significant resources to implement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3997f5ac18a_0_136"/>
          <p:cNvSpPr/>
          <p:nvPr/>
        </p:nvSpPr>
        <p:spPr>
          <a:xfrm>
            <a:off x="6313323" y="324953"/>
            <a:ext cx="5224500" cy="1144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Tracer Study Example</a:t>
            </a:r>
            <a:endParaRPr b="0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"/>
          <p:cNvSpPr txBox="1"/>
          <p:nvPr>
            <p:ph type="title"/>
          </p:nvPr>
        </p:nvSpPr>
        <p:spPr>
          <a:xfrm>
            <a:off x="831850" y="9858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r>
              <a:rPr lang="en-GB"/>
              <a:t>NEW SECTION</a:t>
            </a:r>
            <a:endParaRPr/>
          </a:p>
        </p:txBody>
      </p:sp>
      <p:sp>
        <p:nvSpPr>
          <p:cNvPr id="327" name="Google Shape;327;p5"/>
          <p:cNvSpPr txBox="1"/>
          <p:nvPr>
            <p:ph idx="1" type="body"/>
          </p:nvPr>
        </p:nvSpPr>
        <p:spPr>
          <a:xfrm>
            <a:off x="831850" y="402907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/>
              <a:t>Lorem ipsum dolor sit amet, consectetur adipiscing elit, sed do eiusmod tempor incididunt ut labore et dolore magna aliqua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</a:pPr>
            <a:r>
              <a:rPr lang="en-GB"/>
              <a:t>TITLE AND TWO SECTIONS</a:t>
            </a:r>
            <a:endParaRPr/>
          </a:p>
        </p:txBody>
      </p:sp>
      <p:sp>
        <p:nvSpPr>
          <p:cNvPr id="333" name="Google Shape;333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B233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34" name="Google Shape;334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B233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7"/>
          <p:cNvSpPr txBox="1"/>
          <p:nvPr>
            <p:ph type="title"/>
          </p:nvPr>
        </p:nvSpPr>
        <p:spPr>
          <a:xfrm>
            <a:off x="838200" y="3183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</a:pPr>
            <a:r>
              <a:rPr lang="en-GB"/>
              <a:t>COMPARISON</a:t>
            </a:r>
            <a:endParaRPr/>
          </a:p>
        </p:txBody>
      </p:sp>
      <p:sp>
        <p:nvSpPr>
          <p:cNvPr id="340" name="Google Shape;340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41" name="Google Shape;341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42" name="Google Shape;342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43" name="Google Shape;343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</a:pPr>
            <a:r>
              <a:rPr lang="en-GB"/>
              <a:t>TEXT AND ONE SECTION</a:t>
            </a:r>
            <a:endParaRPr/>
          </a:p>
        </p:txBody>
      </p:sp>
      <p:sp>
        <p:nvSpPr>
          <p:cNvPr id="353" name="Google Shape;353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B233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354" name="Google Shape;354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</a:pPr>
            <a:r>
              <a:rPr lang="en-GB"/>
              <a:t>CONTENT AND IMAGE</a:t>
            </a:r>
            <a:endParaRPr/>
          </a:p>
        </p:txBody>
      </p:sp>
      <p:sp>
        <p:nvSpPr>
          <p:cNvPr id="360" name="Google Shape;360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o&#10;&#10;Descripción generada automáticamente" id="366" name="Google Shape;36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67529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1"/>
          <p:cNvSpPr txBox="1"/>
          <p:nvPr/>
        </p:nvSpPr>
        <p:spPr>
          <a:xfrm>
            <a:off x="2634916" y="576263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6600"/>
              <a:buFont typeface="Montserrat"/>
              <a:buNone/>
            </a:pPr>
            <a:r>
              <a:rPr b="1" i="0" lang="en-GB" sz="6600" u="none" cap="none" strike="noStrike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THANK YOU!</a:t>
            </a:r>
            <a:endParaRPr/>
          </a:p>
        </p:txBody>
      </p:sp>
      <p:sp>
        <p:nvSpPr>
          <p:cNvPr id="368" name="Google Shape;368;p11"/>
          <p:cNvSpPr txBox="1"/>
          <p:nvPr/>
        </p:nvSpPr>
        <p:spPr>
          <a:xfrm>
            <a:off x="2634916" y="279974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000"/>
              <a:buFont typeface="Montserrat"/>
              <a:buNone/>
            </a:pPr>
            <a:r>
              <a:rPr b="0" i="0" lang="en-GB" sz="2000" u="none" cap="none" strike="noStrike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More information at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000"/>
              <a:buFont typeface="Montserrat"/>
              <a:buNone/>
            </a:pPr>
            <a:r>
              <a:t/>
            </a:r>
            <a:endParaRPr b="0" i="0" sz="2000" u="none" cap="none" strike="noStrike">
              <a:solidFill>
                <a:srgbClr val="E94E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000"/>
              <a:buFont typeface="Montserrat"/>
              <a:buNone/>
            </a:pPr>
            <a:r>
              <a:rPr b="1" i="0" lang="en-GB" sz="2000" u="none" cap="none" strike="noStrike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www.haqaa3.obreal.org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2023-06-29T15:28:25Z</dcterms:created>
  <dc:creator>Eloi Espósito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2023-09-18T13:10:43Z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3be26fec-ea62-4695-b32a-b1ddfa0da754</vt:lpwstr>
  </property>
  <property fmtid="{D5CDD505-2E9C-101B-9397-08002B2CF9AE}" pid="8" name="MSIP_Label_6bd9ddd1-4d20-43f6-abfa-fc3c07406f94_ContentBits">
    <vt:lpwstr>0</vt:lpwstr>
  </property>
</Properties>
</file>