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Lst>
  <p:sldSz cy="6858000" cx="12192000"/>
  <p:notesSz cx="6858000" cy="9144000"/>
  <p:embeddedFontLst>
    <p:embeddedFont>
      <p:font typeface="Montserrat"/>
      <p:regular r:id="rId37"/>
      <p:bold r:id="rId38"/>
      <p:italic r:id="rId39"/>
      <p:boldItalic r:id="rId40"/>
    </p:embeddedFont>
    <p:embeddedFont>
      <p:font typeface="Lustria"/>
      <p:regular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pos="7083">
          <p15:clr>
            <a:srgbClr val="A4A3A4"/>
          </p15:clr>
        </p15:guide>
      </p15:sldGuideLst>
    </p:ext>
    <p:ext uri="GoogleSlidesCustomDataVersion2">
      <go:slidesCustomData xmlns:go="http://customooxmlschemas.google.com/" r:id="rId46" roundtripDataSignature="AMtx7mjZ5EPtCx6wQzTq0cZPBnNTb07U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202126F8-CD7F-4727-9BE0-B2289786C3EB}">
  <a:tblStyle styleId="{202126F8-CD7F-4727-9BE0-B2289786C3EB}" styleName="Table_0">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BE8EA"/>
          </a:solidFill>
        </a:fill>
      </a:tcStyle>
    </a:wholeTbl>
    <a:band1H>
      <a:tcTxStyle/>
      <a:tcStyle>
        <a:fill>
          <a:solidFill>
            <a:srgbClr val="D4CED2"/>
          </a:solidFill>
        </a:fill>
      </a:tcStyle>
    </a:band1H>
    <a:band2H>
      <a:tcTxStyle/>
    </a:band2H>
    <a:band1V>
      <a:tcTxStyle/>
      <a:tcStyle>
        <a:fill>
          <a:solidFill>
            <a:srgbClr val="D4CED2"/>
          </a:solidFill>
        </a:fill>
      </a:tcStyle>
    </a:band1V>
    <a:band2V>
      <a:tcTxStyle/>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7083"/>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4.xml"/><Relationship Id="rId42" Type="http://schemas.openxmlformats.org/officeDocument/2006/relationships/font" Target="fonts/OpenSans-regular.fntdata"/><Relationship Id="rId41" Type="http://schemas.openxmlformats.org/officeDocument/2006/relationships/font" Target="fonts/Lustria-regular.fntdata"/><Relationship Id="rId22" Type="http://schemas.openxmlformats.org/officeDocument/2006/relationships/slide" Target="slides/slide16.xml"/><Relationship Id="rId44" Type="http://schemas.openxmlformats.org/officeDocument/2006/relationships/font" Target="fonts/OpenSans-italic.fntdata"/><Relationship Id="rId21" Type="http://schemas.openxmlformats.org/officeDocument/2006/relationships/slide" Target="slides/slide15.xml"/><Relationship Id="rId43" Type="http://schemas.openxmlformats.org/officeDocument/2006/relationships/font" Target="fonts/OpenSans-bold.fntdata"/><Relationship Id="rId24" Type="http://schemas.openxmlformats.org/officeDocument/2006/relationships/slide" Target="slides/slide18.xml"/><Relationship Id="rId46" Type="http://customschemas.google.com/relationships/presentationmetadata" Target="metadata"/><Relationship Id="rId23" Type="http://schemas.openxmlformats.org/officeDocument/2006/relationships/slide" Target="slides/slide17.xml"/><Relationship Id="rId45"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Montserrat-regular.fntdata"/><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Montserrat-italic.fntdata"/><Relationship Id="rId16" Type="http://schemas.openxmlformats.org/officeDocument/2006/relationships/slide" Target="slides/slide10.xml"/><Relationship Id="rId38" Type="http://schemas.openxmlformats.org/officeDocument/2006/relationships/font" Target="fonts/Montserrat-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997ee362c8_0_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g3997ee362c8_0_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university connected its systems using open-standard APIs.</a:t>
            </a:r>
            <a:br>
              <a:rPr lang="en-GB"/>
            </a:br>
            <a:r>
              <a:rPr lang="en-GB"/>
              <a:t>Moodle’s REST API provided detailed learning analytics; QAIS’s custom API ensured quality indicators were uploaded automatically; and the HEMIS Data Exchange API synchronised enrolment and performance data with the national system.</a:t>
            </a:r>
            <a:br>
              <a:rPr lang="en-GB"/>
            </a:br>
            <a:r>
              <a:rPr lang="en-GB"/>
              <a:t>Together, these connectors formed the backbone of a live data ecosystem where information could circulate securely and consistently</a:t>
            </a:r>
            <a:endParaRPr/>
          </a:p>
        </p:txBody>
      </p:sp>
      <p:sp>
        <p:nvSpPr>
          <p:cNvPr id="207" name="Google Shape;207;g3997ee362c8_0_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997ee362c8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997ee362c8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14" name="Google Shape;214;g3997ee362c8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997ee362c8_0_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g3997ee362c8_0_4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Technology alone doesn’t deliver integration — governance does.</a:t>
            </a:r>
            <a:br>
              <a:rPr lang="en-GB"/>
            </a:br>
            <a:r>
              <a:rPr lang="en-GB"/>
              <a:t>At University Xyz, the Deputy Vice-Chancellor chaired a Data Governance Committee to ensure that every dataset had a responsible owner.</a:t>
            </a:r>
            <a:br>
              <a:rPr lang="en-GB"/>
            </a:br>
            <a:r>
              <a:rPr lang="en-GB"/>
              <a:t>The QA Director controlled quality indicators in QAIS; the Registrar maintained the integrity of HEMIS records; and the ICT Director managed technical infrastructure and security.</a:t>
            </a:r>
            <a:br>
              <a:rPr lang="en-GB"/>
            </a:br>
            <a:r>
              <a:rPr lang="en-GB"/>
              <a:t>Supporting them were data stewards who ensured accuracy and compliance at faculty level.</a:t>
            </a:r>
            <a:br>
              <a:rPr lang="en-GB"/>
            </a:br>
            <a:r>
              <a:rPr lang="en-GB"/>
              <a:t>Regular audits, access controls, and clear policies ensured that the integrated system remained trusted and reliable.</a:t>
            </a:r>
            <a:endParaRPr/>
          </a:p>
        </p:txBody>
      </p:sp>
      <p:sp>
        <p:nvSpPr>
          <p:cNvPr id="221" name="Google Shape;221;g3997ee362c8_0_4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997ee362c8_0_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7" name="Google Shape;227;g3997ee362c8_0_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Defining clear roles built trust. Each system’s owner retained accountability, but all stakeholders operated within a unified governance framework</a:t>
            </a:r>
            <a:endParaRPr/>
          </a:p>
        </p:txBody>
      </p:sp>
      <p:sp>
        <p:nvSpPr>
          <p:cNvPr id="228" name="Google Shape;228;g3997ee362c8_0_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997ee362c8_0_58: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997ee362c8_0_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997ee362c8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997ee362c8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Integration raises ethical stakes.</a:t>
            </a:r>
            <a:br>
              <a:rPr lang="en-GB"/>
            </a:br>
            <a:r>
              <a:rPr lang="en-GB"/>
              <a:t>At University Xyz, ethics was not an afterthought — it was embedded into every data-flow design.</a:t>
            </a:r>
            <a:br>
              <a:rPr lang="en-GB"/>
            </a:br>
            <a:r>
              <a:rPr lang="en-GB"/>
              <a:t>Students were told exactly how their data would be used, consent was built into QAIS forms, and all personal identifiers were removed before analytics.</a:t>
            </a:r>
            <a:br>
              <a:rPr lang="en-GB"/>
            </a:br>
            <a:r>
              <a:rPr lang="en-GB"/>
              <a:t>A Data Protection Officer oversaw compliance, ensuring the system promoted learning improvement, not surveillance.</a:t>
            </a:r>
            <a:br>
              <a:rPr lang="en-GB"/>
            </a:br>
            <a:r>
              <a:rPr lang="en-GB"/>
              <a:t>By aligning with GDPR and regional data-protection laws, the university built trust in its integrated ecosystem.</a:t>
            </a:r>
            <a:endParaRPr/>
          </a:p>
        </p:txBody>
      </p:sp>
      <p:sp>
        <p:nvSpPr>
          <p:cNvPr id="242" name="Google Shape;242;g3997ee362c8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997ee362c8_0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g3997ee362c8_0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b="1" lang="en-GB"/>
              <a:t>University X’s Ethical Framework</a:t>
            </a:r>
            <a:endParaRPr/>
          </a:p>
          <a:p>
            <a:pPr indent="-228600" lvl="0" marL="457200" marR="0" rtl="0" algn="l">
              <a:lnSpc>
                <a:spcPct val="100000"/>
              </a:lnSpc>
              <a:spcBef>
                <a:spcPts val="0"/>
              </a:spcBef>
              <a:spcAft>
                <a:spcPts val="0"/>
              </a:spcAft>
              <a:buClr>
                <a:srgbClr val="000000"/>
              </a:buClr>
              <a:buSzPts val="1400"/>
              <a:buFont typeface="Arial"/>
              <a:buNone/>
            </a:pPr>
            <a:r>
              <a:rPr b="1" lang="en-GB"/>
              <a:t>Principle 1 – Transparency:</a:t>
            </a:r>
            <a:endParaRPr/>
          </a:p>
          <a:p>
            <a:pPr indent="-228600" lvl="1" marL="914400" rtl="0" algn="l">
              <a:lnSpc>
                <a:spcPct val="100000"/>
              </a:lnSpc>
              <a:spcBef>
                <a:spcPts val="0"/>
              </a:spcBef>
              <a:spcAft>
                <a:spcPts val="0"/>
              </a:spcAft>
              <a:buSzPts val="1400"/>
              <a:buNone/>
            </a:pPr>
            <a:r>
              <a:rPr lang="en-GB"/>
              <a:t>Students and staff are informed that data from Moodle (LMS), QAIS, and HEMIS may be linked for quality improvement.</a:t>
            </a:r>
            <a:endParaRPr/>
          </a:p>
          <a:p>
            <a:pPr indent="-228600" lvl="1" marL="914400" rtl="0" algn="l">
              <a:lnSpc>
                <a:spcPct val="100000"/>
              </a:lnSpc>
              <a:spcBef>
                <a:spcPts val="0"/>
              </a:spcBef>
              <a:spcAft>
                <a:spcPts val="0"/>
              </a:spcAft>
              <a:buSzPts val="1400"/>
              <a:buNone/>
            </a:pPr>
            <a:r>
              <a:rPr lang="en-GB"/>
              <a:t>Public-facing privacy statement published on the university website.</a:t>
            </a:r>
            <a:endParaRPr/>
          </a:p>
          <a:p>
            <a:pPr indent="-228600" lvl="0" marL="457200" marR="0" rtl="0" algn="l">
              <a:lnSpc>
                <a:spcPct val="100000"/>
              </a:lnSpc>
              <a:spcBef>
                <a:spcPts val="0"/>
              </a:spcBef>
              <a:spcAft>
                <a:spcPts val="0"/>
              </a:spcAft>
              <a:buClr>
                <a:srgbClr val="000000"/>
              </a:buClr>
              <a:buSzPts val="1400"/>
              <a:buFont typeface="Arial"/>
              <a:buNone/>
            </a:pPr>
            <a:r>
              <a:rPr b="1" lang="en-GB"/>
              <a:t>Principle 2 – Informed Consent:</a:t>
            </a:r>
            <a:endParaRPr/>
          </a:p>
          <a:p>
            <a:pPr indent="-228600" lvl="1" marL="914400" rtl="0" algn="l">
              <a:lnSpc>
                <a:spcPct val="100000"/>
              </a:lnSpc>
              <a:spcBef>
                <a:spcPts val="0"/>
              </a:spcBef>
              <a:spcAft>
                <a:spcPts val="0"/>
              </a:spcAft>
              <a:buSzPts val="1400"/>
              <a:buNone/>
            </a:pPr>
            <a:r>
              <a:rPr lang="en-GB"/>
              <a:t>Consent built into QAIS student feedback forms and registration processes.</a:t>
            </a:r>
            <a:endParaRPr/>
          </a:p>
          <a:p>
            <a:pPr indent="-228600" lvl="1" marL="914400" rtl="0" algn="l">
              <a:lnSpc>
                <a:spcPct val="100000"/>
              </a:lnSpc>
              <a:spcBef>
                <a:spcPts val="0"/>
              </a:spcBef>
              <a:spcAft>
                <a:spcPts val="0"/>
              </a:spcAft>
              <a:buSzPts val="1400"/>
              <a:buNone/>
            </a:pPr>
            <a:r>
              <a:rPr lang="en-GB"/>
              <a:t>Opt-out mechanisms offered for non-essential analytics.</a:t>
            </a:r>
            <a:endParaRPr/>
          </a:p>
          <a:p>
            <a:pPr indent="-228600" lvl="0" marL="457200" marR="0" rtl="0" algn="l">
              <a:lnSpc>
                <a:spcPct val="100000"/>
              </a:lnSpc>
              <a:spcBef>
                <a:spcPts val="0"/>
              </a:spcBef>
              <a:spcAft>
                <a:spcPts val="0"/>
              </a:spcAft>
              <a:buClr>
                <a:srgbClr val="000000"/>
              </a:buClr>
              <a:buSzPts val="1400"/>
              <a:buFont typeface="Arial"/>
              <a:buNone/>
            </a:pPr>
            <a:r>
              <a:rPr b="1" lang="en-GB"/>
              <a:t>Principle 3 – Purpose Limitation:</a:t>
            </a:r>
            <a:endParaRPr/>
          </a:p>
          <a:p>
            <a:pPr indent="-228600" lvl="1" marL="914400" rtl="0" algn="l">
              <a:lnSpc>
                <a:spcPct val="100000"/>
              </a:lnSpc>
              <a:spcBef>
                <a:spcPts val="0"/>
              </a:spcBef>
              <a:spcAft>
                <a:spcPts val="0"/>
              </a:spcAft>
              <a:buSzPts val="1400"/>
              <a:buNone/>
            </a:pPr>
            <a:r>
              <a:rPr lang="en-GB"/>
              <a:t>Data used only for defined educational and quality-assurance purposes.</a:t>
            </a:r>
            <a:endParaRPr/>
          </a:p>
          <a:p>
            <a:pPr indent="-228600" lvl="1" marL="914400" rtl="0" algn="l">
              <a:lnSpc>
                <a:spcPct val="100000"/>
              </a:lnSpc>
              <a:spcBef>
                <a:spcPts val="0"/>
              </a:spcBef>
              <a:spcAft>
                <a:spcPts val="0"/>
              </a:spcAft>
              <a:buSzPts val="1400"/>
              <a:buNone/>
            </a:pPr>
            <a:r>
              <a:rPr lang="en-GB"/>
              <a:t>Re-use for research requires ethics-committee approval.</a:t>
            </a:r>
            <a:endParaRPr/>
          </a:p>
          <a:p>
            <a:pPr indent="-228600" lvl="0" marL="457200" marR="0" rtl="0" algn="l">
              <a:lnSpc>
                <a:spcPct val="100000"/>
              </a:lnSpc>
              <a:spcBef>
                <a:spcPts val="0"/>
              </a:spcBef>
              <a:spcAft>
                <a:spcPts val="0"/>
              </a:spcAft>
              <a:buClr>
                <a:srgbClr val="000000"/>
              </a:buClr>
              <a:buSzPts val="1400"/>
              <a:buFont typeface="Arial"/>
              <a:buNone/>
            </a:pPr>
            <a:r>
              <a:rPr b="1" lang="en-GB"/>
              <a:t>Principle 4 – Anonymisation and Minimisation:</a:t>
            </a:r>
            <a:endParaRPr/>
          </a:p>
          <a:p>
            <a:pPr indent="-228600" lvl="1" marL="914400" rtl="0" algn="l">
              <a:lnSpc>
                <a:spcPct val="100000"/>
              </a:lnSpc>
              <a:spcBef>
                <a:spcPts val="0"/>
              </a:spcBef>
              <a:spcAft>
                <a:spcPts val="0"/>
              </a:spcAft>
              <a:buSzPts val="1400"/>
              <a:buNone/>
            </a:pPr>
            <a:r>
              <a:rPr lang="en-GB"/>
              <a:t>Personally identifiable information removed before data leaves the institution.</a:t>
            </a:r>
            <a:endParaRPr/>
          </a:p>
          <a:p>
            <a:pPr indent="-228600" lvl="1" marL="914400" rtl="0" algn="l">
              <a:lnSpc>
                <a:spcPct val="100000"/>
              </a:lnSpc>
              <a:spcBef>
                <a:spcPts val="0"/>
              </a:spcBef>
              <a:spcAft>
                <a:spcPts val="0"/>
              </a:spcAft>
              <a:buSzPts val="1400"/>
              <a:buNone/>
            </a:pPr>
            <a:r>
              <a:rPr lang="en-GB"/>
              <a:t>Only the minimum data fields required for analysis are shared.</a:t>
            </a:r>
            <a:endParaRPr/>
          </a:p>
          <a:p>
            <a:pPr indent="-228600" lvl="0" marL="457200" marR="0" rtl="0" algn="l">
              <a:lnSpc>
                <a:spcPct val="100000"/>
              </a:lnSpc>
              <a:spcBef>
                <a:spcPts val="0"/>
              </a:spcBef>
              <a:spcAft>
                <a:spcPts val="0"/>
              </a:spcAft>
              <a:buClr>
                <a:srgbClr val="000000"/>
              </a:buClr>
              <a:buSzPts val="1400"/>
              <a:buFont typeface="Arial"/>
              <a:buNone/>
            </a:pPr>
            <a:r>
              <a:rPr b="1" lang="en-GB"/>
              <a:t>Principle 5 – Accountability and Oversight:</a:t>
            </a:r>
            <a:endParaRPr/>
          </a:p>
          <a:p>
            <a:pPr indent="-228600" lvl="1" marL="914400" rtl="0" algn="l">
              <a:lnSpc>
                <a:spcPct val="100000"/>
              </a:lnSpc>
              <a:spcBef>
                <a:spcPts val="0"/>
              </a:spcBef>
              <a:spcAft>
                <a:spcPts val="0"/>
              </a:spcAft>
              <a:buSzPts val="1400"/>
              <a:buNone/>
            </a:pPr>
            <a:r>
              <a:rPr b="1" lang="en-GB"/>
              <a:t>Data Protection Officer (DPO)</a:t>
            </a:r>
            <a:r>
              <a:rPr lang="en-GB"/>
              <a:t> appointed within the ICT Directorate.</a:t>
            </a:r>
            <a:endParaRPr/>
          </a:p>
          <a:p>
            <a:pPr indent="-228600" lvl="1" marL="914400" rtl="0" algn="l">
              <a:lnSpc>
                <a:spcPct val="100000"/>
              </a:lnSpc>
              <a:spcBef>
                <a:spcPts val="0"/>
              </a:spcBef>
              <a:spcAft>
                <a:spcPts val="0"/>
              </a:spcAft>
              <a:buSzPts val="1400"/>
              <a:buNone/>
            </a:pPr>
            <a:r>
              <a:rPr lang="en-GB"/>
              <a:t>Annual ethics and privacy audits conducted jointly by QA and ICT units.</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49" name="Google Shape;249;g3997ee362c8_0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997ee362c8_0_75: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997ee362c8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3997ee362c8_0_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g3997ee362c8_0_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Integration raises ethical stakes.</a:t>
            </a:r>
            <a:br>
              <a:rPr lang="en-GB"/>
            </a:br>
            <a:r>
              <a:rPr lang="en-GB"/>
              <a:t>At University Xyz, ethics was not an afterthought — it was embedded into every data-flow design.</a:t>
            </a:r>
            <a:br>
              <a:rPr lang="en-GB"/>
            </a:br>
            <a:r>
              <a:rPr lang="en-GB"/>
              <a:t>Students were told exactly how their data would be used, consent was built into QAIS forms, and all personal identifiers were removed before analytics.</a:t>
            </a:r>
            <a:br>
              <a:rPr lang="en-GB"/>
            </a:br>
            <a:r>
              <a:rPr lang="en-GB"/>
              <a:t>A Data Protection Officer oversaw compliance, ensuring the system promoted learning improvement, not surveillance.</a:t>
            </a:r>
            <a:br>
              <a:rPr lang="en-GB"/>
            </a:br>
            <a:r>
              <a:rPr lang="en-GB"/>
              <a:t>By aligning with GDPR and regional data-protection laws, the university built trust in its integrated ecosystem</a:t>
            </a:r>
            <a:endParaRPr/>
          </a:p>
          <a:p>
            <a:pPr indent="-228600" lvl="0" marL="457200" marR="0" rtl="0" algn="l">
              <a:lnSpc>
                <a:spcPct val="100000"/>
              </a:lnSpc>
              <a:spcBef>
                <a:spcPts val="0"/>
              </a:spcBef>
              <a:spcAft>
                <a:spcPts val="0"/>
              </a:spcAft>
              <a:buClr>
                <a:srgbClr val="000000"/>
              </a:buClr>
              <a:buSzPts val="1400"/>
              <a:buFont typeface="Arial"/>
              <a:buNone/>
            </a:pPr>
            <a:r>
              <a:rPr lang="en-GB"/>
              <a:t>When Moodle activity data is exported into QAIS for engagement analysis, the system automatically strips names and student numbers, replacing them with encrypted tokens.</a:t>
            </a:r>
            <a:br>
              <a:rPr lang="en-GB"/>
            </a:br>
            <a:r>
              <a:rPr lang="en-GB"/>
              <a:t>Only aggregated patterns (e.g., average logins per week by course) are shared with QA staff.</a:t>
            </a:r>
            <a:br>
              <a:rPr lang="en-GB"/>
            </a:br>
            <a:r>
              <a:rPr lang="en-GB"/>
              <a:t>The DPO monitors compliance through quarterly audits.</a:t>
            </a:r>
            <a:endParaRPr/>
          </a:p>
          <a:p>
            <a:pPr indent="-228600" lvl="0" marL="457200" marR="0" rtl="0" algn="l">
              <a:lnSpc>
                <a:spcPct val="100000"/>
              </a:lnSpc>
              <a:spcBef>
                <a:spcPts val="0"/>
              </a:spcBef>
              <a:spcAft>
                <a:spcPts val="0"/>
              </a:spcAft>
              <a:buClr>
                <a:srgbClr val="000000"/>
              </a:buClr>
              <a:buSzPts val="1400"/>
              <a:buFont typeface="Arial"/>
              <a:buNone/>
            </a:pPr>
            <a:r>
              <a:t/>
            </a:r>
            <a:endParaRPr/>
          </a:p>
          <a:p>
            <a:pPr indent="-228600" lvl="0" marL="457200" marR="0" rtl="0" algn="l">
              <a:lnSpc>
                <a:spcPct val="100000"/>
              </a:lnSpc>
              <a:spcBef>
                <a:spcPts val="0"/>
              </a:spcBef>
              <a:spcAft>
                <a:spcPts val="0"/>
              </a:spcAft>
              <a:buClr>
                <a:srgbClr val="000000"/>
              </a:buClr>
              <a:buSzPts val="1400"/>
              <a:buFont typeface="Arial"/>
              <a:buNone/>
            </a:pPr>
            <a:r>
              <a:rPr lang="en-GB"/>
              <a:t>When Moodle activity data is exported into QAIS for engagement analysis, the system automatically strips names and student numbers, replacing them with encrypted tokens.</a:t>
            </a:r>
            <a:br>
              <a:rPr lang="en-GB"/>
            </a:br>
            <a:r>
              <a:rPr lang="en-GB"/>
              <a:t>Only aggregated patterns (e.g., average logins per week by course) are shared with QA staff.</a:t>
            </a:r>
            <a:br>
              <a:rPr lang="en-GB"/>
            </a:br>
            <a:r>
              <a:rPr lang="en-GB"/>
              <a:t>The DPO monitors compliance through quarterly audits.</a:t>
            </a:r>
            <a:endParaRPr/>
          </a:p>
        </p:txBody>
      </p:sp>
      <p:sp>
        <p:nvSpPr>
          <p:cNvPr id="262" name="Google Shape;262;g3997ee362c8_0_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997ee362c8_0_87: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997ee362c8_0_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997ee362c8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3997ee362c8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pilot started small, proving that the architecture worked before scaling. Faculty users provided valuable feedback to refine dashboard design and reporting templates.</a:t>
            </a:r>
            <a:endParaRPr/>
          </a:p>
        </p:txBody>
      </p:sp>
      <p:sp>
        <p:nvSpPr>
          <p:cNvPr id="277" name="Google Shape;277;g3997ee362c8_0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997ee362c8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3997ee362c8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Integration transformed QA from a compliance exercise to a continuous improvement process. Data-driven insights became routine, not reactive.</a:t>
            </a:r>
            <a:endParaRPr/>
          </a:p>
        </p:txBody>
      </p:sp>
      <p:sp>
        <p:nvSpPr>
          <p:cNvPr id="284" name="Google Shape;284;g3997ee362c8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997ee362c8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3997ee362c8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biggest lesson: integration is more human than technical. It requires governance, collaboration, and trust</a:t>
            </a:r>
            <a:endParaRPr/>
          </a:p>
        </p:txBody>
      </p:sp>
      <p:sp>
        <p:nvSpPr>
          <p:cNvPr id="291" name="Google Shape;291;g3997ee362c8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997ee362c8_0_111: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997ee362c8_0_1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997ee362c8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 name="Google Shape;168;g3997ee362c8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997ee362c8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g3997ee362c8_0_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“Welcome to 4: </a:t>
            </a:r>
            <a:r>
              <a:rPr i="1" lang="en-GB"/>
              <a:t>The Integration Imperative – A University’s Journey to Unified Data.</a:t>
            </a:r>
            <a:br>
              <a:rPr lang="en-GB"/>
            </a:br>
            <a:r>
              <a:rPr lang="en-GB"/>
              <a:t>In this session, we’ll explore how one university transformed its fragmented data environment into a unified, ethically governed ecosystem.</a:t>
            </a:r>
            <a:br>
              <a:rPr lang="en-GB"/>
            </a:br>
            <a:r>
              <a:rPr lang="en-GB"/>
              <a:t>By the end of this video, you’ll be able to describe how integration unfolds, explain the governance and ethical principles that sustain it, and reflect on how these lessons can apply within your own institutional context.”</a:t>
            </a:r>
            <a:endParaRPr/>
          </a:p>
        </p:txBody>
      </p:sp>
      <p:sp>
        <p:nvSpPr>
          <p:cNvPr id="179" name="Google Shape;179;g3997ee362c8_0_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997ee362c8_0_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3997ee362c8_0_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University Xyz used three strong systems — Moodle for teaching, QAIS for quality monitoring, and HEMIS for institutional statistics — but none of them communicated. Integration became essential to improve efficiency and data reliability</a:t>
            </a:r>
            <a:endParaRPr/>
          </a:p>
        </p:txBody>
      </p:sp>
      <p:sp>
        <p:nvSpPr>
          <p:cNvPr id="186" name="Google Shape;186;g3997ee362c8_0_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997ee362c8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g3997ee362c8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Fragmentation had academic and operational costs. Without integration, QA evidence lacked context, and student performance patterns went unnoticed</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193" name="Google Shape;193;g3997ee362c8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997ee362c8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g3997ee362c8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four components identified here are the integration architecture that allowed real-time data exchange between Moodle, QAIS, and HEMIS, ensuring that each system could access consistent and current information</a:t>
            </a:r>
            <a:endParaRPr/>
          </a:p>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200" name="Google Shape;200;g3997ee362c8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3.png"/><Relationship Id="rId4" Type="http://schemas.openxmlformats.org/officeDocument/2006/relationships/image" Target="../media/image1.png"/><Relationship Id="rId10" Type="http://schemas.openxmlformats.org/officeDocument/2006/relationships/image" Target="../media/image4.png"/><Relationship Id="rId9" Type="http://schemas.openxmlformats.org/officeDocument/2006/relationships/image" Target="../media/image11.png"/><Relationship Id="rId5" Type="http://schemas.openxmlformats.org/officeDocument/2006/relationships/image" Target="../media/image27.jpg"/><Relationship Id="rId6" Type="http://schemas.openxmlformats.org/officeDocument/2006/relationships/image" Target="../media/image10.jpg"/><Relationship Id="rId7" Type="http://schemas.openxmlformats.org/officeDocument/2006/relationships/image" Target="../media/image28.png"/><Relationship Id="rId8" Type="http://schemas.openxmlformats.org/officeDocument/2006/relationships/image" Target="../media/image1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p:cSld name="Diapositiva de título">
    <p:spTree>
      <p:nvGrpSpPr>
        <p:cNvPr id="11" name="Shape 11"/>
        <p:cNvGrpSpPr/>
        <p:nvPr/>
      </p:nvGrpSpPr>
      <p:grpSpPr>
        <a:xfrm>
          <a:off x="0" y="0"/>
          <a:ext cx="0" cy="0"/>
          <a:chOff x="0" y="0"/>
          <a:chExt cx="0" cy="0"/>
        </a:xfrm>
      </p:grpSpPr>
      <p:pic>
        <p:nvPicPr>
          <p:cNvPr descr="Icono&#10;&#10;Descripción generada automáticamente" id="12" name="Google Shape;12;p13"/>
          <p:cNvPicPr preferRelativeResize="0"/>
          <p:nvPr/>
        </p:nvPicPr>
        <p:blipFill rotWithShape="1">
          <a:blip r:embed="rId2">
            <a:alphaModFix/>
          </a:blip>
          <a:srcRect b="0" l="0" r="0" t="0"/>
          <a:stretch/>
        </p:blipFill>
        <p:spPr>
          <a:xfrm>
            <a:off x="-45706" y="0"/>
            <a:ext cx="9675294" cy="6858000"/>
          </a:xfrm>
          <a:prstGeom prst="rect">
            <a:avLst/>
          </a:prstGeom>
          <a:noFill/>
          <a:ln>
            <a:noFill/>
          </a:ln>
        </p:spPr>
      </p:pic>
      <p:pic>
        <p:nvPicPr>
          <p:cNvPr descr="Un dibujo de una cara feliz&#10;&#10;Descripción generada automáticamente con confianza baja" id="13" name="Google Shape;13;p13"/>
          <p:cNvPicPr preferRelativeResize="0"/>
          <p:nvPr/>
        </p:nvPicPr>
        <p:blipFill rotWithShape="1">
          <a:blip r:embed="rId3">
            <a:alphaModFix/>
          </a:blip>
          <a:srcRect b="0" l="0" r="0" t="0"/>
          <a:stretch/>
        </p:blipFill>
        <p:spPr>
          <a:xfrm>
            <a:off x="5684856" y="2382717"/>
            <a:ext cx="6090377" cy="1900197"/>
          </a:xfrm>
          <a:prstGeom prst="rect">
            <a:avLst/>
          </a:prstGeom>
          <a:noFill/>
          <a:ln>
            <a:noFill/>
          </a:ln>
        </p:spPr>
      </p:pic>
      <p:pic>
        <p:nvPicPr>
          <p:cNvPr descr="A picture containing drawing, food&#10;&#10;Description automatically generated" id="14" name="Google Shape;14;p13"/>
          <p:cNvPicPr preferRelativeResize="0"/>
          <p:nvPr/>
        </p:nvPicPr>
        <p:blipFill rotWithShape="1">
          <a:blip r:embed="rId4">
            <a:alphaModFix/>
          </a:blip>
          <a:srcRect b="0" l="0" r="55732" t="0"/>
          <a:stretch/>
        </p:blipFill>
        <p:spPr>
          <a:xfrm>
            <a:off x="9240986" y="349670"/>
            <a:ext cx="2642535" cy="1280419"/>
          </a:xfrm>
          <a:prstGeom prst="rect">
            <a:avLst/>
          </a:prstGeom>
          <a:noFill/>
          <a:ln>
            <a:noFill/>
          </a:ln>
        </p:spPr>
      </p:pic>
      <p:pic>
        <p:nvPicPr>
          <p:cNvPr id="15" name="Google Shape;15;p13"/>
          <p:cNvPicPr preferRelativeResize="0"/>
          <p:nvPr/>
        </p:nvPicPr>
        <p:blipFill rotWithShape="1">
          <a:blip r:embed="rId5">
            <a:alphaModFix/>
          </a:blip>
          <a:srcRect b="0" l="0" r="0" t="0"/>
          <a:stretch/>
        </p:blipFill>
        <p:spPr>
          <a:xfrm>
            <a:off x="6680256" y="5760644"/>
            <a:ext cx="754174" cy="915588"/>
          </a:xfrm>
          <a:prstGeom prst="rect">
            <a:avLst/>
          </a:prstGeom>
          <a:noFill/>
          <a:ln>
            <a:noFill/>
          </a:ln>
        </p:spPr>
      </p:pic>
      <p:pic>
        <p:nvPicPr>
          <p:cNvPr descr="A picture containing drawing, food, plate&#10;&#10;Description automatically generated" id="16" name="Google Shape;16;p13"/>
          <p:cNvPicPr preferRelativeResize="0"/>
          <p:nvPr/>
        </p:nvPicPr>
        <p:blipFill rotWithShape="1">
          <a:blip r:embed="rId6">
            <a:alphaModFix/>
          </a:blip>
          <a:srcRect b="0" l="0" r="0" t="0"/>
          <a:stretch/>
        </p:blipFill>
        <p:spPr>
          <a:xfrm>
            <a:off x="10562253" y="5818922"/>
            <a:ext cx="1167274" cy="771043"/>
          </a:xfrm>
          <a:prstGeom prst="rect">
            <a:avLst/>
          </a:prstGeom>
          <a:noFill/>
          <a:ln>
            <a:noFill/>
          </a:ln>
        </p:spPr>
      </p:pic>
      <p:pic>
        <p:nvPicPr>
          <p:cNvPr id="17" name="Google Shape;17;p13"/>
          <p:cNvPicPr preferRelativeResize="0"/>
          <p:nvPr/>
        </p:nvPicPr>
        <p:blipFill rotWithShape="1">
          <a:blip r:embed="rId7">
            <a:alphaModFix/>
          </a:blip>
          <a:srcRect b="0" l="0" r="0" t="0"/>
          <a:stretch/>
        </p:blipFill>
        <p:spPr>
          <a:xfrm>
            <a:off x="4434133" y="5571461"/>
            <a:ext cx="2019829" cy="1116418"/>
          </a:xfrm>
          <a:prstGeom prst="rect">
            <a:avLst/>
          </a:prstGeom>
          <a:noFill/>
          <a:ln>
            <a:noFill/>
          </a:ln>
        </p:spPr>
      </p:pic>
      <p:pic>
        <p:nvPicPr>
          <p:cNvPr descr="Logotipo&#10;&#10;Descripción generada automáticamente con confianza baja" id="18" name="Google Shape;18;p13"/>
          <p:cNvPicPr preferRelativeResize="0"/>
          <p:nvPr/>
        </p:nvPicPr>
        <p:blipFill rotWithShape="1">
          <a:blip r:embed="rId8">
            <a:alphaModFix/>
          </a:blip>
          <a:srcRect b="0" l="0" r="0" t="0"/>
          <a:stretch/>
        </p:blipFill>
        <p:spPr>
          <a:xfrm>
            <a:off x="1602427" y="192369"/>
            <a:ext cx="1996809" cy="1199447"/>
          </a:xfrm>
          <a:prstGeom prst="rect">
            <a:avLst/>
          </a:prstGeom>
          <a:noFill/>
          <a:ln>
            <a:noFill/>
          </a:ln>
        </p:spPr>
      </p:pic>
      <p:pic>
        <p:nvPicPr>
          <p:cNvPr id="19" name="Google Shape;19;p13"/>
          <p:cNvPicPr preferRelativeResize="0"/>
          <p:nvPr/>
        </p:nvPicPr>
        <p:blipFill rotWithShape="1">
          <a:blip r:embed="rId9">
            <a:alphaModFix/>
          </a:blip>
          <a:srcRect b="0" l="0" r="0" t="0"/>
          <a:stretch/>
        </p:blipFill>
        <p:spPr>
          <a:xfrm>
            <a:off x="8652467" y="580030"/>
            <a:ext cx="1022827" cy="1076302"/>
          </a:xfrm>
          <a:prstGeom prst="rect">
            <a:avLst/>
          </a:prstGeom>
          <a:noFill/>
          <a:ln>
            <a:noFill/>
          </a:ln>
        </p:spPr>
      </p:pic>
      <p:pic>
        <p:nvPicPr>
          <p:cNvPr id="20" name="Google Shape;20;p13"/>
          <p:cNvPicPr preferRelativeResize="0"/>
          <p:nvPr/>
        </p:nvPicPr>
        <p:blipFill rotWithShape="1">
          <a:blip r:embed="rId10">
            <a:alphaModFix/>
          </a:blip>
          <a:srcRect b="0" l="0" r="0" t="0"/>
          <a:stretch/>
        </p:blipFill>
        <p:spPr>
          <a:xfrm>
            <a:off x="7842722" y="5860630"/>
            <a:ext cx="2419350" cy="647700"/>
          </a:xfrm>
          <a:prstGeom prst="rect">
            <a:avLst/>
          </a:prstGeom>
          <a:noFill/>
          <a:ln>
            <a:noFill/>
          </a:ln>
        </p:spPr>
      </p:pic>
      <p:sp>
        <p:nvSpPr>
          <p:cNvPr id="21" name="Google Shape;2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
        <p:nvSpPr>
          <p:cNvPr id="24" name="Google Shape;24;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87" name="Shape 87"/>
        <p:cNvGrpSpPr/>
        <p:nvPr/>
      </p:nvGrpSpPr>
      <p:grpSpPr>
        <a:xfrm>
          <a:off x="0" y="0"/>
          <a:ext cx="0" cy="0"/>
          <a:chOff x="0" y="0"/>
          <a:chExt cx="0" cy="0"/>
        </a:xfrm>
      </p:grpSpPr>
      <p:sp>
        <p:nvSpPr>
          <p:cNvPr id="88" name="Google Shape;88;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E94E1B"/>
              </a:buClr>
              <a:buSzPts val="2800"/>
              <a:buFont typeface="Montserrat"/>
              <a:buNone/>
              <a:defRPr sz="2800">
                <a:solidFill>
                  <a:srgbClr val="E94E1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 name="Google Shape;89;p22"/>
          <p:cNvSpPr/>
          <p:nvPr>
            <p:ph idx="2" type="pic"/>
          </p:nvPr>
        </p:nvSpPr>
        <p:spPr>
          <a:xfrm>
            <a:off x="5183188" y="987425"/>
            <a:ext cx="6172200" cy="4873625"/>
          </a:xfrm>
          <a:prstGeom prst="rect">
            <a:avLst/>
          </a:prstGeom>
          <a:noFill/>
          <a:ln>
            <a:noFill/>
          </a:ln>
        </p:spPr>
      </p:sp>
      <p:sp>
        <p:nvSpPr>
          <p:cNvPr id="90" name="Google Shape;90;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4" name="Google Shape;94;p22"/>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En blanco">
  <p:cSld name="1_En blanco">
    <p:spTree>
      <p:nvGrpSpPr>
        <p:cNvPr id="95" name="Shape 95"/>
        <p:cNvGrpSpPr/>
        <p:nvPr/>
      </p:nvGrpSpPr>
      <p:grpSpPr>
        <a:xfrm>
          <a:off x="0" y="0"/>
          <a:ext cx="0" cy="0"/>
          <a:chOff x="0" y="0"/>
          <a:chExt cx="0" cy="0"/>
        </a:xfrm>
      </p:grpSpPr>
      <p:sp>
        <p:nvSpPr>
          <p:cNvPr id="96" name="Google Shape;96;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7" name="Google Shape;97;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99" name="Google Shape;99;p23"/>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p:cSld name="Comparación">
    <p:spTree>
      <p:nvGrpSpPr>
        <p:cNvPr id="100" name="Shape 100"/>
        <p:cNvGrpSpPr/>
        <p:nvPr/>
      </p:nvGrpSpPr>
      <p:grpSpPr>
        <a:xfrm>
          <a:off x="0" y="0"/>
          <a:ext cx="0" cy="0"/>
          <a:chOff x="0" y="0"/>
          <a:chExt cx="0" cy="0"/>
        </a:xfrm>
      </p:grpSpPr>
      <p:pic>
        <p:nvPicPr>
          <p:cNvPr descr="Imagen que contiene luz, reloj&#10;&#10;Descripción generada automáticamente" id="101" name="Google Shape;101;p2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02" name="Google Shape;102;p24"/>
          <p:cNvSpPr txBox="1"/>
          <p:nvPr>
            <p:ph type="title"/>
          </p:nvPr>
        </p:nvSpPr>
        <p:spPr>
          <a:xfrm>
            <a:off x="838200" y="168276"/>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4" name="Google Shape;104;p2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2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06" name="Google Shape;106;p2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0" name="Google Shape;110;p2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111" name="Shape 111"/>
        <p:cNvGrpSpPr/>
        <p:nvPr/>
      </p:nvGrpSpPr>
      <p:grpSpPr>
        <a:xfrm>
          <a:off x="0" y="0"/>
          <a:ext cx="0" cy="0"/>
          <a:chOff x="0" y="0"/>
          <a:chExt cx="0" cy="0"/>
        </a:xfrm>
      </p:grpSpPr>
      <p:pic>
        <p:nvPicPr>
          <p:cNvPr descr="Imagen que contiene luz, reloj&#10;&#10;Descripción generada automáticamente" id="112" name="Google Shape;112;p2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113" name="Google Shape;113;p2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4" name="Google Shape;1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17" name="Google Shape;117;p2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olo el título">
  <p:cSld name="1_Solo el título">
    <p:spTree>
      <p:nvGrpSpPr>
        <p:cNvPr id="118" name="Shape 118"/>
        <p:cNvGrpSpPr/>
        <p:nvPr/>
      </p:nvGrpSpPr>
      <p:grpSpPr>
        <a:xfrm>
          <a:off x="0" y="0"/>
          <a:ext cx="0" cy="0"/>
          <a:chOff x="0" y="0"/>
          <a:chExt cx="0" cy="0"/>
        </a:xfrm>
      </p:grpSpPr>
      <p:sp>
        <p:nvSpPr>
          <p:cNvPr id="119" name="Google Shape;119;p26"/>
          <p:cNvSpPr txBox="1"/>
          <p:nvPr>
            <p:ph type="title"/>
          </p:nvPr>
        </p:nvSpPr>
        <p:spPr>
          <a:xfrm>
            <a:off x="838200" y="273750"/>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123" name="Google Shape;123;p2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4" name="Shape 124"/>
        <p:cNvGrpSpPr/>
        <p:nvPr/>
      </p:nvGrpSpPr>
      <p:grpSpPr>
        <a:xfrm>
          <a:off x="0" y="0"/>
          <a:ext cx="0" cy="0"/>
          <a:chOff x="0" y="0"/>
          <a:chExt cx="0" cy="0"/>
        </a:xfrm>
      </p:grpSpPr>
      <p:sp>
        <p:nvSpPr>
          <p:cNvPr id="125" name="Google Shape;125;g3997ee362c8_0_193"/>
          <p:cNvSpPr txBox="1"/>
          <p:nvPr>
            <p:ph type="ctrTitle"/>
          </p:nvPr>
        </p:nvSpPr>
        <p:spPr>
          <a:xfrm>
            <a:off x="704088" y="889820"/>
            <a:ext cx="9989700" cy="3598500"/>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5400"/>
              <a:buFont typeface="Open Sans"/>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g3997ee362c8_0_193"/>
          <p:cNvSpPr txBox="1"/>
          <p:nvPr>
            <p:ph idx="1" type="subTitle"/>
          </p:nvPr>
        </p:nvSpPr>
        <p:spPr>
          <a:xfrm>
            <a:off x="704088" y="4488426"/>
            <a:ext cx="6991800" cy="1302900"/>
          </a:xfrm>
          <a:prstGeom prst="rect">
            <a:avLst/>
          </a:prstGeom>
          <a:noFill/>
          <a:ln>
            <a:noFill/>
          </a:ln>
        </p:spPr>
        <p:txBody>
          <a:bodyPr anchorCtr="0" anchor="b" bIns="45700" lIns="91425" spcFirstLastPara="1" rIns="91425" wrap="square" tIns="45700">
            <a:normAutofit/>
          </a:bodyPr>
          <a:lstStyle>
            <a:lvl1pPr lvl="0" algn="l">
              <a:lnSpc>
                <a:spcPct val="110000"/>
              </a:lnSpc>
              <a:spcBef>
                <a:spcPts val="1000"/>
              </a:spcBef>
              <a:spcAft>
                <a:spcPts val="0"/>
              </a:spcAft>
              <a:buClr>
                <a:schemeClr val="dk1"/>
              </a:buClr>
              <a:buSzPts val="2000"/>
              <a:buNone/>
              <a:defRPr sz="20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7" name="Google Shape;127;g3997ee362c8_0_193"/>
          <p:cNvSpPr txBox="1"/>
          <p:nvPr>
            <p:ph idx="10" type="dt"/>
          </p:nvPr>
        </p:nvSpPr>
        <p:spPr>
          <a:xfrm>
            <a:off x="8369448" y="6356350"/>
            <a:ext cx="2549700" cy="36510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g3997ee362c8_0_193"/>
          <p:cNvSpPr txBox="1"/>
          <p:nvPr>
            <p:ph idx="11" type="ftr"/>
          </p:nvPr>
        </p:nvSpPr>
        <p:spPr>
          <a:xfrm>
            <a:off x="704088" y="6356350"/>
            <a:ext cx="4539600" cy="3651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9" name="Google Shape;129;g3997ee362c8_0_193"/>
          <p:cNvSpPr txBox="1"/>
          <p:nvPr>
            <p:ph idx="12" type="sldNum"/>
          </p:nvPr>
        </p:nvSpPr>
        <p:spPr>
          <a:xfrm>
            <a:off x="10919012" y="6356350"/>
            <a:ext cx="6723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chemeClr val="dk1"/>
                </a:solidFill>
                <a:latin typeface="Lustria"/>
                <a:ea typeface="Lustria"/>
                <a:cs typeface="Lustria"/>
                <a:sym typeface="Lustri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5" name="Shape 25"/>
        <p:cNvGrpSpPr/>
        <p:nvPr/>
      </p:nvGrpSpPr>
      <p:grpSpPr>
        <a:xfrm>
          <a:off x="0" y="0"/>
          <a:ext cx="0" cy="0"/>
          <a:chOff x="0" y="0"/>
          <a:chExt cx="0" cy="0"/>
        </a:xfrm>
      </p:grpSpPr>
      <p:pic>
        <p:nvPicPr>
          <p:cNvPr descr="Imagen que contiene luz, reloj&#10;&#10;Descripción generada automáticamente" id="26" name="Google Shape;26;p14"/>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27" name="Google Shape;27;p14"/>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32" name="Google Shape;32;p14"/>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3" name="Shape 33"/>
        <p:cNvGrpSpPr/>
        <p:nvPr/>
      </p:nvGrpSpPr>
      <p:grpSpPr>
        <a:xfrm>
          <a:off x="0" y="0"/>
          <a:ext cx="0" cy="0"/>
          <a:chOff x="0" y="0"/>
          <a:chExt cx="0" cy="0"/>
        </a:xfrm>
      </p:grpSpPr>
      <p:pic>
        <p:nvPicPr>
          <p:cNvPr descr="Imagen que contiene luz, reloj&#10;&#10;Descripción generada automáticamente" id="34" name="Google Shape;34;p15"/>
          <p:cNvPicPr preferRelativeResize="0"/>
          <p:nvPr/>
        </p:nvPicPr>
        <p:blipFill rotWithShape="1">
          <a:blip r:embed="rId2">
            <a:alphaModFix/>
          </a:blip>
          <a:srcRect b="2466" l="745" r="1814" t="61217"/>
          <a:stretch/>
        </p:blipFill>
        <p:spPr>
          <a:xfrm>
            <a:off x="0" y="0"/>
            <a:ext cx="12192000" cy="1646238"/>
          </a:xfrm>
          <a:prstGeom prst="rect">
            <a:avLst/>
          </a:prstGeom>
          <a:noFill/>
          <a:ln>
            <a:noFill/>
          </a:ln>
        </p:spPr>
      </p:pic>
      <p:sp>
        <p:nvSpPr>
          <p:cNvPr id="35" name="Google Shape;35;p15"/>
          <p:cNvSpPr txBox="1"/>
          <p:nvPr>
            <p:ph type="title"/>
          </p:nvPr>
        </p:nvSpPr>
        <p:spPr>
          <a:xfrm>
            <a:off x="838200" y="160337"/>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600"/>
              <a:buFont typeface="Montserrat"/>
              <a:buNone/>
              <a:defRPr sz="36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1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1" name="Google Shape;41;p15"/>
          <p:cNvPicPr preferRelativeResize="0"/>
          <p:nvPr/>
        </p:nvPicPr>
        <p:blipFill rotWithShape="1">
          <a:blip r:embed="rId3">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ítulo y objetos">
  <p:cSld name="1_Título y objetos">
    <p:spTree>
      <p:nvGrpSpPr>
        <p:cNvPr id="42" name="Shape 42"/>
        <p:cNvGrpSpPr/>
        <p:nvPr/>
      </p:nvGrpSpPr>
      <p:grpSpPr>
        <a:xfrm>
          <a:off x="0" y="0"/>
          <a:ext cx="0" cy="0"/>
          <a:chOff x="0" y="0"/>
          <a:chExt cx="0" cy="0"/>
        </a:xfrm>
      </p:grpSpPr>
      <p:sp>
        <p:nvSpPr>
          <p:cNvPr id="43" name="Google Shape;43;p16"/>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48" name="Google Shape;48;p16"/>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49" name="Shape 49"/>
        <p:cNvGrpSpPr/>
        <p:nvPr/>
      </p:nvGrpSpPr>
      <p:grpSpPr>
        <a:xfrm>
          <a:off x="0" y="0"/>
          <a:ext cx="0" cy="0"/>
          <a:chOff x="0" y="0"/>
          <a:chExt cx="0" cy="0"/>
        </a:xfrm>
      </p:grpSpPr>
      <p:pic>
        <p:nvPicPr>
          <p:cNvPr descr="Imagen que contiene luz, reloj&#10;&#10;Descripción generada automáticamente" id="50" name="Google Shape;50;p17"/>
          <p:cNvPicPr preferRelativeResize="0"/>
          <p:nvPr/>
        </p:nvPicPr>
        <p:blipFill rotWithShape="1">
          <a:blip r:embed="rId2">
            <a:alphaModFix/>
          </a:blip>
          <a:srcRect b="0" l="21648" r="-1" t="0"/>
          <a:stretch/>
        </p:blipFill>
        <p:spPr>
          <a:xfrm>
            <a:off x="0" y="0"/>
            <a:ext cx="12192000" cy="6858000"/>
          </a:xfrm>
          <a:prstGeom prst="rect">
            <a:avLst/>
          </a:prstGeom>
          <a:noFill/>
          <a:ln>
            <a:noFill/>
          </a:ln>
        </p:spPr>
      </p:pic>
      <p:sp>
        <p:nvSpPr>
          <p:cNvPr id="51" name="Google Shape;51;p1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6000"/>
              <a:buFont typeface="Montserrat"/>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sz="2400">
                <a:solidFill>
                  <a:schemeClr val="lt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3" name="Google Shape;53;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os objetos">
  <p:cSld name="1_Dos objetos">
    <p:spTree>
      <p:nvGrpSpPr>
        <p:cNvPr id="56" name="Shape 56"/>
        <p:cNvGrpSpPr/>
        <p:nvPr/>
      </p:nvGrpSpPr>
      <p:grpSpPr>
        <a:xfrm>
          <a:off x="0" y="0"/>
          <a:ext cx="0" cy="0"/>
          <a:chOff x="0" y="0"/>
          <a:chExt cx="0" cy="0"/>
        </a:xfrm>
      </p:grpSpPr>
      <p:sp>
        <p:nvSpPr>
          <p:cNvPr id="57" name="Google Shape;57;p18"/>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sz="3600">
                <a:solidFill>
                  <a:srgbClr val="E94E1B"/>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1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Clr>
                <a:srgbClr val="F9B233"/>
              </a:buClr>
              <a:buSzPts val="2800"/>
              <a:buChar char="•"/>
              <a:defRPr/>
            </a:lvl1pPr>
            <a:lvl2pPr indent="-381000" lvl="1" marL="914400" algn="l">
              <a:lnSpc>
                <a:spcPct val="90000"/>
              </a:lnSpc>
              <a:spcBef>
                <a:spcPts val="500"/>
              </a:spcBef>
              <a:spcAft>
                <a:spcPts val="0"/>
              </a:spcAft>
              <a:buClr>
                <a:srgbClr val="F9B233"/>
              </a:buClr>
              <a:buSzPts val="2400"/>
              <a:buChar char="•"/>
              <a:defRPr/>
            </a:lvl2pPr>
            <a:lvl3pPr indent="-355600" lvl="2" marL="1371600" algn="l">
              <a:lnSpc>
                <a:spcPct val="90000"/>
              </a:lnSpc>
              <a:spcBef>
                <a:spcPts val="500"/>
              </a:spcBef>
              <a:spcAft>
                <a:spcPts val="0"/>
              </a:spcAft>
              <a:buClr>
                <a:srgbClr val="F9B233"/>
              </a:buClr>
              <a:buSzPts val="2000"/>
              <a:buChar char="•"/>
              <a:defRPr/>
            </a:lvl3pPr>
            <a:lvl4pPr indent="-342900" lvl="3" marL="1828800" algn="l">
              <a:lnSpc>
                <a:spcPct val="90000"/>
              </a:lnSpc>
              <a:spcBef>
                <a:spcPts val="500"/>
              </a:spcBef>
              <a:spcAft>
                <a:spcPts val="0"/>
              </a:spcAft>
              <a:buClr>
                <a:srgbClr val="F9B233"/>
              </a:buClr>
              <a:buSzPts val="1800"/>
              <a:buChar char="•"/>
              <a:defRPr/>
            </a:lvl4pPr>
            <a:lvl5pPr indent="-342900" lvl="4" marL="2286000" algn="l">
              <a:lnSpc>
                <a:spcPct val="90000"/>
              </a:lnSpc>
              <a:spcBef>
                <a:spcPts val="500"/>
              </a:spcBef>
              <a:spcAft>
                <a:spcPts val="0"/>
              </a:spcAft>
              <a:buClr>
                <a:srgbClr val="F9B233"/>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63" name="Google Shape;63;p18"/>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ación" type="twoTxTwoObj">
  <p:cSld name="TWO_OBJECTS_WITH_TEXT">
    <p:spTree>
      <p:nvGrpSpPr>
        <p:cNvPr id="64" name="Shape 64"/>
        <p:cNvGrpSpPr/>
        <p:nvPr/>
      </p:nvGrpSpPr>
      <p:grpSpPr>
        <a:xfrm>
          <a:off x="0" y="0"/>
          <a:ext cx="0" cy="0"/>
          <a:chOff x="0" y="0"/>
          <a:chExt cx="0" cy="0"/>
        </a:xfrm>
      </p:grpSpPr>
      <p:sp>
        <p:nvSpPr>
          <p:cNvPr id="65" name="Google Shape;65;p19"/>
          <p:cNvSpPr txBox="1"/>
          <p:nvPr>
            <p:ph type="title"/>
          </p:nvPr>
        </p:nvSpPr>
        <p:spPr>
          <a:xfrm>
            <a:off x="838200" y="318388"/>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E94E1B"/>
              </a:buClr>
              <a:buSzPts val="3600"/>
              <a:buFont typeface="Montserrat"/>
              <a:buNone/>
              <a:defRPr b="1" sz="3600">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1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1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1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73" name="Google Shape;73;p19"/>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74" name="Shape 74"/>
        <p:cNvGrpSpPr/>
        <p:nvPr/>
      </p:nvGrpSpPr>
      <p:grpSpPr>
        <a:xfrm>
          <a:off x="0" y="0"/>
          <a:ext cx="0" cy="0"/>
          <a:chOff x="0" y="0"/>
          <a:chExt cx="0" cy="0"/>
        </a:xfrm>
      </p:grpSpPr>
      <p:sp>
        <p:nvSpPr>
          <p:cNvPr id="75" name="Google Shape;75;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78" name="Google Shape;78;p20"/>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79" name="Shape 79"/>
        <p:cNvGrpSpPr/>
        <p:nvPr/>
      </p:nvGrpSpPr>
      <p:grpSpPr>
        <a:xfrm>
          <a:off x="0" y="0"/>
          <a:ext cx="0" cy="0"/>
          <a:chOff x="0" y="0"/>
          <a:chExt cx="0" cy="0"/>
        </a:xfrm>
      </p:grpSpPr>
      <p:sp>
        <p:nvSpPr>
          <p:cNvPr id="80" name="Google Shape;80;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E94E1B"/>
              </a:buClr>
              <a:buSzPts val="2800"/>
              <a:buFont typeface="Montserrat"/>
              <a:buNone/>
              <a:defRPr b="1" sz="2800">
                <a:solidFill>
                  <a:srgbClr val="E94E1B"/>
                </a:solidFill>
                <a:latin typeface="Montserrat"/>
                <a:ea typeface="Montserrat"/>
                <a:cs typeface="Montserrat"/>
                <a:sym typeface="Montserra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rgbClr val="F9B233"/>
              </a:buClr>
              <a:buSzPts val="3200"/>
              <a:buChar char="•"/>
              <a:defRPr sz="3200"/>
            </a:lvl1pPr>
            <a:lvl2pPr indent="-406400" lvl="1" marL="914400" algn="l">
              <a:lnSpc>
                <a:spcPct val="90000"/>
              </a:lnSpc>
              <a:spcBef>
                <a:spcPts val="500"/>
              </a:spcBef>
              <a:spcAft>
                <a:spcPts val="0"/>
              </a:spcAft>
              <a:buClr>
                <a:srgbClr val="F9B233"/>
              </a:buClr>
              <a:buSzPts val="2800"/>
              <a:buChar char="•"/>
              <a:defRPr sz="2800"/>
            </a:lvl2pPr>
            <a:lvl3pPr indent="-381000" lvl="2" marL="1371600" algn="l">
              <a:lnSpc>
                <a:spcPct val="90000"/>
              </a:lnSpc>
              <a:spcBef>
                <a:spcPts val="500"/>
              </a:spcBef>
              <a:spcAft>
                <a:spcPts val="0"/>
              </a:spcAft>
              <a:buClr>
                <a:srgbClr val="F9B233"/>
              </a:buClr>
              <a:buSzPts val="2400"/>
              <a:buChar char="•"/>
              <a:defRPr sz="2400"/>
            </a:lvl3pPr>
            <a:lvl4pPr indent="-355600" lvl="3" marL="1828800" algn="l">
              <a:lnSpc>
                <a:spcPct val="90000"/>
              </a:lnSpc>
              <a:spcBef>
                <a:spcPts val="500"/>
              </a:spcBef>
              <a:spcAft>
                <a:spcPts val="0"/>
              </a:spcAft>
              <a:buClr>
                <a:srgbClr val="F9B233"/>
              </a:buClr>
              <a:buSzPts val="2000"/>
              <a:buChar char="•"/>
              <a:defRPr sz="2000"/>
            </a:lvl4pPr>
            <a:lvl5pPr indent="-355600" lvl="4" marL="2286000" algn="l">
              <a:lnSpc>
                <a:spcPct val="90000"/>
              </a:lnSpc>
              <a:spcBef>
                <a:spcPts val="500"/>
              </a:spcBef>
              <a:spcAft>
                <a:spcPts val="0"/>
              </a:spcAft>
              <a:buClr>
                <a:srgbClr val="F9B233"/>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 name="Google Shape;82;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 name="Google Shape;83;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pic>
        <p:nvPicPr>
          <p:cNvPr descr="Un dibujo de una cara feliz&#10;&#10;Descripción generada automáticamente con confianza baja" id="86" name="Google Shape;86;p21"/>
          <p:cNvPicPr preferRelativeResize="0"/>
          <p:nvPr/>
        </p:nvPicPr>
        <p:blipFill rotWithShape="1">
          <a:blip r:embed="rId2">
            <a:alphaModFix/>
          </a:blip>
          <a:srcRect b="0" l="0" r="0" t="0"/>
          <a:stretch/>
        </p:blipFill>
        <p:spPr>
          <a:xfrm>
            <a:off x="10054992" y="6082413"/>
            <a:ext cx="1756008" cy="54787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Montserrat"/>
              <a:buNone/>
              <a:defRPr b="1" i="0" sz="4400" u="none" cap="none" strike="noStrike">
                <a:solidFill>
                  <a:schemeClr val="dk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Montserrat"/>
                <a:ea typeface="Montserrat"/>
                <a:cs typeface="Montserrat"/>
                <a:sym typeface="Montserrat"/>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Montserrat"/>
                <a:ea typeface="Montserrat"/>
                <a:cs typeface="Montserrat"/>
                <a:sym typeface="Montserrat"/>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Montserrat"/>
                <a:ea typeface="Montserrat"/>
                <a:cs typeface="Montserrat"/>
                <a:sym typeface="Montserrat"/>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1" Type="http://schemas.openxmlformats.org/officeDocument/2006/relationships/image" Target="../media/image17.jpg"/><Relationship Id="rId10" Type="http://schemas.openxmlformats.org/officeDocument/2006/relationships/image" Target="../media/image15.jpg"/><Relationship Id="rId12"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20.jpg"/><Relationship Id="rId9" Type="http://schemas.openxmlformats.org/officeDocument/2006/relationships/image" Target="../media/image24.jpg"/><Relationship Id="rId5" Type="http://schemas.openxmlformats.org/officeDocument/2006/relationships/image" Target="../media/image25.png"/><Relationship Id="rId6" Type="http://schemas.openxmlformats.org/officeDocument/2006/relationships/image" Target="../media/image22.jpg"/><Relationship Id="rId7" Type="http://schemas.openxmlformats.org/officeDocument/2006/relationships/image" Target="../media/image26.jpg"/><Relationship Id="rId8" Type="http://schemas.openxmlformats.org/officeDocument/2006/relationships/image" Target="../media/image1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19.png"/><Relationship Id="rId6"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1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g3997ee362c8_0_33"/>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Integration Framework Components (Cont’d)</a:t>
            </a:r>
            <a:endParaRPr/>
          </a:p>
        </p:txBody>
      </p:sp>
      <p:sp>
        <p:nvSpPr>
          <p:cNvPr id="210" name="Google Shape;210;g3997ee362c8_0_3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10000"/>
          </a:bodyPr>
          <a:lstStyle/>
          <a:p>
            <a:pPr indent="-334327" lvl="0" marL="457200" rtl="0" algn="l">
              <a:lnSpc>
                <a:spcPct val="110000"/>
              </a:lnSpc>
              <a:spcBef>
                <a:spcPts val="1000"/>
              </a:spcBef>
              <a:spcAft>
                <a:spcPts val="0"/>
              </a:spcAft>
              <a:buClr>
                <a:schemeClr val="dk1"/>
              </a:buClr>
              <a:buSzPct val="64285"/>
              <a:buChar char="•"/>
            </a:pPr>
            <a:r>
              <a:rPr b="1" lang="en-GB"/>
              <a:t>API Connectors (Application Programming Interfaces):</a:t>
            </a:r>
            <a:endParaRPr/>
          </a:p>
          <a:p>
            <a:pPr indent="-334327" lvl="1" marL="914400" rtl="0" algn="l">
              <a:lnSpc>
                <a:spcPct val="110000"/>
              </a:lnSpc>
              <a:spcBef>
                <a:spcPts val="500"/>
              </a:spcBef>
              <a:spcAft>
                <a:spcPts val="0"/>
              </a:spcAft>
              <a:buSzPct val="75000"/>
              <a:buChar char="•"/>
            </a:pPr>
            <a:r>
              <a:rPr lang="en-GB"/>
              <a:t>Moodle REST API / Web Services: extracts student activity, gradebook, and course-completion data.</a:t>
            </a:r>
            <a:endParaRPr/>
          </a:p>
          <a:p>
            <a:pPr indent="-334327" lvl="1" marL="914400" rtl="0" algn="l">
              <a:lnSpc>
                <a:spcPct val="110000"/>
              </a:lnSpc>
              <a:spcBef>
                <a:spcPts val="500"/>
              </a:spcBef>
              <a:spcAft>
                <a:spcPts val="0"/>
              </a:spcAft>
              <a:buSzPct val="75000"/>
              <a:buChar char="•"/>
            </a:pPr>
            <a:r>
              <a:rPr lang="en-GB"/>
              <a:t>QAIS REST API (custom endpoint): receives structured data from Moodle and pushes QA indicators to the central warehouse.</a:t>
            </a:r>
            <a:endParaRPr/>
          </a:p>
          <a:p>
            <a:pPr indent="-334327" lvl="1" marL="914400" rtl="0" algn="l">
              <a:lnSpc>
                <a:spcPct val="110000"/>
              </a:lnSpc>
              <a:spcBef>
                <a:spcPts val="500"/>
              </a:spcBef>
              <a:spcAft>
                <a:spcPts val="0"/>
              </a:spcAft>
              <a:buSzPct val="75000"/>
              <a:buChar char="•"/>
            </a:pPr>
            <a:r>
              <a:rPr lang="en-GB"/>
              <a:t>HEMIS Data Exchange API: based on DHET HEMIS XML standard and JSON schema; allows automatic transfer of enrolment and performance data between institutional and national databases.</a:t>
            </a:r>
            <a:endParaRPr/>
          </a:p>
          <a:p>
            <a:pPr indent="-334327" lvl="1" marL="914400" rtl="0" algn="l">
              <a:lnSpc>
                <a:spcPct val="110000"/>
              </a:lnSpc>
              <a:spcBef>
                <a:spcPts val="500"/>
              </a:spcBef>
              <a:spcAft>
                <a:spcPts val="0"/>
              </a:spcAft>
              <a:buSzPct val="75000"/>
              <a:buChar char="•"/>
            </a:pPr>
            <a:r>
              <a:rPr lang="en-GB"/>
              <a:t>Power BI Gateway API: synchronises analytics dashboards with the warehouse in real time.</a:t>
            </a:r>
            <a:endParaRPr/>
          </a:p>
          <a:p>
            <a:pPr indent="-228600" lvl="0" marL="457200" rtl="0" algn="l">
              <a:lnSpc>
                <a:spcPct val="110000"/>
              </a:lnSpc>
              <a:spcBef>
                <a:spcPts val="1000"/>
              </a:spcBef>
              <a:spcAft>
                <a:spcPts val="0"/>
              </a:spcAft>
              <a:buClr>
                <a:schemeClr val="dk1"/>
              </a:buClr>
              <a:buSzPct val="64285"/>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g3997ee362c8_0_39"/>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Integration Framework Components (Cont’d)</a:t>
            </a:r>
            <a:endParaRPr/>
          </a:p>
        </p:txBody>
      </p:sp>
      <p:sp>
        <p:nvSpPr>
          <p:cNvPr id="217" name="Google Shape;217;g3997ee362c8_0_3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85000" lnSpcReduction="20000"/>
          </a:bodyPr>
          <a:lstStyle/>
          <a:p>
            <a:pPr indent="-325755" lvl="0" marL="457200" rtl="0" algn="l">
              <a:lnSpc>
                <a:spcPct val="110000"/>
              </a:lnSpc>
              <a:spcBef>
                <a:spcPts val="1000"/>
              </a:spcBef>
              <a:spcAft>
                <a:spcPts val="0"/>
              </a:spcAft>
              <a:buClr>
                <a:schemeClr val="dk1"/>
              </a:buClr>
              <a:buSzPct val="64285"/>
              <a:buChar char="•"/>
            </a:pPr>
            <a:r>
              <a:rPr b="1" lang="en-GB"/>
              <a:t>Unique Identifiers:</a:t>
            </a:r>
            <a:endParaRPr/>
          </a:p>
          <a:p>
            <a:pPr indent="-325755" lvl="1" marL="914400" rtl="0" algn="l">
              <a:lnSpc>
                <a:spcPct val="110000"/>
              </a:lnSpc>
              <a:spcBef>
                <a:spcPts val="500"/>
              </a:spcBef>
              <a:spcAft>
                <a:spcPts val="0"/>
              </a:spcAft>
              <a:buSzPct val="75000"/>
              <a:buChar char="•"/>
            </a:pPr>
            <a:r>
              <a:rPr lang="en-GB"/>
              <a:t>Shared Student ID, Course Code, and Staff ID adopted across all systems.</a:t>
            </a:r>
            <a:endParaRPr/>
          </a:p>
          <a:p>
            <a:pPr indent="-325755" lvl="1" marL="914400" rtl="0" algn="l">
              <a:lnSpc>
                <a:spcPct val="110000"/>
              </a:lnSpc>
              <a:spcBef>
                <a:spcPts val="500"/>
              </a:spcBef>
              <a:spcAft>
                <a:spcPts val="0"/>
              </a:spcAft>
              <a:buSzPct val="75000"/>
              <a:buChar char="•"/>
            </a:pPr>
            <a:r>
              <a:rPr lang="en-GB"/>
              <a:t>Ensures records from Moodle, QAIS, and HEMIS align automatically.</a:t>
            </a:r>
            <a:endParaRPr/>
          </a:p>
          <a:p>
            <a:pPr indent="-325755" lvl="0" marL="457200" rtl="0" algn="l">
              <a:lnSpc>
                <a:spcPct val="110000"/>
              </a:lnSpc>
              <a:spcBef>
                <a:spcPts val="1000"/>
              </a:spcBef>
              <a:spcAft>
                <a:spcPts val="0"/>
              </a:spcAft>
              <a:buClr>
                <a:schemeClr val="dk1"/>
              </a:buClr>
              <a:buSzPct val="64285"/>
              <a:buChar char="•"/>
            </a:pPr>
            <a:r>
              <a:rPr b="1" lang="en-GB"/>
              <a:t>Data-flow Example:</a:t>
            </a:r>
            <a:endParaRPr/>
          </a:p>
          <a:p>
            <a:pPr indent="-325755" lvl="1" marL="914400" rtl="0" algn="l">
              <a:lnSpc>
                <a:spcPct val="110000"/>
              </a:lnSpc>
              <a:spcBef>
                <a:spcPts val="500"/>
              </a:spcBef>
              <a:spcAft>
                <a:spcPts val="0"/>
              </a:spcAft>
              <a:buSzPct val="75000"/>
              <a:buChar char="•"/>
            </a:pPr>
            <a:r>
              <a:rPr lang="en-GB"/>
              <a:t>Step 1: Moodle REST API exports learning analytics nightly.</a:t>
            </a:r>
            <a:endParaRPr/>
          </a:p>
          <a:p>
            <a:pPr indent="-325755" lvl="1" marL="914400" rtl="0" algn="l">
              <a:lnSpc>
                <a:spcPct val="110000"/>
              </a:lnSpc>
              <a:spcBef>
                <a:spcPts val="500"/>
              </a:spcBef>
              <a:spcAft>
                <a:spcPts val="0"/>
              </a:spcAft>
              <a:buSzPct val="75000"/>
              <a:buChar char="•"/>
            </a:pPr>
            <a:r>
              <a:rPr lang="en-GB"/>
              <a:t>Step 2: QAIS API ingests those logs, appends QA metrics (e.g., course evaluation averages).</a:t>
            </a:r>
            <a:endParaRPr/>
          </a:p>
          <a:p>
            <a:pPr indent="-325755" lvl="1" marL="914400" rtl="0" algn="l">
              <a:lnSpc>
                <a:spcPct val="110000"/>
              </a:lnSpc>
              <a:spcBef>
                <a:spcPts val="500"/>
              </a:spcBef>
              <a:spcAft>
                <a:spcPts val="0"/>
              </a:spcAft>
              <a:buSzPct val="75000"/>
              <a:buChar char="•"/>
            </a:pPr>
            <a:r>
              <a:rPr lang="en-GB"/>
              <a:t>Step 3: HEMIS API imports summarised performance data for national reporting.</a:t>
            </a:r>
            <a:endParaRPr/>
          </a:p>
          <a:p>
            <a:pPr indent="-325755" lvl="1" marL="914400" rtl="0" algn="l">
              <a:lnSpc>
                <a:spcPct val="110000"/>
              </a:lnSpc>
              <a:spcBef>
                <a:spcPts val="500"/>
              </a:spcBef>
              <a:spcAft>
                <a:spcPts val="0"/>
              </a:spcAft>
              <a:buSzPct val="75000"/>
              <a:buChar char="•"/>
            </a:pPr>
            <a:r>
              <a:rPr lang="en-GB"/>
              <a:t>Step 4: Power BI Gateway refreshes dashboards every 12 hours for institutional monitoring.</a:t>
            </a:r>
            <a:endParaRPr/>
          </a:p>
          <a:p>
            <a:pPr indent="-228600" lvl="0" marL="457200" rtl="0" algn="l">
              <a:lnSpc>
                <a:spcPct val="110000"/>
              </a:lnSpc>
              <a:spcBef>
                <a:spcPts val="1000"/>
              </a:spcBef>
              <a:spcAft>
                <a:spcPts val="0"/>
              </a:spcAft>
              <a:buClr>
                <a:schemeClr val="dk1"/>
              </a:buClr>
              <a:buSzPct val="64285"/>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3997ee362c8_0_45"/>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Governance: Defining Roles and Ownership</a:t>
            </a:r>
            <a:endParaRPr/>
          </a:p>
        </p:txBody>
      </p:sp>
      <p:sp>
        <p:nvSpPr>
          <p:cNvPr id="224" name="Google Shape;224;g3997ee362c8_0_4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85000" lnSpcReduction="20000"/>
          </a:bodyPr>
          <a:lstStyle/>
          <a:p>
            <a:pPr indent="-333632" lvl="0" marL="457200" rtl="0" algn="l">
              <a:lnSpc>
                <a:spcPct val="110000"/>
              </a:lnSpc>
              <a:spcBef>
                <a:spcPts val="1000"/>
              </a:spcBef>
              <a:spcAft>
                <a:spcPts val="0"/>
              </a:spcAft>
              <a:buClr>
                <a:schemeClr val="dk1"/>
              </a:buClr>
              <a:buSzPct val="69498"/>
              <a:buChar char="•"/>
            </a:pPr>
            <a:r>
              <a:rPr b="1" lang="en-GB"/>
              <a:t>Why data governance matters</a:t>
            </a:r>
            <a:endParaRPr/>
          </a:p>
          <a:p>
            <a:pPr indent="-333632" lvl="1" marL="914400" rtl="0" algn="l">
              <a:lnSpc>
                <a:spcPct val="110000"/>
              </a:lnSpc>
              <a:spcBef>
                <a:spcPts val="500"/>
              </a:spcBef>
              <a:spcAft>
                <a:spcPts val="0"/>
              </a:spcAft>
              <a:buSzPct val="81081"/>
              <a:buChar char="•"/>
            </a:pPr>
            <a:r>
              <a:rPr lang="en-GB"/>
              <a:t>Integration requires not just technology, but </a:t>
            </a:r>
            <a:r>
              <a:rPr b="1" lang="en-GB"/>
              <a:t>trust</a:t>
            </a:r>
            <a:r>
              <a:rPr lang="en-GB"/>
              <a:t>.</a:t>
            </a:r>
            <a:endParaRPr/>
          </a:p>
          <a:p>
            <a:pPr indent="-333632" lvl="1" marL="914400" rtl="0" algn="l">
              <a:lnSpc>
                <a:spcPct val="110000"/>
              </a:lnSpc>
              <a:spcBef>
                <a:spcPts val="500"/>
              </a:spcBef>
              <a:spcAft>
                <a:spcPts val="0"/>
              </a:spcAft>
              <a:buSzPct val="81081"/>
              <a:buChar char="•"/>
            </a:pPr>
            <a:r>
              <a:rPr lang="en-GB"/>
              <a:t>Governance defines </a:t>
            </a:r>
            <a:r>
              <a:rPr i="1" lang="en-GB"/>
              <a:t>who owns, manages, and approves</a:t>
            </a:r>
            <a:r>
              <a:rPr lang="en-GB"/>
              <a:t> data.</a:t>
            </a:r>
            <a:endParaRPr/>
          </a:p>
          <a:p>
            <a:pPr indent="-333632" lvl="1" marL="914400" rtl="0" algn="l">
              <a:lnSpc>
                <a:spcPct val="110000"/>
              </a:lnSpc>
              <a:spcBef>
                <a:spcPts val="500"/>
              </a:spcBef>
              <a:spcAft>
                <a:spcPts val="0"/>
              </a:spcAft>
              <a:buSzPct val="81081"/>
              <a:buChar char="•"/>
            </a:pPr>
            <a:r>
              <a:rPr lang="en-GB"/>
              <a:t>Ensures that all systems (QAIS, HEMIS, LMS) follow common rules for data quality, access, and security.</a:t>
            </a:r>
            <a:endParaRPr/>
          </a:p>
          <a:p>
            <a:pPr indent="-333632" lvl="0" marL="457200" rtl="0" algn="l">
              <a:lnSpc>
                <a:spcPct val="110000"/>
              </a:lnSpc>
              <a:spcBef>
                <a:spcPts val="1000"/>
              </a:spcBef>
              <a:spcAft>
                <a:spcPts val="0"/>
              </a:spcAft>
              <a:buClr>
                <a:schemeClr val="dk1"/>
              </a:buClr>
              <a:buSzPct val="69498"/>
              <a:buChar char="•"/>
            </a:pPr>
            <a:r>
              <a:rPr lang="en-GB"/>
              <a:t>Governance Structure at University Xyz</a:t>
            </a:r>
            <a:endParaRPr/>
          </a:p>
          <a:p>
            <a:pPr indent="-333632" lvl="1" marL="914400" rtl="0" algn="l">
              <a:lnSpc>
                <a:spcPct val="110000"/>
              </a:lnSpc>
              <a:spcBef>
                <a:spcPts val="500"/>
              </a:spcBef>
              <a:spcAft>
                <a:spcPts val="0"/>
              </a:spcAft>
              <a:buSzPct val="81081"/>
              <a:buChar char="•"/>
            </a:pPr>
            <a:r>
              <a:rPr b="1" lang="en-GB"/>
              <a:t>Data Governance Committee </a:t>
            </a:r>
            <a:r>
              <a:rPr lang="en-GB"/>
              <a:t>– chaired by the Deputy Vice-Chancellor (Academic); sets policy direction and approves integration standards.  </a:t>
            </a:r>
            <a:endParaRPr/>
          </a:p>
          <a:p>
            <a:pPr indent="-333632" lvl="1" marL="914400" rtl="0" algn="l">
              <a:lnSpc>
                <a:spcPct val="110000"/>
              </a:lnSpc>
              <a:spcBef>
                <a:spcPts val="500"/>
              </a:spcBef>
              <a:spcAft>
                <a:spcPts val="0"/>
              </a:spcAft>
              <a:buSzPct val="81081"/>
              <a:buChar char="•"/>
            </a:pPr>
            <a:r>
              <a:rPr b="1" lang="en-GB"/>
              <a:t>Data Governance Policy</a:t>
            </a:r>
            <a:r>
              <a:rPr lang="en-GB"/>
              <a:t> – outlines roles, data definitions, access controls, and escalation processes.  </a:t>
            </a:r>
            <a:endParaRPr/>
          </a:p>
          <a:p>
            <a:pPr indent="-333632" lvl="1" marL="914400" rtl="0" algn="l">
              <a:lnSpc>
                <a:spcPct val="110000"/>
              </a:lnSpc>
              <a:spcBef>
                <a:spcPts val="500"/>
              </a:spcBef>
              <a:spcAft>
                <a:spcPts val="0"/>
              </a:spcAft>
              <a:buSzPct val="81081"/>
              <a:buChar char="•"/>
            </a:pPr>
            <a:r>
              <a:rPr b="1" lang="en-GB"/>
              <a:t>Data Stewards</a:t>
            </a:r>
            <a:r>
              <a:rPr lang="en-GB"/>
              <a:t>– faculty QA officers and IT analysts responsible for implementing policies at the operational level.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g3997ee362c8_0_51"/>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Data Ownership and Accountability</a:t>
            </a:r>
            <a:endParaRPr/>
          </a:p>
        </p:txBody>
      </p:sp>
      <p:sp>
        <p:nvSpPr>
          <p:cNvPr id="231" name="Google Shape;231;g3997ee362c8_0_5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1000"/>
              </a:spcBef>
              <a:spcAft>
                <a:spcPts val="0"/>
              </a:spcAft>
              <a:buClr>
                <a:schemeClr val="dk1"/>
              </a:buClr>
              <a:buSzPts val="1800"/>
              <a:buChar char="•"/>
            </a:pPr>
            <a:r>
              <a:rPr lang="en-GB"/>
              <a:t>Data Ownership and Accountability Structure</a:t>
            </a:r>
            <a:endParaRPr/>
          </a:p>
          <a:p>
            <a:pPr indent="-228600" lvl="0" marL="457200" rtl="0" algn="l">
              <a:lnSpc>
                <a:spcPct val="110000"/>
              </a:lnSpc>
              <a:spcBef>
                <a:spcPts val="1000"/>
              </a:spcBef>
              <a:spcAft>
                <a:spcPts val="0"/>
              </a:spcAft>
              <a:buClr>
                <a:schemeClr val="dk1"/>
              </a:buClr>
              <a:buSzPts val="1800"/>
              <a:buNone/>
            </a:pPr>
            <a:r>
              <a:t/>
            </a:r>
            <a:endParaRPr/>
          </a:p>
        </p:txBody>
      </p:sp>
      <p:graphicFrame>
        <p:nvGraphicFramePr>
          <p:cNvPr id="232" name="Google Shape;232;g3997ee362c8_0_51"/>
          <p:cNvGraphicFramePr/>
          <p:nvPr/>
        </p:nvGraphicFramePr>
        <p:xfrm>
          <a:off x="1284468" y="2906532"/>
          <a:ext cx="3000000" cy="3000000"/>
        </p:xfrm>
        <a:graphic>
          <a:graphicData uri="http://schemas.openxmlformats.org/drawingml/2006/table">
            <a:tbl>
              <a:tblPr bandRow="1" firstRow="1">
                <a:noFill/>
                <a:tableStyleId>{202126F8-CD7F-4727-9BE0-B2289786C3EB}</a:tableStyleId>
              </a:tblPr>
              <a:tblGrid>
                <a:gridCol w="2032000"/>
                <a:gridCol w="3147025"/>
                <a:gridCol w="4928400"/>
              </a:tblGrid>
              <a:tr h="177800">
                <a:tc>
                  <a:txBody>
                    <a:bodyPr/>
                    <a:lstStyle/>
                    <a:p>
                      <a:pPr indent="0" lvl="0" marL="0" marR="0" rtl="0" algn="l">
                        <a:lnSpc>
                          <a:spcPct val="100000"/>
                        </a:lnSpc>
                        <a:spcBef>
                          <a:spcPts val="0"/>
                        </a:spcBef>
                        <a:spcAft>
                          <a:spcPts val="0"/>
                        </a:spcAft>
                        <a:buNone/>
                      </a:pPr>
                      <a:r>
                        <a:rPr lang="en-GB" sz="1400" u="none" cap="none" strike="noStrike"/>
                        <a:t>Role</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System / Domain</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Key Responsibilities</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QA Director</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QAIS (Quality Assurance Information System)</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Owns QA data; ensures quality indicators, course evaluation results, and accreditation evidence are accurate and current.</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Registrar</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HEMIS (Higher Education Management Information System)</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Owns enrolment, demographic, and programme data; validates submissions to national HEMIS author</a:t>
                      </a:r>
                      <a:endParaRPr/>
                    </a:p>
                  </a:txBody>
                  <a:tcPr marT="45725" marB="45725" marR="91450" marL="91450"/>
                </a:tc>
              </a:tr>
              <a:tr h="370850">
                <a:tc>
                  <a:txBody>
                    <a:bodyPr/>
                    <a:lstStyle/>
                    <a:p>
                      <a:pPr indent="0" lvl="0" marL="0" marR="0" rtl="0" algn="l">
                        <a:lnSpc>
                          <a:spcPct val="100000"/>
                        </a:lnSpc>
                        <a:spcBef>
                          <a:spcPts val="0"/>
                        </a:spcBef>
                        <a:spcAft>
                          <a:spcPts val="0"/>
                        </a:spcAft>
                        <a:buNone/>
                      </a:pPr>
                      <a:r>
                        <a:rPr lang="en-GB" sz="1400" u="none" cap="none" strike="noStrike"/>
                        <a:t>ICT Director</a:t>
                      </a:r>
                      <a:endParaRPr/>
                    </a:p>
                    <a:p>
                      <a:pPr indent="0" lvl="0" marL="0" marR="0" rtl="0" algn="l">
                        <a:lnSpc>
                          <a:spcPct val="100000"/>
                        </a:lnSpc>
                        <a:spcBef>
                          <a:spcPts val="0"/>
                        </a:spcBef>
                        <a:spcAft>
                          <a:spcPts val="0"/>
                        </a:spcAft>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GB" sz="1400" u="none" cap="none" strike="noStrike"/>
                        <a:t>LMS (Moodle) + Integration Infrastructure</a:t>
                      </a:r>
                      <a:endParaRPr/>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Owns learning activity data, APIs, and data-flow architecture; ensures system security, interoperability, and uptime.</a:t>
                      </a:r>
                      <a:endParaRPr/>
                    </a:p>
                  </a:txBody>
                  <a:tcPr marT="45725" marB="45725" marR="91450" marL="91450"/>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3997ee362c8_0_58"/>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Governance Tools and Processes</a:t>
            </a:r>
            <a:br>
              <a:rPr lang="en-GB"/>
            </a:br>
            <a:endParaRPr/>
          </a:p>
        </p:txBody>
      </p:sp>
      <p:sp>
        <p:nvSpPr>
          <p:cNvPr id="238" name="Google Shape;238;g3997ee362c8_0_58"/>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70000"/>
          </a:bodyPr>
          <a:lstStyle/>
          <a:p>
            <a:pPr indent="-315097" lvl="0" marL="457200" rtl="0" algn="l">
              <a:lnSpc>
                <a:spcPct val="110000"/>
              </a:lnSpc>
              <a:spcBef>
                <a:spcPts val="1000"/>
              </a:spcBef>
              <a:spcAft>
                <a:spcPts val="0"/>
              </a:spcAft>
              <a:buClr>
                <a:schemeClr val="dk1"/>
              </a:buClr>
              <a:buSzPct val="69498"/>
              <a:buChar char="•"/>
            </a:pPr>
            <a:r>
              <a:rPr lang="en-GB"/>
              <a:t>Governance Tools and Processes</a:t>
            </a:r>
            <a:endParaRPr/>
          </a:p>
          <a:p>
            <a:pPr indent="-315097" lvl="1" marL="914400" rtl="0" algn="l">
              <a:lnSpc>
                <a:spcPct val="110000"/>
              </a:lnSpc>
              <a:spcBef>
                <a:spcPts val="500"/>
              </a:spcBef>
              <a:spcAft>
                <a:spcPts val="0"/>
              </a:spcAft>
              <a:buSzPct val="81081"/>
              <a:buChar char="•"/>
            </a:pPr>
            <a:r>
              <a:rPr lang="en-GB"/>
              <a:t>Data Quality Framework: Defines standards for accuracy, timeliness, completeness, and consistency.</a:t>
            </a:r>
            <a:endParaRPr/>
          </a:p>
          <a:p>
            <a:pPr indent="-315097" lvl="1" marL="914400" rtl="0" algn="l">
              <a:lnSpc>
                <a:spcPct val="110000"/>
              </a:lnSpc>
              <a:spcBef>
                <a:spcPts val="500"/>
              </a:spcBef>
              <a:spcAft>
                <a:spcPts val="0"/>
              </a:spcAft>
              <a:buSzPct val="81081"/>
              <a:buChar char="•"/>
            </a:pPr>
            <a:r>
              <a:rPr lang="en-GB"/>
              <a:t>Change Control Register: Tracks structural or schema updates in QAIS, HEMIS, or LMS.</a:t>
            </a:r>
            <a:endParaRPr/>
          </a:p>
          <a:p>
            <a:pPr indent="-315097" lvl="1" marL="914400" rtl="0" algn="l">
              <a:lnSpc>
                <a:spcPct val="110000"/>
              </a:lnSpc>
              <a:spcBef>
                <a:spcPts val="500"/>
              </a:spcBef>
              <a:spcAft>
                <a:spcPts val="0"/>
              </a:spcAft>
              <a:buSzPct val="81081"/>
              <a:buChar char="•"/>
            </a:pPr>
            <a:r>
              <a:rPr lang="en-GB"/>
              <a:t>Access Protocols: Role-based permissions for QA officers, ICT staff, and academic heads.</a:t>
            </a:r>
            <a:endParaRPr/>
          </a:p>
          <a:p>
            <a:pPr indent="-315097" lvl="1" marL="914400" rtl="0" algn="l">
              <a:lnSpc>
                <a:spcPct val="110000"/>
              </a:lnSpc>
              <a:spcBef>
                <a:spcPts val="500"/>
              </a:spcBef>
              <a:spcAft>
                <a:spcPts val="0"/>
              </a:spcAft>
              <a:buSzPct val="81081"/>
              <a:buChar char="•"/>
            </a:pPr>
            <a:r>
              <a:rPr lang="en-GB"/>
              <a:t>Data Audit Schedule: Quarterly reviews to verify data accuracy and compliance.</a:t>
            </a:r>
            <a:endParaRPr/>
          </a:p>
          <a:p>
            <a:pPr indent="-315097" lvl="1" marL="914400" rtl="0" algn="l">
              <a:lnSpc>
                <a:spcPct val="110000"/>
              </a:lnSpc>
              <a:spcBef>
                <a:spcPts val="500"/>
              </a:spcBef>
              <a:spcAft>
                <a:spcPts val="0"/>
              </a:spcAft>
              <a:buSzPct val="81081"/>
              <a:buChar char="•"/>
            </a:pPr>
            <a:r>
              <a:rPr lang="en-GB"/>
              <a:t>Incident Reporting Mechanism: Immediate escalation if data integrity is compromised</a:t>
            </a:r>
            <a:endParaRPr/>
          </a:p>
          <a:p>
            <a:pPr indent="-315097" lvl="0" marL="457200" rtl="0" algn="l">
              <a:lnSpc>
                <a:spcPct val="110000"/>
              </a:lnSpc>
              <a:spcBef>
                <a:spcPts val="1000"/>
              </a:spcBef>
              <a:spcAft>
                <a:spcPts val="0"/>
              </a:spcAft>
              <a:buClr>
                <a:schemeClr val="dk1"/>
              </a:buClr>
              <a:buSzPct val="69498"/>
              <a:buChar char="•"/>
            </a:pPr>
            <a:r>
              <a:rPr lang="en-GB"/>
              <a:t>Comparable Policy Alignment and Models Used</a:t>
            </a:r>
            <a:endParaRPr/>
          </a:p>
          <a:p>
            <a:pPr indent="-315097" lvl="1" marL="914400" rtl="0" algn="l">
              <a:lnSpc>
                <a:spcPct val="110000"/>
              </a:lnSpc>
              <a:spcBef>
                <a:spcPts val="500"/>
              </a:spcBef>
              <a:spcAft>
                <a:spcPts val="0"/>
              </a:spcAft>
              <a:buSzPct val="81081"/>
              <a:buChar char="•"/>
            </a:pPr>
            <a:r>
              <a:rPr lang="en-GB"/>
              <a:t>Adapted from South Africa’s DHET HEMIS Data Policy (2021) and Uganda’s NCHE QAIS Quality Standards (2020).</a:t>
            </a:r>
            <a:endParaRPr/>
          </a:p>
          <a:p>
            <a:pPr indent="-315097" lvl="1" marL="914400" rtl="0" algn="l">
              <a:lnSpc>
                <a:spcPct val="110000"/>
              </a:lnSpc>
              <a:spcBef>
                <a:spcPts val="500"/>
              </a:spcBef>
              <a:spcAft>
                <a:spcPts val="0"/>
              </a:spcAft>
              <a:buSzPct val="81081"/>
              <a:buChar char="•"/>
            </a:pPr>
            <a:r>
              <a:rPr lang="en-GB"/>
              <a:t>Aligned with ISO 8000 Data Quality Standards for higher education</a:t>
            </a:r>
            <a:endParaRPr/>
          </a:p>
          <a:p>
            <a:pPr indent="-228600" lvl="0" marL="457200" rtl="0" algn="l">
              <a:lnSpc>
                <a:spcPct val="110000"/>
              </a:lnSpc>
              <a:spcBef>
                <a:spcPts val="1000"/>
              </a:spcBef>
              <a:spcAft>
                <a:spcPts val="0"/>
              </a:spcAft>
              <a:buClr>
                <a:schemeClr val="dk1"/>
              </a:buClr>
              <a:buSzPct val="69498"/>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g3997ee362c8_0_63"/>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Ethical and Legal Safeguards</a:t>
            </a:r>
            <a:endParaRPr/>
          </a:p>
        </p:txBody>
      </p:sp>
      <p:sp>
        <p:nvSpPr>
          <p:cNvPr id="245" name="Google Shape;245;g3997ee362c8_0_6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1000"/>
              </a:spcBef>
              <a:spcAft>
                <a:spcPts val="0"/>
              </a:spcAft>
              <a:buClr>
                <a:schemeClr val="dk1"/>
              </a:buClr>
              <a:buSzPts val="1800"/>
              <a:buChar char="•"/>
            </a:pPr>
            <a:r>
              <a:rPr lang="en-GB"/>
              <a:t>Why Data Ethics Matters </a:t>
            </a:r>
            <a:endParaRPr/>
          </a:p>
          <a:p>
            <a:pPr indent="-342900" lvl="1" marL="914400" rtl="0" algn="l">
              <a:lnSpc>
                <a:spcPct val="110000"/>
              </a:lnSpc>
              <a:spcBef>
                <a:spcPts val="500"/>
              </a:spcBef>
              <a:spcAft>
                <a:spcPts val="0"/>
              </a:spcAft>
              <a:buSzPts val="1800"/>
              <a:buChar char="•"/>
            </a:pPr>
            <a:r>
              <a:rPr lang="en-GB"/>
              <a:t>Integration increases the volume and visibility of personal data.  </a:t>
            </a:r>
            <a:endParaRPr/>
          </a:p>
          <a:p>
            <a:pPr indent="-342900" lvl="1" marL="914400" rtl="0" algn="l">
              <a:lnSpc>
                <a:spcPct val="110000"/>
              </a:lnSpc>
              <a:spcBef>
                <a:spcPts val="500"/>
              </a:spcBef>
              <a:spcAft>
                <a:spcPts val="0"/>
              </a:spcAft>
              <a:buSzPts val="1800"/>
              <a:buChar char="•"/>
            </a:pPr>
            <a:r>
              <a:rPr lang="en-GB"/>
              <a:t>Ethical design protects privacy, prevents misuse, and strengthens institutional trust.  </a:t>
            </a:r>
            <a:endParaRPr/>
          </a:p>
          <a:p>
            <a:pPr indent="-342900" lvl="1" marL="914400" rtl="0" algn="l">
              <a:lnSpc>
                <a:spcPct val="110000"/>
              </a:lnSpc>
              <a:spcBef>
                <a:spcPts val="500"/>
              </a:spcBef>
              <a:spcAft>
                <a:spcPts val="0"/>
              </a:spcAft>
              <a:buSzPts val="1800"/>
              <a:buChar char="•"/>
            </a:pPr>
            <a:r>
              <a:rPr lang="en-GB"/>
              <a:t>Data ethics ensures that integration serves the public good of education, not surveillance or control</a:t>
            </a:r>
            <a:endParaRPr/>
          </a:p>
          <a:p>
            <a:pPr indent="-228600" lvl="0" marL="457200" rtl="0" algn="l">
              <a:lnSpc>
                <a:spcPct val="110000"/>
              </a:lnSpc>
              <a:spcBef>
                <a:spcPts val="1000"/>
              </a:spcBef>
              <a:spcAft>
                <a:spcPts val="0"/>
              </a:spcAft>
              <a:buClr>
                <a:schemeClr val="dk1"/>
              </a:buClr>
              <a:buSzPts val="1800"/>
              <a:buNone/>
            </a:pPr>
            <a: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g3997ee362c8_0_69"/>
          <p:cNvSpPr txBox="1"/>
          <p:nvPr>
            <p:ph type="title"/>
          </p:nvPr>
        </p:nvSpPr>
        <p:spPr>
          <a:xfrm>
            <a:off x="700635" y="914400"/>
            <a:ext cx="10691400" cy="10482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55555"/>
              <a:buNone/>
            </a:pPr>
            <a:r>
              <a:rPr lang="en-GB"/>
              <a:t>Embedding Data Ethics in the Integration Process</a:t>
            </a:r>
            <a:endParaRPr/>
          </a:p>
        </p:txBody>
      </p:sp>
      <p:sp>
        <p:nvSpPr>
          <p:cNvPr id="252" name="Google Shape;252;g3997ee362c8_0_69"/>
          <p:cNvSpPr txBox="1"/>
          <p:nvPr>
            <p:ph idx="1" type="body"/>
          </p:nvPr>
        </p:nvSpPr>
        <p:spPr>
          <a:xfrm>
            <a:off x="700635" y="1962615"/>
            <a:ext cx="10691400" cy="3999300"/>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1000"/>
              </a:spcBef>
              <a:spcAft>
                <a:spcPts val="0"/>
              </a:spcAft>
              <a:buClr>
                <a:schemeClr val="dk1"/>
              </a:buClr>
              <a:buSzPts val="1800"/>
              <a:buChar char="•"/>
            </a:pPr>
            <a:r>
              <a:rPr lang="en-GB"/>
              <a:t>At University Xyz, the ethical framework followed includes the following principles:</a:t>
            </a:r>
            <a:endParaRPr/>
          </a:p>
          <a:p>
            <a:pPr indent="-342900" lvl="1" marL="914400" rtl="0" algn="l">
              <a:lnSpc>
                <a:spcPct val="110000"/>
              </a:lnSpc>
              <a:spcBef>
                <a:spcPts val="500"/>
              </a:spcBef>
              <a:spcAft>
                <a:spcPts val="0"/>
              </a:spcAft>
              <a:buSzPts val="1800"/>
              <a:buChar char="•"/>
            </a:pPr>
            <a:r>
              <a:rPr lang="en-GB"/>
              <a:t>Transparency</a:t>
            </a:r>
            <a:endParaRPr/>
          </a:p>
          <a:p>
            <a:pPr indent="-342900" lvl="1" marL="914400" rtl="0" algn="l">
              <a:lnSpc>
                <a:spcPct val="110000"/>
              </a:lnSpc>
              <a:spcBef>
                <a:spcPts val="500"/>
              </a:spcBef>
              <a:spcAft>
                <a:spcPts val="0"/>
              </a:spcAft>
              <a:buSzPts val="1800"/>
              <a:buChar char="•"/>
            </a:pPr>
            <a:r>
              <a:rPr lang="en-GB"/>
              <a:t>Informed Consent</a:t>
            </a:r>
            <a:endParaRPr/>
          </a:p>
          <a:p>
            <a:pPr indent="-342900" lvl="1" marL="914400" rtl="0" algn="l">
              <a:lnSpc>
                <a:spcPct val="110000"/>
              </a:lnSpc>
              <a:spcBef>
                <a:spcPts val="500"/>
              </a:spcBef>
              <a:spcAft>
                <a:spcPts val="0"/>
              </a:spcAft>
              <a:buSzPts val="1800"/>
              <a:buChar char="•"/>
            </a:pPr>
            <a:r>
              <a:rPr lang="en-GB"/>
              <a:t>Purpose Limitation</a:t>
            </a:r>
            <a:endParaRPr/>
          </a:p>
          <a:p>
            <a:pPr indent="-342900" lvl="1" marL="914400" rtl="0" algn="l">
              <a:lnSpc>
                <a:spcPct val="110000"/>
              </a:lnSpc>
              <a:spcBef>
                <a:spcPts val="500"/>
              </a:spcBef>
              <a:spcAft>
                <a:spcPts val="0"/>
              </a:spcAft>
              <a:buSzPts val="1800"/>
              <a:buChar char="•"/>
            </a:pPr>
            <a:r>
              <a:rPr lang="en-GB"/>
              <a:t>Anonymisation and Minimisation</a:t>
            </a:r>
            <a:endParaRPr/>
          </a:p>
          <a:p>
            <a:pPr indent="-342900" lvl="1" marL="914400" rtl="0" algn="l">
              <a:lnSpc>
                <a:spcPct val="110000"/>
              </a:lnSpc>
              <a:spcBef>
                <a:spcPts val="500"/>
              </a:spcBef>
              <a:spcAft>
                <a:spcPts val="0"/>
              </a:spcAft>
              <a:buSzPts val="1800"/>
              <a:buChar char="•"/>
            </a:pPr>
            <a:r>
              <a:rPr lang="en-GB"/>
              <a:t>Accountability and Oversight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3997ee362c8_0_75"/>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Policy alignment</a:t>
            </a:r>
            <a:endParaRPr/>
          </a:p>
        </p:txBody>
      </p:sp>
      <p:sp>
        <p:nvSpPr>
          <p:cNvPr id="258" name="Google Shape;258;g3997ee362c8_0_7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62500"/>
          </a:bodyPr>
          <a:lstStyle/>
          <a:p>
            <a:pPr indent="-305829" lvl="0" marL="457200" rtl="0" algn="l">
              <a:lnSpc>
                <a:spcPct val="110000"/>
              </a:lnSpc>
              <a:spcBef>
                <a:spcPts val="1000"/>
              </a:spcBef>
              <a:spcAft>
                <a:spcPts val="0"/>
              </a:spcAft>
              <a:buClr>
                <a:schemeClr val="dk1"/>
              </a:buClr>
              <a:buSzPct val="69498"/>
              <a:buChar char="•"/>
            </a:pPr>
            <a:r>
              <a:rPr lang="en-GB"/>
              <a:t>Local and Regional models followed by University Xyz include:</a:t>
            </a:r>
            <a:endParaRPr/>
          </a:p>
          <a:p>
            <a:pPr indent="-305829" lvl="1" marL="914400" rtl="0" algn="l">
              <a:lnSpc>
                <a:spcPct val="110000"/>
              </a:lnSpc>
              <a:spcBef>
                <a:spcPts val="500"/>
              </a:spcBef>
              <a:spcAft>
                <a:spcPts val="0"/>
              </a:spcAft>
              <a:buSzPct val="81081"/>
              <a:buChar char="•"/>
            </a:pPr>
            <a:r>
              <a:rPr lang="en-GB"/>
              <a:t>Nigeria's data protection law is the Nigeria Data Protection Act (NDPA) of 2023, which defines rules for processing personal data, including subject rights and security standards</a:t>
            </a:r>
            <a:endParaRPr/>
          </a:p>
          <a:p>
            <a:pPr indent="-305829" lvl="1" marL="914400" rtl="0" algn="l">
              <a:lnSpc>
                <a:spcPct val="110000"/>
              </a:lnSpc>
              <a:spcBef>
                <a:spcPts val="500"/>
              </a:spcBef>
              <a:spcAft>
                <a:spcPts val="0"/>
              </a:spcAft>
              <a:buSzPct val="81081"/>
              <a:buChar char="•"/>
            </a:pPr>
            <a:r>
              <a:rPr lang="en-GB"/>
              <a:t>South Africa POPIA (2020) – contains restrictions of the transfer of personal data outside SA</a:t>
            </a:r>
            <a:endParaRPr/>
          </a:p>
          <a:p>
            <a:pPr indent="-305829" lvl="1" marL="914400" rtl="0" algn="l">
              <a:lnSpc>
                <a:spcPct val="110000"/>
              </a:lnSpc>
              <a:spcBef>
                <a:spcPts val="500"/>
              </a:spcBef>
              <a:spcAft>
                <a:spcPts val="0"/>
              </a:spcAft>
              <a:buSzPct val="81081"/>
              <a:buChar char="•"/>
            </a:pPr>
            <a:r>
              <a:rPr lang="en-GB"/>
              <a:t>Uganda Data Protection and Privacy Act (2019) – regulates the collection, storage, processing and use of personal data to protect the privacy of Ugandan citizens.</a:t>
            </a:r>
            <a:endParaRPr/>
          </a:p>
          <a:p>
            <a:pPr indent="-305829" lvl="1" marL="914400" rtl="0" algn="l">
              <a:lnSpc>
                <a:spcPct val="110000"/>
              </a:lnSpc>
              <a:spcBef>
                <a:spcPts val="500"/>
              </a:spcBef>
              <a:spcAft>
                <a:spcPts val="0"/>
              </a:spcAft>
              <a:buSzPct val="81081"/>
              <a:buChar char="•"/>
            </a:pPr>
            <a:r>
              <a:rPr lang="en-GB"/>
              <a:t>African Union Data Policy Framework (2022), which promotes ethical and inclusive data governance; </a:t>
            </a:r>
            <a:endParaRPr/>
          </a:p>
          <a:p>
            <a:pPr indent="-305829" lvl="1" marL="914400" rtl="0" algn="l">
              <a:lnSpc>
                <a:spcPct val="110000"/>
              </a:lnSpc>
              <a:spcBef>
                <a:spcPts val="500"/>
              </a:spcBef>
              <a:spcAft>
                <a:spcPts val="0"/>
              </a:spcAft>
              <a:buSzPct val="81081"/>
              <a:buChar char="•"/>
            </a:pPr>
            <a:r>
              <a:rPr lang="en-GB"/>
              <a:t>GDPR (2018) – Articles 5 &amp; 13: transparency, lawful processing, and rights to information.</a:t>
            </a:r>
            <a:endParaRPr/>
          </a:p>
          <a:p>
            <a:pPr indent="-305829" lvl="0" marL="457200" rtl="0" algn="l">
              <a:lnSpc>
                <a:spcPct val="110000"/>
              </a:lnSpc>
              <a:spcBef>
                <a:spcPts val="1000"/>
              </a:spcBef>
              <a:spcAft>
                <a:spcPts val="0"/>
              </a:spcAft>
              <a:buClr>
                <a:schemeClr val="dk1"/>
              </a:buClr>
              <a:buSzPct val="69498"/>
              <a:buChar char="•"/>
            </a:pPr>
            <a:r>
              <a:rPr lang="en-GB"/>
              <a:t>Technical Standards</a:t>
            </a:r>
            <a:endParaRPr/>
          </a:p>
          <a:p>
            <a:pPr indent="-305829" lvl="1" marL="914400" rtl="0" algn="l">
              <a:lnSpc>
                <a:spcPct val="110000"/>
              </a:lnSpc>
              <a:spcBef>
                <a:spcPts val="500"/>
              </a:spcBef>
              <a:spcAft>
                <a:spcPts val="0"/>
              </a:spcAft>
              <a:buSzPct val="81081"/>
              <a:buChar char="•"/>
            </a:pPr>
            <a:r>
              <a:rPr lang="en-GB"/>
              <a:t>ISO 8000 Data Quality Standards for higher education</a:t>
            </a:r>
            <a:endParaRPr/>
          </a:p>
          <a:p>
            <a:pPr indent="-305829" lvl="1" marL="914400" rtl="0" algn="l">
              <a:lnSpc>
                <a:spcPct val="110000"/>
              </a:lnSpc>
              <a:spcBef>
                <a:spcPts val="500"/>
              </a:spcBef>
              <a:spcAft>
                <a:spcPts val="0"/>
              </a:spcAft>
              <a:buSzPct val="81081"/>
              <a:buChar char="•"/>
            </a:pPr>
            <a:r>
              <a:rPr lang="en-GB"/>
              <a:t>ISO/IEC 27001 Information-Security Management</a:t>
            </a:r>
            <a:endParaRPr/>
          </a:p>
          <a:p>
            <a:pPr indent="0" lvl="0" marL="114300" rtl="0" algn="l">
              <a:lnSpc>
                <a:spcPct val="110000"/>
              </a:lnSpc>
              <a:spcBef>
                <a:spcPts val="1000"/>
              </a:spcBef>
              <a:spcAft>
                <a:spcPts val="0"/>
              </a:spcAft>
              <a:buSzPct val="69498"/>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graphicFrame>
        <p:nvGraphicFramePr>
          <p:cNvPr id="264" name="Google Shape;264;g3997ee362c8_0_80"/>
          <p:cNvGraphicFramePr/>
          <p:nvPr/>
        </p:nvGraphicFramePr>
        <p:xfrm>
          <a:off x="996871" y="3183038"/>
          <a:ext cx="3000000" cy="3000000"/>
        </p:xfrm>
        <a:graphic>
          <a:graphicData uri="http://schemas.openxmlformats.org/drawingml/2006/table">
            <a:tbl>
              <a:tblPr bandRow="1" firstRow="1">
                <a:noFill/>
                <a:tableStyleId>{202126F8-CD7F-4727-9BE0-B2289786C3EB}</a:tableStyleId>
              </a:tblPr>
              <a:tblGrid>
                <a:gridCol w="1892375"/>
                <a:gridCol w="2759900"/>
                <a:gridCol w="5254200"/>
              </a:tblGrid>
              <a:tr h="421075">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Area</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Measure</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Example</a:t>
                      </a:r>
                      <a:endParaRPr/>
                    </a:p>
                  </a:txBody>
                  <a:tcPr marT="45725" marB="45725" marR="91450" marL="91450" anchor="ctr"/>
                </a:tc>
              </a:tr>
              <a:tr h="5123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Access Control</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Role-based permissions</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QA officers can view summary data only, not individual records.</a:t>
                      </a:r>
                      <a:endParaRPr/>
                    </a:p>
                  </a:txBody>
                  <a:tcPr marT="45725" marB="45725" marR="91450" marL="91450" anchor="ctr"/>
                </a:tc>
              </a:tr>
              <a:tr h="5123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Data Security</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Encryption at rest and in transit</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HEMIS–QAIS data exchange via HTTPS and secure tokens.</a:t>
                      </a:r>
                      <a:endParaRPr/>
                    </a:p>
                  </a:txBody>
                  <a:tcPr marT="45725" marB="45725" marR="91450" marL="91450" anchor="ctr"/>
                </a:tc>
              </a:tr>
              <a:tr h="7158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Storage Policy</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Limited retention periods</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Raw data logs purged after 18 months; aggregate statistics retained.</a:t>
                      </a:r>
                      <a:endParaRPr/>
                    </a:p>
                  </a:txBody>
                  <a:tcPr marT="45725" marB="45725" marR="91450" marL="91450" anchor="ctr"/>
                </a:tc>
              </a:tr>
              <a:tr h="51230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Incident Response</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Breach protocol</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Immediate DPO notification and stakeholder communication.</a:t>
                      </a:r>
                      <a:endParaRPr/>
                    </a:p>
                  </a:txBody>
                  <a:tcPr marT="45725" marB="45725" marR="91450" marL="91450" anchor="ctr"/>
                </a:tc>
              </a:tr>
            </a:tbl>
          </a:graphicData>
        </a:graphic>
      </p:graphicFrame>
      <p:sp>
        <p:nvSpPr>
          <p:cNvPr id="265" name="Google Shape;265;g3997ee362c8_0_80"/>
          <p:cNvSpPr txBox="1"/>
          <p:nvPr>
            <p:ph idx="1" type="body"/>
          </p:nvPr>
        </p:nvSpPr>
        <p:spPr>
          <a:xfrm>
            <a:off x="700635" y="2221992"/>
            <a:ext cx="10691400" cy="822300"/>
          </a:xfrm>
          <a:prstGeom prst="rect">
            <a:avLst/>
          </a:prstGeom>
          <a:noFill/>
          <a:ln>
            <a:noFill/>
          </a:ln>
        </p:spPr>
        <p:txBody>
          <a:bodyPr anchorCtr="0" anchor="t" bIns="45700" lIns="91425" spcFirstLastPara="1" rIns="91425" wrap="square" tIns="45700">
            <a:normAutofit fontScale="92500"/>
          </a:bodyPr>
          <a:lstStyle/>
          <a:p>
            <a:pPr indent="-334327" lvl="0" marL="457200" rtl="0" algn="l">
              <a:lnSpc>
                <a:spcPct val="110000"/>
              </a:lnSpc>
              <a:spcBef>
                <a:spcPts val="1000"/>
              </a:spcBef>
              <a:spcAft>
                <a:spcPts val="0"/>
              </a:spcAft>
              <a:buClr>
                <a:schemeClr val="dk1"/>
              </a:buClr>
              <a:buSzPct val="64285"/>
              <a:buChar char="•"/>
            </a:pPr>
            <a:r>
              <a:rPr lang="en-GB"/>
              <a:t>Operational safeguards for protecting individuals privacy</a:t>
            </a:r>
            <a:endParaRPr/>
          </a:p>
        </p:txBody>
      </p:sp>
      <p:sp>
        <p:nvSpPr>
          <p:cNvPr id="266" name="Google Shape;266;g3997ee362c8_0_80"/>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Operational Safeguards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g3997ee362c8_0_87"/>
          <p:cNvSpPr txBox="1"/>
          <p:nvPr>
            <p:ph type="title"/>
          </p:nvPr>
        </p:nvSpPr>
        <p:spPr>
          <a:xfrm>
            <a:off x="700635" y="756442"/>
            <a:ext cx="10691400" cy="1146300"/>
          </a:xfrm>
          <a:prstGeom prst="rect">
            <a:avLst/>
          </a:prstGeom>
          <a:noFill/>
          <a:ln>
            <a:noFill/>
          </a:ln>
        </p:spPr>
        <p:txBody>
          <a:bodyPr anchorCtr="0" anchor="t" bIns="45700" lIns="91425" spcFirstLastPara="1" rIns="91425" wrap="square" tIns="45700">
            <a:normAutofit fontScale="90000"/>
          </a:bodyPr>
          <a:lstStyle/>
          <a:p>
            <a:pPr indent="0" lvl="0" marL="0" rtl="0" algn="l">
              <a:lnSpc>
                <a:spcPct val="100000"/>
              </a:lnSpc>
              <a:spcBef>
                <a:spcPts val="0"/>
              </a:spcBef>
              <a:spcAft>
                <a:spcPts val="0"/>
              </a:spcAft>
              <a:buClr>
                <a:schemeClr val="dk1"/>
              </a:buClr>
              <a:buSzPct val="55555"/>
              <a:buNone/>
            </a:pPr>
            <a:r>
              <a:rPr lang="en-GB"/>
              <a:t>Techniques to Protect Individuals in Aggregated Feedback Reporting</a:t>
            </a:r>
            <a:endParaRPr/>
          </a:p>
        </p:txBody>
      </p:sp>
      <p:sp>
        <p:nvSpPr>
          <p:cNvPr id="272" name="Google Shape;272;g3997ee362c8_0_87"/>
          <p:cNvSpPr txBox="1"/>
          <p:nvPr>
            <p:ph idx="1" type="body"/>
          </p:nvPr>
        </p:nvSpPr>
        <p:spPr>
          <a:xfrm>
            <a:off x="700635" y="1897188"/>
            <a:ext cx="10323000" cy="1146300"/>
          </a:xfrm>
          <a:prstGeom prst="rect">
            <a:avLst/>
          </a:prstGeom>
          <a:noFill/>
          <a:ln>
            <a:noFill/>
          </a:ln>
        </p:spPr>
        <p:txBody>
          <a:bodyPr anchorCtr="0" anchor="t" bIns="45700" lIns="91425" spcFirstLastPara="1" rIns="91425" wrap="square" tIns="45700">
            <a:normAutofit fontScale="55000"/>
          </a:bodyPr>
          <a:lstStyle/>
          <a:p>
            <a:pPr indent="-309716" lvl="0" marL="457200" rtl="0" algn="l">
              <a:lnSpc>
                <a:spcPct val="110000"/>
              </a:lnSpc>
              <a:spcBef>
                <a:spcPts val="1000"/>
              </a:spcBef>
              <a:spcAft>
                <a:spcPts val="0"/>
              </a:spcAft>
              <a:buClr>
                <a:schemeClr val="dk1"/>
              </a:buClr>
              <a:buSzPct val="82949"/>
              <a:buChar char="•"/>
            </a:pPr>
            <a:r>
              <a:rPr lang="en-GB"/>
              <a:t>Purpose </a:t>
            </a:r>
            <a:endParaRPr/>
          </a:p>
          <a:p>
            <a:pPr indent="-309716" lvl="1" marL="914400" rtl="0" algn="l">
              <a:lnSpc>
                <a:spcPct val="110000"/>
              </a:lnSpc>
              <a:spcBef>
                <a:spcPts val="500"/>
              </a:spcBef>
              <a:spcAft>
                <a:spcPts val="0"/>
              </a:spcAft>
              <a:buSzPct val="96774"/>
              <a:buChar char="•"/>
            </a:pPr>
            <a:r>
              <a:rPr lang="en-GB"/>
              <a:t>When universities share data with external QA bodies, the challenge is to balance transparency and privacy.</a:t>
            </a:r>
            <a:endParaRPr/>
          </a:p>
          <a:p>
            <a:pPr indent="-309716" lvl="1" marL="914400" rtl="0" algn="l">
              <a:lnSpc>
                <a:spcPct val="110000"/>
              </a:lnSpc>
              <a:spcBef>
                <a:spcPts val="500"/>
              </a:spcBef>
              <a:spcAft>
                <a:spcPts val="0"/>
              </a:spcAft>
              <a:buSzPct val="96774"/>
              <a:buChar char="•"/>
            </a:pPr>
            <a:r>
              <a:rPr lang="en-GB"/>
              <a:t>University Xyz embedded multiple layers of protection when exporting aggregated data from QAIS and HEMIS, including:</a:t>
            </a:r>
            <a:endParaRPr/>
          </a:p>
        </p:txBody>
      </p:sp>
      <p:graphicFrame>
        <p:nvGraphicFramePr>
          <p:cNvPr id="273" name="Google Shape;273;g3997ee362c8_0_87"/>
          <p:cNvGraphicFramePr/>
          <p:nvPr/>
        </p:nvGraphicFramePr>
        <p:xfrm>
          <a:off x="1041722" y="3043429"/>
          <a:ext cx="3000000" cy="3000000"/>
        </p:xfrm>
        <a:graphic>
          <a:graphicData uri="http://schemas.openxmlformats.org/drawingml/2006/table">
            <a:tbl>
              <a:tblPr bandRow="1" firstRow="1">
                <a:noFill/>
                <a:tableStyleId>{202126F8-CD7F-4727-9BE0-B2289786C3EB}</a:tableStyleId>
              </a:tblPr>
              <a:tblGrid>
                <a:gridCol w="2245350"/>
                <a:gridCol w="3643975"/>
                <a:gridCol w="4092575"/>
              </a:tblGrid>
              <a:tr h="308950">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Method</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Description</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Benefit</a:t>
                      </a:r>
                      <a:endParaRPr/>
                    </a:p>
                  </a:txBody>
                  <a:tcPr marT="45725" marB="45725" marR="91450" marL="91450" anchor="ctr"/>
                </a:tc>
              </a:tr>
              <a:tr h="4933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Anonymisation</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Removes all direct identifiers (names, IDs, emails) before export.</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Prevents re-identification.</a:t>
                      </a:r>
                      <a:endParaRPr/>
                    </a:p>
                  </a:txBody>
                  <a:tcPr marT="45725" marB="45725" marR="91450" marL="91450" anchor="ctr"/>
                </a:tc>
              </a:tr>
              <a:tr h="4933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Pseudonymisation</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Replaces IDs with encrypted tokens known only internally.</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Enables longitudinal tracking without revealing identities.</a:t>
                      </a:r>
                      <a:endParaRPr/>
                    </a:p>
                  </a:txBody>
                  <a:tcPr marT="45725" marB="45725" marR="91450" marL="91450" anchor="ctr"/>
                </a:tc>
              </a:tr>
              <a:tr h="4933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Aggregation Rules</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Minimum group size of 10 before averages reported.</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Masks small-group data.</a:t>
                      </a:r>
                      <a:endParaRPr/>
                    </a:p>
                  </a:txBody>
                  <a:tcPr marT="45725" marB="45725" marR="91450" marL="91450" anchor="ctr"/>
                </a:tc>
              </a:tr>
              <a:tr h="3089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Differential Privacy</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Adds small random noise to metrics.</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Prevents reverse inference.</a:t>
                      </a:r>
                      <a:endParaRPr/>
                    </a:p>
                  </a:txBody>
                  <a:tcPr marT="45725" marB="45725" marR="91450" marL="91450" anchor="ctr"/>
                </a:tc>
              </a:tr>
              <a:tr h="308950">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Suppression</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Hides results where responses &lt; 10.</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Avoids exposure in small programmes.</a:t>
                      </a:r>
                      <a:endParaRPr/>
                    </a:p>
                  </a:txBody>
                  <a:tcPr marT="45725" marB="45725" marR="91450" marL="91450" anchor="ctr"/>
                </a:tc>
              </a:tr>
              <a:tr h="4933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t>Data-Sharing Agreements (DSAs)</a:t>
                      </a:r>
                      <a:endParaRPr sz="1400" u="none" cap="none" strike="noStrike"/>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Contracts defining purpose, limits, and retention.</a:t>
                      </a:r>
                      <a:endParaRPr/>
                    </a:p>
                  </a:txBody>
                  <a:tcPr marT="45725" marB="45725" marR="91450" marL="91450" anchor="ctr"/>
                </a:tc>
                <a:tc>
                  <a:txBody>
                    <a:bodyPr/>
                    <a:lstStyle/>
                    <a:p>
                      <a:pPr indent="0" lvl="0" marL="0" marR="0" rtl="0" algn="l">
                        <a:lnSpc>
                          <a:spcPct val="100000"/>
                        </a:lnSpc>
                        <a:spcBef>
                          <a:spcPts val="0"/>
                        </a:spcBef>
                        <a:spcAft>
                          <a:spcPts val="0"/>
                        </a:spcAft>
                        <a:buClr>
                          <a:srgbClr val="000000"/>
                        </a:buClr>
                        <a:buSzPts val="1400"/>
                        <a:buFont typeface="Arial"/>
                        <a:buNone/>
                      </a:pPr>
                      <a:r>
                        <a:rPr lang="en-GB" sz="1400" u="none" cap="none" strike="noStrike"/>
                        <a:t>Legal accountability for external partners.</a:t>
                      </a:r>
                      <a:endParaRPr/>
                    </a:p>
                  </a:txBody>
                  <a:tcPr marT="45725" marB="45725" marR="91450" marL="91450" anchor="ct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
          <p:cNvSpPr txBox="1"/>
          <p:nvPr>
            <p:ph type="title"/>
          </p:nvPr>
        </p:nvSpPr>
        <p:spPr>
          <a:xfrm>
            <a:off x="838200" y="23231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Montserrat"/>
              <a:buNone/>
            </a:pPr>
            <a:r>
              <a:rPr lang="en-GB"/>
              <a:t>Strategic partners</a:t>
            </a:r>
            <a:endParaRPr/>
          </a:p>
        </p:txBody>
      </p:sp>
      <p:pic>
        <p:nvPicPr>
          <p:cNvPr id="139" name="Google Shape;139;p2"/>
          <p:cNvPicPr preferRelativeResize="0"/>
          <p:nvPr/>
        </p:nvPicPr>
        <p:blipFill rotWithShape="1">
          <a:blip r:embed="rId3">
            <a:alphaModFix/>
          </a:blip>
          <a:srcRect b="0" l="0" r="0" t="0"/>
          <a:stretch/>
        </p:blipFill>
        <p:spPr>
          <a:xfrm>
            <a:off x="3022707" y="5069092"/>
            <a:ext cx="2631469" cy="1325563"/>
          </a:xfrm>
          <a:prstGeom prst="rect">
            <a:avLst/>
          </a:prstGeom>
          <a:noFill/>
          <a:ln>
            <a:noFill/>
          </a:ln>
        </p:spPr>
      </p:pic>
      <p:pic>
        <p:nvPicPr>
          <p:cNvPr descr="Logotipo, nombre de la empresa&#10;&#10;Descripción generada automáticamente" id="140" name="Google Shape;140;p2"/>
          <p:cNvPicPr preferRelativeResize="0"/>
          <p:nvPr/>
        </p:nvPicPr>
        <p:blipFill rotWithShape="1">
          <a:blip r:embed="rId4">
            <a:alphaModFix/>
          </a:blip>
          <a:srcRect b="25201" l="25551" r="26393" t="30516"/>
          <a:stretch/>
        </p:blipFill>
        <p:spPr>
          <a:xfrm>
            <a:off x="647700" y="3585844"/>
            <a:ext cx="2510783" cy="1165497"/>
          </a:xfrm>
          <a:prstGeom prst="rect">
            <a:avLst/>
          </a:prstGeom>
          <a:noFill/>
          <a:ln>
            <a:noFill/>
          </a:ln>
        </p:spPr>
      </p:pic>
      <p:pic>
        <p:nvPicPr>
          <p:cNvPr descr="Imagen que contiene Logotipo&#10;&#10;Descripción generada automáticamente" id="141" name="Google Shape;141;p2"/>
          <p:cNvPicPr preferRelativeResize="0"/>
          <p:nvPr/>
        </p:nvPicPr>
        <p:blipFill rotWithShape="1">
          <a:blip r:embed="rId5">
            <a:alphaModFix/>
          </a:blip>
          <a:srcRect b="0" l="0" r="0" t="0"/>
          <a:stretch/>
        </p:blipFill>
        <p:spPr>
          <a:xfrm>
            <a:off x="9326585" y="2077949"/>
            <a:ext cx="2122073" cy="1040518"/>
          </a:xfrm>
          <a:prstGeom prst="rect">
            <a:avLst/>
          </a:prstGeom>
          <a:noFill/>
          <a:ln>
            <a:noFill/>
          </a:ln>
        </p:spPr>
      </p:pic>
      <p:pic>
        <p:nvPicPr>
          <p:cNvPr descr="Imagen que contiene Texto&#10;&#10;Descripción generada automáticamente" id="142" name="Google Shape;142;p2"/>
          <p:cNvPicPr preferRelativeResize="0"/>
          <p:nvPr/>
        </p:nvPicPr>
        <p:blipFill rotWithShape="1">
          <a:blip r:embed="rId6">
            <a:alphaModFix/>
          </a:blip>
          <a:srcRect b="23831" l="0" r="0" t="26578"/>
          <a:stretch/>
        </p:blipFill>
        <p:spPr>
          <a:xfrm>
            <a:off x="4962739" y="2053158"/>
            <a:ext cx="4363846" cy="1090101"/>
          </a:xfrm>
          <a:prstGeom prst="rect">
            <a:avLst/>
          </a:prstGeom>
          <a:noFill/>
          <a:ln>
            <a:noFill/>
          </a:ln>
        </p:spPr>
      </p:pic>
      <p:pic>
        <p:nvPicPr>
          <p:cNvPr descr="Interfaz de usuario gráfica, Texto, Aplicación&#10;&#10;Descripción generada automáticamente" id="143" name="Google Shape;143;p2"/>
          <p:cNvPicPr preferRelativeResize="0"/>
          <p:nvPr/>
        </p:nvPicPr>
        <p:blipFill rotWithShape="1">
          <a:blip r:embed="rId7">
            <a:alphaModFix/>
          </a:blip>
          <a:srcRect b="25180" l="14563" r="12547" t="33629"/>
          <a:stretch/>
        </p:blipFill>
        <p:spPr>
          <a:xfrm>
            <a:off x="5576824" y="3473814"/>
            <a:ext cx="3655398" cy="1040518"/>
          </a:xfrm>
          <a:prstGeom prst="rect">
            <a:avLst/>
          </a:prstGeom>
          <a:noFill/>
          <a:ln>
            <a:noFill/>
          </a:ln>
        </p:spPr>
      </p:pic>
      <p:pic>
        <p:nvPicPr>
          <p:cNvPr descr="Logotipo&#10;&#10;Descripción generada automáticamente" id="144" name="Google Shape;144;p2"/>
          <p:cNvPicPr preferRelativeResize="0"/>
          <p:nvPr/>
        </p:nvPicPr>
        <p:blipFill rotWithShape="1">
          <a:blip r:embed="rId8">
            <a:alphaModFix/>
          </a:blip>
          <a:srcRect b="0" l="0" r="0" t="0"/>
          <a:stretch/>
        </p:blipFill>
        <p:spPr>
          <a:xfrm>
            <a:off x="824167" y="2298670"/>
            <a:ext cx="2407710" cy="489567"/>
          </a:xfrm>
          <a:prstGeom prst="rect">
            <a:avLst/>
          </a:prstGeom>
          <a:noFill/>
          <a:ln>
            <a:noFill/>
          </a:ln>
        </p:spPr>
      </p:pic>
      <p:pic>
        <p:nvPicPr>
          <p:cNvPr descr="Logotipo, nombre de la empresa&#10;&#10;Descripción generada automáticamente" id="145" name="Google Shape;145;p2"/>
          <p:cNvPicPr preferRelativeResize="0"/>
          <p:nvPr/>
        </p:nvPicPr>
        <p:blipFill rotWithShape="1">
          <a:blip r:embed="rId9">
            <a:alphaModFix/>
          </a:blip>
          <a:srcRect b="0" l="26414" r="28058" t="0"/>
          <a:stretch/>
        </p:blipFill>
        <p:spPr>
          <a:xfrm>
            <a:off x="3515624" y="3299289"/>
            <a:ext cx="1562571" cy="1728863"/>
          </a:xfrm>
          <a:prstGeom prst="rect">
            <a:avLst/>
          </a:prstGeom>
          <a:noFill/>
          <a:ln>
            <a:noFill/>
          </a:ln>
        </p:spPr>
      </p:pic>
      <p:pic>
        <p:nvPicPr>
          <p:cNvPr descr="Imagen que contiene Diagrama&#10;&#10;Descripción generada automáticamente" id="146" name="Google Shape;146;p2"/>
          <p:cNvPicPr preferRelativeResize="0"/>
          <p:nvPr/>
        </p:nvPicPr>
        <p:blipFill rotWithShape="1">
          <a:blip r:embed="rId10">
            <a:alphaModFix/>
          </a:blip>
          <a:srcRect b="0" l="28616" r="27145" t="0"/>
          <a:stretch/>
        </p:blipFill>
        <p:spPr>
          <a:xfrm>
            <a:off x="9658347" y="3228065"/>
            <a:ext cx="1504953" cy="1713657"/>
          </a:xfrm>
          <a:prstGeom prst="rect">
            <a:avLst/>
          </a:prstGeom>
          <a:noFill/>
          <a:ln>
            <a:noFill/>
          </a:ln>
        </p:spPr>
      </p:pic>
      <p:pic>
        <p:nvPicPr>
          <p:cNvPr descr="Icono&#10;&#10;Descripción generada automáticamente con confianza media" id="147" name="Google Shape;147;p2"/>
          <p:cNvPicPr preferRelativeResize="0"/>
          <p:nvPr/>
        </p:nvPicPr>
        <p:blipFill rotWithShape="1">
          <a:blip r:embed="rId11">
            <a:alphaModFix/>
          </a:blip>
          <a:srcRect b="0" l="35251" r="24325" t="3574"/>
          <a:stretch/>
        </p:blipFill>
        <p:spPr>
          <a:xfrm>
            <a:off x="3714145" y="1918937"/>
            <a:ext cx="1248594" cy="1500293"/>
          </a:xfrm>
          <a:prstGeom prst="rect">
            <a:avLst/>
          </a:prstGeom>
          <a:noFill/>
          <a:ln>
            <a:noFill/>
          </a:ln>
        </p:spPr>
      </p:pic>
      <p:pic>
        <p:nvPicPr>
          <p:cNvPr descr="Imagen que contiene Icono&#10;&#10;Descripción generada automáticamente" id="148" name="Google Shape;148;p2"/>
          <p:cNvPicPr preferRelativeResize="0"/>
          <p:nvPr/>
        </p:nvPicPr>
        <p:blipFill rotWithShape="1">
          <a:blip r:embed="rId12">
            <a:alphaModFix/>
          </a:blip>
          <a:srcRect b="0" l="0" r="0" t="0"/>
          <a:stretch/>
        </p:blipFill>
        <p:spPr>
          <a:xfrm>
            <a:off x="5905500" y="5442942"/>
            <a:ext cx="2732531" cy="57786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3997ee362c8_0_93"/>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Integration Rollout: Step-by-Step Process at University Xyz</a:t>
            </a:r>
            <a:endParaRPr/>
          </a:p>
        </p:txBody>
      </p:sp>
      <p:sp>
        <p:nvSpPr>
          <p:cNvPr id="280" name="Google Shape;280;g3997ee362c8_0_9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448627" lvl="0" marL="571500" rtl="0" algn="l">
              <a:lnSpc>
                <a:spcPct val="110000"/>
              </a:lnSpc>
              <a:spcBef>
                <a:spcPts val="1000"/>
              </a:spcBef>
              <a:spcAft>
                <a:spcPts val="0"/>
              </a:spcAft>
              <a:buSzPct val="64285"/>
              <a:buFont typeface="Arial"/>
              <a:buAutoNum type="arabicPeriod"/>
            </a:pPr>
            <a:r>
              <a:rPr lang="en-GB"/>
              <a:t>Pilot Phase: Faculty of Education linked Moodle with QAIS dashboards.  </a:t>
            </a:r>
            <a:endParaRPr/>
          </a:p>
          <a:p>
            <a:pPr indent="-448627" lvl="0" marL="571500" rtl="0" algn="l">
              <a:lnSpc>
                <a:spcPct val="110000"/>
              </a:lnSpc>
              <a:spcBef>
                <a:spcPts val="1000"/>
              </a:spcBef>
              <a:spcAft>
                <a:spcPts val="0"/>
              </a:spcAft>
              <a:buSzPct val="64285"/>
              <a:buFont typeface="Arial"/>
              <a:buAutoNum type="arabicPeriod"/>
            </a:pPr>
            <a:r>
              <a:rPr lang="en-GB"/>
              <a:t>Automated Data Sync: Moodle activity data is exported nightly into QAIS.  </a:t>
            </a:r>
            <a:endParaRPr/>
          </a:p>
          <a:p>
            <a:pPr indent="-448627" lvl="0" marL="571500" rtl="0" algn="l">
              <a:lnSpc>
                <a:spcPct val="110000"/>
              </a:lnSpc>
              <a:spcBef>
                <a:spcPts val="1000"/>
              </a:spcBef>
              <a:spcAft>
                <a:spcPts val="0"/>
              </a:spcAft>
              <a:buSzPct val="64285"/>
              <a:buFont typeface="Arial"/>
              <a:buAutoNum type="arabicPeriod"/>
            </a:pPr>
            <a:r>
              <a:rPr lang="en-GB"/>
              <a:t>HEMIS Integration: Institutional data is imported weekly into QAIS to provide contextual indicators.  </a:t>
            </a:r>
            <a:endParaRPr/>
          </a:p>
          <a:p>
            <a:pPr indent="-448627" lvl="0" marL="571500" rtl="0" algn="l">
              <a:lnSpc>
                <a:spcPct val="110000"/>
              </a:lnSpc>
              <a:spcBef>
                <a:spcPts val="1000"/>
              </a:spcBef>
              <a:spcAft>
                <a:spcPts val="0"/>
              </a:spcAft>
              <a:buSzPct val="64285"/>
              <a:buFont typeface="Arial"/>
              <a:buAutoNum type="arabicPeriod"/>
            </a:pPr>
            <a:r>
              <a:rPr lang="en-GB"/>
              <a:t>Capacity Building: QA officers and ICT staff trained in data management and analytics.  </a:t>
            </a:r>
            <a:endParaRPr/>
          </a:p>
          <a:p>
            <a:pPr indent="-448627" lvl="0" marL="571500" rtl="0" algn="l">
              <a:lnSpc>
                <a:spcPct val="110000"/>
              </a:lnSpc>
              <a:spcBef>
                <a:spcPts val="1000"/>
              </a:spcBef>
              <a:spcAft>
                <a:spcPts val="0"/>
              </a:spcAft>
              <a:buSzPct val="64285"/>
              <a:buFont typeface="Arial"/>
              <a:buAutoNum type="arabicPeriod"/>
            </a:pPr>
            <a:r>
              <a:rPr lang="en-GB"/>
              <a:t>Scaling Up: Integration expanded university-wide after six months of testing.</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g3997ee362c8_0_99"/>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Tangible Benefits of Integration at University Xyz</a:t>
            </a:r>
            <a:endParaRPr/>
          </a:p>
        </p:txBody>
      </p:sp>
      <p:sp>
        <p:nvSpPr>
          <p:cNvPr id="287" name="Google Shape;287;g3997ee362c8_0_9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334327" lvl="0" marL="457200" rtl="0" algn="l">
              <a:lnSpc>
                <a:spcPct val="110000"/>
              </a:lnSpc>
              <a:spcBef>
                <a:spcPts val="1000"/>
              </a:spcBef>
              <a:spcAft>
                <a:spcPts val="0"/>
              </a:spcAft>
              <a:buClr>
                <a:schemeClr val="dk1"/>
              </a:buClr>
              <a:buSzPct val="64285"/>
              <a:buChar char="•"/>
            </a:pPr>
            <a:r>
              <a:rPr lang="en-GB"/>
              <a:t>Efficiency Gains:</a:t>
            </a:r>
            <a:endParaRPr/>
          </a:p>
          <a:p>
            <a:pPr indent="-334327" lvl="1" marL="914400" rtl="0" algn="l">
              <a:lnSpc>
                <a:spcPct val="110000"/>
              </a:lnSpc>
              <a:spcBef>
                <a:spcPts val="500"/>
              </a:spcBef>
              <a:spcAft>
                <a:spcPts val="0"/>
              </a:spcAft>
              <a:buSzPct val="75000"/>
              <a:buChar char="•"/>
            </a:pPr>
            <a:r>
              <a:rPr lang="en-GB"/>
              <a:t>QA reporting time reduced from 12 weeks to 3.</a:t>
            </a:r>
            <a:endParaRPr/>
          </a:p>
          <a:p>
            <a:pPr indent="-334327" lvl="1" marL="914400" rtl="0" algn="l">
              <a:lnSpc>
                <a:spcPct val="110000"/>
              </a:lnSpc>
              <a:spcBef>
                <a:spcPts val="500"/>
              </a:spcBef>
              <a:spcAft>
                <a:spcPts val="0"/>
              </a:spcAft>
              <a:buSzPct val="75000"/>
              <a:buChar char="•"/>
            </a:pPr>
            <a:r>
              <a:rPr lang="en-GB"/>
              <a:t>Automatic validation eliminated 80% of HEMIS data errors.</a:t>
            </a:r>
            <a:endParaRPr/>
          </a:p>
          <a:p>
            <a:pPr indent="-334327" lvl="1" marL="914400" rtl="0" algn="l">
              <a:lnSpc>
                <a:spcPct val="110000"/>
              </a:lnSpc>
              <a:spcBef>
                <a:spcPts val="500"/>
              </a:spcBef>
              <a:spcAft>
                <a:spcPts val="0"/>
              </a:spcAft>
              <a:buSzPct val="75000"/>
              <a:buChar char="•"/>
            </a:pPr>
            <a:r>
              <a:rPr lang="en-GB"/>
              <a:t>Real-time QA dashboards updated daily.</a:t>
            </a:r>
            <a:endParaRPr/>
          </a:p>
          <a:p>
            <a:pPr indent="-334327" lvl="0" marL="457200" rtl="0" algn="l">
              <a:lnSpc>
                <a:spcPct val="110000"/>
              </a:lnSpc>
              <a:spcBef>
                <a:spcPts val="1000"/>
              </a:spcBef>
              <a:spcAft>
                <a:spcPts val="0"/>
              </a:spcAft>
              <a:buClr>
                <a:schemeClr val="dk1"/>
              </a:buClr>
              <a:buSzPct val="64285"/>
              <a:buChar char="•"/>
            </a:pPr>
            <a:r>
              <a:rPr lang="en-GB"/>
              <a:t>Academic Impact:</a:t>
            </a:r>
            <a:endParaRPr/>
          </a:p>
          <a:p>
            <a:pPr indent="-334327" lvl="1" marL="914400" rtl="0" algn="l">
              <a:lnSpc>
                <a:spcPct val="110000"/>
              </a:lnSpc>
              <a:spcBef>
                <a:spcPts val="500"/>
              </a:spcBef>
              <a:spcAft>
                <a:spcPts val="0"/>
              </a:spcAft>
              <a:buSzPct val="75000"/>
              <a:buChar char="•"/>
            </a:pPr>
            <a:r>
              <a:rPr lang="en-GB"/>
              <a:t>Early Warning System identified at-risk students using Moodle engagement data.</a:t>
            </a:r>
            <a:endParaRPr/>
          </a:p>
          <a:p>
            <a:pPr indent="-334327" lvl="1" marL="914400" rtl="0" algn="l">
              <a:lnSpc>
                <a:spcPct val="110000"/>
              </a:lnSpc>
              <a:spcBef>
                <a:spcPts val="500"/>
              </a:spcBef>
              <a:spcAft>
                <a:spcPts val="0"/>
              </a:spcAft>
              <a:buSzPct val="75000"/>
              <a:buChar char="•"/>
            </a:pPr>
            <a:r>
              <a:rPr lang="en-GB"/>
              <a:t>Course evaluations now linked with performance outcomes.</a:t>
            </a:r>
            <a:endParaRPr/>
          </a:p>
          <a:p>
            <a:pPr indent="-334327" lvl="1" marL="914400" rtl="0" algn="l">
              <a:lnSpc>
                <a:spcPct val="110000"/>
              </a:lnSpc>
              <a:spcBef>
                <a:spcPts val="500"/>
              </a:spcBef>
              <a:spcAft>
                <a:spcPts val="0"/>
              </a:spcAft>
              <a:buSzPct val="75000"/>
              <a:buChar char="•"/>
            </a:pPr>
            <a:r>
              <a:rPr lang="en-GB"/>
              <a:t>QA reports informed teaching enhancement workshops.</a:t>
            </a:r>
            <a:endParaRPr/>
          </a:p>
          <a:p>
            <a:pPr indent="-228600" lvl="1" marL="914400" rtl="0" algn="l">
              <a:lnSpc>
                <a:spcPct val="110000"/>
              </a:lnSpc>
              <a:spcBef>
                <a:spcPts val="500"/>
              </a:spcBef>
              <a:spcAft>
                <a:spcPts val="0"/>
              </a:spcAft>
              <a:buSzPct val="75000"/>
              <a:buNone/>
            </a:pPr>
            <a:r>
              <a:t/>
            </a:r>
            <a:endParaRPr/>
          </a:p>
          <a:p>
            <a:pPr indent="-228600" lvl="1" marL="914400" rtl="0" algn="l">
              <a:lnSpc>
                <a:spcPct val="110000"/>
              </a:lnSpc>
              <a:spcBef>
                <a:spcPts val="500"/>
              </a:spcBef>
              <a:spcAft>
                <a:spcPts val="0"/>
              </a:spcAft>
              <a:buSzPct val="7500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g3997ee362c8_0_105"/>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Institutional Impact: From Silos to Synergy</a:t>
            </a:r>
            <a:endParaRPr/>
          </a:p>
        </p:txBody>
      </p:sp>
      <p:sp>
        <p:nvSpPr>
          <p:cNvPr id="294" name="Google Shape;294;g3997ee362c8_0_10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85000" lnSpcReduction="20000"/>
          </a:bodyPr>
          <a:lstStyle/>
          <a:p>
            <a:pPr indent="-333632" lvl="0" marL="457200" rtl="0" algn="l">
              <a:lnSpc>
                <a:spcPct val="110000"/>
              </a:lnSpc>
              <a:spcBef>
                <a:spcPts val="1000"/>
              </a:spcBef>
              <a:spcAft>
                <a:spcPts val="0"/>
              </a:spcAft>
              <a:buClr>
                <a:schemeClr val="dk1"/>
              </a:buClr>
              <a:buSzPct val="69498"/>
              <a:buChar char="•"/>
            </a:pPr>
            <a:r>
              <a:rPr lang="en-GB"/>
              <a:t>Impact:</a:t>
            </a:r>
            <a:endParaRPr/>
          </a:p>
          <a:p>
            <a:pPr indent="-333632" lvl="1" marL="914400" rtl="0" algn="l">
              <a:lnSpc>
                <a:spcPct val="110000"/>
              </a:lnSpc>
              <a:spcBef>
                <a:spcPts val="500"/>
              </a:spcBef>
              <a:spcAft>
                <a:spcPts val="0"/>
              </a:spcAft>
              <a:buSzPct val="81081"/>
              <a:buChar char="•"/>
            </a:pPr>
            <a:r>
              <a:rPr lang="en-GB"/>
              <a:t>Unified dashboards for QA, planning, and student support.</a:t>
            </a:r>
            <a:endParaRPr/>
          </a:p>
          <a:p>
            <a:pPr indent="-333632" lvl="1" marL="914400" rtl="0" algn="l">
              <a:lnSpc>
                <a:spcPct val="110000"/>
              </a:lnSpc>
              <a:spcBef>
                <a:spcPts val="500"/>
              </a:spcBef>
              <a:spcAft>
                <a:spcPts val="0"/>
              </a:spcAft>
              <a:buSzPct val="81081"/>
              <a:buChar char="•"/>
            </a:pPr>
            <a:r>
              <a:rPr lang="en-GB"/>
              <a:t>Cross-departmental collaboration improved.</a:t>
            </a:r>
            <a:endParaRPr/>
          </a:p>
          <a:p>
            <a:pPr indent="-333632" lvl="1" marL="914400" rtl="0" algn="l">
              <a:lnSpc>
                <a:spcPct val="110000"/>
              </a:lnSpc>
              <a:spcBef>
                <a:spcPts val="500"/>
              </a:spcBef>
              <a:spcAft>
                <a:spcPts val="0"/>
              </a:spcAft>
              <a:buSzPct val="81081"/>
              <a:buChar char="•"/>
            </a:pPr>
            <a:r>
              <a:rPr lang="en-GB"/>
              <a:t>Decision-making grounded in real evidence.</a:t>
            </a:r>
            <a:endParaRPr/>
          </a:p>
          <a:p>
            <a:pPr indent="-333632" lvl="0" marL="457200" rtl="0" algn="l">
              <a:lnSpc>
                <a:spcPct val="110000"/>
              </a:lnSpc>
              <a:spcBef>
                <a:spcPts val="1000"/>
              </a:spcBef>
              <a:spcAft>
                <a:spcPts val="0"/>
              </a:spcAft>
              <a:buClr>
                <a:schemeClr val="dk1"/>
              </a:buClr>
              <a:buSzPct val="69498"/>
              <a:buChar char="•"/>
            </a:pPr>
            <a:r>
              <a:rPr lang="en-GB"/>
              <a:t>Lessons Learned:</a:t>
            </a:r>
            <a:endParaRPr/>
          </a:p>
          <a:p>
            <a:pPr indent="-333632" lvl="1" marL="914400" rtl="0" algn="l">
              <a:lnSpc>
                <a:spcPct val="110000"/>
              </a:lnSpc>
              <a:spcBef>
                <a:spcPts val="500"/>
              </a:spcBef>
              <a:spcAft>
                <a:spcPts val="0"/>
              </a:spcAft>
              <a:buSzPct val="81081"/>
              <a:buChar char="•"/>
            </a:pPr>
            <a:r>
              <a:rPr lang="en-GB"/>
              <a:t>Start with governance, not technology.</a:t>
            </a:r>
            <a:endParaRPr/>
          </a:p>
          <a:p>
            <a:pPr indent="-333632" lvl="1" marL="914400" rtl="0" algn="l">
              <a:lnSpc>
                <a:spcPct val="110000"/>
              </a:lnSpc>
              <a:spcBef>
                <a:spcPts val="500"/>
              </a:spcBef>
              <a:spcAft>
                <a:spcPts val="0"/>
              </a:spcAft>
              <a:buSzPct val="81081"/>
              <a:buChar char="•"/>
            </a:pPr>
            <a:r>
              <a:rPr lang="en-GB"/>
              <a:t>Build small wins to secure leadership support.</a:t>
            </a:r>
            <a:endParaRPr/>
          </a:p>
          <a:p>
            <a:pPr indent="-333632" lvl="1" marL="914400" rtl="0" algn="l">
              <a:lnSpc>
                <a:spcPct val="110000"/>
              </a:lnSpc>
              <a:spcBef>
                <a:spcPts val="500"/>
              </a:spcBef>
              <a:spcAft>
                <a:spcPts val="0"/>
              </a:spcAft>
              <a:buSzPct val="81081"/>
              <a:buChar char="•"/>
            </a:pPr>
            <a:r>
              <a:rPr lang="en-GB"/>
              <a:t>Train staff early – analytics skills matter.</a:t>
            </a:r>
            <a:endParaRPr/>
          </a:p>
          <a:p>
            <a:pPr indent="-333632" lvl="1" marL="914400" rtl="0" algn="l">
              <a:lnSpc>
                <a:spcPct val="110000"/>
              </a:lnSpc>
              <a:spcBef>
                <a:spcPts val="500"/>
              </a:spcBef>
              <a:spcAft>
                <a:spcPts val="0"/>
              </a:spcAft>
              <a:buSzPct val="81081"/>
              <a:buChar char="•"/>
            </a:pPr>
            <a:r>
              <a:rPr lang="en-GB"/>
              <a:t>Ensure data ethics are explicit and public.</a:t>
            </a:r>
            <a:endParaRPr/>
          </a:p>
          <a:p>
            <a:pPr indent="-333632" lvl="1" marL="914400" rtl="0" algn="l">
              <a:lnSpc>
                <a:spcPct val="110000"/>
              </a:lnSpc>
              <a:spcBef>
                <a:spcPts val="500"/>
              </a:spcBef>
              <a:spcAft>
                <a:spcPts val="0"/>
              </a:spcAft>
              <a:buSzPct val="81081"/>
              <a:buChar char="•"/>
            </a:pPr>
            <a:r>
              <a:rPr lang="en-GB"/>
              <a:t>Integration is an ongoing cultural change, not a one-time project.</a:t>
            </a:r>
            <a:endParaRPr/>
          </a:p>
          <a:p>
            <a:pPr indent="-228600" lvl="0" marL="457200" rtl="0" algn="l">
              <a:lnSpc>
                <a:spcPct val="110000"/>
              </a:lnSpc>
              <a:spcBef>
                <a:spcPts val="1000"/>
              </a:spcBef>
              <a:spcAft>
                <a:spcPts val="0"/>
              </a:spcAft>
              <a:buClr>
                <a:schemeClr val="dk1"/>
              </a:buClr>
              <a:buSzPct val="69498"/>
              <a:buNone/>
            </a:pPr>
            <a: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g3997ee362c8_0_111"/>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Summary and Reflection</a:t>
            </a:r>
            <a:endParaRPr/>
          </a:p>
        </p:txBody>
      </p:sp>
      <p:sp>
        <p:nvSpPr>
          <p:cNvPr id="300" name="Google Shape;300;g3997ee362c8_0_11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342900" lvl="0" marL="457200" rtl="0" algn="l">
              <a:lnSpc>
                <a:spcPct val="110000"/>
              </a:lnSpc>
              <a:spcBef>
                <a:spcPts val="1000"/>
              </a:spcBef>
              <a:spcAft>
                <a:spcPts val="0"/>
              </a:spcAft>
              <a:buClr>
                <a:schemeClr val="dk1"/>
              </a:buClr>
              <a:buSzPts val="1800"/>
              <a:buChar char="•"/>
            </a:pPr>
            <a:r>
              <a:rPr lang="en-GB"/>
              <a:t>Integration as a Continuing Journey</a:t>
            </a:r>
            <a:endParaRPr/>
          </a:p>
          <a:p>
            <a:pPr indent="-342900" lvl="1" marL="914400" rtl="0" algn="l">
              <a:lnSpc>
                <a:spcPct val="110000"/>
              </a:lnSpc>
              <a:spcBef>
                <a:spcPts val="500"/>
              </a:spcBef>
              <a:spcAft>
                <a:spcPts val="0"/>
              </a:spcAft>
              <a:buSzPts val="1800"/>
              <a:buChar char="•"/>
            </a:pPr>
            <a:r>
              <a:rPr lang="en-GB"/>
              <a:t>Integration links data, people, and purpose.</a:t>
            </a:r>
            <a:endParaRPr/>
          </a:p>
          <a:p>
            <a:pPr indent="-342900" lvl="1" marL="914400" rtl="0" algn="l">
              <a:lnSpc>
                <a:spcPct val="110000"/>
              </a:lnSpc>
              <a:spcBef>
                <a:spcPts val="500"/>
              </a:spcBef>
              <a:spcAft>
                <a:spcPts val="0"/>
              </a:spcAft>
              <a:buSzPts val="1800"/>
              <a:buChar char="•"/>
            </a:pPr>
            <a:r>
              <a:rPr lang="en-GB"/>
              <a:t>HEMIS provides institutional context, QAIS tracks quality, LMS captures learning.</a:t>
            </a:r>
            <a:endParaRPr/>
          </a:p>
          <a:p>
            <a:pPr indent="-342900" lvl="1" marL="914400" rtl="0" algn="l">
              <a:lnSpc>
                <a:spcPct val="110000"/>
              </a:lnSpc>
              <a:spcBef>
                <a:spcPts val="500"/>
              </a:spcBef>
              <a:spcAft>
                <a:spcPts val="0"/>
              </a:spcAft>
              <a:buSzPts val="1800"/>
              <a:buChar char="•"/>
            </a:pPr>
            <a:r>
              <a:rPr lang="en-GB"/>
              <a:t>Together, they create a 360° evidence base for decision-making.</a:t>
            </a:r>
            <a:endParaRPr/>
          </a:p>
          <a:p>
            <a:pPr indent="-342900" lvl="1" marL="914400" rtl="0" algn="l">
              <a:lnSpc>
                <a:spcPct val="110000"/>
              </a:lnSpc>
              <a:spcBef>
                <a:spcPts val="500"/>
              </a:spcBef>
              <a:spcAft>
                <a:spcPts val="0"/>
              </a:spcAft>
              <a:buSzPts val="1800"/>
              <a:buChar char="•"/>
            </a:pPr>
            <a:r>
              <a:rPr lang="en-GB"/>
              <a:t>Sustained success depends on leadership, ethics, and data culture.</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5"/>
          <p:cNvSpPr txBox="1"/>
          <p:nvPr>
            <p:ph type="title"/>
          </p:nvPr>
        </p:nvSpPr>
        <p:spPr>
          <a:xfrm>
            <a:off x="831850" y="985838"/>
            <a:ext cx="10515600"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6000"/>
              <a:buFont typeface="Montserrat"/>
              <a:buNone/>
            </a:pPr>
            <a:r>
              <a:rPr lang="en-GB"/>
              <a:t>NEW SECTION</a:t>
            </a:r>
            <a:endParaRPr/>
          </a:p>
        </p:txBody>
      </p:sp>
      <p:sp>
        <p:nvSpPr>
          <p:cNvPr id="306" name="Google Shape;306;p5"/>
          <p:cNvSpPr txBox="1"/>
          <p:nvPr>
            <p:ph idx="1" type="body"/>
          </p:nvPr>
        </p:nvSpPr>
        <p:spPr>
          <a:xfrm>
            <a:off x="831850" y="4029075"/>
            <a:ext cx="10515600" cy="150018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None/>
            </a:pPr>
            <a:r>
              <a:rPr lang="en-GB"/>
              <a:t>Lorem ipsum dolor sit amet, consectetur adipiscing elit, sed do eiusmod tempor incididunt ut labore et dolore magna aliqua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6"/>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TITLE AND TWO SECTIONS</a:t>
            </a:r>
            <a:endParaRPr/>
          </a:p>
        </p:txBody>
      </p:sp>
      <p:sp>
        <p:nvSpPr>
          <p:cNvPr id="312" name="Google Shape;312;p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rgbClr val="F9B233"/>
              </a:buClr>
              <a:buSzPts val="2800"/>
              <a:buNone/>
            </a:pPr>
            <a:r>
              <a:t/>
            </a:r>
            <a:endParaRPr/>
          </a:p>
        </p:txBody>
      </p:sp>
      <p:sp>
        <p:nvSpPr>
          <p:cNvPr id="313" name="Google Shape;313;p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rgbClr val="F9B233"/>
              </a:buClr>
              <a:buSzPts val="2800"/>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7"/>
          <p:cNvSpPr txBox="1"/>
          <p:nvPr>
            <p:ph type="title"/>
          </p:nvPr>
        </p:nvSpPr>
        <p:spPr>
          <a:xfrm>
            <a:off x="838200" y="318388"/>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COMPARISON</a:t>
            </a:r>
            <a:endParaRPr/>
          </a:p>
        </p:txBody>
      </p:sp>
      <p:sp>
        <p:nvSpPr>
          <p:cNvPr id="319" name="Google Shape;319;p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sp>
        <p:nvSpPr>
          <p:cNvPr id="320" name="Google Shape;320;p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
        <p:nvSpPr>
          <p:cNvPr id="321" name="Google Shape;321;p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a:p>
        </p:txBody>
      </p:sp>
      <p:sp>
        <p:nvSpPr>
          <p:cNvPr id="322" name="Google Shape;322;p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E94E1B"/>
              </a:buClr>
              <a:buSzPts val="2800"/>
              <a:buFont typeface="Montserrat"/>
              <a:buNone/>
            </a:pPr>
            <a:r>
              <a:rPr lang="en-GB"/>
              <a:t>TEXT AND ONE SECTION</a:t>
            </a:r>
            <a:endParaRPr/>
          </a:p>
        </p:txBody>
      </p:sp>
      <p:sp>
        <p:nvSpPr>
          <p:cNvPr id="332" name="Google Shape;332;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p>
            <a:pPr indent="-25400" lvl="0" marL="228600" rtl="0" algn="l">
              <a:lnSpc>
                <a:spcPct val="90000"/>
              </a:lnSpc>
              <a:spcBef>
                <a:spcPts val="0"/>
              </a:spcBef>
              <a:spcAft>
                <a:spcPts val="0"/>
              </a:spcAft>
              <a:buClr>
                <a:srgbClr val="F9B233"/>
              </a:buClr>
              <a:buSzPts val="3200"/>
              <a:buNone/>
            </a:pPr>
            <a:r>
              <a:t/>
            </a:r>
            <a:endParaRPr/>
          </a:p>
        </p:txBody>
      </p:sp>
      <p:sp>
        <p:nvSpPr>
          <p:cNvPr id="333" name="Google Shape;333;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E94E1B"/>
              </a:buClr>
              <a:buSzPts val="2800"/>
              <a:buFont typeface="Montserrat"/>
              <a:buNone/>
            </a:pPr>
            <a:r>
              <a:rPr lang="en-GB"/>
              <a:t>CONTENT AND IMAGE</a:t>
            </a:r>
            <a:endParaRPr/>
          </a:p>
        </p:txBody>
      </p:sp>
      <p:sp>
        <p:nvSpPr>
          <p:cNvPr id="339" name="Google Shape;339;p10"/>
          <p:cNvSpPr/>
          <p:nvPr>
            <p:ph idx="2" type="pic"/>
          </p:nvPr>
        </p:nvSpPr>
        <p:spPr>
          <a:xfrm>
            <a:off x="5183188" y="987425"/>
            <a:ext cx="6172200" cy="4873625"/>
          </a:xfrm>
          <a:prstGeom prst="rect">
            <a:avLst/>
          </a:prstGeom>
          <a:noFill/>
          <a:ln>
            <a:noFill/>
          </a:ln>
        </p:spPr>
      </p:sp>
      <p:sp>
        <p:nvSpPr>
          <p:cNvPr id="340" name="Google Shape;340;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3"/>
          <p:cNvSpPr/>
          <p:nvPr/>
        </p:nvSpPr>
        <p:spPr>
          <a:xfrm>
            <a:off x="0" y="1644660"/>
            <a:ext cx="12192000" cy="5213340"/>
          </a:xfrm>
          <a:prstGeom prst="rect">
            <a:avLst/>
          </a:prstGeom>
          <a:solidFill>
            <a:srgbClr val="903F98"/>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Imagen que contiene pez, oscuro&#10;&#10;Descripción generada automáticamente" id="154" name="Google Shape;154;p3"/>
          <p:cNvPicPr preferRelativeResize="0"/>
          <p:nvPr/>
        </p:nvPicPr>
        <p:blipFill rotWithShape="1">
          <a:blip r:embed="rId3">
            <a:alphaModFix/>
          </a:blip>
          <a:srcRect b="0" l="0" r="0" t="0"/>
          <a:stretch/>
        </p:blipFill>
        <p:spPr>
          <a:xfrm rot="-1896608">
            <a:off x="3664492" y="835184"/>
            <a:ext cx="13577694" cy="5959133"/>
          </a:xfrm>
          <a:prstGeom prst="rect">
            <a:avLst/>
          </a:prstGeom>
          <a:noFill/>
          <a:ln>
            <a:noFill/>
          </a:ln>
        </p:spPr>
      </p:pic>
      <p:sp>
        <p:nvSpPr>
          <p:cNvPr id="155" name="Google Shape;155;p3"/>
          <p:cNvSpPr txBox="1"/>
          <p:nvPr>
            <p:ph type="title"/>
          </p:nvPr>
        </p:nvSpPr>
        <p:spPr>
          <a:xfrm>
            <a:off x="838200" y="291231"/>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Font typeface="Montserrat"/>
              <a:buNone/>
            </a:pPr>
            <a:r>
              <a:rPr lang="en-GB"/>
              <a:t>Youth Mobility for Africa</a:t>
            </a:r>
            <a:endParaRPr/>
          </a:p>
        </p:txBody>
      </p:sp>
      <p:sp>
        <p:nvSpPr>
          <p:cNvPr id="156" name="Google Shape;156;p3"/>
          <p:cNvSpPr txBox="1"/>
          <p:nvPr>
            <p:ph idx="1" type="body"/>
          </p:nvPr>
        </p:nvSpPr>
        <p:spPr>
          <a:xfrm>
            <a:off x="838200" y="2075661"/>
            <a:ext cx="5181600" cy="4351338"/>
          </a:xfrm>
          <a:prstGeom prst="rect">
            <a:avLst/>
          </a:prstGeom>
          <a:noFill/>
          <a:ln>
            <a:noFill/>
          </a:ln>
        </p:spPr>
        <p:txBody>
          <a:bodyPr anchorCtr="0" anchor="t" bIns="45700" lIns="91425" spcFirstLastPara="1" rIns="91425" wrap="square" tIns="45700">
            <a:normAutofit fontScale="47500" lnSpcReduction="20000"/>
          </a:bodyPr>
          <a:lstStyle/>
          <a:p>
            <a:pPr indent="0" lvl="0" marL="0" rtl="0" algn="l">
              <a:lnSpc>
                <a:spcPct val="170000"/>
              </a:lnSpc>
              <a:spcBef>
                <a:spcPts val="0"/>
              </a:spcBef>
              <a:spcAft>
                <a:spcPts val="0"/>
              </a:spcAft>
              <a:buSzPct val="100000"/>
              <a:buNone/>
            </a:pPr>
            <a:r>
              <a:rPr lang="en-GB">
                <a:solidFill>
                  <a:schemeClr val="lt1"/>
                </a:solidFill>
              </a:rPr>
              <a:t>The flagship initiative on </a:t>
            </a:r>
            <a:r>
              <a:rPr b="1" lang="en-GB">
                <a:solidFill>
                  <a:srgbClr val="F9B233"/>
                </a:solidFill>
              </a:rPr>
              <a:t>Youth Mobility for Africa </a:t>
            </a:r>
            <a:r>
              <a:rPr lang="en-GB">
                <a:solidFill>
                  <a:schemeClr val="lt1"/>
                </a:solidFill>
              </a:rPr>
              <a:t>promotes opportunities for learning mobility on the continent and between Africa and the EU. </a:t>
            </a:r>
            <a:endParaRPr/>
          </a:p>
          <a:p>
            <a:pPr indent="0" lvl="0" marL="0" rtl="0" algn="l">
              <a:lnSpc>
                <a:spcPct val="170000"/>
              </a:lnSpc>
              <a:spcBef>
                <a:spcPts val="1000"/>
              </a:spcBef>
              <a:spcAft>
                <a:spcPts val="0"/>
              </a:spcAft>
              <a:buSzPct val="100000"/>
              <a:buNone/>
            </a:pPr>
            <a:r>
              <a:rPr lang="en-GB">
                <a:solidFill>
                  <a:schemeClr val="lt1"/>
                </a:solidFill>
              </a:rPr>
              <a:t>It supports cooperation in higher education and skills development, strengthens regional and continental harmonisation mechanisms, while promoting Africa as a study destination. Thereby, the initiative contributes to youth empowerment for sustainable employability and active citizenship. </a:t>
            </a:r>
            <a:endParaRPr/>
          </a:p>
          <a:p>
            <a:pPr indent="0" lvl="0" marL="0" rtl="0" algn="l">
              <a:lnSpc>
                <a:spcPct val="170000"/>
              </a:lnSpc>
              <a:spcBef>
                <a:spcPts val="1000"/>
              </a:spcBef>
              <a:spcAft>
                <a:spcPts val="0"/>
              </a:spcAft>
              <a:buSzPct val="100000"/>
              <a:buNone/>
            </a:pPr>
            <a:r>
              <a:rPr b="1" lang="en-GB">
                <a:solidFill>
                  <a:srgbClr val="F9B233"/>
                </a:solidFill>
              </a:rPr>
              <a:t>The Youth Mobility for Africa flagship initiative is part of the Global Gateway Africa-Europe Investment Package. </a:t>
            </a:r>
            <a:endParaRPr/>
          </a:p>
        </p:txBody>
      </p:sp>
      <p:pic>
        <p:nvPicPr>
          <p:cNvPr id="157" name="Google Shape;157;p3"/>
          <p:cNvPicPr preferRelativeResize="0"/>
          <p:nvPr>
            <p:ph idx="2" type="body"/>
          </p:nvPr>
        </p:nvPicPr>
        <p:blipFill rotWithShape="1">
          <a:blip r:embed="rId4">
            <a:alphaModFix/>
          </a:blip>
          <a:srcRect b="0" l="0" r="0" t="0"/>
          <a:stretch/>
        </p:blipFill>
        <p:spPr>
          <a:xfrm>
            <a:off x="6385973" y="2452222"/>
            <a:ext cx="3174301" cy="1906747"/>
          </a:xfrm>
          <a:prstGeom prst="rect">
            <a:avLst/>
          </a:prstGeom>
          <a:noFill/>
          <a:ln>
            <a:noFill/>
          </a:ln>
        </p:spPr>
      </p:pic>
      <p:pic>
        <p:nvPicPr>
          <p:cNvPr descr="Un dibujo con letras&#10;&#10;Descripción generada automáticamente con confianza baja" id="158" name="Google Shape;158;p3"/>
          <p:cNvPicPr preferRelativeResize="0"/>
          <p:nvPr/>
        </p:nvPicPr>
        <p:blipFill rotWithShape="1">
          <a:blip r:embed="rId5">
            <a:alphaModFix/>
          </a:blip>
          <a:srcRect b="0" l="0" r="0" t="0"/>
          <a:stretch/>
        </p:blipFill>
        <p:spPr>
          <a:xfrm>
            <a:off x="9452517" y="6061235"/>
            <a:ext cx="1805763" cy="543577"/>
          </a:xfrm>
          <a:prstGeom prst="rect">
            <a:avLst/>
          </a:prstGeom>
          <a:noFill/>
          <a:ln>
            <a:noFill/>
          </a:ln>
        </p:spPr>
      </p:pic>
      <p:pic>
        <p:nvPicPr>
          <p:cNvPr descr="A black flag with white stars&#10;&#10;Description automatically generated" id="159" name="Google Shape;159;p3"/>
          <p:cNvPicPr preferRelativeResize="0"/>
          <p:nvPr/>
        </p:nvPicPr>
        <p:blipFill rotWithShape="1">
          <a:blip r:embed="rId6">
            <a:alphaModFix/>
          </a:blip>
          <a:srcRect b="0" l="0" r="0" t="0"/>
          <a:stretch/>
        </p:blipFill>
        <p:spPr>
          <a:xfrm>
            <a:off x="9967214" y="3162300"/>
            <a:ext cx="1291066" cy="87614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Icono&#10;&#10;Descripción generada automáticamente" id="345" name="Google Shape;345;p11"/>
          <p:cNvPicPr preferRelativeResize="0"/>
          <p:nvPr/>
        </p:nvPicPr>
        <p:blipFill rotWithShape="1">
          <a:blip r:embed="rId3">
            <a:alphaModFix/>
          </a:blip>
          <a:srcRect b="0" l="0" r="0" t="0"/>
          <a:stretch/>
        </p:blipFill>
        <p:spPr>
          <a:xfrm>
            <a:off x="0" y="0"/>
            <a:ext cx="9675294" cy="6858000"/>
          </a:xfrm>
          <a:prstGeom prst="rect">
            <a:avLst/>
          </a:prstGeom>
          <a:noFill/>
          <a:ln>
            <a:noFill/>
          </a:ln>
        </p:spPr>
      </p:pic>
      <p:sp>
        <p:nvSpPr>
          <p:cNvPr id="346" name="Google Shape;346;p11"/>
          <p:cNvSpPr txBox="1"/>
          <p:nvPr/>
        </p:nvSpPr>
        <p:spPr>
          <a:xfrm>
            <a:off x="2634916" y="576263"/>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6600"/>
              <a:buFont typeface="Montserrat"/>
              <a:buNone/>
            </a:pPr>
            <a:r>
              <a:rPr b="1" i="0" lang="en-GB" sz="6600" u="none" cap="none" strike="noStrike">
                <a:solidFill>
                  <a:srgbClr val="E94E1B"/>
                </a:solidFill>
                <a:latin typeface="Montserrat"/>
                <a:ea typeface="Montserrat"/>
                <a:cs typeface="Montserrat"/>
                <a:sym typeface="Montserrat"/>
              </a:rPr>
              <a:t>THANK YOU!</a:t>
            </a:r>
            <a:endParaRPr/>
          </a:p>
        </p:txBody>
      </p:sp>
      <p:sp>
        <p:nvSpPr>
          <p:cNvPr id="347" name="Google Shape;347;p11"/>
          <p:cNvSpPr txBox="1"/>
          <p:nvPr/>
        </p:nvSpPr>
        <p:spPr>
          <a:xfrm>
            <a:off x="2634916" y="2799748"/>
            <a:ext cx="10515600" cy="2852737"/>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rgbClr val="E94E1B"/>
              </a:buClr>
              <a:buSzPts val="2000"/>
              <a:buFont typeface="Montserrat"/>
              <a:buNone/>
            </a:pPr>
            <a:r>
              <a:rPr b="0" i="0" lang="en-GB" sz="2000" u="none" cap="none" strike="noStrike">
                <a:solidFill>
                  <a:srgbClr val="E94E1B"/>
                </a:solidFill>
                <a:latin typeface="Montserrat"/>
                <a:ea typeface="Montserrat"/>
                <a:cs typeface="Montserrat"/>
                <a:sym typeface="Montserrat"/>
              </a:rPr>
              <a:t>More information at</a:t>
            </a:r>
            <a:endParaRPr/>
          </a:p>
          <a:p>
            <a:pPr indent="0" lvl="0" marL="0" marR="0" rtl="0" algn="ctr">
              <a:lnSpc>
                <a:spcPct val="90000"/>
              </a:lnSpc>
              <a:spcBef>
                <a:spcPts val="0"/>
              </a:spcBef>
              <a:spcAft>
                <a:spcPts val="0"/>
              </a:spcAft>
              <a:buClr>
                <a:srgbClr val="E94E1B"/>
              </a:buClr>
              <a:buSzPts val="2000"/>
              <a:buFont typeface="Montserrat"/>
              <a:buNone/>
            </a:pPr>
            <a:r>
              <a:t/>
            </a:r>
            <a:endParaRPr b="0" i="0" sz="2000" u="none" cap="none" strike="noStrike">
              <a:solidFill>
                <a:srgbClr val="E94E1B"/>
              </a:solidFill>
              <a:latin typeface="Montserrat"/>
              <a:ea typeface="Montserrat"/>
              <a:cs typeface="Montserrat"/>
              <a:sym typeface="Montserrat"/>
            </a:endParaRPr>
          </a:p>
          <a:p>
            <a:pPr indent="0" lvl="0" marL="0" marR="0" rtl="0" algn="ctr">
              <a:lnSpc>
                <a:spcPct val="90000"/>
              </a:lnSpc>
              <a:spcBef>
                <a:spcPts val="0"/>
              </a:spcBef>
              <a:spcAft>
                <a:spcPts val="0"/>
              </a:spcAft>
              <a:buClr>
                <a:srgbClr val="E94E1B"/>
              </a:buClr>
              <a:buSzPts val="2000"/>
              <a:buFont typeface="Montserrat"/>
              <a:buNone/>
            </a:pPr>
            <a:r>
              <a:rPr b="1" i="0" lang="en-GB" sz="2000" u="none" cap="none" strike="noStrike">
                <a:solidFill>
                  <a:srgbClr val="E94E1B"/>
                </a:solidFill>
                <a:latin typeface="Montserrat"/>
                <a:ea typeface="Montserrat"/>
                <a:cs typeface="Montserrat"/>
                <a:sym typeface="Montserrat"/>
              </a:rPr>
              <a:t>www.haqaa3.obreal.org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4"/>
          <p:cNvSpPr txBox="1"/>
          <p:nvPr>
            <p:ph type="title"/>
          </p:nvPr>
        </p:nvSpPr>
        <p:spPr>
          <a:xfrm>
            <a:off x="838200" y="500062"/>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E94E1B"/>
              </a:buClr>
              <a:buSzPts val="3600"/>
              <a:buFont typeface="Montserrat"/>
              <a:buNone/>
            </a:pPr>
            <a:r>
              <a:rPr lang="en-GB"/>
              <a:t>LESSON 4: Case Study</a:t>
            </a:r>
            <a:endParaRPr/>
          </a:p>
        </p:txBody>
      </p:sp>
      <p:sp>
        <p:nvSpPr>
          <p:cNvPr id="165" name="Google Shape;165;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rgbClr val="F9B233"/>
              </a:buClr>
              <a:buSzPts val="2800"/>
              <a:buNone/>
            </a:pPr>
            <a:r>
              <a:rPr lang="en-GB"/>
              <a:t>A University's Journey to Unified Data Ecosystem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9" name="Shape 169"/>
        <p:cNvGrpSpPr/>
        <p:nvPr/>
      </p:nvGrpSpPr>
      <p:grpSpPr>
        <a:xfrm>
          <a:off x="0" y="0"/>
          <a:ext cx="0" cy="0"/>
          <a:chOff x="0" y="0"/>
          <a:chExt cx="0" cy="0"/>
        </a:xfrm>
      </p:grpSpPr>
      <p:sp>
        <p:nvSpPr>
          <p:cNvPr id="170" name="Google Shape;170;g3997ee362c8_0_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Lustria"/>
              <a:ea typeface="Lustria"/>
              <a:cs typeface="Lustria"/>
              <a:sym typeface="Lustria"/>
            </a:endParaRPr>
          </a:p>
        </p:txBody>
      </p:sp>
      <p:sp>
        <p:nvSpPr>
          <p:cNvPr id="171" name="Google Shape;171;g3997ee362c8_0_0"/>
          <p:cNvSpPr txBox="1"/>
          <p:nvPr>
            <p:ph type="ctrTitle"/>
          </p:nvPr>
        </p:nvSpPr>
        <p:spPr>
          <a:xfrm>
            <a:off x="5604552" y="871758"/>
            <a:ext cx="5825400" cy="38712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5400"/>
              <a:buFont typeface="Open Sans"/>
              <a:buNone/>
            </a:pPr>
            <a:r>
              <a:rPr lang="en-GB"/>
              <a:t>LESSON 4: Case Study</a:t>
            </a:r>
            <a:endParaRPr/>
          </a:p>
        </p:txBody>
      </p:sp>
      <p:sp>
        <p:nvSpPr>
          <p:cNvPr id="172" name="Google Shape;172;g3997ee362c8_0_0"/>
          <p:cNvSpPr txBox="1"/>
          <p:nvPr>
            <p:ph idx="1" type="subTitle"/>
          </p:nvPr>
        </p:nvSpPr>
        <p:spPr>
          <a:xfrm>
            <a:off x="5619964" y="4785543"/>
            <a:ext cx="5322000" cy="1005600"/>
          </a:xfrm>
          <a:prstGeom prst="rect">
            <a:avLst/>
          </a:prstGeom>
          <a:noFill/>
          <a:ln>
            <a:noFill/>
          </a:ln>
        </p:spPr>
        <p:txBody>
          <a:bodyPr anchorCtr="0" anchor="b" bIns="45700" lIns="91425" spcFirstLastPara="1" rIns="91425" wrap="square" tIns="45700">
            <a:normAutofit fontScale="55000" lnSpcReduction="20000"/>
          </a:bodyPr>
          <a:lstStyle/>
          <a:p>
            <a:pPr indent="0" lvl="0" marL="0" rtl="0" algn="l">
              <a:lnSpc>
                <a:spcPct val="100000"/>
              </a:lnSpc>
              <a:spcBef>
                <a:spcPts val="0"/>
              </a:spcBef>
              <a:spcAft>
                <a:spcPts val="0"/>
              </a:spcAft>
              <a:buSzPct val="100000"/>
              <a:buNone/>
            </a:pPr>
            <a:r>
              <a:rPr lang="en-GB" sz="5400">
                <a:latin typeface="Open Sans"/>
                <a:ea typeface="Open Sans"/>
                <a:cs typeface="Open Sans"/>
                <a:sym typeface="Open Sans"/>
              </a:rPr>
              <a:t>A University's Journey to Unified Data Ecosystem</a:t>
            </a:r>
            <a:br>
              <a:rPr lang="en-GB" sz="5400">
                <a:latin typeface="Open Sans"/>
                <a:ea typeface="Open Sans"/>
                <a:cs typeface="Open Sans"/>
                <a:sym typeface="Open Sans"/>
              </a:rPr>
            </a:br>
            <a:endParaRPr/>
          </a:p>
        </p:txBody>
      </p:sp>
      <p:pic>
        <p:nvPicPr>
          <p:cNvPr descr="Pink flowers and leaves on white background" id="173" name="Google Shape;173;g3997ee362c8_0_0"/>
          <p:cNvPicPr preferRelativeResize="0"/>
          <p:nvPr/>
        </p:nvPicPr>
        <p:blipFill rotWithShape="1">
          <a:blip r:embed="rId3">
            <a:alphaModFix/>
          </a:blip>
          <a:srcRect b="0" l="29605" r="24881" t="0"/>
          <a:stretch/>
        </p:blipFill>
        <p:spPr>
          <a:xfrm>
            <a:off x="1" y="10"/>
            <a:ext cx="4876800" cy="6857988"/>
          </a:xfrm>
          <a:prstGeom prst="rect">
            <a:avLst/>
          </a:prstGeom>
          <a:noFill/>
          <a:ln>
            <a:noFill/>
          </a:ln>
        </p:spPr>
      </p:pic>
      <p:cxnSp>
        <p:nvCxnSpPr>
          <p:cNvPr id="174" name="Google Shape;174;g3997ee362c8_0_0"/>
          <p:cNvCxnSpPr/>
          <p:nvPr/>
        </p:nvCxnSpPr>
        <p:spPr>
          <a:xfrm>
            <a:off x="5723776" y="723900"/>
            <a:ext cx="5706300" cy="0"/>
          </a:xfrm>
          <a:prstGeom prst="straightConnector1">
            <a:avLst/>
          </a:prstGeom>
          <a:noFill/>
          <a:ln cap="flat" cmpd="sng" w="44450">
            <a:solidFill>
              <a:schemeClr val="dk1"/>
            </a:solidFill>
            <a:prstDash val="solid"/>
            <a:miter lim="800000"/>
            <a:headEnd len="sm" w="sm" type="none"/>
            <a:tailEnd len="sm" w="sm" type="none"/>
          </a:ln>
        </p:spPr>
      </p:cxnSp>
      <p:cxnSp>
        <p:nvCxnSpPr>
          <p:cNvPr id="175" name="Google Shape;175;g3997ee362c8_0_0"/>
          <p:cNvCxnSpPr/>
          <p:nvPr/>
        </p:nvCxnSpPr>
        <p:spPr>
          <a:xfrm>
            <a:off x="5723776" y="6134100"/>
            <a:ext cx="5668200" cy="0"/>
          </a:xfrm>
          <a:prstGeom prst="straightConnector1">
            <a:avLst/>
          </a:prstGeom>
          <a:noFill/>
          <a:ln cap="flat" cmpd="sng" w="12700">
            <a:solidFill>
              <a:schemeClr val="dk1"/>
            </a:solidFill>
            <a:prstDash val="solid"/>
            <a:miter lim="800000"/>
            <a:headEnd len="sm" w="sm" type="none"/>
            <a:tailEnd len="sm" w="sm" type="non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3997ee362c8_0_9"/>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OVERVIEW</a:t>
            </a:r>
            <a:endParaRPr/>
          </a:p>
        </p:txBody>
      </p:sp>
      <p:sp>
        <p:nvSpPr>
          <p:cNvPr id="182" name="Google Shape;182;g3997ee362c8_0_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70000" lnSpcReduction="10000"/>
          </a:bodyPr>
          <a:lstStyle/>
          <a:p>
            <a:pPr indent="-315097" lvl="0" marL="457200" rtl="0" algn="l">
              <a:lnSpc>
                <a:spcPct val="110000"/>
              </a:lnSpc>
              <a:spcBef>
                <a:spcPts val="1000"/>
              </a:spcBef>
              <a:spcAft>
                <a:spcPts val="0"/>
              </a:spcAft>
              <a:buClr>
                <a:schemeClr val="dk1"/>
              </a:buClr>
              <a:buSzPct val="69498"/>
              <a:buChar char="•"/>
            </a:pPr>
            <a:r>
              <a:rPr b="1" lang="en-GB"/>
              <a:t>In this session, you will explore:</a:t>
            </a:r>
            <a:endParaRPr/>
          </a:p>
          <a:p>
            <a:pPr indent="-315097" lvl="1" marL="914400" rtl="0" algn="l">
              <a:lnSpc>
                <a:spcPct val="110000"/>
              </a:lnSpc>
              <a:spcBef>
                <a:spcPts val="500"/>
              </a:spcBef>
              <a:spcAft>
                <a:spcPts val="0"/>
              </a:spcAft>
              <a:buSzPct val="81081"/>
              <a:buChar char="•"/>
            </a:pPr>
            <a:r>
              <a:rPr lang="en-GB"/>
              <a:t>How one university overcame fragmented data systems.</a:t>
            </a:r>
            <a:endParaRPr/>
          </a:p>
          <a:p>
            <a:pPr indent="-315097" lvl="1" marL="914400" rtl="0" algn="l">
              <a:lnSpc>
                <a:spcPct val="110000"/>
              </a:lnSpc>
              <a:spcBef>
                <a:spcPts val="500"/>
              </a:spcBef>
              <a:spcAft>
                <a:spcPts val="0"/>
              </a:spcAft>
              <a:buSzPct val="81081"/>
              <a:buChar char="•"/>
            </a:pPr>
            <a:r>
              <a:rPr lang="en-GB"/>
              <a:t>The steps taken to connect HEMIS, QA, and LMS into a unified data ecosystem.</a:t>
            </a:r>
            <a:endParaRPr/>
          </a:p>
          <a:p>
            <a:pPr indent="-315097" lvl="1" marL="914400" rtl="0" algn="l">
              <a:lnSpc>
                <a:spcPct val="110000"/>
              </a:lnSpc>
              <a:spcBef>
                <a:spcPts val="500"/>
              </a:spcBef>
              <a:spcAft>
                <a:spcPts val="0"/>
              </a:spcAft>
              <a:buSzPct val="81081"/>
              <a:buChar char="•"/>
            </a:pPr>
            <a:r>
              <a:rPr lang="en-GB"/>
              <a:t>How governance, ethics, and architecture were balanced in the integration process.</a:t>
            </a:r>
            <a:endParaRPr/>
          </a:p>
          <a:p>
            <a:pPr indent="-315097" lvl="1" marL="914400" rtl="0" algn="l">
              <a:lnSpc>
                <a:spcPct val="110000"/>
              </a:lnSpc>
              <a:spcBef>
                <a:spcPts val="500"/>
              </a:spcBef>
              <a:spcAft>
                <a:spcPts val="0"/>
              </a:spcAft>
              <a:buSzPct val="81081"/>
              <a:buChar char="•"/>
            </a:pPr>
            <a:r>
              <a:rPr lang="en-GB"/>
              <a:t>The measurable outcomes and lessons learned from this institutional transformation.</a:t>
            </a:r>
            <a:endParaRPr/>
          </a:p>
          <a:p>
            <a:pPr indent="-315097" lvl="0" marL="457200" rtl="0" algn="l">
              <a:lnSpc>
                <a:spcPct val="110000"/>
              </a:lnSpc>
              <a:spcBef>
                <a:spcPts val="1000"/>
              </a:spcBef>
              <a:spcAft>
                <a:spcPts val="0"/>
              </a:spcAft>
              <a:buClr>
                <a:schemeClr val="dk1"/>
              </a:buClr>
              <a:buSzPct val="69498"/>
              <a:buChar char="•"/>
            </a:pPr>
            <a:r>
              <a:rPr b="1" lang="en-GB"/>
              <a:t>Learning Objectives:</a:t>
            </a:r>
            <a:br>
              <a:rPr lang="en-GB"/>
            </a:br>
            <a:endParaRPr/>
          </a:p>
          <a:p>
            <a:pPr indent="-315097" lvl="1" marL="914400" rtl="0" algn="l">
              <a:lnSpc>
                <a:spcPct val="110000"/>
              </a:lnSpc>
              <a:spcBef>
                <a:spcPts val="500"/>
              </a:spcBef>
              <a:spcAft>
                <a:spcPts val="0"/>
              </a:spcAft>
              <a:buSzPct val="81081"/>
              <a:buChar char="•"/>
            </a:pPr>
            <a:r>
              <a:rPr b="1" lang="en-GB"/>
              <a:t>Describe</a:t>
            </a:r>
            <a:r>
              <a:rPr lang="en-GB"/>
              <a:t> the process and stages of integrating institutional data systems.</a:t>
            </a:r>
            <a:endParaRPr/>
          </a:p>
          <a:p>
            <a:pPr indent="-315097" lvl="1" marL="914400" rtl="0" algn="l">
              <a:lnSpc>
                <a:spcPct val="110000"/>
              </a:lnSpc>
              <a:spcBef>
                <a:spcPts val="500"/>
              </a:spcBef>
              <a:spcAft>
                <a:spcPts val="0"/>
              </a:spcAft>
              <a:buSzPct val="81081"/>
              <a:buChar char="•"/>
            </a:pPr>
            <a:r>
              <a:rPr b="1" lang="en-GB"/>
              <a:t>Explain</a:t>
            </a:r>
            <a:r>
              <a:rPr lang="en-GB"/>
              <a:t> how governance and ethical frameworks support data integration.</a:t>
            </a:r>
            <a:endParaRPr/>
          </a:p>
          <a:p>
            <a:pPr indent="-315097" lvl="1" marL="914400" rtl="0" algn="l">
              <a:lnSpc>
                <a:spcPct val="110000"/>
              </a:lnSpc>
              <a:spcBef>
                <a:spcPts val="500"/>
              </a:spcBef>
              <a:spcAft>
                <a:spcPts val="0"/>
              </a:spcAft>
              <a:buSzPct val="81081"/>
              <a:buChar char="•"/>
            </a:pPr>
            <a:r>
              <a:rPr b="1" lang="en-GB"/>
              <a:t>Analyse</a:t>
            </a:r>
            <a:r>
              <a:rPr lang="en-GB"/>
              <a:t> the impact of integration on quality assurance and decision-making.</a:t>
            </a:r>
            <a:endParaRPr/>
          </a:p>
          <a:p>
            <a:pPr indent="-315097" lvl="1" marL="914400" rtl="0" algn="l">
              <a:lnSpc>
                <a:spcPct val="110000"/>
              </a:lnSpc>
              <a:spcBef>
                <a:spcPts val="500"/>
              </a:spcBef>
              <a:spcAft>
                <a:spcPts val="0"/>
              </a:spcAft>
              <a:buSzPct val="81081"/>
              <a:buChar char="•"/>
            </a:pPr>
            <a:r>
              <a:rPr b="1" lang="en-GB"/>
              <a:t>Reflect</a:t>
            </a:r>
            <a:r>
              <a:rPr lang="en-GB"/>
              <a:t> on how similar approaches could be applied in your own institution.</a:t>
            </a:r>
            <a:endParaRPr/>
          </a:p>
          <a:p>
            <a:pPr indent="-228600" lvl="0" marL="457200" rtl="0" algn="l">
              <a:lnSpc>
                <a:spcPct val="110000"/>
              </a:lnSpc>
              <a:spcBef>
                <a:spcPts val="1000"/>
              </a:spcBef>
              <a:spcAft>
                <a:spcPts val="0"/>
              </a:spcAft>
              <a:buClr>
                <a:schemeClr val="dk1"/>
              </a:buClr>
              <a:buSzPct val="69498"/>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g3997ee362c8_0_15"/>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800"/>
              <a:buNone/>
            </a:pPr>
            <a:r>
              <a:rPr lang="en-GB"/>
              <a:t>The Institutional Context </a:t>
            </a:r>
            <a:endParaRPr/>
          </a:p>
        </p:txBody>
      </p:sp>
      <p:sp>
        <p:nvSpPr>
          <p:cNvPr id="189" name="Google Shape;189;g3997ee362c8_0_1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77500" lnSpcReduction="20000"/>
          </a:bodyPr>
          <a:lstStyle/>
          <a:p>
            <a:pPr indent="-332814" lvl="0" marL="457200" rtl="0" algn="l">
              <a:lnSpc>
                <a:spcPct val="110000"/>
              </a:lnSpc>
              <a:spcBef>
                <a:spcPts val="1000"/>
              </a:spcBef>
              <a:spcAft>
                <a:spcPts val="0"/>
              </a:spcAft>
              <a:buClr>
                <a:schemeClr val="dk1"/>
              </a:buClr>
              <a:buSzPct val="75630"/>
              <a:buChar char="•"/>
            </a:pPr>
            <a:r>
              <a:rPr b="1" lang="en-GB"/>
              <a:t>Profile of University Xyz Before Integration</a:t>
            </a:r>
            <a:endParaRPr/>
          </a:p>
          <a:p>
            <a:pPr indent="-332814" lvl="1" marL="914400" rtl="0" algn="l">
              <a:lnSpc>
                <a:spcPct val="110000"/>
              </a:lnSpc>
              <a:spcBef>
                <a:spcPts val="500"/>
              </a:spcBef>
              <a:spcAft>
                <a:spcPts val="0"/>
              </a:spcAft>
              <a:buSzPct val="88235"/>
              <a:buChar char="•"/>
            </a:pPr>
            <a:r>
              <a:rPr lang="en-GB"/>
              <a:t>Public university in East Africa with 20,000 students, five faculties.  </a:t>
            </a:r>
            <a:endParaRPr/>
          </a:p>
          <a:p>
            <a:pPr indent="-332814" lvl="1" marL="914400" rtl="0" algn="l">
              <a:lnSpc>
                <a:spcPct val="110000"/>
              </a:lnSpc>
              <a:spcBef>
                <a:spcPts val="500"/>
              </a:spcBef>
              <a:spcAft>
                <a:spcPts val="0"/>
              </a:spcAft>
              <a:buSzPct val="88235"/>
              <a:buChar char="•"/>
            </a:pPr>
            <a:r>
              <a:rPr lang="en-GB"/>
              <a:t>Systems in use before integration:  </a:t>
            </a:r>
            <a:endParaRPr/>
          </a:p>
          <a:p>
            <a:pPr indent="-332814" lvl="2" marL="1371600" rtl="0" algn="l">
              <a:lnSpc>
                <a:spcPct val="110000"/>
              </a:lnSpc>
              <a:spcBef>
                <a:spcPts val="500"/>
              </a:spcBef>
              <a:spcAft>
                <a:spcPts val="0"/>
              </a:spcAft>
              <a:buSzPct val="105882"/>
              <a:buChar char="•"/>
            </a:pPr>
            <a:r>
              <a:rPr lang="en-GB"/>
              <a:t>LMS: Moodle (open-source learning platform).  </a:t>
            </a:r>
            <a:endParaRPr/>
          </a:p>
          <a:p>
            <a:pPr indent="-332814" lvl="2" marL="1371600" rtl="0" algn="l">
              <a:lnSpc>
                <a:spcPct val="110000"/>
              </a:lnSpc>
              <a:spcBef>
                <a:spcPts val="500"/>
              </a:spcBef>
              <a:spcAft>
                <a:spcPts val="0"/>
              </a:spcAft>
              <a:buSzPct val="105882"/>
              <a:buChar char="•"/>
            </a:pPr>
            <a:r>
              <a:rPr lang="en-GB"/>
              <a:t>QA System: QAIS (Quality Assurance Information System) adapted from the NCHE-QAIS model (Uganda).  </a:t>
            </a:r>
            <a:endParaRPr/>
          </a:p>
          <a:p>
            <a:pPr indent="-332814" lvl="2" marL="1371600" rtl="0" algn="l">
              <a:lnSpc>
                <a:spcPct val="110000"/>
              </a:lnSpc>
              <a:spcBef>
                <a:spcPts val="500"/>
              </a:spcBef>
              <a:spcAft>
                <a:spcPts val="0"/>
              </a:spcAft>
              <a:buSzPct val="105882"/>
              <a:buChar char="•"/>
            </a:pPr>
            <a:r>
              <a:rPr lang="en-GB"/>
              <a:t>HEMIS: National Higher Education Management Information System modelled on DHET HEMIS (South Africa) and Ghana EMIS standards.</a:t>
            </a:r>
            <a:endParaRPr/>
          </a:p>
          <a:p>
            <a:pPr indent="-332814" lvl="0" marL="457200" rtl="0" algn="l">
              <a:lnSpc>
                <a:spcPct val="110000"/>
              </a:lnSpc>
              <a:spcBef>
                <a:spcPts val="1000"/>
              </a:spcBef>
              <a:spcAft>
                <a:spcPts val="0"/>
              </a:spcAft>
              <a:buClr>
                <a:schemeClr val="dk1"/>
              </a:buClr>
              <a:buSzPct val="75630"/>
              <a:buChar char="•"/>
            </a:pPr>
            <a:r>
              <a:rPr b="1" lang="en-GB"/>
              <a:t>Challenges:</a:t>
            </a:r>
            <a:endParaRPr/>
          </a:p>
          <a:p>
            <a:pPr indent="-332814" lvl="1" marL="914400" rtl="0" algn="l">
              <a:lnSpc>
                <a:spcPct val="110000"/>
              </a:lnSpc>
              <a:spcBef>
                <a:spcPts val="500"/>
              </a:spcBef>
              <a:spcAft>
                <a:spcPts val="0"/>
              </a:spcAft>
              <a:buSzPct val="88235"/>
              <a:buChar char="•"/>
            </a:pPr>
            <a:r>
              <a:rPr lang="en-GB"/>
              <a:t>Each system worked independently.</a:t>
            </a:r>
            <a:endParaRPr/>
          </a:p>
          <a:p>
            <a:pPr indent="-332814" lvl="1" marL="914400" rtl="0" algn="l">
              <a:lnSpc>
                <a:spcPct val="110000"/>
              </a:lnSpc>
              <a:spcBef>
                <a:spcPts val="500"/>
              </a:spcBef>
              <a:spcAft>
                <a:spcPts val="0"/>
              </a:spcAft>
              <a:buSzPct val="88235"/>
              <a:buChar char="•"/>
            </a:pPr>
            <a:r>
              <a:rPr lang="en-GB"/>
              <a:t>QAIS data was manually uploaded from spreadsheets.</a:t>
            </a:r>
            <a:endParaRPr/>
          </a:p>
          <a:p>
            <a:pPr indent="-332814" lvl="1" marL="914400" rtl="0" algn="l">
              <a:lnSpc>
                <a:spcPct val="110000"/>
              </a:lnSpc>
              <a:spcBef>
                <a:spcPts val="500"/>
              </a:spcBef>
              <a:spcAft>
                <a:spcPts val="0"/>
              </a:spcAft>
              <a:buSzPct val="88235"/>
              <a:buChar char="•"/>
            </a:pPr>
            <a:r>
              <a:rPr lang="en-GB"/>
              <a:t>HEMIS data is only refreshed annually, creating outdated reports.</a:t>
            </a:r>
            <a:endParaRPr/>
          </a:p>
          <a:p>
            <a:pPr indent="-332814" lvl="1" marL="914400" rtl="0" algn="l">
              <a:lnSpc>
                <a:spcPct val="110000"/>
              </a:lnSpc>
              <a:spcBef>
                <a:spcPts val="500"/>
              </a:spcBef>
              <a:spcAft>
                <a:spcPts val="0"/>
              </a:spcAft>
              <a:buSzPct val="88235"/>
              <a:buChar char="•"/>
            </a:pPr>
            <a:r>
              <a:rPr lang="en-GB"/>
              <a:t>Moodle analytics were not shared with QA or planning units.</a:t>
            </a:r>
            <a:endParaRPr/>
          </a:p>
          <a:p>
            <a:pPr indent="-228600" lvl="1" marL="914400" rtl="0" algn="l">
              <a:lnSpc>
                <a:spcPct val="110000"/>
              </a:lnSpc>
              <a:spcBef>
                <a:spcPts val="500"/>
              </a:spcBef>
              <a:spcAft>
                <a:spcPts val="0"/>
              </a:spcAft>
              <a:buSzPct val="88235"/>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g3997ee362c8_0_21"/>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Why Integration Became Urgent</a:t>
            </a:r>
            <a:br>
              <a:rPr lang="en-GB"/>
            </a:br>
            <a:endParaRPr/>
          </a:p>
        </p:txBody>
      </p:sp>
      <p:sp>
        <p:nvSpPr>
          <p:cNvPr id="196" name="Google Shape;196;g3997ee362c8_0_2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334327" lvl="0" marL="457200" rtl="0" algn="l">
              <a:lnSpc>
                <a:spcPct val="110000"/>
              </a:lnSpc>
              <a:spcBef>
                <a:spcPts val="1000"/>
              </a:spcBef>
              <a:spcAft>
                <a:spcPts val="0"/>
              </a:spcAft>
              <a:buClr>
                <a:schemeClr val="dk1"/>
              </a:buClr>
              <a:buSzPct val="64285"/>
              <a:buChar char="•"/>
            </a:pPr>
            <a:r>
              <a:rPr b="1" lang="en-GB"/>
              <a:t>The Cost of Fragmentation</a:t>
            </a:r>
            <a:endParaRPr/>
          </a:p>
          <a:p>
            <a:pPr indent="-334327" lvl="1" marL="914400" rtl="0" algn="l">
              <a:lnSpc>
                <a:spcPct val="110000"/>
              </a:lnSpc>
              <a:spcBef>
                <a:spcPts val="500"/>
              </a:spcBef>
              <a:spcAft>
                <a:spcPts val="0"/>
              </a:spcAft>
              <a:buSzPct val="75000"/>
              <a:buChar char="•"/>
            </a:pPr>
            <a:r>
              <a:rPr lang="en-GB"/>
              <a:t>QA delays: Accreditation reports took 4–6 months to compile.  </a:t>
            </a:r>
            <a:endParaRPr/>
          </a:p>
          <a:p>
            <a:pPr indent="-334327" lvl="1" marL="914400" rtl="0" algn="l">
              <a:lnSpc>
                <a:spcPct val="110000"/>
              </a:lnSpc>
              <a:spcBef>
                <a:spcPts val="500"/>
              </a:spcBef>
              <a:spcAft>
                <a:spcPts val="0"/>
              </a:spcAft>
              <a:buSzPct val="75000"/>
              <a:buChar char="•"/>
            </a:pPr>
            <a:r>
              <a:rPr lang="en-GB"/>
              <a:t>HEMIS errors: Inconsistent course codes caused mismatched enrolment data. </a:t>
            </a:r>
            <a:endParaRPr/>
          </a:p>
          <a:p>
            <a:pPr indent="-334327" lvl="1" marL="914400" rtl="0" algn="l">
              <a:lnSpc>
                <a:spcPct val="110000"/>
              </a:lnSpc>
              <a:spcBef>
                <a:spcPts val="500"/>
              </a:spcBef>
              <a:spcAft>
                <a:spcPts val="0"/>
              </a:spcAft>
              <a:buSzPct val="75000"/>
              <a:buChar char="•"/>
            </a:pPr>
            <a:r>
              <a:rPr lang="en-GB"/>
              <a:t>LMS isolation: No connection between student engagement and retention.  </a:t>
            </a:r>
            <a:endParaRPr/>
          </a:p>
          <a:p>
            <a:pPr indent="-334327" lvl="1" marL="914400" rtl="0" algn="l">
              <a:lnSpc>
                <a:spcPct val="110000"/>
              </a:lnSpc>
              <a:spcBef>
                <a:spcPts val="500"/>
              </a:spcBef>
              <a:spcAft>
                <a:spcPts val="0"/>
              </a:spcAft>
              <a:buSzPct val="75000"/>
              <a:buChar char="•"/>
            </a:pPr>
            <a:r>
              <a:rPr lang="en-GB"/>
              <a:t>Duplication: QA and ICT units both stored similar datasets separately.</a:t>
            </a:r>
            <a:endParaRPr/>
          </a:p>
          <a:p>
            <a:pPr indent="-334327" lvl="0" marL="457200" rtl="0" algn="l">
              <a:lnSpc>
                <a:spcPct val="110000"/>
              </a:lnSpc>
              <a:spcBef>
                <a:spcPts val="1000"/>
              </a:spcBef>
              <a:spcAft>
                <a:spcPts val="0"/>
              </a:spcAft>
              <a:buClr>
                <a:schemeClr val="dk1"/>
              </a:buClr>
              <a:buSzPct val="64285"/>
              <a:buChar char="•"/>
            </a:pPr>
            <a:r>
              <a:rPr b="1" lang="en-GB"/>
              <a:t>Example:</a:t>
            </a:r>
            <a:endParaRPr/>
          </a:p>
          <a:p>
            <a:pPr indent="-334327" lvl="1" marL="914400" rtl="0" algn="l">
              <a:lnSpc>
                <a:spcPct val="110000"/>
              </a:lnSpc>
              <a:spcBef>
                <a:spcPts val="500"/>
              </a:spcBef>
              <a:spcAft>
                <a:spcPts val="0"/>
              </a:spcAft>
              <a:buSzPct val="75000"/>
              <a:buChar char="•"/>
            </a:pPr>
            <a:r>
              <a:rPr lang="en-GB"/>
              <a:t>When QAIS identified low course satisfaction, there was no way to link that data to LMS analytics or student demographics in HEMIS.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3997ee362c8_0_27"/>
          <p:cNvSpPr txBox="1"/>
          <p:nvPr>
            <p:ph type="title"/>
          </p:nvPr>
        </p:nvSpPr>
        <p:spPr>
          <a:xfrm>
            <a:off x="838200" y="160337"/>
            <a:ext cx="10515600" cy="1325700"/>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000"/>
              <a:buNone/>
            </a:pPr>
            <a:r>
              <a:rPr lang="en-GB"/>
              <a:t>Building the Technical Foundation for Integration</a:t>
            </a:r>
            <a:endParaRPr/>
          </a:p>
        </p:txBody>
      </p:sp>
      <p:sp>
        <p:nvSpPr>
          <p:cNvPr id="203" name="Google Shape;203;g3997ee362c8_0_2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334327" lvl="0" marL="457200" rtl="0" algn="l">
              <a:lnSpc>
                <a:spcPct val="110000"/>
              </a:lnSpc>
              <a:spcBef>
                <a:spcPts val="1000"/>
              </a:spcBef>
              <a:spcAft>
                <a:spcPts val="0"/>
              </a:spcAft>
              <a:buClr>
                <a:schemeClr val="dk1"/>
              </a:buClr>
              <a:buSzPct val="64285"/>
              <a:buChar char="•"/>
            </a:pPr>
            <a:r>
              <a:rPr b="1" lang="en-GB"/>
              <a:t>The integration framework is composed of 4 components:</a:t>
            </a:r>
            <a:endParaRPr/>
          </a:p>
          <a:p>
            <a:pPr indent="-334327" lvl="1" marL="914400" rtl="0" algn="l">
              <a:lnSpc>
                <a:spcPct val="110000"/>
              </a:lnSpc>
              <a:spcBef>
                <a:spcPts val="500"/>
              </a:spcBef>
              <a:spcAft>
                <a:spcPts val="0"/>
              </a:spcAft>
              <a:buSzPct val="75000"/>
              <a:buChar char="•"/>
            </a:pPr>
            <a:r>
              <a:rPr lang="en-GB"/>
              <a:t>Data Warehouse</a:t>
            </a:r>
            <a:endParaRPr/>
          </a:p>
          <a:p>
            <a:pPr indent="-334327" lvl="1" marL="914400" rtl="0" algn="l">
              <a:lnSpc>
                <a:spcPct val="110000"/>
              </a:lnSpc>
              <a:spcBef>
                <a:spcPts val="500"/>
              </a:spcBef>
              <a:spcAft>
                <a:spcPts val="0"/>
              </a:spcAft>
              <a:buSzPct val="75000"/>
              <a:buChar char="•"/>
            </a:pPr>
            <a:r>
              <a:rPr lang="en-GB"/>
              <a:t>API Connectors</a:t>
            </a:r>
            <a:endParaRPr/>
          </a:p>
          <a:p>
            <a:pPr indent="-334327" lvl="1" marL="914400" rtl="0" algn="l">
              <a:lnSpc>
                <a:spcPct val="110000"/>
              </a:lnSpc>
              <a:spcBef>
                <a:spcPts val="500"/>
              </a:spcBef>
              <a:spcAft>
                <a:spcPts val="0"/>
              </a:spcAft>
              <a:buSzPct val="75000"/>
              <a:buChar char="•"/>
            </a:pPr>
            <a:r>
              <a:rPr lang="en-GB"/>
              <a:t>Unique Identifiers</a:t>
            </a:r>
            <a:endParaRPr/>
          </a:p>
          <a:p>
            <a:pPr indent="-334327" lvl="1" marL="914400" rtl="0" algn="l">
              <a:lnSpc>
                <a:spcPct val="110000"/>
              </a:lnSpc>
              <a:spcBef>
                <a:spcPts val="500"/>
              </a:spcBef>
              <a:spcAft>
                <a:spcPts val="0"/>
              </a:spcAft>
              <a:buSzPct val="75000"/>
              <a:buChar char="•"/>
            </a:pPr>
            <a:r>
              <a:rPr lang="en-GB"/>
              <a:t>Dashboard Integration</a:t>
            </a:r>
            <a:endParaRPr/>
          </a:p>
          <a:p>
            <a:pPr indent="-334327" lvl="0" marL="457200" rtl="0" algn="l">
              <a:lnSpc>
                <a:spcPct val="110000"/>
              </a:lnSpc>
              <a:spcBef>
                <a:spcPts val="1000"/>
              </a:spcBef>
              <a:spcAft>
                <a:spcPts val="0"/>
              </a:spcAft>
              <a:buClr>
                <a:schemeClr val="dk1"/>
              </a:buClr>
              <a:buSzPct val="64285"/>
              <a:buChar char="•"/>
            </a:pPr>
            <a:r>
              <a:rPr b="1" lang="en-GB"/>
              <a:t>Data Warehouse:</a:t>
            </a:r>
            <a:endParaRPr/>
          </a:p>
          <a:p>
            <a:pPr indent="-334327" lvl="1" marL="914400" rtl="0" algn="l">
              <a:lnSpc>
                <a:spcPct val="110000"/>
              </a:lnSpc>
              <a:spcBef>
                <a:spcPts val="500"/>
              </a:spcBef>
              <a:spcAft>
                <a:spcPts val="0"/>
              </a:spcAft>
              <a:buSzPct val="75000"/>
              <a:buChar char="•"/>
            </a:pPr>
            <a:r>
              <a:rPr lang="en-GB"/>
              <a:t>Central PostgreSQL database serving as the single source of truth for all institutional data.</a:t>
            </a:r>
            <a:endParaRPr/>
          </a:p>
          <a:p>
            <a:pPr indent="-334327" lvl="1" marL="914400" rtl="0" algn="l">
              <a:lnSpc>
                <a:spcPct val="110000"/>
              </a:lnSpc>
              <a:spcBef>
                <a:spcPts val="500"/>
              </a:spcBef>
              <a:spcAft>
                <a:spcPts val="0"/>
              </a:spcAft>
              <a:buSzPct val="75000"/>
              <a:buChar char="•"/>
            </a:pPr>
            <a:r>
              <a:rPr lang="en-GB"/>
              <a:t>Hosts cleaned datasets from LMS (Moodle), QAIS, and National HEMIS.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2023-06-29T15:28:25Z</dcterms:created>
  <dc:creator>Eloi Espósito</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2023-09-18T13:10:43Z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3be26fec-ea62-4695-b32a-b1ddfa0da754</vt:lpwstr>
  </property>
  <property fmtid="{D5CDD505-2E9C-101B-9397-08002B2CF9AE}" pid="8" name="MSIP_Label_6bd9ddd1-4d20-43f6-abfa-fc3c07406f94_ContentBits">
    <vt:lpwstr>0</vt:lpwstr>
  </property>
</Properties>
</file>