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</p:sldIdLst>
  <p:sldSz cy="6858000" cx="12192000"/>
  <p:notesSz cx="6858000" cy="9144000"/>
  <p:embeddedFontLst>
    <p:embeddedFont>
      <p:font typeface="Montserrat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7083">
          <p15:clr>
            <a:srgbClr val="A4A3A4"/>
          </p15:clr>
        </p15:guide>
      </p15:sldGuideLst>
    </p:ext>
    <p:ext uri="GoogleSlidesCustomDataVersion2">
      <go:slidesCustomData xmlns:go="http://customooxmlschemas.google.com/" r:id="rId51" roundtripDataSignature="AMtx7mjg4WBuq/M9ZGS0zE1vCZwq8X1R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9F2DA50-AFA6-4041-922B-50D6AEADE037}">
  <a:tblStyle styleId="{19F2DA50-AFA6-4041-922B-50D6AEADE03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708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font" Target="fonts/Montserrat-bold.fntdata"/><Relationship Id="rId47" Type="http://schemas.openxmlformats.org/officeDocument/2006/relationships/font" Target="fonts/Montserrat-regular.fntdata"/><Relationship Id="rId49" Type="http://schemas.openxmlformats.org/officeDocument/2006/relationships/font" Target="fonts/Montserrat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customschemas.google.com/relationships/presentationmetadata" Target="metadata"/><Relationship Id="rId50" Type="http://schemas.openxmlformats.org/officeDocument/2006/relationships/font" Target="fonts/Montserrat-bold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a368c0a82f_1_3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3a368c0a82f_1_33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a368c0a82f_1_4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g3a368c0a82f_1_40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a368c0a82f_1_4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a368c0a82f_1_47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a368c0a82f_1_5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3a368c0a82f_1_53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a368c0a82f_1_6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a368c0a82f_1_60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a368c0a82f_1_6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3a368c0a82f_1_67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a368c0a82f_1_7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g3a368c0a82f_1_74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a368c0a82f_1_8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g3a368c0a82f_1_80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a368c0a82f_1_8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3a368c0a82f_1_87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a368c0a82f_1_102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g3a368c0a82f_1_102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a368c0a82f_1_10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g3a368c0a82f_1_109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a368c0a82f_1_116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g3a368c0a82f_1_116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a368c0a82f_1_123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3a368c0a82f_1_123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a368c0a82f_1_130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g3a368c0a82f_1_130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a368c0a82f_1_137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3a368c0a82f_1_137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a368c0a82f_1_144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g3a368c0a82f_1_144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a368c0a82f_1_151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g3a368c0a82f_1_151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3a368c0a82f_1_15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3a368c0a82f_1_158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a368c0a82f_1_165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g3a368c0a82f_1_165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a368c0a82f_1_171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g3a368c0a82f_1_171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3a368c0a82f_1_17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3a368c0a82f_1_178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3a368c0a82f_1_185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3a368c0a82f_1_185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a368c0a82f_1_191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g3a368c0a82f_1_191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a368c0a82f_1_198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g3a368c0a82f_1_198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0" name="Google Shape;400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6" name="Google Shape;40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3" name="Google Shape;43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3a368c0a82f_1_0:notes"/>
          <p:cNvSpPr/>
          <p:nvPr>
            <p:ph idx="2" type="sldImg"/>
          </p:nvPr>
        </p:nvSpPr>
        <p:spPr>
          <a:xfrm>
            <a:off x="381302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3a368c0a82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a368c0a82f_1_5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g3a368c0a82f_1_5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3a368c0a82f_1_12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3a368c0a82f_1_12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a368c0a82f_1_19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g3a368c0a82f_1_19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a368c0a82f_1_26:notes"/>
          <p:cNvSpPr txBox="1"/>
          <p:nvPr>
            <p:ph idx="1" type="body"/>
          </p:nvPr>
        </p:nvSpPr>
        <p:spPr>
          <a:xfrm>
            <a:off x="685784" y="4343396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3a368c0a82f_1_26:notes"/>
          <p:cNvSpPr/>
          <p:nvPr>
            <p:ph idx="2" type="sldImg"/>
          </p:nvPr>
        </p:nvSpPr>
        <p:spPr>
          <a:xfrm>
            <a:off x="381495" y="685791"/>
            <a:ext cx="60957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10" Type="http://schemas.openxmlformats.org/officeDocument/2006/relationships/image" Target="../media/image4.png"/><Relationship Id="rId9" Type="http://schemas.openxmlformats.org/officeDocument/2006/relationships/image" Target="../media/image1.png"/><Relationship Id="rId5" Type="http://schemas.openxmlformats.org/officeDocument/2006/relationships/image" Target="../media/image28.jpg"/><Relationship Id="rId6" Type="http://schemas.openxmlformats.org/officeDocument/2006/relationships/image" Target="../media/image7.jpg"/><Relationship Id="rId7" Type="http://schemas.openxmlformats.org/officeDocument/2006/relationships/image" Target="../media/image29.png"/><Relationship Id="rId8" Type="http://schemas.openxmlformats.org/officeDocument/2006/relationships/image" Target="../media/image6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5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Relationship Id="rId3" Type="http://schemas.openxmlformats.org/officeDocument/2006/relationships/image" Target="../media/image5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>
  <p:cSld name="Diapositiva de título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o&#10;&#10;Descripción generada automáticamente" id="12" name="Google Shape;1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45706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de una cara feliz&#10;&#10;Descripción generada automáticamente con confianza baja" id="13" name="Google Shape;13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84856" y="2382717"/>
            <a:ext cx="6090377" cy="19001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food&#10;&#10;Description automatically generated" id="14" name="Google Shape;14;p13"/>
          <p:cNvPicPr preferRelativeResize="0"/>
          <p:nvPr/>
        </p:nvPicPr>
        <p:blipFill rotWithShape="1">
          <a:blip r:embed="rId4">
            <a:alphaModFix/>
          </a:blip>
          <a:srcRect b="0" l="0" r="55732" t="0"/>
          <a:stretch/>
        </p:blipFill>
        <p:spPr>
          <a:xfrm>
            <a:off x="9240986" y="349670"/>
            <a:ext cx="2642535" cy="12804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80256" y="5760644"/>
            <a:ext cx="754174" cy="915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drawing, food, plate&#10;&#10;Description automatically generated" id="16" name="Google Shape;16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562253" y="5818922"/>
            <a:ext cx="1167274" cy="7710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1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34133" y="5571461"/>
            <a:ext cx="2019829" cy="11164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 con confianza baja" id="18" name="Google Shape;18;p1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02427" y="192369"/>
            <a:ext cx="1996809" cy="11994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652467" y="580030"/>
            <a:ext cx="1022827" cy="1076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842722" y="5860630"/>
            <a:ext cx="2419350" cy="6477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" name="Google Shape;24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sz="28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90" name="Google Shape;90;p22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91" name="Google Shape;9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94" name="Google Shape;94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n blanco">
  <p:cSld name="1_En blanco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99" name="Google Shape;99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>
  <p:cSld name="Comparación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101" name="Google Shape;101;p24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4"/>
          <p:cNvSpPr txBox="1"/>
          <p:nvPr>
            <p:ph type="title"/>
          </p:nvPr>
        </p:nvSpPr>
        <p:spPr>
          <a:xfrm>
            <a:off x="838200" y="16827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4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4" name="Google Shape;104;p24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24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06" name="Google Shape;106;p24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10" name="Google Shape;110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112" name="Google Shape;112;p25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5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" name="Google Shape;1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17" name="Google Shape;117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olo el título">
  <p:cSld name="1_Solo el título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/>
          <p:nvPr>
            <p:ph type="title"/>
          </p:nvPr>
        </p:nvSpPr>
        <p:spPr>
          <a:xfrm>
            <a:off x="838200" y="27375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123" name="Google Shape;123;p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a368c0a82f_1_300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26" name="Google Shape;126;g3a368c0a82f_1_300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400"/>
              <a:buNone/>
              <a:defRPr sz="3400"/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5pPr>
            <a:lvl6pPr lvl="5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6pPr>
            <a:lvl7pPr lvl="6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7pPr>
            <a:lvl8pPr lvl="7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8pPr>
            <a:lvl9pPr lvl="8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400"/>
              <a:buNone/>
              <a:defRPr sz="3400"/>
            </a:lvl9pPr>
          </a:lstStyle>
          <a:p/>
        </p:txBody>
      </p:sp>
      <p:sp>
        <p:nvSpPr>
          <p:cNvPr id="127" name="Google Shape;127;g3a368c0a82f_1_300"/>
          <p:cNvSpPr txBox="1"/>
          <p:nvPr>
            <p:ph idx="12" type="sldNum"/>
          </p:nvPr>
        </p:nvSpPr>
        <p:spPr>
          <a:xfrm>
            <a:off x="11296610" y="6217622"/>
            <a:ext cx="731400" cy="524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26" name="Google Shape;26;p14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4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32" name="Google Shape;32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34" name="Google Shape;34;p15"/>
          <p:cNvPicPr preferRelativeResize="0"/>
          <p:nvPr/>
        </p:nvPicPr>
        <p:blipFill rotWithShape="1">
          <a:blip r:embed="rId2">
            <a:alphaModFix/>
          </a:blip>
          <a:srcRect b="2466" l="745" r="1814" t="61217"/>
          <a:stretch/>
        </p:blipFill>
        <p:spPr>
          <a:xfrm>
            <a:off x="0" y="0"/>
            <a:ext cx="12192000" cy="164623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15"/>
          <p:cNvSpPr txBox="1"/>
          <p:nvPr>
            <p:ph type="title"/>
          </p:nvPr>
        </p:nvSpPr>
        <p:spPr>
          <a:xfrm>
            <a:off x="838200" y="1603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" name="Google Shape;38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41" name="Google Shape;4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ítulo y objetos">
  <p:cSld name="1_Título y objeto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48" name="Google Shape;48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n que contiene luz, reloj&#10;&#10;Descripción generada automáticamente" id="50" name="Google Shape;50;p17"/>
          <p:cNvPicPr preferRelativeResize="0"/>
          <p:nvPr/>
        </p:nvPicPr>
        <p:blipFill rotWithShape="1">
          <a:blip r:embed="rId2">
            <a:alphaModFix/>
          </a:blip>
          <a:srcRect b="0" l="21648" r="-1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os objetos">
  <p:cSld name="1_Dos objeto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sz="3600">
                <a:solidFill>
                  <a:srgbClr val="E94E1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63" name="Google Shape;6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omparación" type="twoTxTwoObj">
  <p:cSld name="TWO_OBJECTS_WITH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9"/>
          <p:cNvSpPr txBox="1"/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  <a:defRPr b="1" sz="36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9" name="Google Shape;69;p1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73" name="Google Shape;7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78" name="Google Shape;78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  <a:defRPr b="1" sz="2800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1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9B233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9B233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82" name="Google Shape;82;p21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83" name="Google Shape;8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Un dibujo de una cara feliz&#10;&#10;Descripción generada automáticamente con confianza baja" id="86" name="Google Shape;86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54992" y="6082413"/>
            <a:ext cx="1756008" cy="547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Montserrat"/>
              <a:buNone/>
              <a:defRPr b="1" i="0" sz="4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jpg"/><Relationship Id="rId10" Type="http://schemas.openxmlformats.org/officeDocument/2006/relationships/image" Target="../media/image21.jpg"/><Relationship Id="rId1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png"/><Relationship Id="rId4" Type="http://schemas.openxmlformats.org/officeDocument/2006/relationships/image" Target="../media/image18.jpg"/><Relationship Id="rId9" Type="http://schemas.openxmlformats.org/officeDocument/2006/relationships/image" Target="../media/image13.jpg"/><Relationship Id="rId5" Type="http://schemas.openxmlformats.org/officeDocument/2006/relationships/image" Target="../media/image22.png"/><Relationship Id="rId6" Type="http://schemas.openxmlformats.org/officeDocument/2006/relationships/image" Target="../media/image11.jpg"/><Relationship Id="rId7" Type="http://schemas.openxmlformats.org/officeDocument/2006/relationships/image" Target="../media/image16.jpg"/><Relationship Id="rId8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hyperlink" Target="about:blank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19.png"/><Relationship Id="rId5" Type="http://schemas.openxmlformats.org/officeDocument/2006/relationships/image" Target="../media/image14.png"/><Relationship Id="rId6" Type="http://schemas.openxmlformats.org/officeDocument/2006/relationships/image" Target="../media/image2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a368c0a82f_1_33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1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g3a368c0a82f_1_33"/>
          <p:cNvSpPr/>
          <p:nvPr/>
        </p:nvSpPr>
        <p:spPr>
          <a:xfrm>
            <a:off x="6313323" y="32495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Types of Data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3a368c0a82f_1_33"/>
          <p:cNvSpPr txBox="1"/>
          <p:nvPr/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Integrating these disparate data types provides a comprehensive dataset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Integrating engagement LMS logs with SIS academic records and demographics enable exploration of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connections between student behaviors and outcomes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3a368c0a82f_1_33"/>
          <p:cNvSpPr txBox="1"/>
          <p:nvPr/>
        </p:nvSpPr>
        <p:spPr>
          <a:xfrm>
            <a:off x="6231903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-308331" lvl="0" marL="40607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E.g: Do patterns such as frequent LMS logins, timely assignment submissions, or use of supplementary materials correlate with higher grades or retention?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08331" lvl="0" marL="40607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integration ties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behavioral data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(e.g. participation, attendance, platform usage),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performance data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(e.g. assessments, grades),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academic context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(e.g. courses taken, major, credits),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personal context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(e.g. background, cohort), yielding 360-degree view of student learning and progress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a368c0a82f_1_40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g3a368c0a82f_1_40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Evidence-based decision-making requires combining data from multiple systems (e.g. HEMIS, institutional QA databases, LMS, tracer studies, etc)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data often stored in silos in structured data bases (quantitative) and unstructured formats (qualitative).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Integration of different data sources enables holistic view of institutional performance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g3a368c0a82f_1_40"/>
          <p:cNvSpPr txBox="1"/>
          <p:nvPr>
            <p:ph idx="1" type="body"/>
          </p:nvPr>
        </p:nvSpPr>
        <p:spPr>
          <a:xfrm>
            <a:off x="6231903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Types of data: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Quantitative data, e.g. enrollment rates, completion ratios, grades, employment statistics, etc.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Qualitative data, e.g. open-ended survey questions, focus group transcripts, etc.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Can link student experiences (qualitative) with outcomes (quantitative) to inform continuous QA, curriculum reform, strategic planning, etc.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a368c0a82f_1_40"/>
          <p:cNvSpPr/>
          <p:nvPr/>
        </p:nvSpPr>
        <p:spPr>
          <a:xfrm>
            <a:off x="6313323" y="32495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Types of Data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a368c0a82f_1_47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g3a368c0a82f_1_47"/>
          <p:cNvSpPr/>
          <p:nvPr/>
        </p:nvSpPr>
        <p:spPr>
          <a:xfrm>
            <a:off x="6313323" y="226977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Extraction and Cleaning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24" name="Google Shape;224;g3a368c0a82f_1_47"/>
          <p:cNvGraphicFramePr/>
          <p:nvPr/>
        </p:nvGraphicFramePr>
        <p:xfrm>
          <a:off x="722331" y="242489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{19F2DA50-AFA6-4041-922B-50D6AEADE037}</a:tableStyleId>
              </a:tblPr>
              <a:tblGrid>
                <a:gridCol w="2213150"/>
                <a:gridCol w="3882475"/>
                <a:gridCol w="4789425"/>
              </a:tblGrid>
              <a:tr h="6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Data Source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 Data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Extraction Method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Moodle LMS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Course feedback, activity logs, assignment grades, discussion forum content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Moodle API or database export (using plugins like Configurable Reports or Ad-hoc Database Queries)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63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Tracer Study Database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Alumni employment outcomes, open-ended feedback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Online survey export (CSV, JSON) from LimeSurvey or QTAFI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78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HEMIS / QA Systems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Enrollment, graduation, program codes, staff data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SQL or CSV export from institutional data warehouse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3a368c0a82f_1_53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3a368c0a82f_1_53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dataset must be cleaned to ensure standard formatting, e.g.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 IDs must follow consistent pattern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Dates standardised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Null values handled properly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g3a368c0a82f_1_53"/>
          <p:cNvSpPr txBox="1"/>
          <p:nvPr>
            <p:ph idx="1" type="body"/>
          </p:nvPr>
        </p:nvSpPr>
        <p:spPr>
          <a:xfrm>
            <a:off x="6231903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 textual data (e.g. from Moodle surveys or tracer studies) a pre-processing stage is necessary: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Tokenizing responses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Removing duplicates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Coding key themes using qualitative analysis software (e.g. NVivo, QDA Miner, or open-source Orange3 Text Mining).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g3a368c0a82f_1_53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Extraction and Cleaning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a368c0a82f_1_60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g3a368c0a82f_1_60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can be coded to enable quantitative linkage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Manual or semi-automated coding: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grouping qualitative feedback into themes such as “teaching quality,” “assessment fairness”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Natural Language Processing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applying text analytics to categorize sentiment, e.g., positive, negative, neutral or cluster similar responses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g3a368c0a82f_1_60"/>
          <p:cNvSpPr txBox="1"/>
          <p:nvPr>
            <p:ph idx="1" type="body"/>
          </p:nvPr>
        </p:nvSpPr>
        <p:spPr>
          <a:xfrm>
            <a:off x="6231903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1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Example: A University’s Quality Assurance Directorate codes alumni comments from tracer studies into standardized themes: curriculum relevance, practical skills, job readiness, etc.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1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These coded categories are assigned numeric codes, (e.g., 1 = “Curriculum Relevance”, 2 = “Teaching Quality”), which are then  analyzed statistically and linked to programme-level data in HEMIS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g3a368c0a82f_1_60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Structuring and Coding Qualitative Data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a368c0a82f_1_67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g3a368c0a82f_1_67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Effective integration requires consistent definitions for variables across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Involves creating an institutional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dictionary: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document defining every field used in Moodle, HEMIS, QA, and survey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g3a368c0a82f_1_67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Metadata and Data Dictionaries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g3a368c0a82f_1_67"/>
          <p:cNvSpPr txBox="1"/>
          <p:nvPr/>
        </p:nvSpPr>
        <p:spPr>
          <a:xfrm>
            <a:off x="6402145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Effective integration requires consistent definitions for variables across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a368c0a82f_1_74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g3a368c0a82f_1_74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Metadata Standards and Data Dictionaries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55" name="Google Shape;255;g3a368c0a82f_1_74"/>
          <p:cNvGraphicFramePr/>
          <p:nvPr/>
        </p:nvGraphicFramePr>
        <p:xfrm>
          <a:off x="653102" y="189158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{19F2DA50-AFA6-4041-922B-50D6AEADE037}</a:tableStyleId>
              </a:tblPr>
              <a:tblGrid>
                <a:gridCol w="2176125"/>
                <a:gridCol w="2176125"/>
                <a:gridCol w="2176125"/>
                <a:gridCol w="2176125"/>
                <a:gridCol w="2180475"/>
              </a:tblGrid>
              <a:tr h="829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Variable Name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Definition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Source System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Format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Example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9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student_id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Unique institutional identifier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HEMIS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Numeric (8-digit)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20343512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9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course_code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Course identifier used in LMS and QA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Moodle/QA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Alphanumeric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ENG301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295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graduate_employment_status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Employment at 6 months after graduation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Tracer database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Selection (employed/ unemployed/ self-employed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employed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32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feedback_theme_code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Thematic code from qualitative data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Moodle Feedback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Numeric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en-GB" sz="16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b="0" sz="1600" u="none" cap="none" strike="noStrik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41475" marB="41475" marR="43550" marL="43550">
                    <a:lnL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a368c0a82f_1_80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g3a368c0a82f_1_80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unique identifier (UID) is essential for linking records across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Universities use one or more of the following: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 ID Number (Primary Key)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Programme and Course Codes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1" marL="864000" marR="0" rtl="0" algn="l">
              <a:lnSpc>
                <a:spcPct val="100000"/>
              </a:lnSpc>
              <a:spcBef>
                <a:spcPts val="1511"/>
              </a:spcBef>
              <a:spcAft>
                <a:spcPts val="0"/>
              </a:spcAft>
              <a:buClr>
                <a:srgbClr val="000000"/>
              </a:buClr>
              <a:buSzPts val="1650"/>
              <a:buFont typeface="Noto Sans Symbols"/>
              <a:buChar char="−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Cohort or graduation year codes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3a368c0a82f_1_80"/>
          <p:cNvSpPr txBox="1"/>
          <p:nvPr>
            <p:ph idx="1" type="body"/>
          </p:nvPr>
        </p:nvSpPr>
        <p:spPr>
          <a:xfrm>
            <a:off x="6231903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1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Example: An Institutional Research Office could develop a UID mapping table where each student’s HEMIS ID, Moodle ID, and tracer alumni record ID are linked through a Master Lookup Table.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0" i="1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table is restricted to authorized QA analysts, ensuring secure cross-referencing while maintaining privacy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g3a368c0a82f_1_80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Common Unique Identifiers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a368c0a82f_1_87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3a368c0a82f_1_87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Once identifiers are standardized, data flows between systems can be automated through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Extract–Transform–Load (ETL) processes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g3a368c0a82f_1_87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Establish Secure Data Pipelines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g3a368c0a82f_1_87"/>
          <p:cNvSpPr/>
          <p:nvPr/>
        </p:nvSpPr>
        <p:spPr>
          <a:xfrm>
            <a:off x="6966425" y="1959513"/>
            <a:ext cx="4136100" cy="979500"/>
          </a:xfrm>
          <a:prstGeom prst="rect">
            <a:avLst/>
          </a:prstGeom>
          <a:solidFill>
            <a:srgbClr val="729FCF"/>
          </a:solidFill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Moodle LMS (course feedback, activity logs, forum posts, grades, etc)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g3a368c0a82f_1_87"/>
          <p:cNvSpPr/>
          <p:nvPr/>
        </p:nvSpPr>
        <p:spPr>
          <a:xfrm>
            <a:off x="6966425" y="3527123"/>
            <a:ext cx="4136100" cy="979500"/>
          </a:xfrm>
          <a:prstGeom prst="rect">
            <a:avLst/>
          </a:prstGeom>
          <a:solidFill>
            <a:srgbClr val="729FCF"/>
          </a:solidFill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Qualitative coding (text processing (NLP), thematic coding tables)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g3a368c0a82f_1_87"/>
          <p:cNvSpPr/>
          <p:nvPr/>
        </p:nvSpPr>
        <p:spPr>
          <a:xfrm>
            <a:off x="6966425" y="5062075"/>
            <a:ext cx="4136100" cy="1469400"/>
          </a:xfrm>
          <a:prstGeom prst="rect">
            <a:avLst/>
          </a:prstGeom>
          <a:solidFill>
            <a:srgbClr val="729FCF"/>
          </a:solidFill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HEMIS/QA Database (enrollment, retention, graduation data, programme, assessment, tracer data, QA indicators)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g3a368c0a82f_1_87"/>
          <p:cNvSpPr/>
          <p:nvPr/>
        </p:nvSpPr>
        <p:spPr>
          <a:xfrm>
            <a:off x="870803" y="5029416"/>
            <a:ext cx="4136100" cy="1469400"/>
          </a:xfrm>
          <a:prstGeom prst="rect">
            <a:avLst/>
          </a:prstGeom>
          <a:solidFill>
            <a:srgbClr val="729FCF"/>
          </a:solidFill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QA Dashboards and Analytics (programme-level reports, curriculum review triggers, policy decision inputs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g3a368c0a82f_1_87"/>
          <p:cNvSpPr/>
          <p:nvPr/>
        </p:nvSpPr>
        <p:spPr>
          <a:xfrm>
            <a:off x="5110744" y="3114972"/>
            <a:ext cx="35967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rgbClr val="2A6099"/>
                </a:solidFill>
                <a:latin typeface="Arial"/>
                <a:ea typeface="Arial"/>
                <a:cs typeface="Arial"/>
                <a:sym typeface="Arial"/>
              </a:rPr>
              <a:t>Export (CSV/JSON via API)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g3a368c0a82f_1_87"/>
          <p:cNvSpPr/>
          <p:nvPr/>
        </p:nvSpPr>
        <p:spPr>
          <a:xfrm>
            <a:off x="4239941" y="4649924"/>
            <a:ext cx="4415100" cy="3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GB" sz="1800" u="none" cap="none" strike="noStrike">
                <a:solidFill>
                  <a:srgbClr val="2A6099"/>
                </a:solidFill>
                <a:latin typeface="Arial"/>
                <a:ea typeface="Arial"/>
                <a:cs typeface="Arial"/>
                <a:sym typeface="Arial"/>
              </a:rPr>
              <a:t>Merge by UID + Programme Code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7" name="Google Shape;277;g3a368c0a82f_1_87"/>
          <p:cNvCxnSpPr/>
          <p:nvPr/>
        </p:nvCxnSpPr>
        <p:spPr>
          <a:xfrm>
            <a:off x="9143433" y="2939269"/>
            <a:ext cx="300" cy="588000"/>
          </a:xfrm>
          <a:prstGeom prst="straightConnector1">
            <a:avLst/>
          </a:prstGeom>
          <a:noFill/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8" name="Google Shape;278;g3a368c0a82f_1_87"/>
          <p:cNvCxnSpPr/>
          <p:nvPr/>
        </p:nvCxnSpPr>
        <p:spPr>
          <a:xfrm>
            <a:off x="9143433" y="4506879"/>
            <a:ext cx="300" cy="588000"/>
          </a:xfrm>
          <a:prstGeom prst="straightConnector1">
            <a:avLst/>
          </a:prstGeom>
          <a:noFill/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79" name="Google Shape;279;g3a368c0a82f_1_87"/>
          <p:cNvCxnSpPr/>
          <p:nvPr/>
        </p:nvCxnSpPr>
        <p:spPr>
          <a:xfrm flipH="1">
            <a:off x="5007125" y="5780563"/>
            <a:ext cx="1959300" cy="300"/>
          </a:xfrm>
          <a:prstGeom prst="straightConnector1">
            <a:avLst/>
          </a:prstGeom>
          <a:noFill/>
          <a:ln cap="flat" cmpd="sng" w="9525">
            <a:solidFill>
              <a:srgbClr val="3465A4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a368c0a82f_1_102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3a368c0a82f_1_102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Robust technical solutions to extract, combine and store multiple sources of data are needed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Typical architecture involves central repository where data can be analysed without affecting core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g3a368c0a82f_1_102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Technical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g3a368c0a82f_1_102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Emerging use of Data lakes – large repository (typically cloud-based) storing raw data in original format (structured and unstructured)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Provides ability to store all data from all sources (LMS, SIS, etc)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later transformed and analysed as needed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"/>
          <p:cNvSpPr txBox="1"/>
          <p:nvPr>
            <p:ph type="title"/>
          </p:nvPr>
        </p:nvSpPr>
        <p:spPr>
          <a:xfrm>
            <a:off x="838200" y="23231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</a:pPr>
            <a:r>
              <a:rPr lang="en-GB"/>
              <a:t>Strategic partners</a:t>
            </a:r>
            <a:endParaRPr/>
          </a:p>
        </p:txBody>
      </p:sp>
      <p:pic>
        <p:nvPicPr>
          <p:cNvPr id="137" name="Google Shape;13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2707" y="5069092"/>
            <a:ext cx="2631469" cy="13255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Descripción generada automáticamente" id="138" name="Google Shape;138;p2"/>
          <p:cNvPicPr preferRelativeResize="0"/>
          <p:nvPr/>
        </p:nvPicPr>
        <p:blipFill rotWithShape="1">
          <a:blip r:embed="rId4">
            <a:alphaModFix/>
          </a:blip>
          <a:srcRect b="25201" l="25551" r="26393" t="30516"/>
          <a:stretch/>
        </p:blipFill>
        <p:spPr>
          <a:xfrm>
            <a:off x="647700" y="3585844"/>
            <a:ext cx="2510783" cy="11654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Logotipo&#10;&#10;Descripción generada automáticamente" id="139" name="Google Shape;13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326585" y="2077949"/>
            <a:ext cx="2122073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Texto&#10;&#10;Descripción generada automáticamente" id="140" name="Google Shape;140;p2"/>
          <p:cNvPicPr preferRelativeResize="0"/>
          <p:nvPr/>
        </p:nvPicPr>
        <p:blipFill rotWithShape="1">
          <a:blip r:embed="rId6">
            <a:alphaModFix/>
          </a:blip>
          <a:srcRect b="23831" l="0" r="0" t="26578"/>
          <a:stretch/>
        </p:blipFill>
        <p:spPr>
          <a:xfrm>
            <a:off x="4962739" y="2053158"/>
            <a:ext cx="4363846" cy="10901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nterfaz de usuario gráfica, Texto, Aplicación&#10;&#10;Descripción generada automáticamente" id="141" name="Google Shape;141;p2"/>
          <p:cNvPicPr preferRelativeResize="0"/>
          <p:nvPr/>
        </p:nvPicPr>
        <p:blipFill rotWithShape="1">
          <a:blip r:embed="rId7">
            <a:alphaModFix/>
          </a:blip>
          <a:srcRect b="25180" l="14563" r="12547" t="33629"/>
          <a:stretch/>
        </p:blipFill>
        <p:spPr>
          <a:xfrm>
            <a:off x="5576824" y="3473814"/>
            <a:ext cx="3655398" cy="10405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&#10;&#10;Descripción generada automáticamente" id="142" name="Google Shape;14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24167" y="2298670"/>
            <a:ext cx="2407710" cy="4895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tipo, nombre de la empresa&#10;&#10;Descripción generada automáticamente" id="143" name="Google Shape;143;p2"/>
          <p:cNvPicPr preferRelativeResize="0"/>
          <p:nvPr/>
        </p:nvPicPr>
        <p:blipFill rotWithShape="1">
          <a:blip r:embed="rId9">
            <a:alphaModFix/>
          </a:blip>
          <a:srcRect b="0" l="26414" r="28058" t="0"/>
          <a:stretch/>
        </p:blipFill>
        <p:spPr>
          <a:xfrm>
            <a:off x="3515624" y="3299289"/>
            <a:ext cx="1562571" cy="17288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Diagrama&#10;&#10;Descripción generada automáticamente" id="144" name="Google Shape;144;p2"/>
          <p:cNvPicPr preferRelativeResize="0"/>
          <p:nvPr/>
        </p:nvPicPr>
        <p:blipFill rotWithShape="1">
          <a:blip r:embed="rId10">
            <a:alphaModFix/>
          </a:blip>
          <a:srcRect b="0" l="28616" r="27145" t="0"/>
          <a:stretch/>
        </p:blipFill>
        <p:spPr>
          <a:xfrm>
            <a:off x="9658347" y="3228065"/>
            <a:ext cx="1504953" cy="17136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cono&#10;&#10;Descripción generada automáticamente con confianza media" id="145" name="Google Shape;145;p2"/>
          <p:cNvPicPr preferRelativeResize="0"/>
          <p:nvPr/>
        </p:nvPicPr>
        <p:blipFill rotWithShape="1">
          <a:blip r:embed="rId11">
            <a:alphaModFix/>
          </a:blip>
          <a:srcRect b="0" l="35251" r="24325" t="3574"/>
          <a:stretch/>
        </p:blipFill>
        <p:spPr>
          <a:xfrm>
            <a:off x="3714145" y="1918937"/>
            <a:ext cx="1248594" cy="15002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que contiene Icono&#10;&#10;Descripción generada automáticamente" id="146" name="Google Shape;146;p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905500" y="5442942"/>
            <a:ext cx="2732531" cy="577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a368c0a82f_1_109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g3a368c0a82f_1_109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Cloud-based services may be more cost effective than institutional data centres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E.g. lAWS S3, Redshift, Azure Synapse, Google BigQuery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can be connected to analysis and visualisation tools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g3a368c0a82f_1_109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Technical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g3a368c0a82f_1_109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Business Intelligence platforms or customised learning analytic dashboards can be used to analyse the integrated data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can also be analysed with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Machine Learning Tools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 run P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redictive Models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a368c0a82f_1_116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3a368c0a82f_1_116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minimisation and role-based access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 access controls ensure sensitive detail is only accessible under strict conditions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e.g., a role might allow viewing of de-identified or aggregated data only, unless the user is an authorized counselor or advisor who can view identifiable information for purposes of intervention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g3a368c0a82f_1_116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Ethical and Governance Considerations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3a368c0a82f_1_116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Many integrated data systems include audit logging to track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 accessed what data and when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Deters inappropriate access and provides accountability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a368c0a82f_1_123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3a368c0a82f_1_123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Security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Encryption of student data (in transit and at rest), is a standard requirement to prevent breaches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moving between the LMS/SIS and the data lake should use secure protocols (HTTPS, SFTP, or VPN tunnels for database connections)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Sensitive data stored in the lake or warehouse should be encrypted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g3a368c0a82f_1_123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Ethical and Governance Considerations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3a368c0a82f_1_123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Anonymisation and de-identification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integration should operate on pseudonymised identifiers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Conducting regular security audits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a368c0a82f_1_130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3a368c0a82f_1_130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Transparency and Informed Consent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students are informed on their data that shall be collected, linked and how it will be used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Bias, fairness and interpretation cautions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linking qualitative themes to quantitative outcomes may unintentionally reinforce biases, e.g. by incorrectly attributing causation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3a368c0a82f_1_130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Ethical and Governance Considerations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g3a368c0a82f_1_130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Steward or Governance Committee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oversee governance and security measures, recommend action as appropriate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a368c0a82f_1_137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3a368c0a82f_1_137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Audit trails and versioning - allows accountability and retrospective review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SzPts val="2200"/>
              <a:buFont typeface="Arial"/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C9211E"/>
              </a:buClr>
              <a:buSzPts val="1600"/>
              <a:buFont typeface="Arial"/>
              <a:buNone/>
            </a:pPr>
            <a:r>
              <a:rPr b="1" i="1" lang="en-GB" sz="1600" u="none" cap="none" strike="noStrike">
                <a:solidFill>
                  <a:srgbClr val="C9211E"/>
                </a:solidFill>
                <a:latin typeface="Arial"/>
                <a:ea typeface="Arial"/>
                <a:cs typeface="Arial"/>
                <a:sym typeface="Arial"/>
              </a:rPr>
              <a:t>Reading: </a:t>
            </a:r>
            <a:r>
              <a:rPr b="0" i="1" lang="en-GB" sz="1600" u="none" cap="none" strike="noStrike">
                <a:solidFill>
                  <a:srgbClr val="C9211E"/>
                </a:solidFill>
                <a:latin typeface="Arial"/>
                <a:ea typeface="Arial"/>
                <a:cs typeface="Arial"/>
                <a:sym typeface="Arial"/>
              </a:rPr>
              <a:t>Case Study -2: Driving Results in Higher Education with Data: Maryville University uses Data Lake to Improve Student Success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3a368c0a82f_1_137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Ethical and Governance Considerations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3a368c0a82f_1_137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Closing the loop and feedback to participants – changes or quality improvements should be communicated to alumni and students (“you said, we did”) to show how their feedback contributed to concrete action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a368c0a82f_1_144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3a368c0a82f_1_144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 is located in Riyadh, Saudi Arabia,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PSU developed a sustainable data warehouse system to support accreditation and quality assurance processes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3a368c0a82f_1_144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Context and Objectives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3a368c0a82f_1_144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initiative sought to streamline data collection, ensure reliable calculation of Key Performance Indicators (KPIs), and strengthen data-driven decision-making within the institution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None/>
            </a:pPr>
            <a:r>
              <a:rPr b="0" i="1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Developed from:</a:t>
            </a:r>
            <a:br>
              <a:rPr b="0" i="0" lang="en-GB" sz="1200" u="none" cap="none" strike="noStrike">
                <a:latin typeface="Arial"/>
                <a:ea typeface="Arial"/>
                <a:cs typeface="Arial"/>
                <a:sym typeface="Arial"/>
              </a:rPr>
            </a:br>
            <a:r>
              <a:rPr b="0" i="0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Case Study on Sustainable Quality Assurance in Higher Education.</a:t>
            </a:r>
            <a:r>
              <a:rPr b="0" i="1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Retrieved from </a:t>
            </a:r>
            <a:r>
              <a:rPr b="0" i="1" lang="en-GB" sz="1200" u="sng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https://https://www.mdpi.com/2071-1050/15/10/8136</a:t>
            </a:r>
            <a:r>
              <a:rPr b="0" i="1" lang="en-GB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a368c0a82f_1_151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3a368c0a82f_1_151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Defining the Scope: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all data sources were identified, including the SIS, Library Information System, and various survey engines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Project commenced in September 2018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a368c0a82f_1_151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3a368c0a82f_1_151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Started with an audit of accreditation KPIs and their respective data sources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KPIs were categorized into strategic, institutional, and program levels, with detailed documentation maintained on a wiki platform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a368c0a82f_1_158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g3a368c0a82f_1_158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Integration Requirements: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Web services and APIs were developed to integrate multiple systems and facilitate Extract, Transform, Load processes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PSU integrated multiple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" name="Google Shape;350;g3a368c0a82f_1_158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g3a368c0a82f_1_158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 student enrollment and course data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HRMS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 faculty profiles and ranks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and Student Portals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 professional development and research data (linked to Scopus)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LMS and Library Systems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 teaching and learning activities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a368c0a82f_1_165"/>
          <p:cNvSpPr txBox="1"/>
          <p:nvPr/>
        </p:nvSpPr>
        <p:spPr>
          <a:xfrm>
            <a:off x="609562" y="275965"/>
            <a:ext cx="57033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g3a368c0a82f_1_165"/>
          <p:cNvSpPr/>
          <p:nvPr/>
        </p:nvSpPr>
        <p:spPr>
          <a:xfrm>
            <a:off x="6313323" y="229916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g3a368c0a82f_1_16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3757" y="1582307"/>
            <a:ext cx="7492521" cy="4818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a368c0a82f_1_171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g3a368c0a82f_1_171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Several surveys, including Course Evaluation Surveys (CES), Midway Surveys, and Program Exit Surveys, were automated within the SIS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CES achieved a response rate above 90%, demonstrating the success of the automation strategy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g3a368c0a82f_1_171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g3a368c0a82f_1_171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Faculty and employee satisfaction surveys were embedded in HRMS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Alumni surveys were managed through the student portal.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"/>
          <p:cNvSpPr/>
          <p:nvPr/>
        </p:nvSpPr>
        <p:spPr>
          <a:xfrm>
            <a:off x="0" y="1644660"/>
            <a:ext cx="12192000" cy="5213340"/>
          </a:xfrm>
          <a:prstGeom prst="rect">
            <a:avLst/>
          </a:prstGeom>
          <a:solidFill>
            <a:srgbClr val="903F9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n que contiene pez, oscuro&#10;&#10;Descripción generada automáticamente" id="152" name="Google Shape;15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896608">
            <a:off x="3664492" y="835184"/>
            <a:ext cx="13577694" cy="595913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"/>
          <p:cNvSpPr txBox="1"/>
          <p:nvPr>
            <p:ph type="title"/>
          </p:nvPr>
        </p:nvSpPr>
        <p:spPr>
          <a:xfrm>
            <a:off x="838200" y="29123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Montserrat"/>
              <a:buNone/>
            </a:pPr>
            <a:r>
              <a:rPr lang="en-GB"/>
              <a:t>Youth Mobility for Africa</a:t>
            </a:r>
            <a:endParaRPr/>
          </a:p>
        </p:txBody>
      </p:sp>
      <p:sp>
        <p:nvSpPr>
          <p:cNvPr id="154" name="Google Shape;154;p3"/>
          <p:cNvSpPr txBox="1"/>
          <p:nvPr>
            <p:ph idx="1" type="body"/>
          </p:nvPr>
        </p:nvSpPr>
        <p:spPr>
          <a:xfrm>
            <a:off x="838200" y="2075661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7500" lnSpcReduction="20000"/>
          </a:bodyPr>
          <a:lstStyle/>
          <a:p>
            <a:pPr indent="0" lvl="0" marL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GB">
                <a:solidFill>
                  <a:schemeClr val="lt1"/>
                </a:solidFill>
              </a:rPr>
              <a:t>The flagship initiative on </a:t>
            </a:r>
            <a:r>
              <a:rPr b="1" lang="en-GB">
                <a:solidFill>
                  <a:srgbClr val="F9B233"/>
                </a:solidFill>
              </a:rPr>
              <a:t>Youth Mobility for Africa </a:t>
            </a:r>
            <a:r>
              <a:rPr lang="en-GB">
                <a:solidFill>
                  <a:schemeClr val="lt1"/>
                </a:solidFill>
              </a:rPr>
              <a:t>promotes opportunities for learning mobility on the continent and between Africa and the EU. </a:t>
            </a:r>
            <a:endParaRPr/>
          </a:p>
          <a:p>
            <a:pPr indent="0" lvl="0" marL="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n-GB">
                <a:solidFill>
                  <a:schemeClr val="lt1"/>
                </a:solidFill>
              </a:rPr>
              <a:t>It supports cooperation in higher education and skills development, strengthens regional and continental harmonisation mechanisms, while promoting Africa as a study destination. Thereby, the initiative contributes to youth empowerment for sustainable employability and active citizenship. </a:t>
            </a:r>
            <a:endParaRPr/>
          </a:p>
          <a:p>
            <a:pPr indent="0" lvl="0" marL="0" rtl="0" algn="l">
              <a:lnSpc>
                <a:spcPct val="17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b="1" lang="en-GB">
                <a:solidFill>
                  <a:srgbClr val="F9B233"/>
                </a:solidFill>
              </a:rPr>
              <a:t>The Youth Mobility for Africa flagship initiative is part of the Global Gateway Africa-Europe Investment Package. </a:t>
            </a:r>
            <a:endParaRPr/>
          </a:p>
        </p:txBody>
      </p:sp>
      <p:pic>
        <p:nvPicPr>
          <p:cNvPr id="155" name="Google Shape;155;p3"/>
          <p:cNvPicPr preferRelativeResize="0"/>
          <p:nvPr>
            <p:ph idx="2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85973" y="2452222"/>
            <a:ext cx="3174301" cy="190674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 dibujo con letras&#10;&#10;Descripción generada automáticamente con confianza baja" id="156" name="Google Shape;15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452517" y="6061235"/>
            <a:ext cx="1805763" cy="54357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black flag with white stars&#10;&#10;Description automatically generated" id="157" name="Google Shape;157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967214" y="3162300"/>
            <a:ext cx="1291066" cy="8761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a368c0a82f_1_178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3a368c0a82f_1_178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Modeling: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Fact and dimension tables were used to structure and maintain data consistency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Architecture Design: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system design included hardware, software, and network infrastructure for scalability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PSU’s data warehouse architecture utilized ETL processes, staging areas, data cubes, and data marts to manage complex data flows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3a368c0a82f_1_178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g3a368c0a82f_1_178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Microsoft Power BI dashboards were used for visualisation to hierarchically present KPI performance, from strategic institutional indicators down to program-level metrics 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Dashboards enabled real-time monitoring, improving the transparency and timeliness of reporting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9" name="Google Shape;379;g3a368c0a82f_1_1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506" y="2448085"/>
            <a:ext cx="8629368" cy="3087213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g3a368c0a82f_1_185"/>
          <p:cNvSpPr txBox="1"/>
          <p:nvPr/>
        </p:nvSpPr>
        <p:spPr>
          <a:xfrm>
            <a:off x="609562" y="275965"/>
            <a:ext cx="57033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3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i="0" sz="3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g3a368c0a82f_1_185"/>
          <p:cNvSpPr/>
          <p:nvPr/>
        </p:nvSpPr>
        <p:spPr>
          <a:xfrm>
            <a:off x="6313323" y="229916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a368c0a82f_1_191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3a368c0a82f_1_191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Implementation: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Databases and integration processes were established to handle data from transactional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Population of the Warehouse: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Data was cleaned, transformed, and loaded into the central repository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Testing and Validation: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Queries and reports were used to verify data accuracy and ensure KPI calculations worked correctly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g3a368c0a82f_1_191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Implementation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g3a368c0a82f_1_191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User Training: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Staff were trained on accessing, querying, and interpreting KPIs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Maintenance: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Continuous updates were made to include new data sources and modify KPI calculations as necessary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Consolidated data environment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enhanced real-time monitoring of KPIs and supported proactive decision-making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a368c0a82f_1_198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0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g3a368c0a82f_1_198"/>
          <p:cNvSpPr txBox="1"/>
          <p:nvPr>
            <p:ph idx="1" type="body"/>
          </p:nvPr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Importance of incremental implementation, stakeholder collaboration, and maintaining data ownership at the departmental level to minimize resistance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Publisher–Subscriber model for data integration facilitated secure, unified data sharing across systems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3a368c0a82f_1_198"/>
          <p:cNvSpPr/>
          <p:nvPr/>
        </p:nvSpPr>
        <p:spPr>
          <a:xfrm>
            <a:off x="6313323" y="22730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Prince Sultan University: Challenges &amp; Lessons Learned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g3a368c0a82f_1_198"/>
          <p:cNvSpPr/>
          <p:nvPr/>
        </p:nvSpPr>
        <p:spPr>
          <a:xfrm>
            <a:off x="6270218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Challenges included lack of cooperation from system heads, budget constraints, and the complexity of unifying data across platforms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"/>
          <p:cNvSpPr txBox="1"/>
          <p:nvPr>
            <p:ph type="title"/>
          </p:nvPr>
        </p:nvSpPr>
        <p:spPr>
          <a:xfrm>
            <a:off x="831850" y="9858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Montserrat"/>
              <a:buNone/>
            </a:pPr>
            <a:r>
              <a:rPr lang="en-GB"/>
              <a:t>NEW SECTION</a:t>
            </a:r>
            <a:endParaRPr/>
          </a:p>
        </p:txBody>
      </p:sp>
      <p:sp>
        <p:nvSpPr>
          <p:cNvPr id="403" name="Google Shape;403;p5"/>
          <p:cNvSpPr txBox="1"/>
          <p:nvPr>
            <p:ph idx="1" type="body"/>
          </p:nvPr>
        </p:nvSpPr>
        <p:spPr>
          <a:xfrm>
            <a:off x="831850" y="402907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GB"/>
              <a:t>Lorem ipsum dolor sit amet, consectetur adipiscing elit, sed do eiusmod tempor incididunt ut labore et dolore magna aliqua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6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TITLE AND TWO SECTIONS</a:t>
            </a:r>
            <a:endParaRPr/>
          </a:p>
        </p:txBody>
      </p:sp>
      <p:sp>
        <p:nvSpPr>
          <p:cNvPr id="409" name="Google Shape;409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10" name="Google Shape;410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7"/>
          <p:cNvSpPr txBox="1"/>
          <p:nvPr>
            <p:ph type="title"/>
          </p:nvPr>
        </p:nvSpPr>
        <p:spPr>
          <a:xfrm>
            <a:off x="838200" y="318388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COMPARISON</a:t>
            </a:r>
            <a:endParaRPr/>
          </a:p>
        </p:txBody>
      </p:sp>
      <p:sp>
        <p:nvSpPr>
          <p:cNvPr id="416" name="Google Shape;416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17" name="Google Shape;417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418" name="Google Shape;418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419" name="Google Shape;419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</a:pPr>
            <a:r>
              <a:rPr lang="en-GB"/>
              <a:t>TEXT AND ONE SECTION</a:t>
            </a:r>
            <a:endParaRPr/>
          </a:p>
        </p:txBody>
      </p:sp>
      <p:sp>
        <p:nvSpPr>
          <p:cNvPr id="429" name="Google Shape;429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B233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430" name="Google Shape;430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800"/>
              <a:buFont typeface="Montserrat"/>
              <a:buNone/>
            </a:pPr>
            <a:r>
              <a:rPr lang="en-GB"/>
              <a:t>CONTENT AND IMAGE</a:t>
            </a:r>
            <a:endParaRPr/>
          </a:p>
        </p:txBody>
      </p:sp>
      <p:sp>
        <p:nvSpPr>
          <p:cNvPr id="436" name="Google Shape;436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437" name="Google Shape;437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/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3600"/>
              <a:buFont typeface="Montserrat"/>
              <a:buNone/>
            </a:pPr>
            <a:r>
              <a:rPr lang="en-GB"/>
              <a:t>Lesson 5</a:t>
            </a:r>
            <a:endParaRPr/>
          </a:p>
        </p:txBody>
      </p:sp>
      <p:sp>
        <p:nvSpPr>
          <p:cNvPr id="163" name="Google Shape;163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177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9B233"/>
              </a:buClr>
              <a:buSzPts val="2800"/>
              <a:buNone/>
            </a:pPr>
            <a:r>
              <a:rPr lang="en-GB"/>
              <a:t>Demonstrating Data Capture Tools in the LMS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o&#10;&#10;Descripción generada automáticamente" id="442" name="Google Shape;442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675294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11"/>
          <p:cNvSpPr txBox="1"/>
          <p:nvPr/>
        </p:nvSpPr>
        <p:spPr>
          <a:xfrm>
            <a:off x="2634916" y="576263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6600"/>
              <a:buFont typeface="Montserrat"/>
              <a:buNone/>
            </a:pPr>
            <a:r>
              <a:rPr b="1" i="0" lang="en-GB" sz="66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THANK YOU!</a:t>
            </a:r>
            <a:endParaRPr/>
          </a:p>
        </p:txBody>
      </p:sp>
      <p:sp>
        <p:nvSpPr>
          <p:cNvPr id="444" name="Google Shape;444;p11"/>
          <p:cNvSpPr txBox="1"/>
          <p:nvPr/>
        </p:nvSpPr>
        <p:spPr>
          <a:xfrm>
            <a:off x="2634916" y="279974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rPr b="0" i="0" lang="en-GB" sz="20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More information at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t/>
            </a:r>
            <a:endParaRPr b="0" i="0" sz="2000" u="none" cap="none" strike="noStrike">
              <a:solidFill>
                <a:srgbClr val="E94E1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94E1B"/>
              </a:buClr>
              <a:buSzPts val="2000"/>
              <a:buFont typeface="Montserrat"/>
              <a:buNone/>
            </a:pPr>
            <a:r>
              <a:rPr b="1" i="0" lang="en-GB" sz="2000" u="none" cap="none" strike="noStrike">
                <a:solidFill>
                  <a:srgbClr val="E94E1B"/>
                </a:solidFill>
                <a:latin typeface="Montserrat"/>
                <a:ea typeface="Montserrat"/>
                <a:cs typeface="Montserrat"/>
                <a:sym typeface="Montserrat"/>
              </a:rPr>
              <a:t>www.haqaa3.obreal.org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a368c0a82f_1_0"/>
          <p:cNvSpPr txBox="1"/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Lesson 5</a:t>
            </a:r>
            <a:endParaRPr/>
          </a:p>
        </p:txBody>
      </p:sp>
      <p:sp>
        <p:nvSpPr>
          <p:cNvPr id="169" name="Google Shape;169;g3a368c0a82f_1_0"/>
          <p:cNvSpPr txBox="1"/>
          <p:nvPr>
            <p:ph idx="1" type="subTitle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-GB"/>
              <a:t>Demonstrating Data Capture Tools in the LMS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a368c0a82f_1_5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1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g3a368c0a82f_1_5"/>
          <p:cNvSpPr/>
          <p:nvPr/>
        </p:nvSpPr>
        <p:spPr>
          <a:xfrm>
            <a:off x="6313323" y="32495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Readiness Evaluation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g3a368c0a82f_1_5"/>
          <p:cNvSpPr txBox="1"/>
          <p:nvPr/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Lays the groundwork for creating a robust data ecosystem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Evaluating current data practices can identify critical gaps and opportunities for technological enhancement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Fosters a culture anchored in transparency and innovation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g3a368c0a82f_1_5"/>
          <p:cNvSpPr txBox="1"/>
          <p:nvPr/>
        </p:nvSpPr>
        <p:spPr>
          <a:xfrm>
            <a:off x="6402145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Paves the way for integration of advanced analytics and artificial intelligence that can transform raw data into actionable insights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Enables prioritisation of data quality and security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a368c0a82f_1_12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1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g3a368c0a82f_1_12"/>
          <p:cNvSpPr/>
          <p:nvPr/>
        </p:nvSpPr>
        <p:spPr>
          <a:xfrm>
            <a:off x="6313323" y="32495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Data Readiness Evaluation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g3a368c0a82f_1_12"/>
          <p:cNvSpPr txBox="1"/>
          <p:nvPr/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Audit data sources: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Conduct a comprehensive audit of data sources, data owners and custodians to establish accountability and streamline data management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None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Develop data maps: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Outline dependencies and relationships between data sources to clarify how data flows and identify potential disruptions or duplications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g3a368c0a82f_1_12"/>
          <p:cNvSpPr txBox="1"/>
          <p:nvPr/>
        </p:nvSpPr>
        <p:spPr>
          <a:xfrm>
            <a:off x="6402145" y="1604841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goals and priorities: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e.g. improving student retention or enhancing resource allocation, and prioritize datasets accordingly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Choose the right technology: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Select solutions capable of integrating diverse data streams into a cohesive system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Foster a data-driven culture: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Training programs and workshops can empower staff towards data-driven decision-making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a368c0a82f_1_19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1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g3a368c0a82f_1_19"/>
          <p:cNvSpPr/>
          <p:nvPr/>
        </p:nvSpPr>
        <p:spPr>
          <a:xfrm>
            <a:off x="6313323" y="32495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Sources of Data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g3a368c0a82f_1_19"/>
          <p:cNvSpPr txBox="1"/>
          <p:nvPr/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 draw on a variety of sources providing different insights into the student experience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LMS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data primarily consists of engagement and performance records generated through online learning activities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g3a368c0a82f_1_19"/>
          <p:cNvSpPr txBox="1"/>
          <p:nvPr/>
        </p:nvSpPr>
        <p:spPr>
          <a:xfrm>
            <a:off x="6231903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LMS usage logs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capture student interactions e.g., login/logout times, page views, content clicks, discussion posts, and time spent on various activities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LMS achievement data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– scores on quizzes and assignments, grades, and course completion statuses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a368c0a82f_1_26"/>
          <p:cNvSpPr txBox="1"/>
          <p:nvPr>
            <p:ph type="title"/>
          </p:nvPr>
        </p:nvSpPr>
        <p:spPr>
          <a:xfrm>
            <a:off x="1013760" y="145455"/>
            <a:ext cx="12718200" cy="12027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lang="en-GB" sz="36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Integrated Data Systems</a:t>
            </a:r>
            <a:endParaRPr b="1" sz="3600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a368c0a82f_1_26"/>
          <p:cNvSpPr/>
          <p:nvPr/>
        </p:nvSpPr>
        <p:spPr>
          <a:xfrm>
            <a:off x="6313323" y="324953"/>
            <a:ext cx="5224500" cy="1144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GB" sz="2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Sources of Data</a:t>
            </a:r>
            <a:endParaRPr b="0" i="0" sz="2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g3a368c0a82f_1_26"/>
          <p:cNvSpPr txBox="1"/>
          <p:nvPr/>
        </p:nvSpPr>
        <p:spPr>
          <a:xfrm>
            <a:off x="609562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Student Information Systems (SIS)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are another critical source of data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Includes official student records, demographic and academic information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E.g., enrollment data (course registrations, drops/withdrawals, majors/programs, credits earned), academic history (grades, GPA, degree progress), and personal demographics (age, gender, ethnicity, etc.)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g3a368c0a82f_1_26"/>
          <p:cNvSpPr txBox="1"/>
          <p:nvPr/>
        </p:nvSpPr>
        <p:spPr>
          <a:xfrm>
            <a:off x="6231903" y="1604514"/>
            <a:ext cx="5353500" cy="4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23999" lvl="0" marL="43199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LMS data shows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 student learns day-to-day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SIS data provides context on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WHO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 student is and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their academic outcomes are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23999" lvl="0" marL="431999" marR="0" rtl="0" algn="l">
              <a:lnSpc>
                <a:spcPct val="100000"/>
              </a:lnSpc>
              <a:spcBef>
                <a:spcPts val="1888"/>
              </a:spcBef>
              <a:spcAft>
                <a:spcPts val="0"/>
              </a:spcAft>
              <a:buClr>
                <a:srgbClr val="000000"/>
              </a:buClr>
              <a:buSzPts val="990"/>
              <a:buFont typeface="Noto Sans Symbols"/>
              <a:buChar char="●"/>
            </a:pP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Other systems include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assessment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(for specialized testing or e-portfolios),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library 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(tracking resource usage),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advising or tutoring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(records of student support interactions), and </a:t>
            </a:r>
            <a:r>
              <a:rPr b="1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administrative</a:t>
            </a:r>
            <a:r>
              <a:rPr b="0" i="0" lang="en-GB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(financial aid, housing, co-curricular involvement)</a:t>
            </a:r>
            <a:endParaRPr b="0" i="0" sz="2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2023-06-29T15:28:25Z</dcterms:created>
  <dc:creator>Eloi Espósito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2023-09-18T13:10:43Z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3be26fec-ea62-4695-b32a-b1ddfa0da754</vt:lpwstr>
  </property>
  <property fmtid="{D5CDD505-2E9C-101B-9397-08002B2CF9AE}" pid="8" name="MSIP_Label_6bd9ddd1-4d20-43f6-abfa-fc3c07406f94_ContentBits">
    <vt:lpwstr>0</vt:lpwstr>
  </property>
</Properties>
</file>