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61" r:id="rId2"/>
    <p:sldId id="325" r:id="rId3"/>
    <p:sldId id="2147474291" r:id="rId4"/>
    <p:sldId id="2147474288" r:id="rId5"/>
    <p:sldId id="271" r:id="rId6"/>
    <p:sldId id="2147474293" r:id="rId7"/>
    <p:sldId id="267" r:id="rId8"/>
    <p:sldId id="273" r:id="rId9"/>
    <p:sldId id="268" r:id="rId10"/>
    <p:sldId id="260" r:id="rId11"/>
    <p:sldId id="275" r:id="rId12"/>
    <p:sldId id="276" r:id="rId13"/>
    <p:sldId id="278" r:id="rId14"/>
    <p:sldId id="302" r:id="rId15"/>
    <p:sldId id="303" r:id="rId16"/>
    <p:sldId id="308" r:id="rId17"/>
    <p:sldId id="309" r:id="rId18"/>
    <p:sldId id="299" r:id="rId19"/>
    <p:sldId id="306" r:id="rId20"/>
    <p:sldId id="307" r:id="rId21"/>
    <p:sldId id="326" r:id="rId22"/>
    <p:sldId id="294" r:id="rId23"/>
    <p:sldId id="318" r:id="rId24"/>
    <p:sldId id="315" r:id="rId25"/>
    <p:sldId id="280" r:id="rId26"/>
    <p:sldId id="311" r:id="rId27"/>
    <p:sldId id="312" r:id="rId28"/>
    <p:sldId id="327" r:id="rId29"/>
    <p:sldId id="282" r:id="rId30"/>
    <p:sldId id="319" r:id="rId31"/>
    <p:sldId id="320" r:id="rId32"/>
    <p:sldId id="322" r:id="rId33"/>
    <p:sldId id="292" r:id="rId34"/>
    <p:sldId id="324" r:id="rId35"/>
    <p:sldId id="313" r:id="rId36"/>
    <p:sldId id="314" r:id="rId37"/>
    <p:sldId id="328" r:id="rId38"/>
    <p:sldId id="284" r:id="rId39"/>
    <p:sldId id="285" r:id="rId40"/>
    <p:sldId id="2147474285" r:id="rId41"/>
    <p:sldId id="286" r:id="rId42"/>
    <p:sldId id="287" r:id="rId43"/>
    <p:sldId id="288" r:id="rId44"/>
    <p:sldId id="289" r:id="rId45"/>
    <p:sldId id="2147474286" r:id="rId46"/>
    <p:sldId id="329" r:id="rId47"/>
    <p:sldId id="277" r:id="rId4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0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547A09-73DB-67F0-5801-13903180B656}" name="Lucatello, Alice" initials="AL" userId="S::a.lucatello@unesco.org::c2e8ed83-ed10-45c4-9b65-2190829492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E23"/>
    <a:srgbClr val="F5962C"/>
    <a:srgbClr val="F9B233"/>
    <a:srgbClr val="F18027"/>
    <a:srgbClr val="F69E2E"/>
    <a:srgbClr val="F57F33"/>
    <a:srgbClr val="FFFFFF"/>
    <a:srgbClr val="F7A530"/>
    <a:srgbClr val="FF9933"/>
    <a:srgbClr val="F6B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73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20" y="56"/>
      </p:cViewPr>
      <p:guideLst>
        <p:guide orient="horz" pos="2160"/>
        <p:guide pos="3840"/>
        <p:guide pos="708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B33DE51-9DC4-AB7A-11EA-338D4AE381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39A80E9-C80B-81ED-8335-64C8049563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1F69D-3298-4C1E-84EE-C22B79EBDD0E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FCB65F-667C-6545-ED12-28E2C99AAA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4051948-E31F-EF3C-3803-F559CEE270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CEFA4-2941-4541-9134-1A9FAE397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3306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F485A-A39C-461C-89E2-C6C6A5932107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1CDD5-78AD-4AD2-9D44-9FFA3EF0D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8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B6766C1C-620F-0438-5DA0-01798F29A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06" y="0"/>
            <a:ext cx="9675294" cy="6858000"/>
          </a:xfrm>
          <a:prstGeom prst="rect">
            <a:avLst/>
          </a:prstGeom>
        </p:spPr>
      </p:pic>
      <p:pic>
        <p:nvPicPr>
          <p:cNvPr id="7" name="Imagen 6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9C4B20E7-3EB4-BF29-E35A-8545C2234F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56" y="2382717"/>
            <a:ext cx="6090377" cy="1900197"/>
          </a:xfrm>
          <a:prstGeom prst="rect">
            <a:avLst/>
          </a:prstGeom>
        </p:spPr>
      </p:pic>
      <p:pic>
        <p:nvPicPr>
          <p:cNvPr id="8" name="Picture 2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369BB79-969D-B53A-A716-664A204848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32"/>
          <a:stretch/>
        </p:blipFill>
        <p:spPr>
          <a:xfrm>
            <a:off x="9240986" y="349670"/>
            <a:ext cx="2642535" cy="1280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2F25DA-9FB2-E31D-1E15-83CC0DDFE4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0256" y="5760644"/>
            <a:ext cx="754174" cy="915588"/>
          </a:xfrm>
          <a:prstGeom prst="rect">
            <a:avLst/>
          </a:prstGeom>
        </p:spPr>
      </p:pic>
      <p:pic>
        <p:nvPicPr>
          <p:cNvPr id="11" name="Picture 32" descr="A picture containing drawing, food, plate&#10;&#10;Description automatically generated">
            <a:extLst>
              <a:ext uri="{FF2B5EF4-FFF2-40B4-BE49-F238E27FC236}">
                <a16:creationId xmlns:a16="http://schemas.microsoft.com/office/drawing/2014/main" id="{148A4F17-445A-66CB-1B61-6E579F31C92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253" y="5818922"/>
            <a:ext cx="1167274" cy="77104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09FB97B-097D-3136-82FD-95E63E3EBE3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4133" y="5571461"/>
            <a:ext cx="2019829" cy="11164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3B270AD6-B9A5-973D-AEF8-78AB10B73C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27" y="192369"/>
            <a:ext cx="1996809" cy="11994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8CB15B-07CC-17A7-63D1-E7DEDF348B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2467" y="580030"/>
            <a:ext cx="1022827" cy="10763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50717E4-5765-1DD1-9818-C80D5BC9FB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42722" y="5860630"/>
            <a:ext cx="2419350" cy="6477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7CC117-86BA-A7EB-50E7-5F4C42B21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0C7287B-C61C-EF94-4ED6-DFFF97763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726F84F-BF1D-FAFA-838A-3ED81D9D4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2420D70D-3642-4361-B305-0FC5CA200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54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2A757-3B4B-0846-53F0-B9B1710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3750"/>
            <a:ext cx="10515600" cy="1325563"/>
          </a:xfrm>
        </p:spPr>
        <p:txBody>
          <a:bodyPr>
            <a:noAutofit/>
          </a:bodyPr>
          <a:lstStyle>
            <a:lvl1pPr>
              <a:defRPr lang="en-GB" sz="3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657319-E5BD-B863-AE64-0140A49AB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936CDA-AF2A-C796-7125-58C71F7F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F27F4AA-140A-971A-1607-731B7F8D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Imagen 6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D96F3049-B165-F825-BBEE-84FC440AD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6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EBEA32-89F6-40D1-ABB3-AA1C346A4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8F8F6D-B828-C384-3967-BC3A21C2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637291-3F2D-7D3F-0CA6-6901343C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Imagen 4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781EF7A8-8562-707B-834E-B5383648C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9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5811F8-E31C-CDA9-27AE-0E1FA0B2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20BDD5-5FAD-395B-5354-9503ED456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Clr>
                <a:srgbClr val="F9B233"/>
              </a:buClr>
              <a:defRPr sz="3200"/>
            </a:lvl1pPr>
            <a:lvl2pPr>
              <a:buClr>
                <a:srgbClr val="F9B233"/>
              </a:buClr>
              <a:defRPr sz="2800"/>
            </a:lvl2pPr>
            <a:lvl3pPr>
              <a:buClr>
                <a:srgbClr val="F9B233"/>
              </a:buClr>
              <a:defRPr sz="2400"/>
            </a:lvl3pPr>
            <a:lvl4pPr>
              <a:buClr>
                <a:srgbClr val="F9B233"/>
              </a:buClr>
              <a:defRPr sz="2000"/>
            </a:lvl4pPr>
            <a:lvl5pPr>
              <a:buClr>
                <a:srgbClr val="F9B233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7DC1AB-2C21-7E23-CA43-975BD6187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03F5C8-E681-F08A-F2EA-B2512582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84F894-377F-B0CB-C4FB-413D8C8D0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3A7764-509B-6E0D-BF2F-C2400267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Imagen 7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139B00AB-4ABD-563F-E7FF-1C7167F57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17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D51F5-F6F6-A65B-EB46-6F14C5DE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810A763-4722-2D2F-C612-6E4F63CBC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4A42D30-F5F0-16AD-4266-79816E868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9DE773-2AF7-8B14-1DD0-6E8F54C76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903CF5-0E9F-F5E0-253D-1520D4910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24E106-9D1B-F982-3881-D3656275C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Imagen 7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15600959-2B8B-870F-A288-2DED488DF7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14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EBEA32-89F6-40D1-ABB3-AA1C346A4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8F8F6D-B828-C384-3967-BC3A21C2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637291-3F2D-7D3F-0CA6-6901343C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Imagen 4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781EF7A8-8562-707B-834E-B5383648C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1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luz, reloj&#10;&#10;Descripción generada automáticamente">
            <a:extLst>
              <a:ext uri="{FF2B5EF4-FFF2-40B4-BE49-F238E27FC236}">
                <a16:creationId xmlns:a16="http://schemas.microsoft.com/office/drawing/2014/main" id="{EC58E8B7-C146-C828-825F-BE969795E7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BD92E87-F3B1-A4F9-D594-B95627638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BD0D51-A228-E65F-5F18-9536D76A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03E578-76D7-B4BE-F94A-CC9FF0D8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10252D-BBFB-1C9A-D4E4-AC5F5A19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2F7EF7-EDDE-AAE2-0D14-E48434DE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n 9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3AEF2DBA-32C8-ECAC-FD03-499D148BC8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55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92E87-F3B1-A4F9-D594-B95627638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BD0D51-A228-E65F-5F18-9536D76A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9B233"/>
              </a:buClr>
              <a:defRPr/>
            </a:lvl1pPr>
            <a:lvl2pPr>
              <a:buClr>
                <a:srgbClr val="F9B233"/>
              </a:buClr>
              <a:defRPr/>
            </a:lvl2pPr>
            <a:lvl3pPr>
              <a:buClr>
                <a:srgbClr val="F9B233"/>
              </a:buClr>
              <a:defRPr/>
            </a:lvl3pPr>
            <a:lvl4pPr>
              <a:buClr>
                <a:srgbClr val="F9B233"/>
              </a:buClr>
              <a:defRPr/>
            </a:lvl4pPr>
            <a:lvl5pPr>
              <a:buClr>
                <a:srgbClr val="F9B233"/>
              </a:buClr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03E578-76D7-B4BE-F94A-CC9FF0D8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10252D-BBFB-1C9A-D4E4-AC5F5A19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2F7EF7-EDDE-AAE2-0D14-E48434DE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n 9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3AEF2DBA-32C8-ECAC-FD03-499D148BC8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97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luz, reloj&#10;&#10;Descripción generada automáticamente">
            <a:extLst>
              <a:ext uri="{FF2B5EF4-FFF2-40B4-BE49-F238E27FC236}">
                <a16:creationId xmlns:a16="http://schemas.microsoft.com/office/drawing/2014/main" id="{B218AD49-FBD9-F897-B725-70CB8D84EC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8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C2D04F6-31C1-7448-92CD-B03EF294F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EC3938-D9D3-D7B5-FA5B-3389621B9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1A9525-6BF0-B26F-9CD4-5A7C2439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EF75B0-3AE3-A43F-46E3-D9488C05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D02F52-0BC1-0CCC-D13F-CF6991B9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36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luz, reloj&#10;&#10;Descripción generada automáticamente">
            <a:extLst>
              <a:ext uri="{FF2B5EF4-FFF2-40B4-BE49-F238E27FC236}">
                <a16:creationId xmlns:a16="http://schemas.microsoft.com/office/drawing/2014/main" id="{9931BEB8-C89E-35D8-CE43-A782EC66D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BD9D42A-E613-F023-5623-99E0F54D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CD5838-F6B6-16F9-4B58-67C5C4AA2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F9B233"/>
              </a:buClr>
              <a:defRPr/>
            </a:lvl1pPr>
            <a:lvl2pPr>
              <a:buClr>
                <a:srgbClr val="F9B233"/>
              </a:buClr>
              <a:defRPr/>
            </a:lvl2pPr>
            <a:lvl3pPr>
              <a:buClr>
                <a:srgbClr val="F9B233"/>
              </a:buClr>
              <a:defRPr/>
            </a:lvl3pPr>
            <a:lvl4pPr>
              <a:buClr>
                <a:srgbClr val="F9B233"/>
              </a:buClr>
              <a:defRPr/>
            </a:lvl4pPr>
            <a:lvl5pPr>
              <a:buClr>
                <a:srgbClr val="F9B233"/>
              </a:buClr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1E6F3-E25B-E239-F9B0-A09246156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F9B233"/>
              </a:buClr>
              <a:defRPr/>
            </a:lvl1pPr>
            <a:lvl2pPr>
              <a:buClr>
                <a:srgbClr val="F9B233"/>
              </a:buClr>
              <a:defRPr/>
            </a:lvl2pPr>
            <a:lvl3pPr>
              <a:buClr>
                <a:srgbClr val="F9B233"/>
              </a:buClr>
              <a:defRPr/>
            </a:lvl3pPr>
            <a:lvl4pPr>
              <a:buClr>
                <a:srgbClr val="F9B233"/>
              </a:buClr>
              <a:defRPr/>
            </a:lvl4pPr>
            <a:lvl5pPr>
              <a:buClr>
                <a:srgbClr val="F9B233"/>
              </a:buClr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C06696-1F7F-264F-1493-1C08C6A1F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B5DF13-DD4A-43A7-2CE8-20A51EB9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524410-88F6-4001-5CC9-38EFD991F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E771320F-8A12-7288-FCD4-994CFECD6C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0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D9D42A-E613-F023-5623-99E0F54D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36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</a:defRPr>
            </a:lvl1pPr>
          </a:lstStyle>
          <a:p>
            <a:pPr lvl="0"/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CD5838-F6B6-16F9-4B58-67C5C4AA2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F9B233"/>
              </a:buClr>
              <a:defRPr/>
            </a:lvl1pPr>
            <a:lvl2pPr>
              <a:buClr>
                <a:srgbClr val="F9B233"/>
              </a:buClr>
              <a:defRPr/>
            </a:lvl2pPr>
            <a:lvl3pPr>
              <a:buClr>
                <a:srgbClr val="F9B233"/>
              </a:buClr>
              <a:defRPr/>
            </a:lvl3pPr>
            <a:lvl4pPr>
              <a:buClr>
                <a:srgbClr val="F9B233"/>
              </a:buClr>
              <a:defRPr/>
            </a:lvl4pPr>
            <a:lvl5pPr>
              <a:buClr>
                <a:srgbClr val="F9B233"/>
              </a:buClr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1E6F3-E25B-E239-F9B0-A09246156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F9B233"/>
              </a:buClr>
              <a:defRPr/>
            </a:lvl1pPr>
            <a:lvl2pPr>
              <a:buClr>
                <a:srgbClr val="F9B233"/>
              </a:buClr>
              <a:defRPr/>
            </a:lvl2pPr>
            <a:lvl3pPr>
              <a:buClr>
                <a:srgbClr val="F9B233"/>
              </a:buClr>
              <a:defRPr/>
            </a:lvl3pPr>
            <a:lvl4pPr>
              <a:buClr>
                <a:srgbClr val="F9B233"/>
              </a:buClr>
              <a:defRPr/>
            </a:lvl4pPr>
            <a:lvl5pPr>
              <a:buClr>
                <a:srgbClr val="F9B233"/>
              </a:buClr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C06696-1F7F-264F-1493-1C08C6A1F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B5DF13-DD4A-43A7-2CE8-20A51EB9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524410-88F6-4001-5CC9-38EFD991F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E771320F-8A12-7288-FCD4-994CFECD6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5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luz, reloj&#10;&#10;Descripción generada automáticamente">
            <a:extLst>
              <a:ext uri="{FF2B5EF4-FFF2-40B4-BE49-F238E27FC236}">
                <a16:creationId xmlns:a16="http://schemas.microsoft.com/office/drawing/2014/main" id="{1D652AFF-A5E5-4357-D98D-A1FBB6F61C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A717BE9-5558-8CE9-3C93-ADDE2335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276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D950C0-8436-7A46-89C9-E96803FB3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981399-12D0-5CDD-9A5F-BB387592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B83124-123C-7EA0-C5CA-132B1C6EA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CC4D7A-1CB0-4A21-296E-2771C07C8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23F1A8E-3AFF-FC3A-0A17-02E376F75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534DAE-0A4D-D60A-82F8-DB54043F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C887F39-002B-A5EF-2734-146C0D38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6785B7D2-6E9B-066F-4134-25D7F112EF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9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17BE9-5558-8CE9-3C93-ADDE2335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388"/>
            <a:ext cx="10515600" cy="1325563"/>
          </a:xfrm>
        </p:spPr>
        <p:txBody>
          <a:bodyPr>
            <a:noAutofit/>
          </a:bodyPr>
          <a:lstStyle>
            <a:lvl1pPr>
              <a:defRPr lang="en-GB" sz="3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D950C0-8436-7A46-89C9-E96803FB3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981399-12D0-5CDD-9A5F-BB387592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B83124-123C-7EA0-C5CA-132B1C6EA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CC4D7A-1CB0-4A21-296E-2771C07C8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23F1A8E-3AFF-FC3A-0A17-02E376F75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534DAE-0A4D-D60A-82F8-DB54043F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C887F39-002B-A5EF-2734-146C0D38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6785B7D2-6E9B-066F-4134-25D7F112E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2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luz, reloj&#10;&#10;Descripción generada automáticamente">
            <a:extLst>
              <a:ext uri="{FF2B5EF4-FFF2-40B4-BE49-F238E27FC236}">
                <a16:creationId xmlns:a16="http://schemas.microsoft.com/office/drawing/2014/main" id="{A89426AA-1285-02EA-946C-B57E494C1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52A757-3B4B-0846-53F0-B9B1710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657319-E5BD-B863-AE64-0140A49AB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936CDA-AF2A-C796-7125-58C71F7F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F27F4AA-140A-971A-1607-731B7F8D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Imagen 6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D96F3049-B165-F825-BBEE-84FC440AD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92" y="6082413"/>
            <a:ext cx="1756008" cy="5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3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32A7AFB-2C06-51BE-1D8C-CE2419E9E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6174A3-880E-87B5-B52E-342F7598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6BA74B-509B-61B1-49FC-389897FC6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84D97-110F-436D-8052-5194FC30C3C0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FBDB73-0FA7-FF30-9D47-279702892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4B8DE4-BB5E-18E8-DA6C-FB9AB9BB7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92039-7BCC-4D02-A517-162A6F3752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48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62" r:id="rId6"/>
    <p:sldLayoutId id="2147483653" r:id="rId7"/>
    <p:sldLayoutId id="2147483663" r:id="rId8"/>
    <p:sldLayoutId id="2147483654" r:id="rId9"/>
    <p:sldLayoutId id="2147483664" r:id="rId10"/>
    <p:sldLayoutId id="2147483655" r:id="rId11"/>
    <p:sldLayoutId id="2147483656" r:id="rId12"/>
    <p:sldLayoutId id="2147483657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250C6-EAF8-7EC3-FA90-6C4FFFDBC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/>
          <a:lstStyle/>
          <a:p>
            <a:r>
              <a:rPr lang="en-US" dirty="0"/>
              <a:t>MODULE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44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4D83C7D1-C367-CEBE-7CA5-ED6B907E3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5294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EA573DAC-7D93-BA74-83AE-5CC4AF1153A3}"/>
              </a:ext>
            </a:extLst>
          </p:cNvPr>
          <p:cNvSpPr txBox="1">
            <a:spLocks/>
          </p:cNvSpPr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THANK YOU!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EDE08BD-C3D2-4F4D-418A-D5A81FD362AB}"/>
              </a:ext>
            </a:extLst>
          </p:cNvPr>
          <p:cNvSpPr txBox="1">
            <a:spLocks/>
          </p:cNvSpPr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sz="2000" b="0" dirty="0"/>
              <a:t>More </a:t>
            </a:r>
            <a:r>
              <a:rPr lang="es-ES" sz="2000" b="0" dirty="0" err="1"/>
              <a:t>information</a:t>
            </a:r>
            <a:r>
              <a:rPr lang="es-ES" sz="2000" b="0" dirty="0"/>
              <a:t> at</a:t>
            </a:r>
          </a:p>
          <a:p>
            <a:endParaRPr lang="es-ES" sz="2000" b="0" dirty="0"/>
          </a:p>
          <a:p>
            <a:r>
              <a:rPr lang="es-ES" sz="2000" dirty="0"/>
              <a:t>www.haqaa3.obreal.org</a:t>
            </a:r>
          </a:p>
        </p:txBody>
      </p:sp>
    </p:spTree>
    <p:extLst>
      <p:ext uri="{BB962C8B-B14F-4D97-AF65-F5344CB8AC3E}">
        <p14:creationId xmlns:p14="http://schemas.microsoft.com/office/powerpoint/2010/main" val="2552319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63371-F2D3-F455-E609-73D984D1D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4692C-C070-4C51-92AB-69AD0140F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r>
              <a:rPr lang="en-US" dirty="0"/>
              <a:t>2. Identifying and Mapping Institutional Data Needs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054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09D81-B85C-0D8D-7F66-FFD32B0AF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A0481-9E03-232B-848F-69F5B179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data do we actually need?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A7759C-7ED2-574B-8AC7-607E021C4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r>
              <a:rPr lang="en-US" sz="2000" dirty="0"/>
              <a:t>Institutions collect large amounts of data </a:t>
            </a:r>
          </a:p>
          <a:p>
            <a:r>
              <a:rPr lang="en-US" sz="2000" dirty="0"/>
              <a:t>But not all data is: </a:t>
            </a:r>
          </a:p>
          <a:p>
            <a:pPr lvl="1"/>
            <a:r>
              <a:rPr lang="en-US" sz="2000" dirty="0"/>
              <a:t>Relevant </a:t>
            </a:r>
          </a:p>
          <a:p>
            <a:pPr lvl="1"/>
            <a:r>
              <a:rPr lang="en-US" sz="2000" dirty="0"/>
              <a:t>Complete </a:t>
            </a:r>
          </a:p>
          <a:p>
            <a:pPr lvl="1"/>
            <a:r>
              <a:rPr lang="en-US" sz="2000" dirty="0"/>
              <a:t>Aligned with institutional priorities </a:t>
            </a:r>
          </a:p>
          <a:p>
            <a:pPr lvl="1"/>
            <a:endParaRPr lang="en-US" sz="2000" dirty="0"/>
          </a:p>
          <a:p>
            <a:r>
              <a:rPr lang="en-US" sz="2000" dirty="0"/>
              <a:t>Key issue:</a:t>
            </a:r>
            <a:r>
              <a:rPr lang="en-US" sz="2000" b="1" dirty="0"/>
              <a:t> Data collection is often driven by external reporting</a:t>
            </a:r>
            <a:r>
              <a:rPr lang="en-US" sz="2000" dirty="0"/>
              <a:t>, not internal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634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065CD-9174-B76D-6BD0-02132932E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65E7D-999A-E2AB-5AE1-4E8C3DE2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Mapping Data Needs Matters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470A3A-55F3-5CAE-83E5-69DE586BE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Mapping data needs helps institutions:</a:t>
            </a:r>
          </a:p>
          <a:p>
            <a:r>
              <a:rPr lang="en-US" sz="2000" dirty="0"/>
              <a:t>Collect the </a:t>
            </a:r>
            <a:r>
              <a:rPr lang="en-US" sz="2000" b="1" dirty="0"/>
              <a:t>right data</a:t>
            </a:r>
            <a:r>
              <a:rPr lang="en-US" sz="2000" dirty="0"/>
              <a:t> </a:t>
            </a:r>
          </a:p>
          <a:p>
            <a:r>
              <a:rPr lang="en-US" sz="2000" dirty="0"/>
              <a:t>Identify </a:t>
            </a:r>
            <a:r>
              <a:rPr lang="en-US" sz="2000" b="1" dirty="0"/>
              <a:t>missing information or duplication</a:t>
            </a:r>
            <a:r>
              <a:rPr lang="en-US" sz="2000" dirty="0"/>
              <a:t> </a:t>
            </a:r>
          </a:p>
          <a:p>
            <a:r>
              <a:rPr lang="en-US" sz="2000" dirty="0"/>
              <a:t>Align data with </a:t>
            </a:r>
            <a:r>
              <a:rPr lang="en-US" sz="2000" b="1" dirty="0"/>
              <a:t>decision-making</a:t>
            </a:r>
            <a:r>
              <a:rPr lang="en-US" sz="2000" dirty="0"/>
              <a:t> </a:t>
            </a:r>
          </a:p>
          <a:p>
            <a:r>
              <a:rPr lang="en-US" sz="2000" dirty="0"/>
              <a:t>Meet </a:t>
            </a:r>
            <a:r>
              <a:rPr lang="en-US" sz="2000" b="1" dirty="0"/>
              <a:t>external accountability and reporting requirements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What happens without clear data needs?</a:t>
            </a:r>
          </a:p>
          <a:p>
            <a:pPr fontAlgn="base"/>
            <a:r>
              <a:rPr lang="en-US" sz="2000" dirty="0"/>
              <a:t>irrelevant data</a:t>
            </a:r>
          </a:p>
          <a:p>
            <a:pPr fontAlgn="base"/>
            <a:r>
              <a:rPr lang="en-US" sz="2000" dirty="0"/>
              <a:t>insufficient data for key decisions </a:t>
            </a:r>
          </a:p>
          <a:p>
            <a:pPr fontAlgn="base"/>
            <a:r>
              <a:rPr lang="en-US" sz="2000" dirty="0"/>
              <a:t>multiple disconnected systems that do not communicate with each other</a:t>
            </a:r>
          </a:p>
          <a:p>
            <a:pPr marL="0" indent="0">
              <a:buNone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89720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67B8-2EF7-62C2-B6EB-93AD1A4B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F3E73-8A88-E701-982F-9B6717678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Institutional Data Needs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8382060-4542-6432-A9FA-DECD8EBDAE70}"/>
              </a:ext>
            </a:extLst>
          </p:cNvPr>
          <p:cNvSpPr/>
          <p:nvPr/>
        </p:nvSpPr>
        <p:spPr>
          <a:xfrm>
            <a:off x="1000664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00E95F-7805-FA65-073D-289609D81ECD}"/>
              </a:ext>
            </a:extLst>
          </p:cNvPr>
          <p:cNvSpPr/>
          <p:nvPr/>
        </p:nvSpPr>
        <p:spPr>
          <a:xfrm>
            <a:off x="8476891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1598B8-B9EF-DE27-594F-83C16D00BFDA}"/>
              </a:ext>
            </a:extLst>
          </p:cNvPr>
          <p:cNvSpPr/>
          <p:nvPr/>
        </p:nvSpPr>
        <p:spPr>
          <a:xfrm>
            <a:off x="4738778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3E4219-E805-47BA-69DA-371CEC60CA6B}"/>
              </a:ext>
            </a:extLst>
          </p:cNvPr>
          <p:cNvSpPr txBox="1"/>
          <p:nvPr/>
        </p:nvSpPr>
        <p:spPr>
          <a:xfrm>
            <a:off x="714411" y="4432211"/>
            <a:ext cx="2584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Montserrat" pitchFamily="2" charset="0"/>
              </a:rPr>
              <a:t>Internal Management and Administration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5890D-1914-87FC-F632-0616BBB2ADA6}"/>
              </a:ext>
            </a:extLst>
          </p:cNvPr>
          <p:cNvSpPr txBox="1"/>
          <p:nvPr/>
        </p:nvSpPr>
        <p:spPr>
          <a:xfrm>
            <a:off x="4452525" y="4524543"/>
            <a:ext cx="2584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2000">
                <a:latin typeface="Montserrat" pitchFamily="2" charset="0"/>
              </a:defRPr>
            </a:lvl1pPr>
          </a:lstStyle>
          <a:p>
            <a:r>
              <a:rPr lang="en-US" dirty="0"/>
              <a:t>Strategic Institutional Intelligence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33D26A-D11B-2DF0-F0B7-98AA86170757}"/>
              </a:ext>
            </a:extLst>
          </p:cNvPr>
          <p:cNvSpPr txBox="1"/>
          <p:nvPr/>
        </p:nvSpPr>
        <p:spPr>
          <a:xfrm>
            <a:off x="8270719" y="4524543"/>
            <a:ext cx="24240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2000">
                <a:latin typeface="Montserrat" pitchFamily="2" charset="0"/>
              </a:defRPr>
            </a:lvl1pPr>
          </a:lstStyle>
          <a:p>
            <a:r>
              <a:rPr lang="en-US" dirty="0"/>
              <a:t>External Accountability and Reporting Frameworks</a:t>
            </a:r>
          </a:p>
        </p:txBody>
      </p:sp>
      <p:pic>
        <p:nvPicPr>
          <p:cNvPr id="3" name="Graphic 2" descr="Bank outline">
            <a:extLst>
              <a:ext uri="{FF2B5EF4-FFF2-40B4-BE49-F238E27FC236}">
                <a16:creationId xmlns:a16="http://schemas.microsoft.com/office/drawing/2014/main" id="{3FFB3313-B123-EB34-B002-D787990DCB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57863" y="2622430"/>
            <a:ext cx="1097280" cy="1097280"/>
          </a:xfrm>
          <a:prstGeom prst="rect">
            <a:avLst/>
          </a:prstGeom>
        </p:spPr>
      </p:pic>
      <p:pic>
        <p:nvPicPr>
          <p:cNvPr id="4" name="Graphic 3" descr="Clipboard Checked outline">
            <a:extLst>
              <a:ext uri="{FF2B5EF4-FFF2-40B4-BE49-F238E27FC236}">
                <a16:creationId xmlns:a16="http://schemas.microsoft.com/office/drawing/2014/main" id="{377E9B9E-53A8-BA5E-DF99-B91657DC0F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4090" y="2622430"/>
            <a:ext cx="1097280" cy="1097280"/>
          </a:xfrm>
          <a:prstGeom prst="rect">
            <a:avLst/>
          </a:prstGeom>
        </p:spPr>
      </p:pic>
      <p:pic>
        <p:nvPicPr>
          <p:cNvPr id="6" name="Graphic 5" descr="Lightbulb and gear outline">
            <a:extLst>
              <a:ext uri="{FF2B5EF4-FFF2-40B4-BE49-F238E27FC236}">
                <a16:creationId xmlns:a16="http://schemas.microsoft.com/office/drawing/2014/main" id="{EC7412D0-F749-D059-BCF1-1DBB08937E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5978" y="2622430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31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C6E4F-71CF-CF5D-4DA6-C36BD784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9F29E-012C-3472-1712-55F77D58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Institutional Data Needs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856CE54-3344-EEB7-6274-FAA6AAE15603}"/>
              </a:ext>
            </a:extLst>
          </p:cNvPr>
          <p:cNvSpPr/>
          <p:nvPr/>
        </p:nvSpPr>
        <p:spPr>
          <a:xfrm>
            <a:off x="1000664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3D5A4-2CC3-174B-B67D-5FE2C4BD7E04}"/>
              </a:ext>
            </a:extLst>
          </p:cNvPr>
          <p:cNvSpPr txBox="1"/>
          <p:nvPr/>
        </p:nvSpPr>
        <p:spPr>
          <a:xfrm>
            <a:off x="714411" y="4432211"/>
            <a:ext cx="2584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Montserrat" pitchFamily="2" charset="0"/>
              </a:rPr>
              <a:t>Internal Management and Administration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D159EDA-80AC-5432-E22B-2B49115DA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1503" y="2107721"/>
            <a:ext cx="6945181" cy="2550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This includes data used for: </a:t>
            </a:r>
          </a:p>
          <a:p>
            <a:r>
              <a:rPr lang="en-US" sz="2000" dirty="0"/>
              <a:t>managing student enrolment and progression </a:t>
            </a:r>
          </a:p>
          <a:p>
            <a:r>
              <a:rPr lang="en-US" sz="2000" dirty="0"/>
              <a:t>staffing and human resource management </a:t>
            </a:r>
          </a:p>
          <a:p>
            <a:r>
              <a:rPr lang="en-US" sz="2000" dirty="0" err="1"/>
              <a:t>programme</a:t>
            </a:r>
            <a:r>
              <a:rPr lang="en-US" sz="2000" dirty="0"/>
              <a:t> management </a:t>
            </a:r>
          </a:p>
          <a:p>
            <a:r>
              <a:rPr lang="en-US" sz="2000" dirty="0"/>
              <a:t>financial and infrastructure planning </a:t>
            </a:r>
          </a:p>
          <a:p>
            <a:r>
              <a:rPr lang="en-US" sz="2000" dirty="0"/>
              <a:t>internal quality assurance. </a:t>
            </a:r>
          </a:p>
          <a:p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D0596B-2AF5-3AF3-1997-D81C3ABFB256}"/>
              </a:ext>
            </a:extLst>
          </p:cNvPr>
          <p:cNvSpPr txBox="1"/>
          <p:nvPr/>
        </p:nvSpPr>
        <p:spPr>
          <a:xfrm>
            <a:off x="3971503" y="5335735"/>
            <a:ext cx="69451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Montserrat" pitchFamily="2" charset="0"/>
              </a:rPr>
              <a:t>support day-to-day institutional operations and management</a:t>
            </a:r>
            <a:endParaRPr lang="en-US" sz="2000" dirty="0">
              <a:latin typeface="Montserrat" pitchFamily="2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FFA36C5-A430-8789-9613-B6D32E083AE7}"/>
              </a:ext>
            </a:extLst>
          </p:cNvPr>
          <p:cNvSpPr/>
          <p:nvPr/>
        </p:nvSpPr>
        <p:spPr>
          <a:xfrm rot="5400000">
            <a:off x="5843364" y="4877210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Bank outline">
            <a:extLst>
              <a:ext uri="{FF2B5EF4-FFF2-40B4-BE49-F238E27FC236}">
                <a16:creationId xmlns:a16="http://schemas.microsoft.com/office/drawing/2014/main" id="{84FC5177-3D1F-2F10-7D32-B24E4F5D42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57863" y="2622430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00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18070-8D20-BABB-CAC0-3426BD660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07DFF-0691-91A3-B7B1-E71BF4D3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Institutional Data Needs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6C08AF-74EE-7205-806C-30B4D9AF131A}"/>
              </a:ext>
            </a:extLst>
          </p:cNvPr>
          <p:cNvSpPr/>
          <p:nvPr/>
        </p:nvSpPr>
        <p:spPr>
          <a:xfrm>
            <a:off x="1000664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7C6F21-C67F-F5B8-20BF-BCAF364E64C7}"/>
              </a:ext>
            </a:extLst>
          </p:cNvPr>
          <p:cNvSpPr txBox="1"/>
          <p:nvPr/>
        </p:nvSpPr>
        <p:spPr>
          <a:xfrm>
            <a:off x="714411" y="4432211"/>
            <a:ext cx="2584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Montserrat" panose="00000500000000000000" pitchFamily="2" charset="0"/>
              </a:rPr>
              <a:t>Strategic Institutional Intelligence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4BF7F8FD-A260-5BDE-3E65-6E2E1DE44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1503" y="2107720"/>
            <a:ext cx="6945181" cy="29246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This includes: </a:t>
            </a:r>
          </a:p>
          <a:p>
            <a:pPr fontAlgn="base"/>
            <a:r>
              <a:rPr lang="en-US" sz="2000" dirty="0"/>
              <a:t>trends in student demand for </a:t>
            </a:r>
            <a:r>
              <a:rPr lang="en-US" sz="2000" dirty="0" err="1"/>
              <a:t>programmes</a:t>
            </a:r>
            <a:r>
              <a:rPr lang="en-US" sz="2000" dirty="0"/>
              <a:t> </a:t>
            </a:r>
          </a:p>
          <a:p>
            <a:pPr fontAlgn="base"/>
            <a:r>
              <a:rPr lang="en-US" sz="2000" dirty="0"/>
              <a:t>graduate employment outcomes </a:t>
            </a:r>
          </a:p>
          <a:p>
            <a:pPr fontAlgn="base"/>
            <a:r>
              <a:rPr lang="en-US" sz="2000" dirty="0"/>
              <a:t>research performance indicators </a:t>
            </a:r>
          </a:p>
          <a:p>
            <a:pPr fontAlgn="base"/>
            <a:r>
              <a:rPr lang="en-US" sz="2000" dirty="0"/>
              <a:t>patterns of student engagement in learning platforms </a:t>
            </a:r>
          </a:p>
          <a:p>
            <a:pPr fontAlgn="base"/>
            <a:r>
              <a:rPr lang="en-US" sz="2000" dirty="0"/>
              <a:t>predictive indicators of student success or dropout. </a:t>
            </a:r>
          </a:p>
          <a:p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EDF8EA-2670-64DD-D184-17E209A5ECD2}"/>
              </a:ext>
            </a:extLst>
          </p:cNvPr>
          <p:cNvSpPr txBox="1"/>
          <p:nvPr/>
        </p:nvSpPr>
        <p:spPr>
          <a:xfrm>
            <a:off x="3971503" y="5335735"/>
            <a:ext cx="69451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Montserrat" pitchFamily="2" charset="0"/>
              </a:rPr>
              <a:t>support long-term planning, performance monitoring, and institutional strategy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0F0B953-A3FE-4DF0-A69E-A874C7D055C9}"/>
              </a:ext>
            </a:extLst>
          </p:cNvPr>
          <p:cNvSpPr/>
          <p:nvPr/>
        </p:nvSpPr>
        <p:spPr>
          <a:xfrm rot="5400000">
            <a:off x="5843364" y="4877210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 descr="Lightbulb and gear outline">
            <a:extLst>
              <a:ext uri="{FF2B5EF4-FFF2-40B4-BE49-F238E27FC236}">
                <a16:creationId xmlns:a16="http://schemas.microsoft.com/office/drawing/2014/main" id="{9B29DA87-40EA-8507-06D7-3158B8D21E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57863" y="2622430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7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ADC24-1656-CD4A-04C9-0F3D152F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751BF-D8BB-0B06-0C00-A4C88224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Institutional Data Needs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241B3D-59B2-DF51-FB77-5337014B38C4}"/>
              </a:ext>
            </a:extLst>
          </p:cNvPr>
          <p:cNvSpPr/>
          <p:nvPr/>
        </p:nvSpPr>
        <p:spPr>
          <a:xfrm>
            <a:off x="1000664" y="2165230"/>
            <a:ext cx="2011680" cy="201168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D51679-1828-6DD9-FF74-47368F5BBCDA}"/>
              </a:ext>
            </a:extLst>
          </p:cNvPr>
          <p:cNvSpPr txBox="1"/>
          <p:nvPr/>
        </p:nvSpPr>
        <p:spPr>
          <a:xfrm>
            <a:off x="714411" y="4432211"/>
            <a:ext cx="25841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Montserrat" panose="00000500000000000000" pitchFamily="2" charset="0"/>
              </a:rPr>
              <a:t>External Accountability and Reporting Frameworks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1BFD129-A9F5-DE57-23E2-DC23DAEBB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1503" y="1718668"/>
            <a:ext cx="7122068" cy="29048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Most higher education institutions must regularly submit standardized data to external bodies such as: Ministries, QA agencies, accreditation bodies, funding authorities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800" dirty="0"/>
              <a:t>Includes data related to: </a:t>
            </a:r>
          </a:p>
          <a:p>
            <a:r>
              <a:rPr lang="en-US" sz="1800" dirty="0"/>
              <a:t>Enrolments, staff, </a:t>
            </a:r>
            <a:r>
              <a:rPr lang="en-US" sz="1800" dirty="0" err="1"/>
              <a:t>programmes</a:t>
            </a:r>
            <a:r>
              <a:rPr lang="en-US" sz="1800" dirty="0"/>
              <a:t> </a:t>
            </a:r>
          </a:p>
          <a:p>
            <a:r>
              <a:rPr lang="en-US" sz="1800" dirty="0"/>
              <a:t>Research outputs </a:t>
            </a:r>
          </a:p>
          <a:p>
            <a:r>
              <a:rPr lang="en-US" sz="1800" dirty="0"/>
              <a:t>Institutional performance indicators</a:t>
            </a:r>
          </a:p>
          <a:p>
            <a:pPr fontAlgn="base">
              <a:lnSpc>
                <a:spcPct val="100000"/>
              </a:lnSpc>
            </a:pPr>
            <a:endParaRPr lang="en-US" sz="1800" dirty="0"/>
          </a:p>
          <a:p>
            <a:endParaRPr lang="en-US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24928A-FF03-E0EA-77D0-7B262424A0CF}"/>
              </a:ext>
            </a:extLst>
          </p:cNvPr>
          <p:cNvSpPr txBox="1"/>
          <p:nvPr/>
        </p:nvSpPr>
        <p:spPr>
          <a:xfrm>
            <a:off x="3971503" y="5335735"/>
            <a:ext cx="69451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Montserrat" pitchFamily="2" charset="0"/>
              </a:rPr>
              <a:t>Quality assurance processes or funding mechanisms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CAB60C2-D459-61AB-FAA3-B5B465C2A35F}"/>
              </a:ext>
            </a:extLst>
          </p:cNvPr>
          <p:cNvSpPr/>
          <p:nvPr/>
        </p:nvSpPr>
        <p:spPr>
          <a:xfrm rot="5400000">
            <a:off x="5843364" y="4877210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 descr="Clipboard Checked outline">
            <a:extLst>
              <a:ext uri="{FF2B5EF4-FFF2-40B4-BE49-F238E27FC236}">
                <a16:creationId xmlns:a16="http://schemas.microsoft.com/office/drawing/2014/main" id="{1FF3C41D-2DD2-BEBE-D425-1B498C89EA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57863" y="2622429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21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0BE76-CF5A-1779-3836-CD042036F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35CDE-3496-B61F-A93E-651294CB1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Data Needs: Three Key Steps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4886338-AF78-6C96-FF78-0B25345C30E0}"/>
              </a:ext>
            </a:extLst>
          </p:cNvPr>
          <p:cNvGrpSpPr/>
          <p:nvPr/>
        </p:nvGrpSpPr>
        <p:grpSpPr>
          <a:xfrm>
            <a:off x="524055" y="4118589"/>
            <a:ext cx="3042968" cy="2244228"/>
            <a:chOff x="524055" y="4182086"/>
            <a:chExt cx="3042968" cy="22442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F8F56-4642-B197-8248-5AF3938F4BB5}"/>
                </a:ext>
              </a:extLst>
            </p:cNvPr>
            <p:cNvSpPr txBox="1"/>
            <p:nvPr/>
          </p:nvSpPr>
          <p:spPr>
            <a:xfrm>
              <a:off x="889815" y="4416725"/>
              <a:ext cx="2677208" cy="20095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r>
                <a:rPr lang="en-US" sz="1600" b="1" dirty="0">
                  <a:effectLst/>
                  <a:latin typeface="Montserrat" panose="000005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Identify Institutional Information Needs</a:t>
              </a:r>
            </a:p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endParaRPr lang="en-US" sz="1000" b="1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Bef>
                  <a:spcPts val="200"/>
                </a:spcBef>
              </a:pPr>
              <a:r>
                <a:rPr lang="en-US" sz="1200" dirty="0">
                  <a:latin typeface="Montserrat" panose="00000500000000000000" pitchFamily="2" charset="0"/>
                </a:rPr>
                <a:t>Consult academic departments, institutional research offices, quality assurance units, finance, HR, and IT teams to understand what information stakeholders require.</a:t>
              </a:r>
              <a:endParaRPr lang="en-US" sz="1600" b="1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E1BB14D-A687-A9EA-12F3-AC7069DCEBEC}"/>
                </a:ext>
              </a:extLst>
            </p:cNvPr>
            <p:cNvSpPr/>
            <p:nvPr/>
          </p:nvSpPr>
          <p:spPr>
            <a:xfrm>
              <a:off x="616789" y="4313208"/>
              <a:ext cx="2950234" cy="10351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97EE1D-2147-FAE7-DE89-0EC5B24B1EFF}"/>
                </a:ext>
              </a:extLst>
            </p:cNvPr>
            <p:cNvSpPr/>
            <p:nvPr/>
          </p:nvSpPr>
          <p:spPr>
            <a:xfrm>
              <a:off x="524055" y="4182086"/>
              <a:ext cx="365760" cy="365760"/>
            </a:xfrm>
            <a:prstGeom prst="ellipse">
              <a:avLst/>
            </a:prstGeom>
            <a:solidFill>
              <a:srgbClr val="F28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Montserrat" panose="00000500000000000000" pitchFamily="2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DBA305-6FFE-A6FD-3B76-ED534F24C708}"/>
              </a:ext>
            </a:extLst>
          </p:cNvPr>
          <p:cNvGrpSpPr/>
          <p:nvPr/>
        </p:nvGrpSpPr>
        <p:grpSpPr>
          <a:xfrm>
            <a:off x="4329737" y="3218854"/>
            <a:ext cx="3042969" cy="2529498"/>
            <a:chOff x="4234851" y="3282351"/>
            <a:chExt cx="3042969" cy="25294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951687-FF04-8C2B-831B-51C533CCB2E9}"/>
                </a:ext>
              </a:extLst>
            </p:cNvPr>
            <p:cNvSpPr txBox="1"/>
            <p:nvPr/>
          </p:nvSpPr>
          <p:spPr>
            <a:xfrm>
              <a:off x="4600612" y="3516990"/>
              <a:ext cx="2677208" cy="22948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r>
                <a:rPr lang="en-US" sz="1600" b="1" dirty="0">
                  <a:effectLst/>
                  <a:latin typeface="Montserrat" panose="000005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Identify Existing Data Sources</a:t>
              </a:r>
            </a:p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endParaRPr lang="en-US" sz="1000" b="1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Bef>
                  <a:spcPts val="200"/>
                </a:spcBef>
              </a:pPr>
              <a:r>
                <a:rPr lang="en-US" sz="1200" dirty="0">
                  <a:latin typeface="Montserrat" panose="00000500000000000000" pitchFamily="2" charset="0"/>
                </a:rPr>
                <a:t>Map student information systems, learning management systems, finance and HR systems, surveys, and national reporting systems to find data fragmentation or duplication.</a:t>
              </a:r>
            </a:p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endParaRPr lang="en-US" sz="1600" b="1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1098E8B-249E-AECB-FDF0-6392303BFE17}"/>
                </a:ext>
              </a:extLst>
            </p:cNvPr>
            <p:cNvSpPr/>
            <p:nvPr/>
          </p:nvSpPr>
          <p:spPr>
            <a:xfrm>
              <a:off x="4327585" y="3413473"/>
              <a:ext cx="2950234" cy="10351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071EA54-C91E-5F9D-99B9-FB851E60D761}"/>
                </a:ext>
              </a:extLst>
            </p:cNvPr>
            <p:cNvSpPr/>
            <p:nvPr/>
          </p:nvSpPr>
          <p:spPr>
            <a:xfrm>
              <a:off x="4234851" y="3282351"/>
              <a:ext cx="365760" cy="365760"/>
            </a:xfrm>
            <a:prstGeom prst="ellipse">
              <a:avLst/>
            </a:prstGeom>
            <a:solidFill>
              <a:srgbClr val="F28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Montserrat" panose="00000500000000000000" pitchFamily="2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25865E-342F-BC87-DA3D-D3C34591BCF2}"/>
              </a:ext>
            </a:extLst>
          </p:cNvPr>
          <p:cNvGrpSpPr/>
          <p:nvPr/>
        </p:nvGrpSpPr>
        <p:grpSpPr>
          <a:xfrm>
            <a:off x="8105236" y="2389559"/>
            <a:ext cx="3042968" cy="2094790"/>
            <a:chOff x="8105236" y="2453056"/>
            <a:chExt cx="3042968" cy="20947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8AB1C2-5227-B25D-5E91-41A4A160C583}"/>
                </a:ext>
              </a:extLst>
            </p:cNvPr>
            <p:cNvSpPr txBox="1"/>
            <p:nvPr/>
          </p:nvSpPr>
          <p:spPr>
            <a:xfrm>
              <a:off x="8470996" y="2714074"/>
              <a:ext cx="2677208" cy="18337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r>
                <a:rPr lang="en-US" sz="1600" b="1" dirty="0">
                  <a:effectLst/>
                  <a:latin typeface="Montserrat" panose="000005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Identify Data Gaps</a:t>
              </a:r>
            </a:p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endParaRPr lang="en-US" sz="1000" b="1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Bef>
                  <a:spcPts val="200"/>
                </a:spcBef>
              </a:pPr>
              <a:r>
                <a:rPr lang="en-US" sz="1200" dirty="0">
                  <a:latin typeface="Montserrat" panose="00000500000000000000" pitchFamily="2" charset="0"/>
                </a:rPr>
                <a:t>Compare needed data with available data to find what's not collected, not integrated, incomplete, unreliable, or difficult to access and analyze.</a:t>
              </a:r>
            </a:p>
            <a:p>
              <a:pPr marL="0" marR="0">
                <a:lnSpc>
                  <a:spcPct val="107000"/>
                </a:lnSpc>
                <a:spcBef>
                  <a:spcPts val="200"/>
                </a:spcBef>
                <a:buNone/>
              </a:pPr>
              <a:endParaRPr lang="en-US" sz="1600" b="1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C10D5C1-F870-E9F8-FFC9-7179A23B80B4}"/>
                </a:ext>
              </a:extLst>
            </p:cNvPr>
            <p:cNvSpPr/>
            <p:nvPr/>
          </p:nvSpPr>
          <p:spPr>
            <a:xfrm>
              <a:off x="8197970" y="2584178"/>
              <a:ext cx="2950234" cy="10351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682108F-E625-1529-14A4-8626017D1E4F}"/>
                </a:ext>
              </a:extLst>
            </p:cNvPr>
            <p:cNvSpPr/>
            <p:nvPr/>
          </p:nvSpPr>
          <p:spPr>
            <a:xfrm>
              <a:off x="8105236" y="2453056"/>
              <a:ext cx="365760" cy="365760"/>
            </a:xfrm>
            <a:prstGeom prst="ellipse">
              <a:avLst/>
            </a:prstGeom>
            <a:solidFill>
              <a:srgbClr val="F28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Montserrat" panose="00000500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3232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42CF1-E285-F01C-22D4-426B25E9B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E1053E-40E3-FAA2-B2A9-0A997A413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Reflection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B3DA7B-DC06-54AE-B96F-EE30858A3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13813"/>
            <a:ext cx="9987951" cy="211664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Does your institution collect data mainly for reporting purposes, or does it also systematically collect data for strategic planning and institutional intelligence?</a:t>
            </a:r>
          </a:p>
        </p:txBody>
      </p:sp>
    </p:spTree>
    <p:extLst>
      <p:ext uri="{BB962C8B-B14F-4D97-AF65-F5344CB8AC3E}">
        <p14:creationId xmlns:p14="http://schemas.microsoft.com/office/powerpoint/2010/main" val="1294162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EA90B-4E30-34F4-18D4-529E2FEFA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C654D-C6DD-1685-FE35-517C557A4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/>
          <a:lstStyle/>
          <a:p>
            <a:r>
              <a:rPr lang="en-US" dirty="0"/>
              <a:t>1. Developing and </a:t>
            </a:r>
            <a:r>
              <a:rPr lang="en-US" dirty="0" err="1"/>
              <a:t>operationalising</a:t>
            </a:r>
            <a:r>
              <a:rPr lang="en-US" dirty="0"/>
              <a:t> HEMIS at the Institutional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469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7AB93-36F6-9B43-5604-4BF0FD1B3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0AF15C-4B7E-4BA7-5E80-1BF72CE5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Exercise 1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4B042E-B990-727A-EE2E-8F8874488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6" y="1920514"/>
            <a:ext cx="9918941" cy="2254671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sz="2400" dirty="0"/>
              <a:t>Map your institution’s data needs by considering: </a:t>
            </a:r>
          </a:p>
          <a:p>
            <a:pPr fontAlgn="base">
              <a:lnSpc>
                <a:spcPct val="120000"/>
              </a:lnSpc>
            </a:pPr>
            <a:r>
              <a:rPr lang="en-US" sz="2400" dirty="0"/>
              <a:t>Internal management and administration needs </a:t>
            </a:r>
          </a:p>
          <a:p>
            <a:pPr fontAlgn="base">
              <a:lnSpc>
                <a:spcPct val="120000"/>
              </a:lnSpc>
            </a:pPr>
            <a:r>
              <a:rPr lang="en-US" sz="2400" dirty="0"/>
              <a:t>Strategic institutional intelligence needs </a:t>
            </a:r>
          </a:p>
          <a:p>
            <a:pPr fontAlgn="base">
              <a:lnSpc>
                <a:spcPct val="120000"/>
              </a:lnSpc>
            </a:pPr>
            <a:r>
              <a:rPr lang="en-US" sz="2400" dirty="0"/>
              <a:t>External accountability and reporting requirements </a:t>
            </a:r>
          </a:p>
        </p:txBody>
      </p:sp>
    </p:spTree>
    <p:extLst>
      <p:ext uri="{BB962C8B-B14F-4D97-AF65-F5344CB8AC3E}">
        <p14:creationId xmlns:p14="http://schemas.microsoft.com/office/powerpoint/2010/main" val="627045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33807-07E0-451D-7AB1-AAB69418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0E4CE972-904F-D215-E338-41B26E956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5294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0324B05-EC16-3B1A-E888-744DF59A15BD}"/>
              </a:ext>
            </a:extLst>
          </p:cNvPr>
          <p:cNvSpPr txBox="1">
            <a:spLocks/>
          </p:cNvSpPr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THANK YOU!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1C9701-90C1-F809-B219-C80F9B843DA2}"/>
              </a:ext>
            </a:extLst>
          </p:cNvPr>
          <p:cNvSpPr txBox="1">
            <a:spLocks/>
          </p:cNvSpPr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sz="2000" b="0" dirty="0"/>
              <a:t>More </a:t>
            </a:r>
            <a:r>
              <a:rPr lang="es-ES" sz="2000" b="0" dirty="0" err="1"/>
              <a:t>information</a:t>
            </a:r>
            <a:r>
              <a:rPr lang="es-ES" sz="2000" b="0" dirty="0"/>
              <a:t> at</a:t>
            </a:r>
          </a:p>
          <a:p>
            <a:endParaRPr lang="es-ES" sz="2000" b="0" dirty="0"/>
          </a:p>
          <a:p>
            <a:r>
              <a:rPr lang="es-ES" sz="2000" dirty="0"/>
              <a:t>www.haqaa3.obreal.org</a:t>
            </a:r>
          </a:p>
        </p:txBody>
      </p:sp>
    </p:spTree>
    <p:extLst>
      <p:ext uri="{BB962C8B-B14F-4D97-AF65-F5344CB8AC3E}">
        <p14:creationId xmlns:p14="http://schemas.microsoft.com/office/powerpoint/2010/main" val="2956088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6E94F-7535-2F0D-217B-517F4FFBD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33AE36-D856-903C-D43A-B315CC815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3. Assessing Whether Your Institution’s HEMIS Can Respond to Data Needs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588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67D4D-7920-3D09-2540-35281B0D4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106A3-744B-C8D8-2F8C-0BB994703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HEMIS Capacity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790334-74BE-19D5-7B0C-5A11C6762C75}"/>
              </a:ext>
            </a:extLst>
          </p:cNvPr>
          <p:cNvSpPr txBox="1"/>
          <p:nvPr/>
        </p:nvSpPr>
        <p:spPr>
          <a:xfrm>
            <a:off x="838200" y="1922590"/>
            <a:ext cx="9151161" cy="290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350"/>
              </a:lnSpc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Institutional data systems depend on three interconnected elements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0178ABF-E61D-F79A-B33A-DDC2D9E47856}"/>
              </a:ext>
            </a:extLst>
          </p:cNvPr>
          <p:cNvSpPr/>
          <p:nvPr/>
        </p:nvSpPr>
        <p:spPr>
          <a:xfrm>
            <a:off x="3238357" y="4147693"/>
            <a:ext cx="2377440" cy="2377440"/>
          </a:xfrm>
          <a:prstGeom prst="ellipse">
            <a:avLst/>
          </a:prstGeom>
          <a:solidFill>
            <a:srgbClr val="ED6A22">
              <a:alpha val="80000"/>
            </a:srgbClr>
          </a:solidFill>
          <a:ln>
            <a:solidFill>
              <a:srgbClr val="F6B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3B5A05E-6562-7C2E-368E-C838A461EBBD}"/>
              </a:ext>
            </a:extLst>
          </p:cNvPr>
          <p:cNvSpPr/>
          <p:nvPr/>
        </p:nvSpPr>
        <p:spPr>
          <a:xfrm>
            <a:off x="5190491" y="4147693"/>
            <a:ext cx="2377440" cy="2377440"/>
          </a:xfrm>
          <a:prstGeom prst="ellipse">
            <a:avLst/>
          </a:prstGeom>
          <a:solidFill>
            <a:srgbClr val="ED6A22">
              <a:alpha val="80000"/>
            </a:srgbClr>
          </a:solidFill>
          <a:ln>
            <a:solidFill>
              <a:srgbClr val="F6B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F223646-1862-C13A-D4D9-24C97EAB41C9}"/>
              </a:ext>
            </a:extLst>
          </p:cNvPr>
          <p:cNvSpPr/>
          <p:nvPr/>
        </p:nvSpPr>
        <p:spPr>
          <a:xfrm>
            <a:off x="4241587" y="2411038"/>
            <a:ext cx="2377440" cy="2377440"/>
          </a:xfrm>
          <a:prstGeom prst="ellipse">
            <a:avLst/>
          </a:prstGeom>
          <a:solidFill>
            <a:srgbClr val="ED6A22">
              <a:alpha val="80000"/>
            </a:srgbClr>
          </a:solidFill>
          <a:ln>
            <a:solidFill>
              <a:srgbClr val="F6B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9DF23-5EB4-483A-6D09-D05889966E5E}"/>
              </a:ext>
            </a:extLst>
          </p:cNvPr>
          <p:cNvSpPr txBox="1"/>
          <p:nvPr/>
        </p:nvSpPr>
        <p:spPr>
          <a:xfrm>
            <a:off x="4584915" y="3236016"/>
            <a:ext cx="16907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2" charset="0"/>
              </a:rPr>
              <a:t>Technological systems and tools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2FCE22-1132-8A2E-264E-DA1F3312C9A1}"/>
              </a:ext>
            </a:extLst>
          </p:cNvPr>
          <p:cNvSpPr txBox="1"/>
          <p:nvPr/>
        </p:nvSpPr>
        <p:spPr>
          <a:xfrm>
            <a:off x="3521307" y="4797804"/>
            <a:ext cx="18115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600" b="1" dirty="0">
                <a:solidFill>
                  <a:srgbClr val="000000"/>
                </a:solidFill>
                <a:latin typeface="Montserrat" panose="00000500000000000000" pitchFamily="2" charset="0"/>
              </a:rPr>
              <a:t>Institutional processes and governance frameworks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D755F4-8FCA-DA8F-B035-650F42D19996}"/>
              </a:ext>
            </a:extLst>
          </p:cNvPr>
          <p:cNvSpPr txBox="1"/>
          <p:nvPr/>
        </p:nvSpPr>
        <p:spPr>
          <a:xfrm>
            <a:off x="5521892" y="4920915"/>
            <a:ext cx="16111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600" b="1" dirty="0">
                <a:solidFill>
                  <a:srgbClr val="000000"/>
                </a:solidFill>
                <a:latin typeface="Montserrat" panose="00000500000000000000" pitchFamily="2" charset="0"/>
              </a:rPr>
              <a:t>Human and organizational capacity</a:t>
            </a:r>
          </a:p>
        </p:txBody>
      </p:sp>
    </p:spTree>
    <p:extLst>
      <p:ext uri="{BB962C8B-B14F-4D97-AF65-F5344CB8AC3E}">
        <p14:creationId xmlns:p14="http://schemas.microsoft.com/office/powerpoint/2010/main" val="670429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51B8B-20D1-7E49-547B-A7981B02E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945A2-6DD9-EB16-FEEF-F6EE9DA1D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HEMIS Capacity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9ECF20-E7F8-6512-9470-24AF46123B0E}"/>
              </a:ext>
            </a:extLst>
          </p:cNvPr>
          <p:cNvSpPr/>
          <p:nvPr/>
        </p:nvSpPr>
        <p:spPr>
          <a:xfrm>
            <a:off x="2803584" y="1737904"/>
            <a:ext cx="6625087" cy="880213"/>
          </a:xfrm>
          <a:prstGeom prst="rect">
            <a:avLst/>
          </a:prstGeom>
          <a:noFill/>
          <a:ln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sz="1050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04F190-6F9A-73D1-5509-AD6692077333}"/>
              </a:ext>
            </a:extLst>
          </p:cNvPr>
          <p:cNvSpPr/>
          <p:nvPr/>
        </p:nvSpPr>
        <p:spPr>
          <a:xfrm>
            <a:off x="968647" y="1739469"/>
            <a:ext cx="1834938" cy="877500"/>
          </a:xfrm>
          <a:prstGeom prst="rect">
            <a:avLst/>
          </a:prstGeom>
          <a:solidFill>
            <a:srgbClr val="F28929"/>
          </a:solidFill>
          <a:ln w="28575"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latin typeface="Montserrat" panose="00000500000000000000" pitchFamily="2" charset="0"/>
              </a:rPr>
              <a:t>Data Collection Systems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22FF01-E70B-1BBD-8A7B-3B434D7AB9A0}"/>
              </a:ext>
            </a:extLst>
          </p:cNvPr>
          <p:cNvSpPr/>
          <p:nvPr/>
        </p:nvSpPr>
        <p:spPr>
          <a:xfrm>
            <a:off x="2803585" y="2813331"/>
            <a:ext cx="6625086" cy="880213"/>
          </a:xfrm>
          <a:prstGeom prst="rect">
            <a:avLst/>
          </a:prstGeom>
          <a:noFill/>
          <a:ln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E39DC6-7952-595B-3557-08079AB17A0C}"/>
              </a:ext>
            </a:extLst>
          </p:cNvPr>
          <p:cNvSpPr/>
          <p:nvPr/>
        </p:nvSpPr>
        <p:spPr>
          <a:xfrm>
            <a:off x="968647" y="2814896"/>
            <a:ext cx="1834938" cy="877500"/>
          </a:xfrm>
          <a:prstGeom prst="rect">
            <a:avLst/>
          </a:prstGeom>
          <a:solidFill>
            <a:srgbClr val="F28929"/>
          </a:solidFill>
          <a:ln w="28575"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latin typeface="Montserrat" panose="00000500000000000000" pitchFamily="2" charset="0"/>
              </a:rPr>
              <a:t>Data Processing and Integration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92C7F9-F9C4-6B8A-6D3C-81AC632B05EA}"/>
              </a:ext>
            </a:extLst>
          </p:cNvPr>
          <p:cNvSpPr/>
          <p:nvPr/>
        </p:nvSpPr>
        <p:spPr>
          <a:xfrm>
            <a:off x="2803585" y="3888758"/>
            <a:ext cx="6625086" cy="880213"/>
          </a:xfrm>
          <a:prstGeom prst="rect">
            <a:avLst/>
          </a:prstGeom>
          <a:noFill/>
          <a:ln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BAF0C-EA9F-7950-310A-694D969E1775}"/>
              </a:ext>
            </a:extLst>
          </p:cNvPr>
          <p:cNvSpPr/>
          <p:nvPr/>
        </p:nvSpPr>
        <p:spPr>
          <a:xfrm>
            <a:off x="968647" y="3890323"/>
            <a:ext cx="1834938" cy="877500"/>
          </a:xfrm>
          <a:prstGeom prst="rect">
            <a:avLst/>
          </a:prstGeom>
          <a:solidFill>
            <a:srgbClr val="F28929"/>
          </a:solidFill>
          <a:ln w="28575"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latin typeface="Montserrat" panose="00000500000000000000" pitchFamily="2" charset="0"/>
              </a:rPr>
              <a:t>Data Access, Analysis, and </a:t>
            </a:r>
            <a:r>
              <a:rPr lang="en-US" sz="1400" b="1" dirty="0" err="1">
                <a:latin typeface="Montserrat" panose="00000500000000000000" pitchFamily="2" charset="0"/>
              </a:rPr>
              <a:t>Visualisation</a:t>
            </a:r>
            <a:r>
              <a:rPr lang="en-US" sz="1400" b="1" dirty="0">
                <a:latin typeface="Montserrat" panose="00000500000000000000" pitchFamily="2" charset="0"/>
              </a:rPr>
              <a:t> 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D5A5B2-1D0F-E1AE-005B-9D53E0AED295}"/>
              </a:ext>
            </a:extLst>
          </p:cNvPr>
          <p:cNvSpPr/>
          <p:nvPr/>
        </p:nvSpPr>
        <p:spPr>
          <a:xfrm>
            <a:off x="2803585" y="5032376"/>
            <a:ext cx="6625086" cy="880213"/>
          </a:xfrm>
          <a:prstGeom prst="rect">
            <a:avLst/>
          </a:prstGeom>
          <a:noFill/>
          <a:ln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2E3417-F7BC-7E42-D770-297372D26A00}"/>
              </a:ext>
            </a:extLst>
          </p:cNvPr>
          <p:cNvSpPr/>
          <p:nvPr/>
        </p:nvSpPr>
        <p:spPr>
          <a:xfrm>
            <a:off x="968647" y="5033941"/>
            <a:ext cx="1834938" cy="877500"/>
          </a:xfrm>
          <a:prstGeom prst="rect">
            <a:avLst/>
          </a:prstGeom>
          <a:solidFill>
            <a:srgbClr val="F28929"/>
          </a:solidFill>
          <a:ln w="28575">
            <a:solidFill>
              <a:srgbClr val="F28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latin typeface="Montserrat" panose="00000500000000000000" pitchFamily="2" charset="0"/>
              </a:rPr>
              <a:t>Data Governance and Institutional Processes</a:t>
            </a:r>
          </a:p>
        </p:txBody>
      </p:sp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8155B7F3-EF98-7A2D-257C-8C16F071DAED}"/>
              </a:ext>
            </a:extLst>
          </p:cNvPr>
          <p:cNvSpPr txBox="1">
            <a:spLocks/>
          </p:cNvSpPr>
          <p:nvPr/>
        </p:nvSpPr>
        <p:spPr>
          <a:xfrm>
            <a:off x="2803584" y="2838062"/>
            <a:ext cx="6584831" cy="8543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000" dirty="0"/>
              <a:t>Are data stored in </a:t>
            </a:r>
            <a:r>
              <a:rPr lang="en-US" sz="1000" dirty="0" err="1"/>
              <a:t>centralised</a:t>
            </a:r>
            <a:r>
              <a:rPr lang="en-US" sz="1000" dirty="0"/>
              <a:t> systems or separate databases? </a:t>
            </a:r>
          </a:p>
          <a:p>
            <a:pPr fontAlgn="base"/>
            <a:r>
              <a:rPr lang="en-US" sz="1000" dirty="0"/>
              <a:t>Can information from different systems, such as student records, finance systems, or learning management systems, be combined and </a:t>
            </a:r>
            <a:r>
              <a:rPr lang="en-US" sz="1000" dirty="0" err="1"/>
              <a:t>analysed</a:t>
            </a:r>
            <a:r>
              <a:rPr lang="en-US" sz="1000" dirty="0"/>
              <a:t> together? </a:t>
            </a:r>
          </a:p>
          <a:p>
            <a:pPr fontAlgn="base"/>
            <a:r>
              <a:rPr lang="en-US" sz="1000" dirty="0"/>
              <a:t>Are there processes for data validation and quality assurance? </a:t>
            </a: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BAC43E46-1CC7-18E2-A7F6-1EA5D6E98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3584" y="1801625"/>
            <a:ext cx="6625088" cy="812632"/>
          </a:xfrm>
        </p:spPr>
        <p:txBody>
          <a:bodyPr>
            <a:normAutofit fontScale="85000" lnSpcReduction="10000"/>
          </a:bodyPr>
          <a:lstStyle/>
          <a:p>
            <a:pPr marL="285750" indent="-285750" fontAlgn="base"/>
            <a:r>
              <a:rPr lang="en-US" sz="1200" dirty="0">
                <a:solidFill>
                  <a:srgbClr val="000000"/>
                </a:solidFill>
              </a:rPr>
              <a:t>Are data collected through integrated digital systems, or through manual processes? </a:t>
            </a:r>
          </a:p>
          <a:p>
            <a:pPr marL="285750" indent="-285750" fontAlgn="base"/>
            <a:r>
              <a:rPr lang="en-US" sz="1200" dirty="0">
                <a:solidFill>
                  <a:srgbClr val="000000"/>
                </a:solidFill>
              </a:rPr>
              <a:t>Are data captured consistently across departments? </a:t>
            </a:r>
          </a:p>
          <a:p>
            <a:pPr marL="285750" indent="-285750" fontAlgn="base"/>
            <a:r>
              <a:rPr lang="en-US" sz="1200" dirty="0">
                <a:solidFill>
                  <a:srgbClr val="000000"/>
                </a:solidFill>
              </a:rPr>
              <a:t>Are there unique identifiers for students, staff, and </a:t>
            </a:r>
            <a:r>
              <a:rPr lang="en-US" sz="1200" dirty="0" err="1">
                <a:solidFill>
                  <a:srgbClr val="000000"/>
                </a:solidFill>
              </a:rPr>
              <a:t>programmes</a:t>
            </a:r>
            <a:r>
              <a:rPr lang="en-US" sz="1200" dirty="0">
                <a:solidFill>
                  <a:srgbClr val="000000"/>
                </a:solidFill>
              </a:rPr>
              <a:t> to ensure data consistency?</a:t>
            </a:r>
          </a:p>
        </p:txBody>
      </p:sp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D76303B4-4C07-6FD8-6458-0B2365A6B33A}"/>
              </a:ext>
            </a:extLst>
          </p:cNvPr>
          <p:cNvSpPr txBox="1">
            <a:spLocks/>
          </p:cNvSpPr>
          <p:nvPr/>
        </p:nvSpPr>
        <p:spPr>
          <a:xfrm>
            <a:off x="2843839" y="3942861"/>
            <a:ext cx="6584831" cy="854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000" dirty="0"/>
              <a:t>Who has access to institutional data? </a:t>
            </a:r>
          </a:p>
          <a:p>
            <a:pPr fontAlgn="base"/>
            <a:r>
              <a:rPr lang="en-US" sz="1000" dirty="0"/>
              <a:t>Are there dashboards or reporting tools that support decision-making? </a:t>
            </a:r>
          </a:p>
          <a:p>
            <a:pPr fontAlgn="base"/>
            <a:r>
              <a:rPr lang="en-US" sz="1000" dirty="0"/>
              <a:t>Can data be easily transformed into useful information for managers and institutional leaders? </a:t>
            </a:r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43526448-F7EB-41BA-046D-EF45475F1470}"/>
              </a:ext>
            </a:extLst>
          </p:cNvPr>
          <p:cNvSpPr txBox="1">
            <a:spLocks/>
          </p:cNvSpPr>
          <p:nvPr/>
        </p:nvSpPr>
        <p:spPr>
          <a:xfrm>
            <a:off x="2640639" y="5094256"/>
            <a:ext cx="6584831" cy="854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050" dirty="0"/>
              <a:t>Are there clear roles and responsibilities for data management? </a:t>
            </a:r>
          </a:p>
          <a:p>
            <a:pPr fontAlgn="base"/>
            <a:r>
              <a:rPr lang="en-US" sz="1050" dirty="0"/>
              <a:t>Are there institutional policies for data quality, security, and sharing? </a:t>
            </a:r>
          </a:p>
          <a:p>
            <a:pPr fontAlgn="base"/>
            <a:r>
              <a:rPr lang="en-US" sz="1050" dirty="0"/>
              <a:t>Are there mechanisms to coordinate data activities across departments? </a:t>
            </a:r>
          </a:p>
        </p:txBody>
      </p:sp>
    </p:spTree>
    <p:extLst>
      <p:ext uri="{BB962C8B-B14F-4D97-AF65-F5344CB8AC3E}">
        <p14:creationId xmlns:p14="http://schemas.microsoft.com/office/powerpoint/2010/main" val="12682442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B11D9-1EBF-36BE-0722-21152253D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2307B-2E0D-D717-7EA0-5D769B14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 Capacity Gaps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02080D-41E9-E937-BB99-64333C89E2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000" dirty="0"/>
              <a:t>Capacity gaps may include: </a:t>
            </a:r>
          </a:p>
          <a:p>
            <a:pPr fontAlgn="base"/>
            <a:r>
              <a:rPr lang="en-US" sz="2000" dirty="0"/>
              <a:t>limited digital infrastructure </a:t>
            </a:r>
          </a:p>
          <a:p>
            <a:pPr fontAlgn="base"/>
            <a:r>
              <a:rPr lang="en-US" sz="2000" dirty="0"/>
              <a:t>fragmented or incompatible systems </a:t>
            </a:r>
          </a:p>
          <a:p>
            <a:pPr fontAlgn="base"/>
            <a:r>
              <a:rPr lang="en-US" sz="2000" dirty="0"/>
              <a:t>insufficient staff expertise in data management or analytics </a:t>
            </a:r>
          </a:p>
          <a:p>
            <a:pPr fontAlgn="base"/>
            <a:r>
              <a:rPr lang="en-US" sz="2000" dirty="0"/>
              <a:t>lack of clear data governance frameworks </a:t>
            </a:r>
          </a:p>
          <a:p>
            <a:pPr fontAlgn="base"/>
            <a:r>
              <a:rPr lang="en-US" sz="2000" dirty="0"/>
              <a:t>or overreliance on manual data processes. 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3755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69AF9-9F7B-26A2-FFC9-56C9F69F8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8CBE3-C4A9-B98E-A6B1-810D01FB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Reflection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E2A58F-EF96-EF77-30B9-9AD219BF5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265571"/>
            <a:ext cx="9987951" cy="3617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Which dimension of HEMIS capacity is currently the strongest in your institution, and which is the weakest?</a:t>
            </a:r>
          </a:p>
          <a:p>
            <a:pPr marL="0" indent="0" fontAlgn="base">
              <a:buNone/>
            </a:pPr>
            <a:endParaRPr lang="en-US" sz="2000" dirty="0"/>
          </a:p>
          <a:p>
            <a:pPr marL="0" indent="0" fontAlgn="base">
              <a:buNone/>
            </a:pPr>
            <a:r>
              <a:rPr lang="en-US" sz="2000" dirty="0"/>
              <a:t>Is the main challenge related to: </a:t>
            </a:r>
          </a:p>
          <a:p>
            <a:pPr fontAlgn="base"/>
            <a:r>
              <a:rPr lang="en-US" sz="2000" dirty="0"/>
              <a:t>technology and digital tools? </a:t>
            </a:r>
          </a:p>
          <a:p>
            <a:pPr fontAlgn="base"/>
            <a:r>
              <a:rPr lang="en-US" sz="2000" dirty="0"/>
              <a:t>data governance and institutional coordination? </a:t>
            </a:r>
          </a:p>
          <a:p>
            <a:pPr fontAlgn="base"/>
            <a:r>
              <a:rPr lang="en-US" sz="2000" dirty="0"/>
              <a:t>or human capacity and expertise? 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9942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B47E1-6B5F-F00D-6B2B-0F61DF23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0FD59-C901-E62A-0D03-7DD28F2F2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Exercise 2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D20F0F-EB2D-01AE-2433-8E6680D39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6" y="1920513"/>
            <a:ext cx="9987951" cy="4437425"/>
          </a:xfrm>
        </p:spPr>
        <p:txBody>
          <a:bodyPr>
            <a:normAutofit lnSpcReduction="10000"/>
          </a:bodyPr>
          <a:lstStyle/>
          <a:p>
            <a:pPr fontAlgn="base">
              <a:lnSpc>
                <a:spcPct val="100000"/>
              </a:lnSpc>
            </a:pPr>
            <a:r>
              <a:rPr lang="en-US" sz="2000" dirty="0"/>
              <a:t>Revisit the data needs you mapped earlier.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Assess whether your institution’s HEMIS has the capacity to meet these needs, considering available tools, systems, processes, and resources.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Identify the main capacity gaps that prevent your HEMIS from fully responding to these needs. 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en-US" sz="2000" dirty="0"/>
          </a:p>
          <a:p>
            <a:pPr marL="0" indent="0" fontAlgn="base">
              <a:lnSpc>
                <a:spcPct val="100000"/>
              </a:lnSpc>
              <a:buNone/>
            </a:pPr>
            <a:endParaRPr lang="en-US" sz="2000" dirty="0"/>
          </a:p>
          <a:p>
            <a:pPr marL="0" indent="0" fontAlgn="base">
              <a:lnSpc>
                <a:spcPct val="100000"/>
              </a:lnSpc>
              <a:buNone/>
            </a:pPr>
            <a:endParaRPr lang="en-US" sz="2000" dirty="0"/>
          </a:p>
          <a:p>
            <a:pPr marL="0" indent="0" fontAlgn="base">
              <a:lnSpc>
                <a:spcPct val="100000"/>
              </a:lnSpc>
              <a:buNone/>
            </a:pPr>
            <a:endParaRPr lang="en-US" sz="2000" dirty="0"/>
          </a:p>
          <a:p>
            <a:pPr marL="0" indent="0" fontAlgn="base">
              <a:lnSpc>
                <a:spcPct val="100000"/>
              </a:lnSpc>
              <a:buNone/>
            </a:pPr>
            <a:r>
              <a:rPr lang="en-US" sz="2000" i="1" dirty="0"/>
              <a:t>    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en-US" sz="2000" i="1" dirty="0"/>
              <a:t>   Note: this exercise should be conducted after the live session</a:t>
            </a:r>
            <a:endParaRPr lang="en-US" sz="2000" dirty="0"/>
          </a:p>
          <a:p>
            <a:pPr fontAlgn="base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EF89387-13A9-5751-FBBE-5005AC35F6C8}"/>
              </a:ext>
            </a:extLst>
          </p:cNvPr>
          <p:cNvSpPr/>
          <p:nvPr/>
        </p:nvSpPr>
        <p:spPr>
          <a:xfrm>
            <a:off x="870858" y="5733853"/>
            <a:ext cx="282842" cy="270085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53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DA702-E0CA-BDAD-BBC8-77DDB1C6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3927AE05-6AA5-133A-AD6D-1086374D3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5294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F4FD0EC9-0F64-3C25-8204-9AFC998906EF}"/>
              </a:ext>
            </a:extLst>
          </p:cNvPr>
          <p:cNvSpPr txBox="1">
            <a:spLocks/>
          </p:cNvSpPr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THANK YOU!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9FFDFE-CA22-149D-78D2-835D4BCEFB66}"/>
              </a:ext>
            </a:extLst>
          </p:cNvPr>
          <p:cNvSpPr txBox="1">
            <a:spLocks/>
          </p:cNvSpPr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sz="2000" b="0" dirty="0"/>
              <a:t>More </a:t>
            </a:r>
            <a:r>
              <a:rPr lang="es-ES" sz="2000" b="0" dirty="0" err="1"/>
              <a:t>information</a:t>
            </a:r>
            <a:r>
              <a:rPr lang="es-ES" sz="2000" b="0" dirty="0"/>
              <a:t> at</a:t>
            </a:r>
          </a:p>
          <a:p>
            <a:endParaRPr lang="es-ES" sz="2000" b="0" dirty="0"/>
          </a:p>
          <a:p>
            <a:r>
              <a:rPr lang="es-ES" sz="2000" dirty="0"/>
              <a:t>www.haqaa3.obreal.org</a:t>
            </a:r>
          </a:p>
        </p:txBody>
      </p:sp>
    </p:spTree>
    <p:extLst>
      <p:ext uri="{BB962C8B-B14F-4D97-AF65-F5344CB8AC3E}">
        <p14:creationId xmlns:p14="http://schemas.microsoft.com/office/powerpoint/2010/main" val="1566754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BEEB9-9D4A-155B-E61E-F06B7DEF4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F8D247-9D29-FFEB-9940-A0AE2750D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/>
          </a:bodyPr>
          <a:lstStyle/>
          <a:p>
            <a:r>
              <a:rPr lang="en-US" dirty="0"/>
              <a:t>4. Technological and </a:t>
            </a:r>
            <a:r>
              <a:rPr lang="en-US" dirty="0" err="1"/>
              <a:t>Organisational</a:t>
            </a:r>
            <a:r>
              <a:rPr lang="en-US" dirty="0"/>
              <a:t> Solutions for Strengthening HEMIS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70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111D3-9F28-BA62-2DEA-9E2B253B8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194ABD6-322A-AE80-A967-470773EC2112}"/>
              </a:ext>
            </a:extLst>
          </p:cNvPr>
          <p:cNvSpPr/>
          <p:nvPr/>
        </p:nvSpPr>
        <p:spPr>
          <a:xfrm>
            <a:off x="1033780" y="3544271"/>
            <a:ext cx="4005580" cy="726757"/>
          </a:xfrm>
          <a:prstGeom prst="roundRect">
            <a:avLst/>
          </a:prstGeom>
          <a:solidFill>
            <a:schemeClr val="accent2"/>
          </a:solidFill>
          <a:ln w="38100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5BC3D9-3214-8E19-16AC-17A5C51E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HEMIS at institutional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7CF1CF-F5E6-DFDD-6EC3-837D07B11A7E}"/>
              </a:ext>
            </a:extLst>
          </p:cNvPr>
          <p:cNvSpPr txBox="1"/>
          <p:nvPr/>
        </p:nvSpPr>
        <p:spPr>
          <a:xfrm>
            <a:off x="911860" y="1896581"/>
            <a:ext cx="692150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>
                <a:latin typeface="Montserrat" panose="00000500000000000000" pitchFamily="2" charset="0"/>
              </a:rPr>
              <a:t>Effective data management </a:t>
            </a:r>
            <a:r>
              <a:rPr lang="en-US" sz="2000" dirty="0">
                <a:latin typeface="Montserrat" panose="00000500000000000000" pitchFamily="2" charset="0"/>
              </a:rPr>
              <a:t>enables improved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941863-1B21-0BA5-9D41-C7019E55872F}"/>
              </a:ext>
            </a:extLst>
          </p:cNvPr>
          <p:cNvSpPr txBox="1"/>
          <p:nvPr/>
        </p:nvSpPr>
        <p:spPr>
          <a:xfrm>
            <a:off x="1033780" y="3697798"/>
            <a:ext cx="400558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Accountability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9CCC9B-2A6D-22B1-9D6A-854D032CCEF4}"/>
              </a:ext>
            </a:extLst>
          </p:cNvPr>
          <p:cNvSpPr/>
          <p:nvPr/>
        </p:nvSpPr>
        <p:spPr>
          <a:xfrm>
            <a:off x="1033780" y="2539851"/>
            <a:ext cx="4005580" cy="726757"/>
          </a:xfrm>
          <a:prstGeom prst="roundRect">
            <a:avLst/>
          </a:prstGeom>
          <a:solidFill>
            <a:schemeClr val="accent2"/>
          </a:solidFill>
          <a:ln w="38100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D0D4D2-0790-695F-90B1-F96FAD265192}"/>
              </a:ext>
            </a:extLst>
          </p:cNvPr>
          <p:cNvSpPr txBox="1"/>
          <p:nvPr/>
        </p:nvSpPr>
        <p:spPr>
          <a:xfrm>
            <a:off x="1033780" y="2681181"/>
            <a:ext cx="400558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Institutional Management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074570-0196-6ADE-CDC2-825B00FA1637}"/>
              </a:ext>
            </a:extLst>
          </p:cNvPr>
          <p:cNvSpPr/>
          <p:nvPr/>
        </p:nvSpPr>
        <p:spPr>
          <a:xfrm>
            <a:off x="5367020" y="2539851"/>
            <a:ext cx="4005580" cy="726757"/>
          </a:xfrm>
          <a:prstGeom prst="roundRect">
            <a:avLst/>
          </a:prstGeom>
          <a:solidFill>
            <a:schemeClr val="accent2"/>
          </a:solidFill>
          <a:ln w="38100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B63DB7-03DC-59B8-DA02-6611C8B9D913}"/>
              </a:ext>
            </a:extLst>
          </p:cNvPr>
          <p:cNvSpPr txBox="1"/>
          <p:nvPr/>
        </p:nvSpPr>
        <p:spPr>
          <a:xfrm>
            <a:off x="5367020" y="2692593"/>
            <a:ext cx="400558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Quality Assurance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044AA4-6ED4-D8AA-3E3C-7C0CC9B8A63B}"/>
              </a:ext>
            </a:extLst>
          </p:cNvPr>
          <p:cNvSpPr/>
          <p:nvPr/>
        </p:nvSpPr>
        <p:spPr>
          <a:xfrm>
            <a:off x="5367020" y="3544271"/>
            <a:ext cx="4005580" cy="726757"/>
          </a:xfrm>
          <a:prstGeom prst="roundRect">
            <a:avLst/>
          </a:prstGeom>
          <a:solidFill>
            <a:schemeClr val="accent2"/>
          </a:solidFill>
          <a:ln w="38100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2B9263-92BE-D893-794C-2A40721651F0}"/>
              </a:ext>
            </a:extLst>
          </p:cNvPr>
          <p:cNvSpPr txBox="1"/>
          <p:nvPr/>
        </p:nvSpPr>
        <p:spPr>
          <a:xfrm>
            <a:off x="5367020" y="3684815"/>
            <a:ext cx="400558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Strategic decision-making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B21017-C0CE-C356-AF5B-3E8A8316DF13}"/>
              </a:ext>
            </a:extLst>
          </p:cNvPr>
          <p:cNvSpPr txBox="1"/>
          <p:nvPr/>
        </p:nvSpPr>
        <p:spPr>
          <a:xfrm>
            <a:off x="911860" y="4742733"/>
            <a:ext cx="6096000" cy="43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>
                <a:latin typeface="Montserrat" panose="00000500000000000000" pitchFamily="2" charset="0"/>
              </a:rPr>
              <a:t>Common challenges: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8D5253E-06F1-81F7-A89B-B30A1EDB2D4E}"/>
              </a:ext>
            </a:extLst>
          </p:cNvPr>
          <p:cNvSpPr/>
          <p:nvPr/>
        </p:nvSpPr>
        <p:spPr>
          <a:xfrm>
            <a:off x="1033780" y="5233412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73FF9C-752C-C8F2-8DD5-38EFB15DBC62}"/>
              </a:ext>
            </a:extLst>
          </p:cNvPr>
          <p:cNvSpPr txBox="1"/>
          <p:nvPr/>
        </p:nvSpPr>
        <p:spPr>
          <a:xfrm>
            <a:off x="1573682" y="5112828"/>
            <a:ext cx="6096000" cy="1267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Montserrat" panose="00000500000000000000" pitchFamily="2" charset="0"/>
              </a:rPr>
              <a:t>Fragmented data across systems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Incompatible formats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Montserrat" panose="00000500000000000000" pitchFamily="2" charset="0"/>
              </a:rPr>
              <a:t>Limited use in decision-making </a:t>
            </a:r>
            <a:endParaRPr lang="en-US" sz="2000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0D08F1D2-9C53-B9AD-9473-A2A69960BEA4}"/>
              </a:ext>
            </a:extLst>
          </p:cNvPr>
          <p:cNvSpPr/>
          <p:nvPr/>
        </p:nvSpPr>
        <p:spPr>
          <a:xfrm>
            <a:off x="1033780" y="5613137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5446529-BB0D-B1F9-B1E3-1A192F4B39BC}"/>
              </a:ext>
            </a:extLst>
          </p:cNvPr>
          <p:cNvSpPr/>
          <p:nvPr/>
        </p:nvSpPr>
        <p:spPr>
          <a:xfrm>
            <a:off x="1033779" y="5991182"/>
            <a:ext cx="539903" cy="350682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1235C5-594F-852A-364B-9DD4B751788A}"/>
              </a:ext>
            </a:extLst>
          </p:cNvPr>
          <p:cNvSpPr txBox="1"/>
          <p:nvPr/>
        </p:nvSpPr>
        <p:spPr>
          <a:xfrm>
            <a:off x="9832340" y="2564853"/>
            <a:ext cx="2250440" cy="172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b="1" dirty="0">
                <a:latin typeface="Montserrat" panose="00000500000000000000" pitchFamily="2" charset="0"/>
              </a:rPr>
              <a:t>HEMIS </a:t>
            </a:r>
            <a:r>
              <a:rPr lang="en-US" dirty="0">
                <a:latin typeface="Montserrat" panose="00000500000000000000" pitchFamily="2" charset="0"/>
              </a:rPr>
              <a:t>transforms data into a </a:t>
            </a:r>
            <a:r>
              <a:rPr lang="en-US" b="1" dirty="0">
                <a:latin typeface="Montserrat" panose="00000500000000000000" pitchFamily="2" charset="0"/>
              </a:rPr>
              <a:t>strategic institutional asset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823751C8-591A-1BAA-6698-985BB498A467}"/>
              </a:ext>
            </a:extLst>
          </p:cNvPr>
          <p:cNvSpPr/>
          <p:nvPr/>
        </p:nvSpPr>
        <p:spPr>
          <a:xfrm>
            <a:off x="9453880" y="2413000"/>
            <a:ext cx="492760" cy="2032000"/>
          </a:xfrm>
          <a:prstGeom prst="righ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55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53696-ACC7-DDA9-0199-C86C5A1B5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5F9BD-5932-E0A3-9935-CA97D9A6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Strengthening HEMIS Requires More Than Technology 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51FFD5-058E-38E3-58F6-B67D08A4C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073" y="2093233"/>
            <a:ext cx="9375475" cy="74504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000" dirty="0"/>
              <a:t>Effective HEMIS depends on a combination of different elements</a:t>
            </a:r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E9190AB-21AA-842C-4DD8-CE652956B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202762"/>
              </p:ext>
            </p:extLst>
          </p:nvPr>
        </p:nvGraphicFramePr>
        <p:xfrm>
          <a:off x="1164566" y="2838280"/>
          <a:ext cx="8426092" cy="2596174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213046">
                  <a:extLst>
                    <a:ext uri="{9D8B030D-6E8A-4147-A177-3AD203B41FA5}">
                      <a16:colId xmlns:a16="http://schemas.microsoft.com/office/drawing/2014/main" val="3048030126"/>
                    </a:ext>
                  </a:extLst>
                </a:gridCol>
                <a:gridCol w="4213046">
                  <a:extLst>
                    <a:ext uri="{9D8B030D-6E8A-4147-A177-3AD203B41FA5}">
                      <a16:colId xmlns:a16="http://schemas.microsoft.com/office/drawing/2014/main" val="1976834852"/>
                    </a:ext>
                  </a:extLst>
                </a:gridCol>
              </a:tblGrid>
              <a:tr h="12939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ontserrat" panose="00000500000000000000" pitchFamily="2" charset="0"/>
                        </a:rPr>
                        <a:t>Data governance frameworks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ontserrat" panose="00000500000000000000" pitchFamily="2" charset="0"/>
                        </a:rPr>
                        <a:t>Integrated system architecture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527725"/>
                  </a:ext>
                </a:extLst>
              </a:tr>
              <a:tr h="13022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Montserrat" panose="00000500000000000000" pitchFamily="2" charset="0"/>
                        </a:rPr>
                        <a:t>Data analysis and institutional intelligence capacity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3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Montserrat" panose="00000500000000000000" pitchFamily="2" charset="0"/>
                        </a:rPr>
                        <a:t>Clear communication of insights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386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099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9F5C7-7E59-9CB5-C52F-239F8963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F494E-FC94-B5AA-71C7-B2FAF27CB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Governance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7EF099-9848-9B58-B26E-2E36511D7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31076"/>
            <a:ext cx="10324381" cy="972657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sz="2000" dirty="0"/>
              <a:t>Data governance refers to the </a:t>
            </a:r>
            <a:r>
              <a:rPr lang="en-US" sz="2000" b="1" dirty="0"/>
              <a:t>policies, roles, and processes that ensure data are accurate, secure, and consistently managed across the institution</a:t>
            </a:r>
            <a:r>
              <a:rPr lang="en-US" sz="2000" dirty="0"/>
              <a:t>. 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en-US" sz="700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B4F1C7E6-E5E9-02CB-2015-92F8CFF1D7CF}"/>
              </a:ext>
            </a:extLst>
          </p:cNvPr>
          <p:cNvSpPr txBox="1">
            <a:spLocks/>
          </p:cNvSpPr>
          <p:nvPr/>
        </p:nvSpPr>
        <p:spPr>
          <a:xfrm>
            <a:off x="933808" y="2803733"/>
            <a:ext cx="10324381" cy="29700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700" dirty="0"/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dirty="0"/>
              <a:t>Key governance mechanisms may include: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clear roles and responsibilities for data management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institutional data standards and metadata definitions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protocols for data validation and quality assurance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policies for data privacy, security, and ethical use </a:t>
            </a:r>
          </a:p>
          <a:p>
            <a:pPr fontAlgn="base">
              <a:lnSpc>
                <a:spcPct val="100000"/>
              </a:lnSpc>
            </a:pPr>
            <a:r>
              <a:rPr lang="en-US" sz="2000" dirty="0"/>
              <a:t>coordination mechanisms between institutional units that produce or manage data. 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E4173EE-21B6-AB51-DCBC-D33323542F00}"/>
              </a:ext>
            </a:extLst>
          </p:cNvPr>
          <p:cNvSpPr/>
          <p:nvPr/>
        </p:nvSpPr>
        <p:spPr>
          <a:xfrm>
            <a:off x="838197" y="2863860"/>
            <a:ext cx="10324381" cy="2909935"/>
          </a:xfrm>
          <a:prstGeom prst="roundRect">
            <a:avLst/>
          </a:prstGeom>
          <a:noFill/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96411BD1-86C8-6DF3-AC74-3ED8CBFF8C43}"/>
              </a:ext>
            </a:extLst>
          </p:cNvPr>
          <p:cNvSpPr/>
          <p:nvPr/>
        </p:nvSpPr>
        <p:spPr>
          <a:xfrm>
            <a:off x="603124" y="1882577"/>
            <a:ext cx="278927" cy="326209"/>
          </a:xfrm>
          <a:prstGeom prst="chevron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004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5F90-7524-23AB-ED95-0E8611FCB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FD76B6-967D-0650-62C6-2C2ADCB0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Architecture and Data Integration 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D2133E-49AB-CA86-6AF8-2A066DC5D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20486"/>
            <a:ext cx="4677599" cy="4113756"/>
          </a:xfrm>
        </p:spPr>
        <p:txBody>
          <a:bodyPr>
            <a:normAutofit lnSpcReduction="10000"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sz="1800" b="1" dirty="0"/>
              <a:t>Multiple information systems operate independently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student information systems 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learning management systems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finance and human resource systems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research management systems</a:t>
            </a:r>
          </a:p>
          <a:p>
            <a:pPr marL="0" indent="0" fontAlgn="base">
              <a:lnSpc>
                <a:spcPct val="120000"/>
              </a:lnSpc>
              <a:buNone/>
            </a:pPr>
            <a:endParaRPr lang="en-US" sz="16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sz="1600" dirty="0"/>
              <a:t>Institutional leaders may </a:t>
            </a:r>
            <a:r>
              <a:rPr lang="en-US" sz="1600" b="1" dirty="0"/>
              <a:t>struggle to obtain comprehensive and integrated insights</a:t>
            </a:r>
            <a:endParaRPr lang="en-US" sz="16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2747CE-E982-6801-3CB0-CC117299193A}"/>
              </a:ext>
            </a:extLst>
          </p:cNvPr>
          <p:cNvSpPr/>
          <p:nvPr/>
        </p:nvSpPr>
        <p:spPr>
          <a:xfrm>
            <a:off x="6096000" y="1683325"/>
            <a:ext cx="5212080" cy="4445779"/>
          </a:xfrm>
          <a:prstGeom prst="roundRect">
            <a:avLst/>
          </a:prstGeom>
          <a:noFill/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409FA4-96CE-E2C6-D443-B38E39C63BA1}"/>
              </a:ext>
            </a:extLst>
          </p:cNvPr>
          <p:cNvSpPr/>
          <p:nvPr/>
        </p:nvSpPr>
        <p:spPr>
          <a:xfrm>
            <a:off x="466542" y="1683324"/>
            <a:ext cx="5212080" cy="4445779"/>
          </a:xfrm>
          <a:prstGeom prst="roundRect">
            <a:avLst/>
          </a:prstGeom>
          <a:noFill/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ACA4C01-C9D2-012C-89F7-319D960D4CB1}"/>
              </a:ext>
            </a:extLst>
          </p:cNvPr>
          <p:cNvSpPr txBox="1">
            <a:spLocks/>
          </p:cNvSpPr>
          <p:nvPr/>
        </p:nvSpPr>
        <p:spPr>
          <a:xfrm>
            <a:off x="6419490" y="1920486"/>
            <a:ext cx="4648202" cy="4208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buNone/>
            </a:pPr>
            <a:r>
              <a:rPr lang="en-US" sz="1800" b="1" dirty="0" err="1"/>
              <a:t>Centralised</a:t>
            </a:r>
            <a:r>
              <a:rPr lang="en-US" sz="1800" b="1" dirty="0"/>
              <a:t> data architecture</a:t>
            </a:r>
            <a:r>
              <a:rPr lang="en-US" sz="1800" dirty="0"/>
              <a:t>: 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Data from different systems are extracted and integrated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They are stored in a central data repository</a:t>
            </a:r>
          </a:p>
          <a:p>
            <a:pPr fontAlgn="base">
              <a:lnSpc>
                <a:spcPct val="120000"/>
              </a:lnSpc>
            </a:pPr>
            <a:r>
              <a:rPr lang="en-US" sz="1800" dirty="0"/>
              <a:t>The integrated data can then be used for analysis and reporting</a:t>
            </a:r>
          </a:p>
          <a:p>
            <a:pPr marL="0" indent="0" fontAlgn="base">
              <a:lnSpc>
                <a:spcPct val="120000"/>
              </a:lnSpc>
              <a:buNone/>
            </a:pPr>
            <a:endParaRPr lang="en-US" sz="16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sz="1600" dirty="0"/>
              <a:t>Such architecture </a:t>
            </a:r>
            <a:r>
              <a:rPr lang="en-US" sz="1600" b="1" dirty="0"/>
              <a:t>allows institutions to combine data from multiple sources</a:t>
            </a:r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CE625AB-53DA-4343-7724-0055DBCADB27}"/>
              </a:ext>
            </a:extLst>
          </p:cNvPr>
          <p:cNvSpPr/>
          <p:nvPr/>
        </p:nvSpPr>
        <p:spPr>
          <a:xfrm>
            <a:off x="5725566" y="3847968"/>
            <a:ext cx="323489" cy="258792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CB674C-E330-BB08-EA01-C20EF4AABE23}"/>
              </a:ext>
            </a:extLst>
          </p:cNvPr>
          <p:cNvSpPr/>
          <p:nvPr/>
        </p:nvSpPr>
        <p:spPr>
          <a:xfrm>
            <a:off x="1975450" y="1522884"/>
            <a:ext cx="1915064" cy="320880"/>
          </a:xfrm>
          <a:prstGeom prst="roundRect">
            <a:avLst/>
          </a:prstGeom>
          <a:solidFill>
            <a:schemeClr val="accent2"/>
          </a:solidFill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</a:rPr>
              <a:t>Challenge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A88F0E-004A-08A9-33CC-FA8CCF250255}"/>
              </a:ext>
            </a:extLst>
          </p:cNvPr>
          <p:cNvSpPr/>
          <p:nvPr/>
        </p:nvSpPr>
        <p:spPr>
          <a:xfrm>
            <a:off x="7744508" y="1504745"/>
            <a:ext cx="1915064" cy="320880"/>
          </a:xfrm>
          <a:prstGeom prst="roundRect">
            <a:avLst/>
          </a:prstGeom>
          <a:solidFill>
            <a:schemeClr val="accent2"/>
          </a:solidFill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</a:rPr>
              <a:t>Solution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EF2CA1-BD34-8BD5-7179-2D8A78C9091E}"/>
              </a:ext>
            </a:extLst>
          </p:cNvPr>
          <p:cNvCxnSpPr/>
          <p:nvPr/>
        </p:nvCxnSpPr>
        <p:spPr>
          <a:xfrm>
            <a:off x="838200" y="5009073"/>
            <a:ext cx="431177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617BB8-D325-5C1D-3E6C-529EBADF6A0D}"/>
              </a:ext>
            </a:extLst>
          </p:cNvPr>
          <p:cNvCxnSpPr/>
          <p:nvPr/>
        </p:nvCxnSpPr>
        <p:spPr>
          <a:xfrm>
            <a:off x="6546155" y="4991820"/>
            <a:ext cx="431177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806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D333-1961-5562-E996-B855A6EC1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B0623-B3EB-F348-2E1F-0F6D30D1D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and Institutional Intelligence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EED3ED-CEF8-8EDB-168F-39321DEC5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sz="2000" dirty="0"/>
              <a:t>A strong HEMIS does not simply store data, it </a:t>
            </a:r>
            <a:r>
              <a:rPr lang="en-US" sz="2000" b="1" dirty="0"/>
              <a:t>supports analysis that informs institutional decision-making</a:t>
            </a:r>
            <a:r>
              <a:rPr lang="en-US" sz="2000" dirty="0"/>
              <a:t>. 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en-US" sz="2000" dirty="0"/>
          </a:p>
          <a:p>
            <a:pPr marL="0" indent="0" fontAlgn="base">
              <a:lnSpc>
                <a:spcPct val="100000"/>
              </a:lnSpc>
              <a:buNone/>
            </a:pPr>
            <a:r>
              <a:rPr lang="en-US" sz="2000" dirty="0"/>
              <a:t>Institutions increasingly use different types of analytics, such as: </a:t>
            </a:r>
          </a:p>
          <a:p>
            <a:pPr fontAlgn="base">
              <a:lnSpc>
                <a:spcPct val="100000"/>
              </a:lnSpc>
            </a:pPr>
            <a:r>
              <a:rPr lang="en-US" sz="2000" b="1" dirty="0"/>
              <a:t>descriptive </a:t>
            </a:r>
            <a:r>
              <a:rPr lang="en-US" sz="2000" dirty="0"/>
              <a:t>analytics</a:t>
            </a:r>
            <a:r>
              <a:rPr lang="en-US" sz="2000" b="1" dirty="0"/>
              <a:t> </a:t>
            </a:r>
            <a:r>
              <a:rPr lang="en-US" sz="2000" dirty="0"/>
              <a:t>to </a:t>
            </a:r>
            <a:r>
              <a:rPr lang="en-US" sz="2000" dirty="0" err="1"/>
              <a:t>summarise</a:t>
            </a:r>
            <a:r>
              <a:rPr lang="en-US" sz="2000" dirty="0"/>
              <a:t> what has happened </a:t>
            </a:r>
          </a:p>
          <a:p>
            <a:pPr fontAlgn="base">
              <a:lnSpc>
                <a:spcPct val="100000"/>
              </a:lnSpc>
            </a:pPr>
            <a:r>
              <a:rPr lang="en-US" sz="2000" b="1" dirty="0"/>
              <a:t>diagnostic </a:t>
            </a:r>
            <a:r>
              <a:rPr lang="en-US" sz="2000" dirty="0"/>
              <a:t>analytics to help explain why it happened </a:t>
            </a:r>
          </a:p>
          <a:p>
            <a:pPr fontAlgn="base">
              <a:lnSpc>
                <a:spcPct val="100000"/>
              </a:lnSpc>
            </a:pPr>
            <a:r>
              <a:rPr lang="en-US" sz="2000" b="1" dirty="0"/>
              <a:t>predictive </a:t>
            </a:r>
            <a:r>
              <a:rPr lang="en-US" sz="2000" dirty="0"/>
              <a:t>analytics to identify possible future outcomes </a:t>
            </a:r>
          </a:p>
          <a:p>
            <a:pPr fontAlgn="base">
              <a:lnSpc>
                <a:spcPct val="100000"/>
              </a:lnSpc>
            </a:pPr>
            <a:r>
              <a:rPr lang="en-US" sz="2000" b="1" dirty="0"/>
              <a:t>prescriptive </a:t>
            </a:r>
            <a:r>
              <a:rPr lang="en-US" sz="2000" dirty="0"/>
              <a:t>analytics to suggest possible actions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18837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24EDC-9BA1-8475-70BB-97BEFC180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BC14EF62-5D76-5D2E-56FC-012F5DDAE4A7}"/>
              </a:ext>
            </a:extLst>
          </p:cNvPr>
          <p:cNvSpPr/>
          <p:nvPr/>
        </p:nvSpPr>
        <p:spPr>
          <a:xfrm>
            <a:off x="8783642" y="1833116"/>
            <a:ext cx="1737360" cy="173736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E2791AF-B843-C881-24B4-D5E439D9ACD8}"/>
              </a:ext>
            </a:extLst>
          </p:cNvPr>
          <p:cNvSpPr/>
          <p:nvPr/>
        </p:nvSpPr>
        <p:spPr>
          <a:xfrm>
            <a:off x="6135162" y="1833116"/>
            <a:ext cx="1737360" cy="173736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685FFD3-8931-B6E4-6147-31629C99C1B5}"/>
              </a:ext>
            </a:extLst>
          </p:cNvPr>
          <p:cNvSpPr/>
          <p:nvPr/>
        </p:nvSpPr>
        <p:spPr>
          <a:xfrm>
            <a:off x="3486681" y="1833116"/>
            <a:ext cx="1737360" cy="173736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5AAF44-3874-4EF1-517C-D5C1C921D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 Visualisation and Communication 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F44F09-2403-7043-1E43-783308A5D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5509" y="5352472"/>
            <a:ext cx="10719909" cy="862641"/>
          </a:xfrm>
          <a:noFill/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sz="1800" dirty="0"/>
              <a:t>Effective </a:t>
            </a:r>
            <a:r>
              <a:rPr lang="en-US" sz="1800" dirty="0" err="1"/>
              <a:t>visualisation</a:t>
            </a:r>
            <a:r>
              <a:rPr lang="en-US" sz="1800" dirty="0"/>
              <a:t> helps </a:t>
            </a:r>
            <a:r>
              <a:rPr lang="en-US" sz="1800" b="1" dirty="0"/>
              <a:t>transform complex datasets into clear insights </a:t>
            </a:r>
            <a:r>
              <a:rPr lang="en-US" sz="1800" dirty="0"/>
              <a:t>that support timely decisions</a:t>
            </a:r>
          </a:p>
        </p:txBody>
      </p:sp>
      <p:pic>
        <p:nvPicPr>
          <p:cNvPr id="5" name="Graphic 4" descr="Closed book outline">
            <a:extLst>
              <a:ext uri="{FF2B5EF4-FFF2-40B4-BE49-F238E27FC236}">
                <a16:creationId xmlns:a16="http://schemas.microsoft.com/office/drawing/2014/main" id="{325C4BF2-DFBC-A215-4186-59AAAE25A7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00922" y="2244596"/>
            <a:ext cx="1005840" cy="1005840"/>
          </a:xfrm>
          <a:prstGeom prst="rect">
            <a:avLst/>
          </a:prstGeom>
        </p:spPr>
      </p:pic>
      <p:pic>
        <p:nvPicPr>
          <p:cNvPr id="9" name="Graphic 8" descr="Presentation with pie chart outline">
            <a:extLst>
              <a:ext uri="{FF2B5EF4-FFF2-40B4-BE49-F238E27FC236}">
                <a16:creationId xmlns:a16="http://schemas.microsoft.com/office/drawing/2014/main" id="{44816C6B-AAD0-1DEC-96B3-E78935BB5C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2441" y="2244596"/>
            <a:ext cx="1005840" cy="1005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B644DA-FBD3-E1CD-6D67-EF4AA799CCA6}"/>
              </a:ext>
            </a:extLst>
          </p:cNvPr>
          <p:cNvSpPr txBox="1"/>
          <p:nvPr/>
        </p:nvSpPr>
        <p:spPr>
          <a:xfrm>
            <a:off x="875509" y="3722327"/>
            <a:ext cx="1662742" cy="731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20000"/>
              </a:lnSpc>
            </a:pPr>
            <a:r>
              <a:rPr lang="en-US" dirty="0">
                <a:latin typeface="Montserrat" panose="00000500000000000000" pitchFamily="2" charset="0"/>
              </a:rPr>
              <a:t>interactive dashboards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04BBC5-0B64-904C-A3E7-FFB22C1B766E}"/>
              </a:ext>
            </a:extLst>
          </p:cNvPr>
          <p:cNvSpPr txBox="1"/>
          <p:nvPr/>
        </p:nvSpPr>
        <p:spPr>
          <a:xfrm>
            <a:off x="3593924" y="3728594"/>
            <a:ext cx="1816372" cy="1063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20000"/>
              </a:lnSpc>
            </a:pPr>
            <a:r>
              <a:rPr lang="en-US" dirty="0">
                <a:latin typeface="Montserrat" panose="00000500000000000000" pitchFamily="2" charset="0"/>
              </a:rPr>
              <a:t>institutional performance reports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C2F158-7307-E771-33B3-7B6CB6A05FA5}"/>
              </a:ext>
            </a:extLst>
          </p:cNvPr>
          <p:cNvSpPr txBox="1"/>
          <p:nvPr/>
        </p:nvSpPr>
        <p:spPr>
          <a:xfrm>
            <a:off x="6225592" y="3722327"/>
            <a:ext cx="1816372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US" dirty="0">
                <a:latin typeface="Montserrat" panose="00000500000000000000" pitchFamily="2" charset="0"/>
              </a:rPr>
              <a:t>data portals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6B8D09-98E7-B7E3-57CF-5300096A01AA}"/>
              </a:ext>
            </a:extLst>
          </p:cNvPr>
          <p:cNvSpPr txBox="1"/>
          <p:nvPr/>
        </p:nvSpPr>
        <p:spPr>
          <a:xfrm>
            <a:off x="8598077" y="3718480"/>
            <a:ext cx="2382810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20000"/>
              </a:lnSpc>
            </a:pPr>
            <a:r>
              <a:rPr lang="en-US" dirty="0">
                <a:latin typeface="Montserrat" panose="00000500000000000000" pitchFamily="2" charset="0"/>
              </a:rPr>
              <a:t>automated reporting systems</a:t>
            </a:r>
          </a:p>
        </p:txBody>
      </p:sp>
      <p:pic>
        <p:nvPicPr>
          <p:cNvPr id="17" name="Graphic 16" descr="Clipboard outline">
            <a:extLst>
              <a:ext uri="{FF2B5EF4-FFF2-40B4-BE49-F238E27FC236}">
                <a16:creationId xmlns:a16="http://schemas.microsoft.com/office/drawing/2014/main" id="{A6712E42-ECC0-3463-5F5E-270624C77F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9402" y="2234925"/>
            <a:ext cx="1005840" cy="100584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989DCA9C-319A-781E-A2E9-B872E932EF6F}"/>
              </a:ext>
            </a:extLst>
          </p:cNvPr>
          <p:cNvSpPr/>
          <p:nvPr/>
        </p:nvSpPr>
        <p:spPr>
          <a:xfrm>
            <a:off x="838200" y="1833116"/>
            <a:ext cx="1737360" cy="1737360"/>
          </a:xfrm>
          <a:prstGeom prst="ellipse">
            <a:avLst/>
          </a:prstGeom>
          <a:gradFill flip="none" rotWithShape="1">
            <a:gsLst>
              <a:gs pos="0">
                <a:srgbClr val="F9B233">
                  <a:tint val="66000"/>
                  <a:satMod val="160000"/>
                </a:srgbClr>
              </a:gs>
              <a:gs pos="50000">
                <a:srgbClr val="F9B233">
                  <a:tint val="44500"/>
                  <a:satMod val="160000"/>
                </a:srgbClr>
              </a:gs>
              <a:gs pos="100000">
                <a:srgbClr val="F9B2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Graphic 21" descr="Statistics outline">
            <a:extLst>
              <a:ext uri="{FF2B5EF4-FFF2-40B4-BE49-F238E27FC236}">
                <a16:creationId xmlns:a16="http://schemas.microsoft.com/office/drawing/2014/main" id="{2790CFB9-E1EF-297F-7726-F7A6EC9CC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3960" y="2244596"/>
            <a:ext cx="1005840" cy="1005840"/>
          </a:xfrm>
          <a:prstGeom prst="rect">
            <a:avLst/>
          </a:prstGeom>
        </p:spPr>
      </p:pic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897DC28A-90F6-711F-75A1-8C07B39A97F5}"/>
              </a:ext>
            </a:extLst>
          </p:cNvPr>
          <p:cNvSpPr/>
          <p:nvPr/>
        </p:nvSpPr>
        <p:spPr>
          <a:xfrm>
            <a:off x="655606" y="5414453"/>
            <a:ext cx="278927" cy="326209"/>
          </a:xfrm>
          <a:prstGeom prst="chevron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4547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97A01-6989-9765-785A-6C5F8DB29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B246F-99E8-8BC1-2A38-A15F57E16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Reflection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D184B3-8F33-821D-973F-50AC0751C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1251"/>
            <a:ext cx="10252168" cy="3873972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sz="2400" dirty="0"/>
              <a:t>Which of these areas represents the greatest opportunity for strengthening HEMIS in your institution? 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en-US" sz="2400" dirty="0"/>
          </a:p>
          <a:p>
            <a:pPr marL="0" indent="0" fontAlgn="base">
              <a:lnSpc>
                <a:spcPct val="100000"/>
              </a:lnSpc>
              <a:buNone/>
            </a:pPr>
            <a:r>
              <a:rPr lang="en-US" sz="2400" dirty="0"/>
              <a:t>Is it: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improving data governance?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integrating multiple institutional systems?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developing stronger analytical capacity?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or improving data dashboards and reporting tools? </a:t>
            </a:r>
          </a:p>
        </p:txBody>
      </p:sp>
    </p:spTree>
    <p:extLst>
      <p:ext uri="{BB962C8B-B14F-4D97-AF65-F5344CB8AC3E}">
        <p14:creationId xmlns:p14="http://schemas.microsoft.com/office/powerpoint/2010/main" val="6752496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55EE3-7E08-368F-9045-635CC94CF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EE476-EA39-7989-B4E4-644D1276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Exercise 3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027E53-9223-D3B6-E1CF-32FC196CCA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6" y="1920513"/>
            <a:ext cx="9987951" cy="3879395"/>
          </a:xfrm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</a:pPr>
            <a:r>
              <a:rPr lang="en-US" sz="2400" dirty="0"/>
              <a:t>Revisit the capacity gaps identified earlier.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Identify possible technological and organizational solutions that could address these gaps. </a:t>
            </a:r>
          </a:p>
          <a:p>
            <a:pPr fontAlgn="base">
              <a:lnSpc>
                <a:spcPct val="100000"/>
              </a:lnSpc>
            </a:pPr>
            <a:r>
              <a:rPr lang="en-US" sz="2400" dirty="0"/>
              <a:t>Consider solutions such as new tools, staff training, improved governance frameworks, or revised institutional processes. </a:t>
            </a:r>
          </a:p>
        </p:txBody>
      </p:sp>
    </p:spTree>
    <p:extLst>
      <p:ext uri="{BB962C8B-B14F-4D97-AF65-F5344CB8AC3E}">
        <p14:creationId xmlns:p14="http://schemas.microsoft.com/office/powerpoint/2010/main" val="1170182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15C85-38E2-1FE7-308F-4B2688D22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3CB609DD-1788-E050-3246-178186D9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5294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0D25CCCD-CCCF-CA49-0286-62DE84C64ECE}"/>
              </a:ext>
            </a:extLst>
          </p:cNvPr>
          <p:cNvSpPr txBox="1">
            <a:spLocks/>
          </p:cNvSpPr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THANK YOU!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E941A2-2199-AAF0-0E8D-43579C952B83}"/>
              </a:ext>
            </a:extLst>
          </p:cNvPr>
          <p:cNvSpPr txBox="1">
            <a:spLocks/>
          </p:cNvSpPr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sz="2000" b="0" dirty="0"/>
              <a:t>More </a:t>
            </a:r>
            <a:r>
              <a:rPr lang="es-ES" sz="2000" b="0" dirty="0" err="1"/>
              <a:t>information</a:t>
            </a:r>
            <a:r>
              <a:rPr lang="es-ES" sz="2000" b="0" dirty="0"/>
              <a:t> at</a:t>
            </a:r>
          </a:p>
          <a:p>
            <a:endParaRPr lang="es-ES" sz="2000" b="0" dirty="0"/>
          </a:p>
          <a:p>
            <a:r>
              <a:rPr lang="es-ES" sz="2000" dirty="0"/>
              <a:t>www.haqaa3.obreal.org</a:t>
            </a:r>
          </a:p>
        </p:txBody>
      </p:sp>
    </p:spTree>
    <p:extLst>
      <p:ext uri="{BB962C8B-B14F-4D97-AF65-F5344CB8AC3E}">
        <p14:creationId xmlns:p14="http://schemas.microsoft.com/office/powerpoint/2010/main" val="3020021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A295F-CCF4-58E9-4FF2-53913BBBB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FC388-99CA-530A-92DB-3FCD8461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/>
              <a:t>5. Implementing </a:t>
            </a:r>
            <a:r>
              <a:rPr lang="en-US" dirty="0"/>
              <a:t>and Sustaining Improvements in Institutional HEMIS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064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F427-A8F4-8733-821A-01BEAD0F3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3662B-DA77-3C5E-F248-725725C9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 </a:t>
            </a:r>
            <a:r>
              <a:rPr lang="en-US"/>
              <a:t>Data Governance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EB9F5A-5665-32A7-CD1B-733F6C2F7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000" dirty="0"/>
              <a:t>Institutions need clarity on three key questions: </a:t>
            </a:r>
          </a:p>
          <a:p>
            <a:pPr fontAlgn="base"/>
            <a:r>
              <a:rPr lang="en-US" sz="2000" dirty="0"/>
              <a:t>Who owns the data? </a:t>
            </a:r>
          </a:p>
          <a:p>
            <a:pPr fontAlgn="base"/>
            <a:r>
              <a:rPr lang="en-US" sz="2000" dirty="0"/>
              <a:t>Who manages the systems? </a:t>
            </a:r>
          </a:p>
          <a:p>
            <a:pPr fontAlgn="base"/>
            <a:r>
              <a:rPr lang="en-US" sz="2000" dirty="0"/>
              <a:t>Who ensures data quality and reporting standards?</a:t>
            </a:r>
          </a:p>
        </p:txBody>
      </p:sp>
    </p:spTree>
    <p:extLst>
      <p:ext uri="{BB962C8B-B14F-4D97-AF65-F5344CB8AC3E}">
        <p14:creationId xmlns:p14="http://schemas.microsoft.com/office/powerpoint/2010/main" val="154518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43D21-8ED0-F94A-CEB2-97E90A465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0358B-9274-C936-B524-97710B305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HEMIS and Why It Matters 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558B0B-B629-D3C4-3194-6F1B7227C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5470"/>
            <a:ext cx="9970698" cy="206565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A </a:t>
            </a:r>
            <a:r>
              <a:rPr lang="en-US" sz="2000" b="1" dirty="0"/>
              <a:t>Higher Education Management Information System</a:t>
            </a:r>
            <a:r>
              <a:rPr lang="en-US" sz="2000" dirty="0"/>
              <a:t>, or HEMIS, is an integrated system used by institutions to </a:t>
            </a:r>
            <a:r>
              <a:rPr lang="en-US" sz="2000" b="1" dirty="0"/>
              <a:t>collect, process, manage, </a:t>
            </a:r>
            <a:r>
              <a:rPr lang="en-US" sz="2000" b="1" dirty="0" err="1"/>
              <a:t>analyse</a:t>
            </a:r>
            <a:r>
              <a:rPr lang="en-US" sz="2000" b="1" dirty="0"/>
              <a:t>, and disseminate institutional data.</a:t>
            </a:r>
            <a:br>
              <a:rPr lang="en-US" sz="2000" b="1" dirty="0"/>
            </a:b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HEMIS typically includes information such as:</a:t>
            </a:r>
          </a:p>
          <a:p>
            <a:endParaRPr lang="en-US" sz="2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8D9DB-2DE1-249B-9592-742E1F9259D3}"/>
              </a:ext>
            </a:extLst>
          </p:cNvPr>
          <p:cNvGrpSpPr/>
          <p:nvPr/>
        </p:nvGrpSpPr>
        <p:grpSpPr>
          <a:xfrm>
            <a:off x="965201" y="3810480"/>
            <a:ext cx="1943071" cy="1144374"/>
            <a:chOff x="1468368" y="4207565"/>
            <a:chExt cx="2481179" cy="148916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32ACEA-1F07-A5B6-87B9-8AF2A348A25C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D3CEFBD-1200-37E2-3C67-F7B82C29927E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Student enrollment data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D3EA626-E046-8176-B49D-003A9E74EEC2}"/>
              </a:ext>
            </a:extLst>
          </p:cNvPr>
          <p:cNvGrpSpPr/>
          <p:nvPr/>
        </p:nvGrpSpPr>
        <p:grpSpPr>
          <a:xfrm>
            <a:off x="2128577" y="5213564"/>
            <a:ext cx="1943071" cy="1144374"/>
            <a:chOff x="1468368" y="4207565"/>
            <a:chExt cx="2481179" cy="148916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94D7D89-6828-1A4A-7033-373E1C36C285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95E9FFA-AF22-B0DF-9A9D-513E194ED20C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LMS data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2F657C-0216-5159-C33D-5E4DCD820AB3}"/>
              </a:ext>
            </a:extLst>
          </p:cNvPr>
          <p:cNvGrpSpPr/>
          <p:nvPr/>
        </p:nvGrpSpPr>
        <p:grpSpPr>
          <a:xfrm>
            <a:off x="3485708" y="3810480"/>
            <a:ext cx="1943071" cy="1144374"/>
            <a:chOff x="1468368" y="4207565"/>
            <a:chExt cx="2481179" cy="148916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9471B5A-955B-463B-4706-707AA283F20F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8A9E1EA-DAFE-B911-0E80-20905CCC928E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Staff data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9A2F8D-5F28-48C8-23E6-B5AA0598F504}"/>
              </a:ext>
            </a:extLst>
          </p:cNvPr>
          <p:cNvGrpSpPr/>
          <p:nvPr/>
        </p:nvGrpSpPr>
        <p:grpSpPr>
          <a:xfrm>
            <a:off x="6006215" y="3810480"/>
            <a:ext cx="1943071" cy="1144374"/>
            <a:chOff x="1468368" y="4207565"/>
            <a:chExt cx="2481179" cy="148916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3BBBEF-193B-31B6-CBE4-146BDEC3C8C6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97F77B-1E87-293E-D937-63395C94EE12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Alumni data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78059E-B1F7-F2A4-C54F-63828C803957}"/>
              </a:ext>
            </a:extLst>
          </p:cNvPr>
          <p:cNvGrpSpPr/>
          <p:nvPr/>
        </p:nvGrpSpPr>
        <p:grpSpPr>
          <a:xfrm>
            <a:off x="8526722" y="3810480"/>
            <a:ext cx="1943071" cy="1144374"/>
            <a:chOff x="1468368" y="4207565"/>
            <a:chExt cx="2481179" cy="14891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D7EF15-43AB-42E0-5AAF-A0F670A11F33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3AC7111-C27C-1806-1FB3-7CE64EB50F84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Course information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80EC4A-8029-B2AE-57B0-8C406A8C4492}"/>
              </a:ext>
            </a:extLst>
          </p:cNvPr>
          <p:cNvGrpSpPr/>
          <p:nvPr/>
        </p:nvGrpSpPr>
        <p:grpSpPr>
          <a:xfrm>
            <a:off x="4681249" y="5213564"/>
            <a:ext cx="1943071" cy="1144374"/>
            <a:chOff x="1468368" y="4207565"/>
            <a:chExt cx="2481179" cy="14891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A5AE9-BA70-5FA0-DA56-AA9A523283FE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649822C-1D55-FEF8-A891-859DE1D0E590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Resources and infrastructure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849086-F034-5F92-E6A5-20120E5D65C8}"/>
              </a:ext>
            </a:extLst>
          </p:cNvPr>
          <p:cNvGrpSpPr/>
          <p:nvPr/>
        </p:nvGrpSpPr>
        <p:grpSpPr>
          <a:xfrm>
            <a:off x="7233920" y="5213564"/>
            <a:ext cx="1943071" cy="1144374"/>
            <a:chOff x="1468368" y="4207565"/>
            <a:chExt cx="2481179" cy="148916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D713458-46D9-A7E5-0031-8DC698CA92B0}"/>
                </a:ext>
              </a:extLst>
            </p:cNvPr>
            <p:cNvSpPr/>
            <p:nvPr/>
          </p:nvSpPr>
          <p:spPr>
            <a:xfrm>
              <a:off x="1468368" y="4207565"/>
              <a:ext cx="152608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latin typeface="Montserrat" panose="00000500000000000000" pitchFamily="2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21D1B41-B707-47A4-81C6-622154B45135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US" dirty="0">
                  <a:solidFill>
                    <a:schemeClr val="tx1"/>
                  </a:solidFill>
                  <a:latin typeface="Montserrat" panose="00000500000000000000" pitchFamily="2" charset="0"/>
                </a:rPr>
                <a:t>Financial and operational indicators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2258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DA17-350D-4DC5-40AB-BC8CE6300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C4D07-B0FF-3918-466F-D304315FA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 Data Governance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5D66A1-9E69-4A3F-91CB-ECDE4193D5EA}"/>
              </a:ext>
            </a:extLst>
          </p:cNvPr>
          <p:cNvGrpSpPr/>
          <p:nvPr/>
        </p:nvGrpSpPr>
        <p:grpSpPr>
          <a:xfrm>
            <a:off x="1081974" y="1862986"/>
            <a:ext cx="3882002" cy="2013053"/>
            <a:chOff x="1548254" y="4207565"/>
            <a:chExt cx="2401293" cy="14891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D490BD4-9F89-0308-FB43-EAAA7917F8B4}"/>
                </a:ext>
              </a:extLst>
            </p:cNvPr>
            <p:cNvSpPr/>
            <p:nvPr/>
          </p:nvSpPr>
          <p:spPr>
            <a:xfrm>
              <a:off x="1548254" y="4207565"/>
              <a:ext cx="72722" cy="14891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latin typeface="Montserrat" panose="000005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47BEC15-4BB0-AB6A-4E47-3E97A8379639}"/>
                </a:ext>
              </a:extLst>
            </p:cNvPr>
            <p:cNvSpPr/>
            <p:nvPr/>
          </p:nvSpPr>
          <p:spPr>
            <a:xfrm>
              <a:off x="1620976" y="4207565"/>
              <a:ext cx="2328571" cy="1489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>
                  <a:solidFill>
                    <a:schemeClr val="tx1"/>
                  </a:solidFill>
                  <a:latin typeface="Montserrat" panose="00000500000000000000" pitchFamily="2" charset="0"/>
                </a:rPr>
                <a:t>Executive Oversight</a:t>
              </a:r>
            </a:p>
            <a:p>
              <a:endParaRPr lang="en-US" sz="2000" b="1" dirty="0">
                <a:solidFill>
                  <a:schemeClr val="tx1"/>
                </a:solidFill>
                <a:latin typeface="Montserrat" panose="00000500000000000000" pitchFamily="2" charset="0"/>
              </a:endParaRPr>
            </a:p>
            <a:p>
              <a:r>
                <a:rPr lang="en-US" sz="20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Deputy Vice-Chancellor or Registrar level</a:t>
              </a:r>
            </a:p>
            <a:p>
              <a:pPr algn="ctr"/>
              <a:endParaRPr lang="en-US" sz="2000" dirty="0">
                <a:solidFill>
                  <a:schemeClr val="tx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02EA1E3-0A91-403F-6DAA-7DDE9CF3193A}"/>
              </a:ext>
            </a:extLst>
          </p:cNvPr>
          <p:cNvSpPr/>
          <p:nvPr/>
        </p:nvSpPr>
        <p:spPr>
          <a:xfrm>
            <a:off x="1081974" y="4286146"/>
            <a:ext cx="190059" cy="201305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038B2-D811-37E2-C558-FC25DFB47B84}"/>
              </a:ext>
            </a:extLst>
          </p:cNvPr>
          <p:cNvSpPr/>
          <p:nvPr/>
        </p:nvSpPr>
        <p:spPr>
          <a:xfrm>
            <a:off x="1199539" y="4286146"/>
            <a:ext cx="3749040" cy="2013053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IT Department</a:t>
            </a:r>
          </a:p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dirty="0">
                <a:latin typeface="Montserrat" panose="00000500000000000000" pitchFamily="2" charset="0"/>
              </a:rPr>
              <a:t>Responsible for system infrastructure</a:t>
            </a: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B090C9-535B-6935-9A94-638E8D07A466}"/>
              </a:ext>
            </a:extLst>
          </p:cNvPr>
          <p:cNvSpPr/>
          <p:nvPr/>
        </p:nvSpPr>
        <p:spPr>
          <a:xfrm>
            <a:off x="5725653" y="1815892"/>
            <a:ext cx="282945" cy="201305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9115FE-B9F4-F049-54D1-71FDA54B962E}"/>
              </a:ext>
            </a:extLst>
          </p:cNvPr>
          <p:cNvSpPr/>
          <p:nvPr/>
        </p:nvSpPr>
        <p:spPr>
          <a:xfrm>
            <a:off x="5843218" y="1815892"/>
            <a:ext cx="3691942" cy="201305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Planning Office</a:t>
            </a:r>
          </a:p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Responsible for coordination of data analysis</a:t>
            </a: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873491-58EB-549F-AF3D-C983B8508921}"/>
              </a:ext>
            </a:extLst>
          </p:cNvPr>
          <p:cNvSpPr/>
          <p:nvPr/>
        </p:nvSpPr>
        <p:spPr>
          <a:xfrm>
            <a:off x="5725653" y="4239052"/>
            <a:ext cx="282945" cy="201305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AAE137-90E0-AE04-AEFC-8743BEE3C790}"/>
              </a:ext>
            </a:extLst>
          </p:cNvPr>
          <p:cNvSpPr/>
          <p:nvPr/>
        </p:nvSpPr>
        <p:spPr>
          <a:xfrm>
            <a:off x="5843218" y="4239052"/>
            <a:ext cx="3691942" cy="201305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Faculty &amp; Administration Units</a:t>
            </a: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Responsible for capturing and validating data</a:t>
            </a:r>
          </a:p>
          <a:p>
            <a:endParaRPr lang="en-US" sz="20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Graphic 33" descr="Circles with lines outline">
            <a:extLst>
              <a:ext uri="{FF2B5EF4-FFF2-40B4-BE49-F238E27FC236}">
                <a16:creationId xmlns:a16="http://schemas.microsoft.com/office/drawing/2014/main" id="{34AC5603-36BF-4661-B608-6ED7904847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80357" y="36238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061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19241-4BEE-A052-2200-87220BF74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CCAE61-3040-C903-EC46-E386E805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Reflective Exercise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44F681-0C87-74A6-16BB-9D5CA853B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400" b="1" dirty="0"/>
              <a:t>Who currently coordinates institutional data governance in your university?</a:t>
            </a:r>
            <a:r>
              <a:rPr lang="en-US" sz="2400" dirty="0"/>
              <a:t> </a:t>
            </a:r>
          </a:p>
          <a:p>
            <a:pPr marL="0" indent="0" fontAlgn="base">
              <a:buNone/>
            </a:pPr>
            <a:endParaRPr lang="en-US" sz="2400" dirty="0"/>
          </a:p>
          <a:p>
            <a:pPr marL="0" indent="0" fontAlgn="base">
              <a:buNone/>
            </a:pPr>
            <a:r>
              <a:rPr lang="en-US" sz="2400" dirty="0"/>
              <a:t>Is responsibility clearly defined, or</a:t>
            </a:r>
            <a:r>
              <a:rPr lang="en-US" sz="2400" b="1" dirty="0"/>
              <a:t> </a:t>
            </a:r>
            <a:r>
              <a:rPr lang="en-US" sz="2400" dirty="0"/>
              <a:t>spread across multiple units?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11101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A1F98-0B29-AD1B-8723-ADBC72969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5545C-2357-DBD4-2E93-88F357EBC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Strengthening Data Quality Processes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0C12D35-7B61-9034-C556-9894E8332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3113" y="4211570"/>
            <a:ext cx="2343554" cy="25736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Automated error checks </a:t>
            </a:r>
          </a:p>
          <a:p>
            <a:pPr>
              <a:lnSpc>
                <a:spcPct val="100000"/>
              </a:lnSpc>
            </a:pPr>
            <a:r>
              <a:rPr lang="en-US" sz="1800" dirty="0" err="1"/>
              <a:t>Standardised</a:t>
            </a:r>
            <a:r>
              <a:rPr lang="en-US" sz="1800" dirty="0"/>
              <a:t>       input fields 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Verification workflows </a:t>
            </a:r>
          </a:p>
        </p:txBody>
      </p:sp>
      <p:sp>
        <p:nvSpPr>
          <p:cNvPr id="18" name="Content Placeholder 16">
            <a:extLst>
              <a:ext uri="{FF2B5EF4-FFF2-40B4-BE49-F238E27FC236}">
                <a16:creationId xmlns:a16="http://schemas.microsoft.com/office/drawing/2014/main" id="{3C366DB2-A098-0541-9F1C-B3F1EDD9AF22}"/>
              </a:ext>
            </a:extLst>
          </p:cNvPr>
          <p:cNvSpPr txBox="1">
            <a:spLocks/>
          </p:cNvSpPr>
          <p:nvPr/>
        </p:nvSpPr>
        <p:spPr>
          <a:xfrm>
            <a:off x="3875622" y="4211570"/>
            <a:ext cx="2443966" cy="2573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>
                <a:latin typeface="Montserrat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>
                <a:latin typeface="Montserrat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>
                <a:latin typeface="Montserrat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</a:pPr>
            <a:r>
              <a:rPr lang="en-US" sz="1800" dirty="0"/>
              <a:t>What counts as active student enrolment? 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How is research output defined? 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What qualifies as third-stream income?</a:t>
            </a:r>
          </a:p>
        </p:txBody>
      </p:sp>
      <p:sp>
        <p:nvSpPr>
          <p:cNvPr id="27" name="Content Placeholder 16">
            <a:extLst>
              <a:ext uri="{FF2B5EF4-FFF2-40B4-BE49-F238E27FC236}">
                <a16:creationId xmlns:a16="http://schemas.microsoft.com/office/drawing/2014/main" id="{3A9737C1-599C-479D-53D4-278961D4E6A7}"/>
              </a:ext>
            </a:extLst>
          </p:cNvPr>
          <p:cNvSpPr txBox="1">
            <a:spLocks/>
          </p:cNvSpPr>
          <p:nvPr/>
        </p:nvSpPr>
        <p:spPr>
          <a:xfrm>
            <a:off x="6804627" y="4190608"/>
            <a:ext cx="2333400" cy="2573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>
                <a:latin typeface="Montserrat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>
                <a:latin typeface="Montserrat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>
                <a:latin typeface="Montserrat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</a:pPr>
            <a:r>
              <a:rPr lang="en-US" sz="1800" dirty="0"/>
              <a:t>Verifying accuracy 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Ensuring timely     submission 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Resolving discrepancies 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A03D409-136D-6E23-690A-5C17DEB57062}"/>
              </a:ext>
            </a:extLst>
          </p:cNvPr>
          <p:cNvSpPr/>
          <p:nvPr/>
        </p:nvSpPr>
        <p:spPr>
          <a:xfrm>
            <a:off x="963114" y="2622430"/>
            <a:ext cx="2343554" cy="4120956"/>
          </a:xfrm>
          <a:prstGeom prst="roundRect">
            <a:avLst/>
          </a:prstGeom>
          <a:noFill/>
          <a:ln w="28575">
            <a:solidFill>
              <a:srgbClr val="EE6B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B46BAF-F963-3AE4-D4A3-09BD5F00FA82}"/>
              </a:ext>
            </a:extLst>
          </p:cNvPr>
          <p:cNvGrpSpPr>
            <a:grpSpLocks noChangeAspect="1"/>
          </p:cNvGrpSpPr>
          <p:nvPr/>
        </p:nvGrpSpPr>
        <p:grpSpPr>
          <a:xfrm>
            <a:off x="860897" y="1566153"/>
            <a:ext cx="2547982" cy="2573654"/>
            <a:chOff x="5818134" y="3281631"/>
            <a:chExt cx="1443205" cy="1525763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1487332-3EC5-11EF-D244-E1130DB0C60C}"/>
                </a:ext>
              </a:extLst>
            </p:cNvPr>
            <p:cNvSpPr/>
            <p:nvPr/>
          </p:nvSpPr>
          <p:spPr>
            <a:xfrm rot="5400000">
              <a:off x="5776856" y="338080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2"/>
            </a:solidFill>
            <a:ln w="38100">
              <a:solidFill>
                <a:srgbClr val="ED6A2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t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1" name="Hexagon 4">
              <a:extLst>
                <a:ext uri="{FF2B5EF4-FFF2-40B4-BE49-F238E27FC236}">
                  <a16:creationId xmlns:a16="http://schemas.microsoft.com/office/drawing/2014/main" id="{434E3BA7-23FC-1D6E-E960-12EA989FE752}"/>
                </a:ext>
              </a:extLst>
            </p:cNvPr>
            <p:cNvSpPr txBox="1"/>
            <p:nvPr/>
          </p:nvSpPr>
          <p:spPr>
            <a:xfrm>
              <a:off x="5818134" y="3519398"/>
              <a:ext cx="1443205" cy="1050232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</a:lstStyle>
            <a:p>
              <a:pPr algn="ctr"/>
              <a:r>
                <a:rPr lang="en-US" sz="20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Data validation procedures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F989D69-F8D9-F724-3105-69461810FFF5}"/>
              </a:ext>
            </a:extLst>
          </p:cNvPr>
          <p:cNvSpPr/>
          <p:nvPr/>
        </p:nvSpPr>
        <p:spPr>
          <a:xfrm>
            <a:off x="3875623" y="2771976"/>
            <a:ext cx="2343554" cy="3971410"/>
          </a:xfrm>
          <a:prstGeom prst="roundRect">
            <a:avLst/>
          </a:prstGeom>
          <a:noFill/>
          <a:ln w="28575">
            <a:solidFill>
              <a:srgbClr val="EE6B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991FAB-DEA3-4AC8-64D8-CC40534A2DE5}"/>
              </a:ext>
            </a:extLst>
          </p:cNvPr>
          <p:cNvGrpSpPr>
            <a:grpSpLocks noChangeAspect="1"/>
          </p:cNvGrpSpPr>
          <p:nvPr/>
        </p:nvGrpSpPr>
        <p:grpSpPr>
          <a:xfrm>
            <a:off x="3775212" y="1566153"/>
            <a:ext cx="2547982" cy="2573654"/>
            <a:chOff x="5818134" y="3281631"/>
            <a:chExt cx="1443205" cy="1525763"/>
          </a:xfrm>
        </p:grpSpPr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644DB218-A243-3EFC-CAAD-A5D20E0121D1}"/>
                </a:ext>
              </a:extLst>
            </p:cNvPr>
            <p:cNvSpPr/>
            <p:nvPr/>
          </p:nvSpPr>
          <p:spPr>
            <a:xfrm rot="5400000">
              <a:off x="5776856" y="338080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2"/>
            </a:solidFill>
            <a:ln w="38100">
              <a:solidFill>
                <a:srgbClr val="ED6A2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t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2" name="Hexagon 4">
              <a:extLst>
                <a:ext uri="{FF2B5EF4-FFF2-40B4-BE49-F238E27FC236}">
                  <a16:creationId xmlns:a16="http://schemas.microsoft.com/office/drawing/2014/main" id="{758E7DD5-9972-CAC0-FB52-80A499E201B9}"/>
                </a:ext>
              </a:extLst>
            </p:cNvPr>
            <p:cNvSpPr txBox="1"/>
            <p:nvPr/>
          </p:nvSpPr>
          <p:spPr>
            <a:xfrm>
              <a:off x="5818134" y="3519398"/>
              <a:ext cx="1443205" cy="1050232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</a:lstStyle>
            <a:p>
              <a:pPr algn="ctr"/>
              <a:r>
                <a:rPr lang="en-US" sz="20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Data standards and definitions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1EDFCD1-95FB-5D13-DCC9-E066C97D04C9}"/>
              </a:ext>
            </a:extLst>
          </p:cNvPr>
          <p:cNvSpPr/>
          <p:nvPr/>
        </p:nvSpPr>
        <p:spPr>
          <a:xfrm>
            <a:off x="6794473" y="2771976"/>
            <a:ext cx="2343554" cy="3971410"/>
          </a:xfrm>
          <a:prstGeom prst="roundRect">
            <a:avLst/>
          </a:prstGeom>
          <a:noFill/>
          <a:ln w="28575">
            <a:solidFill>
              <a:srgbClr val="EE6B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53280AE-9A4E-4AC2-51AD-A2DA56B6AD25}"/>
              </a:ext>
            </a:extLst>
          </p:cNvPr>
          <p:cNvGrpSpPr>
            <a:grpSpLocks noChangeAspect="1"/>
          </p:cNvGrpSpPr>
          <p:nvPr/>
        </p:nvGrpSpPr>
        <p:grpSpPr>
          <a:xfrm>
            <a:off x="6692259" y="1566154"/>
            <a:ext cx="2547982" cy="2573654"/>
            <a:chOff x="5818134" y="3281631"/>
            <a:chExt cx="1443205" cy="1525763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5600DE3D-506B-772F-2C67-FFAC56DEAF41}"/>
                </a:ext>
              </a:extLst>
            </p:cNvPr>
            <p:cNvSpPr/>
            <p:nvPr/>
          </p:nvSpPr>
          <p:spPr>
            <a:xfrm rot="5400000">
              <a:off x="5776856" y="338080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2"/>
            </a:solidFill>
            <a:ln w="38100">
              <a:solidFill>
                <a:srgbClr val="ED6A2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t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6" name="Hexagon 4">
              <a:extLst>
                <a:ext uri="{FF2B5EF4-FFF2-40B4-BE49-F238E27FC236}">
                  <a16:creationId xmlns:a16="http://schemas.microsoft.com/office/drawing/2014/main" id="{AC54E99B-6638-33EB-4C4F-0C10A9473084}"/>
                </a:ext>
              </a:extLst>
            </p:cNvPr>
            <p:cNvSpPr txBox="1"/>
            <p:nvPr/>
          </p:nvSpPr>
          <p:spPr>
            <a:xfrm>
              <a:off x="5818134" y="3519398"/>
              <a:ext cx="1443205" cy="1050232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ES"/>
              </a:defPPr>
            </a:lstStyle>
            <a:p>
              <a:pPr algn="ctr"/>
              <a:r>
                <a:rPr lang="en-US" sz="20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Responsibility for data accuracy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1269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8117-15E8-7745-4F1E-EF6B73A9B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3426B-E6B6-BD32-41CF-0D7D007A3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Institutional Data Culture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9B5825-81CA-AD3D-ED15-19A94A9ED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24025"/>
            <a:ext cx="9970698" cy="85253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000" dirty="0"/>
              <a:t>Institutions should encourage data-informed leadership by: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F130F-8345-F3AC-801D-2DA29138E565}"/>
              </a:ext>
            </a:extLst>
          </p:cNvPr>
          <p:cNvSpPr txBox="1"/>
          <p:nvPr/>
        </p:nvSpPr>
        <p:spPr>
          <a:xfrm>
            <a:off x="974425" y="5229726"/>
            <a:ext cx="10243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en-US" sz="2000" dirty="0">
                <a:latin typeface="Montserrat" pitchFamily="2" charset="0"/>
              </a:rPr>
              <a:t>When leaders regularly use data, the demand for high-quality information increases across the institution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2A899C2-B420-CEBF-C6DA-A67D82F30B1F}"/>
              </a:ext>
            </a:extLst>
          </p:cNvPr>
          <p:cNvSpPr/>
          <p:nvPr/>
        </p:nvSpPr>
        <p:spPr>
          <a:xfrm>
            <a:off x="1016000" y="2322561"/>
            <a:ext cx="543512" cy="503507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23FB5E-FE94-F3A9-5125-A9E43FE1D479}"/>
              </a:ext>
            </a:extLst>
          </p:cNvPr>
          <p:cNvSpPr txBox="1"/>
          <p:nvPr/>
        </p:nvSpPr>
        <p:spPr>
          <a:xfrm>
            <a:off x="1559512" y="2374924"/>
            <a:ext cx="838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000" dirty="0">
                <a:latin typeface="Montserrat" panose="00000500000000000000" pitchFamily="2" charset="0"/>
              </a:rPr>
              <a:t>integrating </a:t>
            </a:r>
            <a:r>
              <a:rPr lang="en-US" sz="2000" b="1" dirty="0">
                <a:latin typeface="Montserrat" panose="00000500000000000000" pitchFamily="2" charset="0"/>
              </a:rPr>
              <a:t>dashboards</a:t>
            </a:r>
            <a:r>
              <a:rPr lang="en-US" sz="2000" dirty="0">
                <a:latin typeface="Montserrat" panose="00000500000000000000" pitchFamily="2" charset="0"/>
              </a:rPr>
              <a:t> into management meetings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1FA4D6E-D7D4-DEE1-2ACA-7766E86DB5D0}"/>
              </a:ext>
            </a:extLst>
          </p:cNvPr>
          <p:cNvSpPr/>
          <p:nvPr/>
        </p:nvSpPr>
        <p:spPr>
          <a:xfrm>
            <a:off x="1016000" y="3117318"/>
            <a:ext cx="543512" cy="503507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2506861-427B-396C-DFF0-1340685E28D5}"/>
              </a:ext>
            </a:extLst>
          </p:cNvPr>
          <p:cNvSpPr/>
          <p:nvPr/>
        </p:nvSpPr>
        <p:spPr>
          <a:xfrm>
            <a:off x="1021032" y="3891756"/>
            <a:ext cx="543512" cy="503507"/>
          </a:xfrm>
          <a:prstGeom prst="rightArrow">
            <a:avLst/>
          </a:prstGeom>
          <a:solidFill>
            <a:srgbClr val="EE6B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7B9BD3-DC48-C5F6-9CC7-6390BA1673F6}"/>
              </a:ext>
            </a:extLst>
          </p:cNvPr>
          <p:cNvSpPr txBox="1"/>
          <p:nvPr/>
        </p:nvSpPr>
        <p:spPr>
          <a:xfrm>
            <a:off x="1559511" y="3925852"/>
            <a:ext cx="95218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000" dirty="0">
                <a:latin typeface="Montserrat" panose="00000500000000000000" pitchFamily="2" charset="0"/>
              </a:rPr>
              <a:t>encouraging faculties to monitor their own </a:t>
            </a:r>
            <a:r>
              <a:rPr lang="en-US" sz="2000" b="1" dirty="0">
                <a:latin typeface="Montserrat" panose="00000500000000000000" pitchFamily="2" charset="0"/>
              </a:rPr>
              <a:t>performance indicators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C1568C-429F-9A42-1DFA-413F8D630669}"/>
              </a:ext>
            </a:extLst>
          </p:cNvPr>
          <p:cNvSpPr txBox="1"/>
          <p:nvPr/>
        </p:nvSpPr>
        <p:spPr>
          <a:xfrm>
            <a:off x="1559512" y="315038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000" dirty="0">
                <a:latin typeface="Montserrat" panose="00000500000000000000" pitchFamily="2" charset="0"/>
              </a:rPr>
              <a:t>providing </a:t>
            </a:r>
            <a:r>
              <a:rPr lang="en-US" sz="2000" b="1" dirty="0">
                <a:latin typeface="Montserrat" panose="00000500000000000000" pitchFamily="2" charset="0"/>
              </a:rPr>
              <a:t>training</a:t>
            </a:r>
            <a:r>
              <a:rPr lang="en-US" sz="2000" dirty="0">
                <a:latin typeface="Montserrat" panose="00000500000000000000" pitchFamily="2" charset="0"/>
              </a:rPr>
              <a:t> in data interpretation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163CE11-6A2B-7504-426D-FB038A824972}"/>
              </a:ext>
            </a:extLst>
          </p:cNvPr>
          <p:cNvSpPr/>
          <p:nvPr/>
        </p:nvSpPr>
        <p:spPr>
          <a:xfrm>
            <a:off x="838199" y="5131051"/>
            <a:ext cx="10243149" cy="905236"/>
          </a:xfrm>
          <a:prstGeom prst="roundRect">
            <a:avLst/>
          </a:prstGeom>
          <a:noFill/>
          <a:ln w="28575">
            <a:solidFill>
              <a:srgbClr val="F57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078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F3BB6-9D8F-22FB-92A7-1D0CD3AFF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647C2-0F6D-8AF3-99EA-2E156B5D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 Reflection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DE973C-08DD-3064-E657-11FB1EAB9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7069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How often are institutional data dashboards used in decision-making meetings at your university? </a:t>
            </a:r>
          </a:p>
        </p:txBody>
      </p:sp>
    </p:spTree>
    <p:extLst>
      <p:ext uri="{BB962C8B-B14F-4D97-AF65-F5344CB8AC3E}">
        <p14:creationId xmlns:p14="http://schemas.microsoft.com/office/powerpoint/2010/main" val="1826914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3879B-28B7-0E80-1A08-F3CA4B108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1785C81C-2725-00CF-4382-0D7AC114B7FE}"/>
              </a:ext>
            </a:extLst>
          </p:cNvPr>
          <p:cNvSpPr/>
          <p:nvPr/>
        </p:nvSpPr>
        <p:spPr>
          <a:xfrm rot="16200000">
            <a:off x="5453715" y="2662374"/>
            <a:ext cx="1645920" cy="1645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CE6BB6-B901-8ABA-CCBB-3CAF51B19812}"/>
              </a:ext>
            </a:extLst>
          </p:cNvPr>
          <p:cNvGrpSpPr/>
          <p:nvPr/>
        </p:nvGrpSpPr>
        <p:grpSpPr>
          <a:xfrm rot="5400000">
            <a:off x="3918379" y="2402829"/>
            <a:ext cx="1645920" cy="2173897"/>
            <a:chOff x="3657600" y="3920066"/>
            <a:chExt cx="1645920" cy="2173897"/>
          </a:xfrm>
          <a:solidFill>
            <a:schemeClr val="accent2"/>
          </a:solidFill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33B8F7E1-8AB1-1EB4-E619-C267C63DB7B5}"/>
                </a:ext>
              </a:extLst>
            </p:cNvPr>
            <p:cNvSpPr/>
            <p:nvPr/>
          </p:nvSpPr>
          <p:spPr>
            <a:xfrm rot="16200000">
              <a:off x="4168491" y="3850534"/>
              <a:ext cx="615672" cy="754735"/>
            </a:xfrm>
            <a:prstGeom prst="rightArrow">
              <a:avLst/>
            </a:prstGeom>
            <a:grp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2A62B6D-ABD1-E093-43DD-1C75FC17E418}"/>
                </a:ext>
              </a:extLst>
            </p:cNvPr>
            <p:cNvSpPr/>
            <p:nvPr/>
          </p:nvSpPr>
          <p:spPr>
            <a:xfrm>
              <a:off x="3657600" y="4448043"/>
              <a:ext cx="164592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D8BB48-01C8-7C47-87B3-8C109BB2D559}"/>
              </a:ext>
            </a:extLst>
          </p:cNvPr>
          <p:cNvGrpSpPr/>
          <p:nvPr/>
        </p:nvGrpSpPr>
        <p:grpSpPr>
          <a:xfrm>
            <a:off x="3657600" y="3910390"/>
            <a:ext cx="1645920" cy="2183573"/>
            <a:chOff x="3657600" y="3910390"/>
            <a:chExt cx="1645920" cy="2183573"/>
          </a:xfrm>
          <a:solidFill>
            <a:schemeClr val="accent2"/>
          </a:solidFill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8073B4D9-3E08-C772-1F13-BFDE96F8EDBB}"/>
                </a:ext>
              </a:extLst>
            </p:cNvPr>
            <p:cNvSpPr/>
            <p:nvPr/>
          </p:nvSpPr>
          <p:spPr>
            <a:xfrm rot="16200000">
              <a:off x="4172110" y="3837238"/>
              <a:ext cx="612648" cy="758952"/>
            </a:xfrm>
            <a:prstGeom prst="rightArrow">
              <a:avLst/>
            </a:prstGeom>
            <a:grp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B72EA9-3961-5139-383F-00F9E346EE75}"/>
                </a:ext>
              </a:extLst>
            </p:cNvPr>
            <p:cNvSpPr/>
            <p:nvPr/>
          </p:nvSpPr>
          <p:spPr>
            <a:xfrm>
              <a:off x="3657600" y="4448043"/>
              <a:ext cx="164592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0864738-F292-0B30-0CB2-564FA1ED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 and Continuous Improvement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1A8A28-7F47-57CD-F012-5CEEDF807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30681"/>
            <a:ext cx="10680700" cy="485105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sz="2000" dirty="0"/>
              <a:t>Institutions should establish mechanisms for continuous improvement, including: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80322AD7-1EB7-A265-188C-49D77E414062}"/>
              </a:ext>
            </a:extLst>
          </p:cNvPr>
          <p:cNvSpPr txBox="1">
            <a:spLocks/>
          </p:cNvSpPr>
          <p:nvPr/>
        </p:nvSpPr>
        <p:spPr>
          <a:xfrm>
            <a:off x="1263578" y="3104492"/>
            <a:ext cx="2390811" cy="927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  <a:lvl1pPr indent="0" fontAlgn="base">
              <a:lnSpc>
                <a:spcPct val="12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None/>
              <a:defRPr sz="2000">
                <a:latin typeface="Montserrat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>
                <a:latin typeface="Montserrat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>
                <a:latin typeface="Montserrat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>
                <a:latin typeface="Montserrat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dirty="0"/>
              <a:t>Periodic System Reviews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07ED192D-09EC-C722-B32E-859600257E47}"/>
              </a:ext>
            </a:extLst>
          </p:cNvPr>
          <p:cNvSpPr txBox="1">
            <a:spLocks/>
          </p:cNvSpPr>
          <p:nvPr/>
        </p:nvSpPr>
        <p:spPr>
          <a:xfrm>
            <a:off x="1263578" y="5020809"/>
            <a:ext cx="2594811" cy="500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/>
              <a:t>Upgrade Tools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80CAB0DB-5980-3D91-F41A-5F69F074700B}"/>
              </a:ext>
            </a:extLst>
          </p:cNvPr>
          <p:cNvSpPr txBox="1">
            <a:spLocks/>
          </p:cNvSpPr>
          <p:nvPr/>
        </p:nvSpPr>
        <p:spPr>
          <a:xfrm>
            <a:off x="7093213" y="3246405"/>
            <a:ext cx="2088888" cy="550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/>
              <a:t>User Feedback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54D8DF99-0D65-B9B3-92F8-F729C264A7F8}"/>
              </a:ext>
            </a:extLst>
          </p:cNvPr>
          <p:cNvSpPr txBox="1">
            <a:spLocks/>
          </p:cNvSpPr>
          <p:nvPr/>
        </p:nvSpPr>
        <p:spPr>
          <a:xfrm>
            <a:off x="7093212" y="4826901"/>
            <a:ext cx="2317488" cy="770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9B2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/>
              <a:t>Monitor Reporting Errors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B7ED30-209D-1754-8425-42459A41EEAC}"/>
              </a:ext>
            </a:extLst>
          </p:cNvPr>
          <p:cNvGrpSpPr/>
          <p:nvPr/>
        </p:nvGrpSpPr>
        <p:grpSpPr>
          <a:xfrm rot="16200000">
            <a:off x="5172190" y="4166518"/>
            <a:ext cx="1645920" cy="2208972"/>
            <a:chOff x="3657600" y="3884991"/>
            <a:chExt cx="1645920" cy="2208972"/>
          </a:xfrm>
          <a:solidFill>
            <a:schemeClr val="accent2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DCFF89B-40A7-5655-2F3C-4F533D43267D}"/>
                </a:ext>
              </a:extLst>
            </p:cNvPr>
            <p:cNvSpPr/>
            <p:nvPr/>
          </p:nvSpPr>
          <p:spPr>
            <a:xfrm>
              <a:off x="3657600" y="4448043"/>
              <a:ext cx="164592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9729DEDC-0B7C-A483-6622-7D9B435AC8EC}"/>
                </a:ext>
              </a:extLst>
            </p:cNvPr>
            <p:cNvSpPr/>
            <p:nvPr/>
          </p:nvSpPr>
          <p:spPr>
            <a:xfrm rot="16200000">
              <a:off x="4172110" y="3811839"/>
              <a:ext cx="612648" cy="758952"/>
            </a:xfrm>
            <a:prstGeom prst="rightArrow">
              <a:avLst/>
            </a:prstGeom>
            <a:grp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27173332-AB5E-3C90-2809-9293AEF939B8}"/>
              </a:ext>
            </a:extLst>
          </p:cNvPr>
          <p:cNvSpPr/>
          <p:nvPr/>
        </p:nvSpPr>
        <p:spPr>
          <a:xfrm rot="5400000">
            <a:off x="5969266" y="4176673"/>
            <a:ext cx="612648" cy="758952"/>
          </a:xfrm>
          <a:prstGeom prst="rightArrow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2C72168-0A48-3F0F-2101-67743E164E60}"/>
              </a:ext>
            </a:extLst>
          </p:cNvPr>
          <p:cNvSpPr/>
          <p:nvPr/>
        </p:nvSpPr>
        <p:spPr>
          <a:xfrm rot="16200000">
            <a:off x="6046960" y="3697367"/>
            <a:ext cx="302813" cy="9133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8A882ED-44DA-C2F3-AB0B-AB7E91DD6DDE}"/>
              </a:ext>
            </a:extLst>
          </p:cNvPr>
          <p:cNvSpPr/>
          <p:nvPr/>
        </p:nvSpPr>
        <p:spPr>
          <a:xfrm>
            <a:off x="5461974" y="4814301"/>
            <a:ext cx="302813" cy="9133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42" descr="User with solid fill">
            <a:extLst>
              <a:ext uri="{FF2B5EF4-FFF2-40B4-BE49-F238E27FC236}">
                <a16:creationId xmlns:a16="http://schemas.microsoft.com/office/drawing/2014/main" id="{97D58F94-3948-19B0-EA16-EBA57D6C4A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63149" y="3016559"/>
            <a:ext cx="824881" cy="824881"/>
          </a:xfrm>
          <a:prstGeom prst="rect">
            <a:avLst/>
          </a:prstGeom>
        </p:spPr>
      </p:pic>
      <p:pic>
        <p:nvPicPr>
          <p:cNvPr id="45" name="Graphic 44" descr="Arrow circle with solid fill">
            <a:extLst>
              <a:ext uri="{FF2B5EF4-FFF2-40B4-BE49-F238E27FC236}">
                <a16:creationId xmlns:a16="http://schemas.microsoft.com/office/drawing/2014/main" id="{CE44FBCB-E70D-AFC4-FB94-D414A01230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0150" y="3024633"/>
            <a:ext cx="914400" cy="914400"/>
          </a:xfrm>
          <a:prstGeom prst="rect">
            <a:avLst/>
          </a:prstGeom>
        </p:spPr>
      </p:pic>
      <p:pic>
        <p:nvPicPr>
          <p:cNvPr id="47" name="Graphic 46" descr="Bug under magnifying glass outline">
            <a:extLst>
              <a:ext uri="{FF2B5EF4-FFF2-40B4-BE49-F238E27FC236}">
                <a16:creationId xmlns:a16="http://schemas.microsoft.com/office/drawing/2014/main" id="{23969EC5-ACB6-1121-6358-D404054112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228" y="4973442"/>
            <a:ext cx="759138" cy="759138"/>
          </a:xfrm>
          <a:prstGeom prst="rect">
            <a:avLst/>
          </a:prstGeom>
        </p:spPr>
      </p:pic>
      <p:pic>
        <p:nvPicPr>
          <p:cNvPr id="49" name="Graphic 48" descr="Bar graph with upward trend with solid fill">
            <a:extLst>
              <a:ext uri="{FF2B5EF4-FFF2-40B4-BE49-F238E27FC236}">
                <a16:creationId xmlns:a16="http://schemas.microsoft.com/office/drawing/2014/main" id="{F057EB2A-0850-4180-8859-8DB50B569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1886" y="4805525"/>
            <a:ext cx="840277" cy="84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721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5CA00-C5C2-F645-087E-CECDED0E9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E781B-9CCE-B388-1A4D-CFCC833A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key elements of successful HEMIS implementation</a:t>
            </a: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DC0053-315F-A6C9-1C07-6CCCD194D781}"/>
              </a:ext>
            </a:extLst>
          </p:cNvPr>
          <p:cNvSpPr/>
          <p:nvPr/>
        </p:nvSpPr>
        <p:spPr>
          <a:xfrm>
            <a:off x="1056640" y="2387600"/>
            <a:ext cx="4053840" cy="152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ontserrat" panose="00000500000000000000" pitchFamily="2" charset="0"/>
              </a:rPr>
              <a:t>Clear </a:t>
            </a:r>
            <a:r>
              <a:rPr lang="en-US" sz="2000" b="1" dirty="0">
                <a:latin typeface="Montserrat" panose="00000500000000000000" pitchFamily="2" charset="0"/>
              </a:rPr>
              <a:t>data governance </a:t>
            </a:r>
            <a:r>
              <a:rPr lang="en-US" sz="2000" dirty="0">
                <a:latin typeface="Montserrat" panose="00000500000000000000" pitchFamily="2" charset="0"/>
              </a:rPr>
              <a:t>structures 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4F27DBC-DD12-F7DF-9669-DE5EA28200B2}"/>
              </a:ext>
            </a:extLst>
          </p:cNvPr>
          <p:cNvSpPr/>
          <p:nvPr/>
        </p:nvSpPr>
        <p:spPr>
          <a:xfrm>
            <a:off x="5435600" y="2387600"/>
            <a:ext cx="4053840" cy="152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ontserrat" panose="00000500000000000000" pitchFamily="2" charset="0"/>
              </a:rPr>
              <a:t>Strong </a:t>
            </a:r>
            <a:r>
              <a:rPr lang="en-US" sz="2000" b="1" dirty="0">
                <a:latin typeface="Montserrat" panose="00000500000000000000" pitchFamily="2" charset="0"/>
              </a:rPr>
              <a:t>data quality management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787A03-AA9B-D53F-9CC8-40DDEE4E0558}"/>
              </a:ext>
            </a:extLst>
          </p:cNvPr>
          <p:cNvSpPr/>
          <p:nvPr/>
        </p:nvSpPr>
        <p:spPr>
          <a:xfrm>
            <a:off x="1056640" y="4185920"/>
            <a:ext cx="4053840" cy="152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Montserrat" panose="00000500000000000000" pitchFamily="2" charset="0"/>
              </a:rPr>
              <a:t>Culture</a:t>
            </a:r>
            <a:r>
              <a:rPr lang="en-US" sz="2000" dirty="0">
                <a:latin typeface="Montserrat" panose="00000500000000000000" pitchFamily="2" charset="0"/>
              </a:rPr>
              <a:t> </a:t>
            </a:r>
            <a:r>
              <a:rPr lang="en-US" sz="2000" b="1" dirty="0">
                <a:latin typeface="Montserrat" panose="00000500000000000000" pitchFamily="2" charset="0"/>
              </a:rPr>
              <a:t>of data-informed decision-making 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B3316F-8EB3-0CB0-9839-CF59EB2D564F}"/>
              </a:ext>
            </a:extLst>
          </p:cNvPr>
          <p:cNvSpPr/>
          <p:nvPr/>
        </p:nvSpPr>
        <p:spPr>
          <a:xfrm>
            <a:off x="5435600" y="4185920"/>
            <a:ext cx="4053840" cy="152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sz="2000" dirty="0">
                <a:latin typeface="Montserrat" panose="00000500000000000000" pitchFamily="2" charset="0"/>
              </a:rPr>
              <a:t>Continuous </a:t>
            </a:r>
            <a:r>
              <a:rPr lang="en-US" sz="2000" b="1" dirty="0">
                <a:latin typeface="Montserrat" panose="00000500000000000000" pitchFamily="2" charset="0"/>
              </a:rPr>
              <a:t>monitoring and improvement</a:t>
            </a:r>
          </a:p>
        </p:txBody>
      </p:sp>
    </p:spTree>
    <p:extLst>
      <p:ext uri="{BB962C8B-B14F-4D97-AF65-F5344CB8AC3E}">
        <p14:creationId xmlns:p14="http://schemas.microsoft.com/office/powerpoint/2010/main" val="5478900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AC2C2-FBE3-FBB5-BD5B-37B8016F2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98363D62-71B0-A26A-ABFF-1E7D1DD0A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5294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99F104F0-17BB-2D64-0A6D-94DD775F9665}"/>
              </a:ext>
            </a:extLst>
          </p:cNvPr>
          <p:cNvSpPr txBox="1">
            <a:spLocks/>
          </p:cNvSpPr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THANK YOU!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5C1341-6417-6312-425E-F0A36F97E569}"/>
              </a:ext>
            </a:extLst>
          </p:cNvPr>
          <p:cNvSpPr txBox="1">
            <a:spLocks/>
          </p:cNvSpPr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b="1" kern="1200" dirty="0">
                <a:gradFill>
                  <a:gsLst>
                    <a:gs pos="0">
                      <a:srgbClr val="E94E1B"/>
                    </a:gs>
                    <a:gs pos="100000">
                      <a:srgbClr val="F9B233"/>
                    </a:gs>
                  </a:gsLst>
                  <a:lin ang="1200000" scaled="0"/>
                </a:gra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s-ES" sz="2000" b="0" dirty="0"/>
              <a:t>More </a:t>
            </a:r>
            <a:r>
              <a:rPr lang="es-ES" sz="2000" b="0" dirty="0" err="1"/>
              <a:t>information</a:t>
            </a:r>
            <a:r>
              <a:rPr lang="es-ES" sz="2000" b="0" dirty="0"/>
              <a:t> at</a:t>
            </a:r>
          </a:p>
          <a:p>
            <a:endParaRPr lang="es-ES" sz="2000" b="0" dirty="0"/>
          </a:p>
          <a:p>
            <a:r>
              <a:rPr lang="es-ES" sz="2000" dirty="0"/>
              <a:t>www.haqaa3.obreal.org</a:t>
            </a:r>
          </a:p>
        </p:txBody>
      </p:sp>
    </p:spTree>
    <p:extLst>
      <p:ext uri="{BB962C8B-B14F-4D97-AF65-F5344CB8AC3E}">
        <p14:creationId xmlns:p14="http://schemas.microsoft.com/office/powerpoint/2010/main" val="354962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9C11-DB56-3756-51B7-A8A0A8139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9F0D90-67D5-29E9-40A4-C66CA1C97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HEMIS and Why It Matters 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FED600-244C-1008-82F2-A54D7599F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4475"/>
            <a:ext cx="9970698" cy="338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HEMIS is </a:t>
            </a:r>
            <a:r>
              <a:rPr lang="en-US" sz="2000" b="1" dirty="0"/>
              <a:t>not only a technical database or reporting tool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It is part of a broader </a:t>
            </a:r>
            <a:r>
              <a:rPr lang="en-US" sz="2000" b="1" dirty="0"/>
              <a:t>institutional data ecosystem</a:t>
            </a:r>
            <a:r>
              <a:rPr lang="en-US" sz="2000" dirty="0"/>
              <a:t>, supported by:</a:t>
            </a:r>
          </a:p>
          <a:p>
            <a:pPr marL="0" indent="0">
              <a:buNone/>
            </a:pPr>
            <a:endParaRPr lang="en-GB" sz="1100" dirty="0"/>
          </a:p>
          <a:p>
            <a:r>
              <a:rPr lang="en-US" sz="2000" dirty="0"/>
              <a:t>data governance frameworks </a:t>
            </a:r>
          </a:p>
          <a:p>
            <a:pPr fontAlgn="base"/>
            <a:r>
              <a:rPr lang="en-US" sz="2000" dirty="0"/>
              <a:t>institutional policies </a:t>
            </a:r>
          </a:p>
          <a:p>
            <a:pPr fontAlgn="base"/>
            <a:r>
              <a:rPr lang="en-US" sz="2000" dirty="0" err="1"/>
              <a:t>organisational</a:t>
            </a:r>
            <a:r>
              <a:rPr lang="en-US" sz="2000" dirty="0"/>
              <a:t> processes </a:t>
            </a:r>
          </a:p>
          <a:p>
            <a:pPr fontAlgn="base"/>
            <a:r>
              <a:rPr lang="en-US" sz="2000" dirty="0"/>
              <a:t>and human expertise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350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3132B-B0F2-E319-CB61-47E41AF39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276CD-C5C5-BDB5-DEC7-165CEC1FF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  <a:ea typeface="Times New Roman" panose="02020603050405020304" pitchFamily="18" charset="0"/>
              </a:rPr>
              <a:t>The three purposes of HEMIS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84B691-B04D-D70F-FB18-21AE13029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772" y="5476814"/>
            <a:ext cx="10427668" cy="70917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Because of these roles, HEMIS sits at the </a:t>
            </a:r>
            <a:r>
              <a:rPr lang="en-US" sz="2000" b="1" dirty="0"/>
              <a:t>intersection of internal institutional management </a:t>
            </a:r>
            <a:r>
              <a:rPr lang="en-US" sz="2000" dirty="0"/>
              <a:t>and </a:t>
            </a:r>
            <a:r>
              <a:rPr lang="en-US" sz="2000" b="1" dirty="0"/>
              <a:t>external accountability requirements</a:t>
            </a:r>
            <a:r>
              <a:rPr lang="en-US" sz="2000" dirty="0"/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0DF8D4-CB90-B498-8679-D6DF9B96DBB3}"/>
              </a:ext>
            </a:extLst>
          </p:cNvPr>
          <p:cNvGrpSpPr/>
          <p:nvPr/>
        </p:nvGrpSpPr>
        <p:grpSpPr>
          <a:xfrm>
            <a:off x="912118" y="1717091"/>
            <a:ext cx="2868628" cy="3214610"/>
            <a:chOff x="307752" y="1825625"/>
            <a:chExt cx="2868628" cy="32146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6C7814-EF96-46E5-9CF0-D36BB222BAEF}"/>
                </a:ext>
              </a:extLst>
            </p:cNvPr>
            <p:cNvSpPr txBox="1"/>
            <p:nvPr/>
          </p:nvSpPr>
          <p:spPr>
            <a:xfrm>
              <a:off x="374982" y="3121297"/>
              <a:ext cx="2744292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Montserrat" panose="00000500000000000000" pitchFamily="2" charset="0"/>
                </a:rPr>
                <a:t>Internal management and institutional quality assurance 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273A046-C597-A252-2195-AD28EFA52FA2}"/>
                </a:ext>
              </a:extLst>
            </p:cNvPr>
            <p:cNvSpPr/>
            <p:nvPr/>
          </p:nvSpPr>
          <p:spPr>
            <a:xfrm>
              <a:off x="307752" y="2324339"/>
              <a:ext cx="2868628" cy="2715896"/>
            </a:xfrm>
            <a:prstGeom prst="roundRect">
              <a:avLst/>
            </a:prstGeom>
            <a:noFill/>
            <a:ln w="28575">
              <a:solidFill>
                <a:srgbClr val="F5962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DF49A3-6835-E1DE-3F03-19999226ED7C}"/>
                </a:ext>
              </a:extLst>
            </p:cNvPr>
            <p:cNvSpPr/>
            <p:nvPr/>
          </p:nvSpPr>
          <p:spPr>
            <a:xfrm>
              <a:off x="1235125" y="1825625"/>
              <a:ext cx="1013882" cy="968748"/>
            </a:xfrm>
            <a:prstGeom prst="ellipse">
              <a:avLst/>
            </a:prstGeom>
            <a:solidFill>
              <a:srgbClr val="F1802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Bank outline">
              <a:extLst>
                <a:ext uri="{FF2B5EF4-FFF2-40B4-BE49-F238E27FC236}">
                  <a16:creationId xmlns:a16="http://schemas.microsoft.com/office/drawing/2014/main" id="{C01AA495-539D-8EA6-340D-65A507BA82B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312232" y="1863151"/>
              <a:ext cx="859667" cy="85966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5B73D4C-B6DF-C30E-A48A-9E6AE6973D89}"/>
              </a:ext>
            </a:extLst>
          </p:cNvPr>
          <p:cNvGrpSpPr/>
          <p:nvPr/>
        </p:nvGrpSpPr>
        <p:grpSpPr>
          <a:xfrm>
            <a:off x="8292132" y="1672296"/>
            <a:ext cx="2868628" cy="3304200"/>
            <a:chOff x="8216086" y="1756728"/>
            <a:chExt cx="2868628" cy="330420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3483F38-55A3-81E3-708D-A8B1F105C148}"/>
                </a:ext>
              </a:extLst>
            </p:cNvPr>
            <p:cNvSpPr/>
            <p:nvPr/>
          </p:nvSpPr>
          <p:spPr>
            <a:xfrm>
              <a:off x="8216086" y="2345032"/>
              <a:ext cx="2868628" cy="2715896"/>
            </a:xfrm>
            <a:prstGeom prst="roundRect">
              <a:avLst/>
            </a:prstGeom>
            <a:noFill/>
            <a:ln w="28575">
              <a:solidFill>
                <a:srgbClr val="F5962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816B813-92C6-9549-1B27-86AC00541564}"/>
                </a:ext>
              </a:extLst>
            </p:cNvPr>
            <p:cNvSpPr/>
            <p:nvPr/>
          </p:nvSpPr>
          <p:spPr>
            <a:xfrm>
              <a:off x="9047384" y="1756728"/>
              <a:ext cx="1183736" cy="1248331"/>
            </a:xfrm>
            <a:prstGeom prst="ellipse">
              <a:avLst/>
            </a:prstGeom>
            <a:solidFill>
              <a:srgbClr val="F9B233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2E7BE8-FAE8-7F0A-68B3-F5D84CDD0670}"/>
                </a:ext>
              </a:extLst>
            </p:cNvPr>
            <p:cNvSpPr txBox="1"/>
            <p:nvPr/>
          </p:nvSpPr>
          <p:spPr>
            <a:xfrm>
              <a:off x="8392984" y="3275184"/>
              <a:ext cx="249253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Montserrat" panose="00000500000000000000" pitchFamily="2" charset="0"/>
                </a:rPr>
                <a:t>External accountability and reporting</a:t>
              </a:r>
            </a:p>
          </p:txBody>
        </p:sp>
        <p:pic>
          <p:nvPicPr>
            <p:cNvPr id="23" name="Graphic 22" descr="Clipboard Checked outline">
              <a:extLst>
                <a:ext uri="{FF2B5EF4-FFF2-40B4-BE49-F238E27FC236}">
                  <a16:creationId xmlns:a16="http://schemas.microsoft.com/office/drawing/2014/main" id="{77B4C8A6-78C3-FD54-D95F-1CD6540888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82052" y="1918613"/>
              <a:ext cx="914400" cy="9144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0CE721D-BFE2-46B0-5E33-1145CD1B6F10}"/>
              </a:ext>
            </a:extLst>
          </p:cNvPr>
          <p:cNvGrpSpPr/>
          <p:nvPr/>
        </p:nvGrpSpPr>
        <p:grpSpPr>
          <a:xfrm>
            <a:off x="4602125" y="1667216"/>
            <a:ext cx="2868628" cy="3314360"/>
            <a:chOff x="4259446" y="1746568"/>
            <a:chExt cx="2868628" cy="331436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44DE379-2398-A57F-D9FE-8E875A98D812}"/>
                </a:ext>
              </a:extLst>
            </p:cNvPr>
            <p:cNvSpPr/>
            <p:nvPr/>
          </p:nvSpPr>
          <p:spPr>
            <a:xfrm>
              <a:off x="4259446" y="2345032"/>
              <a:ext cx="2868628" cy="2715896"/>
            </a:xfrm>
            <a:prstGeom prst="roundRect">
              <a:avLst/>
            </a:prstGeom>
            <a:noFill/>
            <a:ln w="28575">
              <a:solidFill>
                <a:srgbClr val="F5962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3191978-14CE-0309-24CF-E3AFD10F4265}"/>
                </a:ext>
              </a:extLst>
            </p:cNvPr>
            <p:cNvSpPr/>
            <p:nvPr/>
          </p:nvSpPr>
          <p:spPr>
            <a:xfrm>
              <a:off x="5101892" y="1746568"/>
              <a:ext cx="1183736" cy="1248331"/>
            </a:xfrm>
            <a:prstGeom prst="ellipse">
              <a:avLst/>
            </a:prstGeom>
            <a:solidFill>
              <a:srgbClr val="F5962C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A2BE4E-8F5E-A368-0A28-2BAA20BC6BF2}"/>
                </a:ext>
              </a:extLst>
            </p:cNvPr>
            <p:cNvSpPr txBox="1"/>
            <p:nvPr/>
          </p:nvSpPr>
          <p:spPr>
            <a:xfrm>
              <a:off x="4377580" y="3275184"/>
              <a:ext cx="263236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Montserrat" panose="00000500000000000000" pitchFamily="2" charset="0"/>
                </a:rPr>
                <a:t>Strategic institutional intelligence</a:t>
              </a:r>
            </a:p>
          </p:txBody>
        </p:sp>
        <p:pic>
          <p:nvPicPr>
            <p:cNvPr id="25" name="Graphic 24" descr="Lightbulb and gear outline">
              <a:extLst>
                <a:ext uri="{FF2B5EF4-FFF2-40B4-BE49-F238E27FC236}">
                  <a16:creationId xmlns:a16="http://schemas.microsoft.com/office/drawing/2014/main" id="{2245BFBD-5C0B-876C-EFFE-D84B422A81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36560" y="1908453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790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18D8B9-996C-5A82-0597-14E509284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62" y="1432560"/>
            <a:ext cx="10665275" cy="492537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20000"/>
              </a:lnSpc>
            </a:pPr>
            <a:r>
              <a:rPr lang="en-US" sz="2000" b="1" dirty="0"/>
              <a:t>Design an institutional HEMIS</a:t>
            </a:r>
            <a:r>
              <a:rPr lang="en-US" sz="2000" dirty="0"/>
              <a:t>, taking into account internal data needs as well as external accountability and reporting frameworks.</a:t>
            </a:r>
          </a:p>
          <a:p>
            <a:pPr lvl="0">
              <a:lnSpc>
                <a:spcPct val="120000"/>
              </a:lnSpc>
            </a:pPr>
            <a:r>
              <a:rPr lang="en-US" sz="2000" b="1" dirty="0"/>
              <a:t>Implement institutional data governance frameworks</a:t>
            </a:r>
            <a:r>
              <a:rPr lang="en-US" sz="2000" dirty="0"/>
              <a:t>, including clearly defined responsibilities, standardized workflows, and strong data assurance processes to ensure data quality and reliability.</a:t>
            </a:r>
          </a:p>
          <a:p>
            <a:pPr lvl="0">
              <a:lnSpc>
                <a:spcPct val="120000"/>
              </a:lnSpc>
            </a:pPr>
            <a:r>
              <a:rPr lang="en-US" sz="2000" b="1" dirty="0"/>
              <a:t>Strengthen digital tools, data processing systems, and </a:t>
            </a:r>
            <a:r>
              <a:rPr lang="en-US" sz="2000" b="1" dirty="0" err="1"/>
              <a:t>visualisation</a:t>
            </a:r>
            <a:r>
              <a:rPr lang="en-US" sz="2000" b="1" dirty="0"/>
              <a:t> capacities</a:t>
            </a:r>
            <a:r>
              <a:rPr lang="en-US" sz="2000" dirty="0"/>
              <a:t> within an institutional HEMIS.</a:t>
            </a:r>
          </a:p>
          <a:p>
            <a:pPr lvl="0">
              <a:lnSpc>
                <a:spcPct val="120000"/>
              </a:lnSpc>
            </a:pPr>
            <a:r>
              <a:rPr lang="en-US" sz="2000" b="1" dirty="0"/>
              <a:t>Lead </a:t>
            </a:r>
            <a:r>
              <a:rPr lang="en-US" sz="2000" b="1" dirty="0" err="1"/>
              <a:t>organisational</a:t>
            </a:r>
            <a:r>
              <a:rPr lang="en-US" sz="2000" b="1" dirty="0"/>
              <a:t> change and promote a data-driven culture</a:t>
            </a:r>
            <a:r>
              <a:rPr lang="en-US" sz="2000" dirty="0"/>
              <a:t>, which is critical for ensuring that HEMIS is not only implemented but also widely adopted and effectively used.</a:t>
            </a:r>
          </a:p>
          <a:p>
            <a:pPr lvl="0">
              <a:lnSpc>
                <a:spcPct val="120000"/>
              </a:lnSpc>
            </a:pPr>
            <a:r>
              <a:rPr lang="en-US" sz="2000" b="1" dirty="0"/>
              <a:t>Assess institutional capacity gaps</a:t>
            </a:r>
            <a:r>
              <a:rPr lang="en-US" sz="2000" dirty="0"/>
              <a:t>, including limitations in staff expertise, digital infrastructure, and institutional processes.</a:t>
            </a:r>
          </a:p>
          <a:p>
            <a:endParaRPr lang="en-GB" sz="11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016FE4F-01A7-D794-0946-1CE770F2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3"/>
            <a:ext cx="10515600" cy="780098"/>
          </a:xfrm>
        </p:spPr>
        <p:txBody>
          <a:bodyPr/>
          <a:lstStyle/>
          <a:p>
            <a:r>
              <a:rPr lang="en-US" sz="3600" dirty="0">
                <a:latin typeface="Aptos" panose="020B0004020202020204" pitchFamily="34" charset="0"/>
                <a:ea typeface="Times New Roman" panose="02020603050405020304" pitchFamily="18" charset="0"/>
              </a:rPr>
              <a:t>Learning goals of this module</a:t>
            </a: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9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24ABD-CF63-1EC4-2C86-A04AE8884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516D7-B494-6001-19AE-E0B319EFA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imes New Roman" panose="02020603050405020304" pitchFamily="18" charset="0"/>
              </a:rPr>
              <a:t>Module Structure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2F2552-908B-EDA0-188C-66F745163E7D}"/>
              </a:ext>
            </a:extLst>
          </p:cNvPr>
          <p:cNvSpPr/>
          <p:nvPr/>
        </p:nvSpPr>
        <p:spPr>
          <a:xfrm>
            <a:off x="3208866" y="1648813"/>
            <a:ext cx="2635207" cy="33835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892DD9F-9E01-9052-9C38-175E7704AE7F}"/>
              </a:ext>
            </a:extLst>
          </p:cNvPr>
          <p:cNvSpPr/>
          <p:nvPr/>
        </p:nvSpPr>
        <p:spPr>
          <a:xfrm>
            <a:off x="177799" y="1699613"/>
            <a:ext cx="2635207" cy="33835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2EEF11A-45A8-E04B-81AA-03BA1257612F}"/>
              </a:ext>
            </a:extLst>
          </p:cNvPr>
          <p:cNvSpPr/>
          <p:nvPr/>
        </p:nvSpPr>
        <p:spPr>
          <a:xfrm>
            <a:off x="6239933" y="1598013"/>
            <a:ext cx="2635207" cy="34343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38E5C3F-E2B6-1A2C-43B7-3C9F9CBE2A8B}"/>
              </a:ext>
            </a:extLst>
          </p:cNvPr>
          <p:cNvSpPr/>
          <p:nvPr/>
        </p:nvSpPr>
        <p:spPr>
          <a:xfrm>
            <a:off x="9270999" y="1547213"/>
            <a:ext cx="2635207" cy="34851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6A4CF9-01B9-4B79-80FF-0F24E2FF358A}"/>
              </a:ext>
            </a:extLst>
          </p:cNvPr>
          <p:cNvSpPr txBox="1"/>
          <p:nvPr/>
        </p:nvSpPr>
        <p:spPr>
          <a:xfrm>
            <a:off x="177800" y="1784985"/>
            <a:ext cx="2550042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200"/>
              </a:spcBef>
              <a:buNone/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Segment 1: </a:t>
            </a:r>
          </a:p>
          <a:p>
            <a:pPr marL="0" marR="0" algn="ctr">
              <a:spcBef>
                <a:spcPts val="200"/>
              </a:spcBef>
              <a:buNone/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Mapping Institutional Data Needs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72653-6737-D1FF-61AE-4B9812357EB6}"/>
              </a:ext>
            </a:extLst>
          </p:cNvPr>
          <p:cNvSpPr txBox="1"/>
          <p:nvPr/>
        </p:nvSpPr>
        <p:spPr>
          <a:xfrm>
            <a:off x="478203" y="5455136"/>
            <a:ext cx="2034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Individual Exercise 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66AEB2-337D-9A01-9A1E-F6B0349211BD}"/>
              </a:ext>
            </a:extLst>
          </p:cNvPr>
          <p:cNvSpPr/>
          <p:nvPr/>
        </p:nvSpPr>
        <p:spPr>
          <a:xfrm>
            <a:off x="177799" y="5281075"/>
            <a:ext cx="2635207" cy="69389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45655A-7459-5F57-9182-02A428F67DBC}"/>
              </a:ext>
            </a:extLst>
          </p:cNvPr>
          <p:cNvSpPr txBox="1"/>
          <p:nvPr/>
        </p:nvSpPr>
        <p:spPr>
          <a:xfrm>
            <a:off x="3208866" y="1743809"/>
            <a:ext cx="2550042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200"/>
              </a:spcBef>
              <a:buNone/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Segment 2: </a:t>
            </a:r>
          </a:p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Reflecting on Institutional HEMIS Capacity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351CCF-F5D9-79BF-8E44-CF625446C2B5}"/>
              </a:ext>
            </a:extLst>
          </p:cNvPr>
          <p:cNvSpPr txBox="1"/>
          <p:nvPr/>
        </p:nvSpPr>
        <p:spPr>
          <a:xfrm>
            <a:off x="6225075" y="1693011"/>
            <a:ext cx="2550042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spcBef>
                <a:spcPts val="200"/>
              </a:spcBef>
              <a:buNone/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Segment 3: </a:t>
            </a:r>
          </a:p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Technological and organizational solutions</a:t>
            </a:r>
            <a:endParaRPr lang="en-US" b="1" dirty="0">
              <a:effectLst/>
              <a:latin typeface="Montserrat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429EE0-9D5A-EEFA-BBA8-36AB00BD7F69}"/>
              </a:ext>
            </a:extLst>
          </p:cNvPr>
          <p:cNvSpPr txBox="1"/>
          <p:nvPr/>
        </p:nvSpPr>
        <p:spPr>
          <a:xfrm>
            <a:off x="9241282" y="1683386"/>
            <a:ext cx="2664924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200"/>
              </a:spcBef>
              <a:buNone/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Segment 4: </a:t>
            </a:r>
          </a:p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ED7D31"/>
                </a:solidFill>
                <a:latin typeface="Montserrat" panose="00000500000000000000" pitchFamily="2" charset="0"/>
              </a:rPr>
              <a:t>Developing a HEMIS Strengthening Strategy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F77C1-DC3F-C923-2921-AE58E6D70415}"/>
              </a:ext>
            </a:extLst>
          </p:cNvPr>
          <p:cNvSpPr txBox="1"/>
          <p:nvPr/>
        </p:nvSpPr>
        <p:spPr>
          <a:xfrm>
            <a:off x="202575" y="3045235"/>
            <a:ext cx="26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</a:rPr>
              <a:t>Topic: foundations of HEMIS design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endParaRPr lang="en-US" sz="1600" dirty="0">
              <a:latin typeface="Montserrat" panose="00000500000000000000" pitchFamily="2" charset="0"/>
            </a:endParaRPr>
          </a:p>
          <a:p>
            <a:r>
              <a:rPr lang="en-US" sz="1600" dirty="0">
                <a:latin typeface="Montserrat" panose="00000500000000000000" pitchFamily="2" charset="0"/>
              </a:rPr>
              <a:t>Modality: </a:t>
            </a:r>
            <a:r>
              <a:rPr lang="en-US" sz="1600" b="1" dirty="0">
                <a:latin typeface="Montserrat" panose="00000500000000000000" pitchFamily="2" charset="0"/>
              </a:rPr>
              <a:t>Asynchronous</a:t>
            </a:r>
            <a:r>
              <a:rPr lang="en-US" sz="1600" dirty="0">
                <a:latin typeface="Montserrat" panose="00000500000000000000" pitchFamily="2" charset="0"/>
              </a:rPr>
              <a:t> (video and readings)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52B562-E329-579D-B298-A585315741CB}"/>
              </a:ext>
            </a:extLst>
          </p:cNvPr>
          <p:cNvSpPr txBox="1"/>
          <p:nvPr/>
        </p:nvSpPr>
        <p:spPr>
          <a:xfrm>
            <a:off x="3516497" y="5455136"/>
            <a:ext cx="2034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Individual Exercise 2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41F7D9B-B0C8-9DC6-B0D6-F88C5F9BE0F4}"/>
              </a:ext>
            </a:extLst>
          </p:cNvPr>
          <p:cNvSpPr/>
          <p:nvPr/>
        </p:nvSpPr>
        <p:spPr>
          <a:xfrm>
            <a:off x="3208865" y="5263018"/>
            <a:ext cx="2635207" cy="69389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B050E5-6051-9E58-04B2-0CBF57B5DEED}"/>
              </a:ext>
            </a:extLst>
          </p:cNvPr>
          <p:cNvSpPr txBox="1"/>
          <p:nvPr/>
        </p:nvSpPr>
        <p:spPr>
          <a:xfrm>
            <a:off x="6565509" y="5455136"/>
            <a:ext cx="2034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Individual Exercise 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3538C78-A2E6-ED4E-8ECB-9FDB4DCD3E17}"/>
              </a:ext>
            </a:extLst>
          </p:cNvPr>
          <p:cNvSpPr/>
          <p:nvPr/>
        </p:nvSpPr>
        <p:spPr>
          <a:xfrm>
            <a:off x="6239933" y="5263018"/>
            <a:ext cx="2635207" cy="69389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5C0955-E55A-A64A-ED27-31B294186BBB}"/>
              </a:ext>
            </a:extLst>
          </p:cNvPr>
          <p:cNvSpPr txBox="1"/>
          <p:nvPr/>
        </p:nvSpPr>
        <p:spPr>
          <a:xfrm>
            <a:off x="9571402" y="5455136"/>
            <a:ext cx="2034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Final Assignment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908E83F-7A6F-8BD0-77EE-C7386E11D3BA}"/>
              </a:ext>
            </a:extLst>
          </p:cNvPr>
          <p:cNvSpPr/>
          <p:nvPr/>
        </p:nvSpPr>
        <p:spPr>
          <a:xfrm>
            <a:off x="9270999" y="5263018"/>
            <a:ext cx="2635207" cy="69389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Montserrat" panose="00000500000000000000" pitchFamily="2" charset="0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9B3251FE-FA0E-A46F-0FBA-684EF82EB396}"/>
              </a:ext>
            </a:extLst>
          </p:cNvPr>
          <p:cNvSpPr/>
          <p:nvPr/>
        </p:nvSpPr>
        <p:spPr>
          <a:xfrm>
            <a:off x="1432593" y="5083176"/>
            <a:ext cx="125619" cy="19789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DD15A3A7-F06C-C379-5EE7-B8B2218F9138}"/>
              </a:ext>
            </a:extLst>
          </p:cNvPr>
          <p:cNvSpPr/>
          <p:nvPr/>
        </p:nvSpPr>
        <p:spPr>
          <a:xfrm rot="16200000">
            <a:off x="2941956" y="5490863"/>
            <a:ext cx="108000" cy="27432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F5CCFD83-420F-9B39-E508-AA53433BA5AD}"/>
              </a:ext>
            </a:extLst>
          </p:cNvPr>
          <p:cNvSpPr/>
          <p:nvPr/>
        </p:nvSpPr>
        <p:spPr>
          <a:xfrm>
            <a:off x="4463660" y="5053425"/>
            <a:ext cx="125619" cy="19789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664B4D5E-665E-5903-890B-F3F8BF437961}"/>
              </a:ext>
            </a:extLst>
          </p:cNvPr>
          <p:cNvSpPr/>
          <p:nvPr/>
        </p:nvSpPr>
        <p:spPr>
          <a:xfrm>
            <a:off x="7494727" y="5048029"/>
            <a:ext cx="125619" cy="19789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EB251665-95C3-2083-D864-8FADF4DF263C}"/>
              </a:ext>
            </a:extLst>
          </p:cNvPr>
          <p:cNvSpPr/>
          <p:nvPr/>
        </p:nvSpPr>
        <p:spPr>
          <a:xfrm>
            <a:off x="10525793" y="5053447"/>
            <a:ext cx="125619" cy="19789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0DA096-96A4-98C8-79FA-F038656FC61D}"/>
              </a:ext>
            </a:extLst>
          </p:cNvPr>
          <p:cNvSpPr txBox="1"/>
          <p:nvPr/>
        </p:nvSpPr>
        <p:spPr>
          <a:xfrm>
            <a:off x="6269651" y="3030251"/>
            <a:ext cx="25500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</a:rPr>
              <a:t>Topic: solutions for strengthening institutional HEMIS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r>
              <a:rPr lang="en-US" sz="1600" dirty="0">
                <a:latin typeface="Montserrat" panose="00000500000000000000" pitchFamily="2" charset="0"/>
              </a:rPr>
              <a:t>Modality: </a:t>
            </a:r>
            <a:r>
              <a:rPr lang="en-US" sz="1600" b="1" dirty="0">
                <a:latin typeface="Montserrat" panose="00000500000000000000" pitchFamily="2" charset="0"/>
              </a:rPr>
              <a:t>Asynchronous</a:t>
            </a:r>
            <a:r>
              <a:rPr lang="en-US" sz="1600" dirty="0">
                <a:latin typeface="Montserrat" panose="00000500000000000000" pitchFamily="2" charset="0"/>
              </a:rPr>
              <a:t> (video and readings)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86209F-D1C4-CC4D-C813-80B9F1B8D66A}"/>
              </a:ext>
            </a:extLst>
          </p:cNvPr>
          <p:cNvSpPr txBox="1"/>
          <p:nvPr/>
        </p:nvSpPr>
        <p:spPr>
          <a:xfrm>
            <a:off x="3253344" y="3046650"/>
            <a:ext cx="2560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</a:rPr>
              <a:t>Topic: Institutional strengths and capacity gaps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r>
              <a:rPr lang="en-US" sz="1600" dirty="0">
                <a:latin typeface="Montserrat" panose="00000500000000000000" pitchFamily="2" charset="0"/>
              </a:rPr>
              <a:t>Modality: Preparatory video + </a:t>
            </a:r>
            <a:r>
              <a:rPr lang="en-US" sz="1600" b="1" dirty="0">
                <a:latin typeface="Montserrat" panose="00000500000000000000" pitchFamily="2" charset="0"/>
              </a:rPr>
              <a:t>Live Session</a:t>
            </a: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FC33C5-8CBF-9FE9-A021-28FEF3242E1C}"/>
              </a:ext>
            </a:extLst>
          </p:cNvPr>
          <p:cNvSpPr txBox="1"/>
          <p:nvPr/>
        </p:nvSpPr>
        <p:spPr>
          <a:xfrm>
            <a:off x="9270998" y="3045235"/>
            <a:ext cx="26352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</a:rPr>
              <a:t>Topic: strategy and implementation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r>
              <a:rPr lang="en-US" sz="1600" dirty="0">
                <a:latin typeface="Montserrat" panose="00000500000000000000" pitchFamily="2" charset="0"/>
              </a:rPr>
              <a:t>Modality: Preparatory video + </a:t>
            </a:r>
            <a:r>
              <a:rPr lang="en-US" sz="1600" b="1" dirty="0">
                <a:latin typeface="Montserrat" panose="00000500000000000000" pitchFamily="2" charset="0"/>
              </a:rPr>
              <a:t>Live Session</a:t>
            </a: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3" name="Arrow: Down 29">
            <a:extLst>
              <a:ext uri="{FF2B5EF4-FFF2-40B4-BE49-F238E27FC236}">
                <a16:creationId xmlns:a16="http://schemas.microsoft.com/office/drawing/2014/main" id="{6CC70F55-6D14-9B73-8A84-CD5A4CBD6234}"/>
              </a:ext>
            </a:extLst>
          </p:cNvPr>
          <p:cNvSpPr/>
          <p:nvPr/>
        </p:nvSpPr>
        <p:spPr>
          <a:xfrm rot="16200000">
            <a:off x="5978490" y="5490863"/>
            <a:ext cx="108000" cy="27432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29">
            <a:extLst>
              <a:ext uri="{FF2B5EF4-FFF2-40B4-BE49-F238E27FC236}">
                <a16:creationId xmlns:a16="http://schemas.microsoft.com/office/drawing/2014/main" id="{77E59C76-39C4-2760-2610-3A3DDF87E2BF}"/>
              </a:ext>
            </a:extLst>
          </p:cNvPr>
          <p:cNvSpPr/>
          <p:nvPr/>
        </p:nvSpPr>
        <p:spPr>
          <a:xfrm rot="16200000">
            <a:off x="9004090" y="5490863"/>
            <a:ext cx="108000" cy="27432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14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27AB2-949A-F1CE-D1E3-3B2FD07E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845020" cy="1600200"/>
          </a:xfrm>
        </p:spPr>
        <p:txBody>
          <a:bodyPr anchor="b"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Interactive Reflection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6EDBC1-C5B3-DA0A-1F8B-EC1D832EF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2467154"/>
            <a:ext cx="9937630" cy="2514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Does your institution currently have a HEMIS that primarily serves reporting requirements, or one that also supports strategic decision-making?</a:t>
            </a:r>
          </a:p>
        </p:txBody>
      </p:sp>
    </p:spTree>
    <p:extLst>
      <p:ext uri="{BB962C8B-B14F-4D97-AF65-F5344CB8AC3E}">
        <p14:creationId xmlns:p14="http://schemas.microsoft.com/office/powerpoint/2010/main" val="1680450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8e024d6-51f2-471b-ac2c-b1117d65062e}" enabled="1" method="Standard" siteId="{1d4fae52-39b3-4bfa-b0b3-022956b1119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13791</TotalTime>
  <Words>1870</Words>
  <Application>Microsoft Office PowerPoint</Application>
  <PresentationFormat>Widescreen</PresentationFormat>
  <Paragraphs>327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Aptos</vt:lpstr>
      <vt:lpstr>Arial</vt:lpstr>
      <vt:lpstr>Calibri</vt:lpstr>
      <vt:lpstr>Montserrat</vt:lpstr>
      <vt:lpstr>Times New Roman</vt:lpstr>
      <vt:lpstr>Tema de Office</vt:lpstr>
      <vt:lpstr>MODULE 2</vt:lpstr>
      <vt:lpstr>1. Developing and operationalising HEMIS at the Institutional Level</vt:lpstr>
      <vt:lpstr>Introducing HEMIS at institutional level</vt:lpstr>
      <vt:lpstr>What is HEMIS and Why It Matters </vt:lpstr>
      <vt:lpstr>What is HEMIS and Why It Matters </vt:lpstr>
      <vt:lpstr>The three purposes of HEMIS</vt:lpstr>
      <vt:lpstr>Learning goals of this module</vt:lpstr>
      <vt:lpstr>Module Structure</vt:lpstr>
      <vt:lpstr>Interactive Reflection </vt:lpstr>
      <vt:lpstr>PowerPoint Presentation</vt:lpstr>
      <vt:lpstr>2. Identifying and Mapping Institutional Data Needs</vt:lpstr>
      <vt:lpstr>What data do we actually need?</vt:lpstr>
      <vt:lpstr>Why Mapping Data Needs Matters</vt:lpstr>
      <vt:lpstr>Categories of Institutional Data Needs</vt:lpstr>
      <vt:lpstr>Categories of Institutional Data Needs</vt:lpstr>
      <vt:lpstr>Categories of Institutional Data Needs</vt:lpstr>
      <vt:lpstr>Categories of Institutional Data Needs</vt:lpstr>
      <vt:lpstr>Mapping Data Needs: Three Key Steps</vt:lpstr>
      <vt:lpstr>Interactive Reflection</vt:lpstr>
      <vt:lpstr>Individual Exercise 1</vt:lpstr>
      <vt:lpstr>PowerPoint Presentation</vt:lpstr>
      <vt:lpstr>3. Assessing Whether Your Institution’s HEMIS Can Respond to Data Needs</vt:lpstr>
      <vt:lpstr>Understanding HEMIS Capacity</vt:lpstr>
      <vt:lpstr>Key Dimensions of HEMIS Capacity</vt:lpstr>
      <vt:lpstr>Identifying Capacity Gaps</vt:lpstr>
      <vt:lpstr>Interactive Reflection</vt:lpstr>
      <vt:lpstr>Individual Exercise 2</vt:lpstr>
      <vt:lpstr>PowerPoint Presentation</vt:lpstr>
      <vt:lpstr>4. Technological and Organisational Solutions for Strengthening HEMIS</vt:lpstr>
      <vt:lpstr>Strengthening HEMIS Requires More Than Technology </vt:lpstr>
      <vt:lpstr>Data Governance</vt:lpstr>
      <vt:lpstr>System Architecture and Data Integration </vt:lpstr>
      <vt:lpstr>Data Analysis and Institutional Intelligence</vt:lpstr>
      <vt:lpstr>Data Visualisation and Communication </vt:lpstr>
      <vt:lpstr>Interactive Reflection</vt:lpstr>
      <vt:lpstr>Individual Exercise 3</vt:lpstr>
      <vt:lpstr>PowerPoint Presentation</vt:lpstr>
      <vt:lpstr>5. Implementing and Sustaining Improvements in Institutional HEMIS</vt:lpstr>
      <vt:lpstr>Establishing Data Governance</vt:lpstr>
      <vt:lpstr>Establishing Data Governance</vt:lpstr>
      <vt:lpstr>Reflective Exercise</vt:lpstr>
      <vt:lpstr>Strengthening Data Quality Processes</vt:lpstr>
      <vt:lpstr>Building Institutional Data Culture</vt:lpstr>
      <vt:lpstr>Interactive Reflection</vt:lpstr>
      <vt:lpstr>Monitoring and Continuous Improvement</vt:lpstr>
      <vt:lpstr>Summary: key elements of successful HEMIS implementation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Eloi Espósito</dc:creator>
  <cp:lastModifiedBy>Lucatello, Alice</cp:lastModifiedBy>
  <cp:revision>46</cp:revision>
  <dcterms:created xsi:type="dcterms:W3CDTF">2023-06-29T15:28:25Z</dcterms:created>
  <dcterms:modified xsi:type="dcterms:W3CDTF">2026-05-22T11:59:49Z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2023-09-18T13:10:43Z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3be26fec-ea62-4695-b32a-b1ddfa0da754</vt:lpwstr>
  </property>
  <property fmtid="{D5CDD505-2E9C-101B-9397-08002B2CF9AE}" pid="8" name="MSIP_Label_6bd9ddd1-4d20-43f6-abfa-fc3c07406f94_ContentBits">
    <vt:lpwstr>0</vt:lpwstr>
  </property>
</Properties>
</file>