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8" r:id="rId2"/>
    <p:sldId id="257" r:id="rId3"/>
    <p:sldId id="259" r:id="rId4"/>
    <p:sldId id="260" r:id="rId5"/>
    <p:sldId id="261" r:id="rId6"/>
    <p:sldId id="262" r:id="rId7"/>
    <p:sldId id="264" r:id="rId8"/>
    <p:sldId id="265" r:id="rId9"/>
    <p:sldId id="266" r:id="rId10"/>
    <p:sldId id="267" r:id="rId11"/>
    <p:sldId id="269" r:id="rId12"/>
    <p:sldId id="268" r:id="rId13"/>
    <p:sldId id="270" r:id="rId14"/>
    <p:sldId id="271" r:id="rId15"/>
    <p:sldId id="272" r:id="rId16"/>
    <p:sldId id="273" r:id="rId17"/>
    <p:sldId id="274" r:id="rId18"/>
    <p:sldId id="275" r:id="rId19"/>
    <p:sldId id="276" r:id="rId20"/>
    <p:sldId id="277"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diaye ndong" initials="nn" lastIdx="1" clrIdx="0">
    <p:extLst>
      <p:ext uri="{19B8F6BF-5375-455C-9EA6-DF929625EA0E}">
        <p15:presenceInfo xmlns:p15="http://schemas.microsoft.com/office/powerpoint/2012/main" userId="7051916d0a31740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6449" autoAdjust="0"/>
  </p:normalViewPr>
  <p:slideViewPr>
    <p:cSldViewPr snapToGrid="0">
      <p:cViewPr varScale="1">
        <p:scale>
          <a:sx n="42" d="100"/>
          <a:sy n="42" d="100"/>
        </p:scale>
        <p:origin x="1580" y="28"/>
      </p:cViewPr>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DC3696-4AF4-406F-99C4-7D2A2F925AB0}" type="datetimeFigureOut">
              <a:rPr lang="fr-FR" smtClean="0"/>
              <a:t>14/07/2026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053F9E-3259-4A5B-B52E-1E63BC72D6CF}" type="slidenum">
              <a:rPr lang="fr-FR" smtClean="0"/>
              <a:t>‹Nº›</a:t>
            </a:fld>
            <a:endParaRPr lang="fr-FR"/>
          </a:p>
        </p:txBody>
      </p:sp>
    </p:spTree>
    <p:extLst>
      <p:ext uri="{BB962C8B-B14F-4D97-AF65-F5344CB8AC3E}">
        <p14:creationId xmlns:p14="http://schemas.microsoft.com/office/powerpoint/2010/main" val="2163594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dirty="0"/>
              <a:t>Nous vous remercions pour l’opportunité offerte qui nous permet de partager l’expérience de l’UAD en matière de mobilité</a:t>
            </a:r>
          </a:p>
          <a:p>
            <a:pPr marL="171450" indent="-171450">
              <a:buFontTx/>
              <a:buChar char="-"/>
            </a:pPr>
            <a:r>
              <a:rPr lang="fr-FR" dirty="0"/>
              <a:t>UAD, établissement pilote, est chargée d’expérimenter les outils développés par l’ACTS</a:t>
            </a:r>
          </a:p>
          <a:p>
            <a:pPr marL="171450" indent="-171450">
              <a:buFontTx/>
              <a:buChar char="-"/>
            </a:pPr>
            <a:r>
              <a:rPr lang="fr-FR" dirty="0"/>
              <a:t>Ainsi, nous appuyant sur cette responsabilité et la nécessité de partager nos expériences dans le projet, la présentation comprend huit parties.</a:t>
            </a:r>
          </a:p>
        </p:txBody>
      </p:sp>
      <p:sp>
        <p:nvSpPr>
          <p:cNvPr id="4" name="Espace réservé du numéro de diapositive 3"/>
          <p:cNvSpPr>
            <a:spLocks noGrp="1"/>
          </p:cNvSpPr>
          <p:nvPr>
            <p:ph type="sldNum" sz="quarter" idx="5"/>
          </p:nvPr>
        </p:nvSpPr>
        <p:spPr/>
        <p:txBody>
          <a:bodyPr/>
          <a:lstStyle/>
          <a:p>
            <a:fld id="{44053F9E-3259-4A5B-B52E-1E63BC72D6CF}" type="slidenum">
              <a:rPr lang="fr-FR" smtClean="0"/>
              <a:t>1</a:t>
            </a:fld>
            <a:endParaRPr lang="fr-FR"/>
          </a:p>
        </p:txBody>
      </p:sp>
    </p:spTree>
    <p:extLst>
      <p:ext uri="{BB962C8B-B14F-4D97-AF65-F5344CB8AC3E}">
        <p14:creationId xmlns:p14="http://schemas.microsoft.com/office/powerpoint/2010/main" val="13110763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Domaines de coopération </a:t>
            </a:r>
          </a:p>
          <a:p>
            <a:pPr marL="171450" indent="-171450">
              <a:buFontTx/>
              <a:buChar char="-"/>
            </a:pPr>
            <a:r>
              <a:rPr lang="fr-FR" dirty="0"/>
              <a:t>Mobilité des étudiants (licence, master et doctorat)</a:t>
            </a:r>
          </a:p>
          <a:p>
            <a:pPr marL="171450" indent="-171450">
              <a:buFontTx/>
              <a:buChar char="-"/>
            </a:pPr>
            <a:r>
              <a:rPr lang="fr-FR" dirty="0"/>
              <a:t>Mobilité des enseignants</a:t>
            </a:r>
          </a:p>
          <a:p>
            <a:pPr marL="171450" indent="-171450">
              <a:buFontTx/>
              <a:buChar char="-"/>
            </a:pPr>
            <a:r>
              <a:rPr lang="fr-FR" dirty="0"/>
              <a:t>Recherche collaborative</a:t>
            </a:r>
          </a:p>
          <a:p>
            <a:pPr marL="171450" indent="-171450">
              <a:buFontTx/>
              <a:buChar char="-"/>
            </a:pPr>
            <a:r>
              <a:rPr lang="fr-FR" dirty="0"/>
              <a:t>Encadrements de mémoires et thèses </a:t>
            </a:r>
          </a:p>
          <a:p>
            <a:pPr marL="171450" indent="-171450">
              <a:buFontTx/>
              <a:buChar char="-"/>
            </a:pPr>
            <a:r>
              <a:rPr lang="fr-FR" dirty="0"/>
              <a:t>Innovation pédagogique </a:t>
            </a:r>
          </a:p>
        </p:txBody>
      </p:sp>
      <p:sp>
        <p:nvSpPr>
          <p:cNvPr id="4" name="Espace réservé du numéro de diapositive 3"/>
          <p:cNvSpPr>
            <a:spLocks noGrp="1"/>
          </p:cNvSpPr>
          <p:nvPr>
            <p:ph type="sldNum" sz="quarter" idx="5"/>
          </p:nvPr>
        </p:nvSpPr>
        <p:spPr/>
        <p:txBody>
          <a:bodyPr/>
          <a:lstStyle/>
          <a:p>
            <a:fld id="{44053F9E-3259-4A5B-B52E-1E63BC72D6CF}" type="slidenum">
              <a:rPr lang="fr-FR" smtClean="0"/>
              <a:t>11</a:t>
            </a:fld>
            <a:endParaRPr lang="fr-FR"/>
          </a:p>
        </p:txBody>
      </p:sp>
    </p:spTree>
    <p:extLst>
      <p:ext uri="{BB962C8B-B14F-4D97-AF65-F5344CB8AC3E}">
        <p14:creationId xmlns:p14="http://schemas.microsoft.com/office/powerpoint/2010/main" val="777654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dirty="0"/>
              <a:t>Mobilité des étudiants : échanges semestriels ou annuels dans les universités partenaires,</a:t>
            </a:r>
          </a:p>
          <a:p>
            <a:pPr marL="171450" indent="-171450">
              <a:buFontTx/>
              <a:buChar char="-"/>
            </a:pPr>
            <a:r>
              <a:rPr lang="fr-FR" dirty="0"/>
              <a:t>Mobilité des doctorants : participation à des écoles doctorales internationales </a:t>
            </a:r>
          </a:p>
          <a:p>
            <a:pPr marL="171450" indent="-171450">
              <a:buFontTx/>
              <a:buChar char="-"/>
            </a:pPr>
            <a:r>
              <a:rPr lang="fr-FR" dirty="0"/>
              <a:t>Mobilité des enseignants : ateliers scientifiques et formations, développement de projets collaboratifs…</a:t>
            </a:r>
          </a:p>
          <a:p>
            <a:pPr marL="171450" indent="-171450">
              <a:buFontTx/>
              <a:buChar char="-"/>
            </a:pPr>
            <a:r>
              <a:rPr lang="fr-FR" dirty="0"/>
              <a:t>Mobilité virtuelle : </a:t>
            </a:r>
            <a:r>
              <a:rPr lang="fr-FR" dirty="0" err="1"/>
              <a:t>co</a:t>
            </a:r>
            <a:r>
              <a:rPr lang="fr-FR" dirty="0"/>
              <a:t>-enseignement et ressources pédagogiques numériques</a:t>
            </a:r>
          </a:p>
        </p:txBody>
      </p:sp>
      <p:sp>
        <p:nvSpPr>
          <p:cNvPr id="4" name="Espace réservé du numéro de diapositive 3"/>
          <p:cNvSpPr>
            <a:spLocks noGrp="1"/>
          </p:cNvSpPr>
          <p:nvPr>
            <p:ph type="sldNum" sz="quarter" idx="5"/>
          </p:nvPr>
        </p:nvSpPr>
        <p:spPr/>
        <p:txBody>
          <a:bodyPr/>
          <a:lstStyle/>
          <a:p>
            <a:fld id="{44053F9E-3259-4A5B-B52E-1E63BC72D6CF}" type="slidenum">
              <a:rPr lang="fr-FR" smtClean="0"/>
              <a:t>12</a:t>
            </a:fld>
            <a:endParaRPr lang="fr-FR"/>
          </a:p>
        </p:txBody>
      </p:sp>
    </p:spTree>
    <p:extLst>
      <p:ext uri="{BB962C8B-B14F-4D97-AF65-F5344CB8AC3E}">
        <p14:creationId xmlns:p14="http://schemas.microsoft.com/office/powerpoint/2010/main" val="55419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latin typeface="Tahoma" panose="020B0604030504040204" pitchFamily="34" charset="0"/>
                <a:ea typeface="Tahoma" panose="020B0604030504040204" pitchFamily="34" charset="0"/>
                <a:cs typeface="Tahoma" panose="020B0604030504040204" pitchFamily="34" charset="0"/>
              </a:rPr>
              <a:t>Contrat pédagogique : Learning agreement </a:t>
            </a:r>
          </a:p>
          <a:p>
            <a:r>
              <a:rPr lang="fr-FR" dirty="0"/>
              <a:t>Evaluation des acquis : validation des résultats obtenus et délivrance relevé de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FF0000"/>
                </a:solidFill>
                <a:highlight>
                  <a:srgbClr val="FFFF00"/>
                </a:highlight>
                <a:latin typeface="Tahoma" panose="020B0604030504040204" pitchFamily="34" charset="0"/>
                <a:ea typeface="Tahoma" panose="020B0604030504040204" pitchFamily="34" charset="0"/>
                <a:cs typeface="Tahoma" panose="020B0604030504040204" pitchFamily="34" charset="0"/>
              </a:rPr>
              <a:t>Une gouvernance claire, des procédures harmonisées et des partenariats solides constituent les fondements d'une mobilité académique de qualité. ACTS offre désormais l'opportunité de renforcer ces acquis </a:t>
            </a:r>
            <a:endParaRPr lang="fr-FR" dirty="0">
              <a:solidFill>
                <a:srgbClr val="FF0000"/>
              </a:solidFill>
            </a:endParaRPr>
          </a:p>
          <a:p>
            <a:endParaRPr lang="fr-FR" dirty="0"/>
          </a:p>
        </p:txBody>
      </p:sp>
      <p:sp>
        <p:nvSpPr>
          <p:cNvPr id="4" name="Espace réservé du numéro de diapositive 3"/>
          <p:cNvSpPr>
            <a:spLocks noGrp="1"/>
          </p:cNvSpPr>
          <p:nvPr>
            <p:ph type="sldNum" sz="quarter" idx="5"/>
          </p:nvPr>
        </p:nvSpPr>
        <p:spPr/>
        <p:txBody>
          <a:bodyPr/>
          <a:lstStyle/>
          <a:p>
            <a:fld id="{44053F9E-3259-4A5B-B52E-1E63BC72D6CF}" type="slidenum">
              <a:rPr lang="fr-FR" smtClean="0"/>
              <a:t>13</a:t>
            </a:fld>
            <a:endParaRPr lang="fr-FR"/>
          </a:p>
        </p:txBody>
      </p:sp>
    </p:spTree>
    <p:extLst>
      <p:ext uri="{BB962C8B-B14F-4D97-AF65-F5344CB8AC3E}">
        <p14:creationId xmlns:p14="http://schemas.microsoft.com/office/powerpoint/2010/main" val="536139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L’expérience de mobilité a permis de renforcer les capacités de enseignants-chercheurs, d’améliorer la qualité de la formation, d’accroître la visibilité et surtout représente une expérience précieuse pour la mise en œuvre de l’ACTS. </a:t>
            </a:r>
          </a:p>
        </p:txBody>
      </p:sp>
      <p:sp>
        <p:nvSpPr>
          <p:cNvPr id="4" name="Espace réservé du numéro de diapositive 3"/>
          <p:cNvSpPr>
            <a:spLocks noGrp="1"/>
          </p:cNvSpPr>
          <p:nvPr>
            <p:ph type="sldNum" sz="quarter" idx="5"/>
          </p:nvPr>
        </p:nvSpPr>
        <p:spPr/>
        <p:txBody>
          <a:bodyPr/>
          <a:lstStyle/>
          <a:p>
            <a:fld id="{44053F9E-3259-4A5B-B52E-1E63BC72D6CF}" type="slidenum">
              <a:rPr lang="fr-FR" smtClean="0"/>
              <a:t>14</a:t>
            </a:fld>
            <a:endParaRPr lang="fr-FR"/>
          </a:p>
        </p:txBody>
      </p:sp>
    </p:spTree>
    <p:extLst>
      <p:ext uri="{BB962C8B-B14F-4D97-AF65-F5344CB8AC3E}">
        <p14:creationId xmlns:p14="http://schemas.microsoft.com/office/powerpoint/2010/main" val="847774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mobilité ne bénéficie pas uniquement aux personnes en mobilité (étudiants, enseignants-chercheurs…); elle est un levier stratégique de transformation institutionnelle, d’amélioration de la qualité de la formation et de l’intégration. Malgré ces acquis, la mise en œuvre de la mobilité rencontre des défis.</a:t>
            </a:r>
          </a:p>
        </p:txBody>
      </p:sp>
      <p:sp>
        <p:nvSpPr>
          <p:cNvPr id="4" name="Espace réservé du numéro de diapositive 3"/>
          <p:cNvSpPr>
            <a:spLocks noGrp="1"/>
          </p:cNvSpPr>
          <p:nvPr>
            <p:ph type="sldNum" sz="quarter" idx="5"/>
          </p:nvPr>
        </p:nvSpPr>
        <p:spPr/>
        <p:txBody>
          <a:bodyPr/>
          <a:lstStyle/>
          <a:p>
            <a:fld id="{44053F9E-3259-4A5B-B52E-1E63BC72D6CF}" type="slidenum">
              <a:rPr lang="fr-FR" smtClean="0"/>
              <a:t>15</a:t>
            </a:fld>
            <a:endParaRPr lang="fr-FR"/>
          </a:p>
        </p:txBody>
      </p:sp>
    </p:spTree>
    <p:extLst>
      <p:ext uri="{BB962C8B-B14F-4D97-AF65-F5344CB8AC3E}">
        <p14:creationId xmlns:p14="http://schemas.microsoft.com/office/powerpoint/2010/main" val="29495417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Parmi les défis rencontrés, il y a : financement limité, calendriers académiques différents, contraintes administratives…). Ces défis ne sont pas spécifiques à l’UAD mais </a:t>
            </a:r>
            <a:r>
              <a:rPr lang="fr-FR" dirty="0"/>
              <a:t>sont largement partagés avec les universités africaines. Les conséquences portent sur le nombre limité de bénéficiaires, difficultés de synchronisation des semestres, délai de traitement long…</a:t>
            </a:r>
          </a:p>
          <a:p>
            <a:r>
              <a:rPr lang="fr-FR" dirty="0"/>
              <a:t>Cette situation indique un besoin d’harmonisation des mécanismes de mobilité et de reconnaissance des acquis. L’ACTS constitue une opportunité d’amélioration de la mobilité.</a:t>
            </a:r>
          </a:p>
        </p:txBody>
      </p:sp>
      <p:sp>
        <p:nvSpPr>
          <p:cNvPr id="4" name="Espace réservé du numéro de diapositive 3"/>
          <p:cNvSpPr>
            <a:spLocks noGrp="1"/>
          </p:cNvSpPr>
          <p:nvPr>
            <p:ph type="sldNum" sz="quarter" idx="5"/>
          </p:nvPr>
        </p:nvSpPr>
        <p:spPr/>
        <p:txBody>
          <a:bodyPr/>
          <a:lstStyle/>
          <a:p>
            <a:fld id="{44053F9E-3259-4A5B-B52E-1E63BC72D6CF}" type="slidenum">
              <a:rPr lang="fr-FR" smtClean="0"/>
              <a:t>16</a:t>
            </a:fld>
            <a:endParaRPr lang="fr-FR"/>
          </a:p>
        </p:txBody>
      </p:sp>
    </p:spTree>
    <p:extLst>
      <p:ext uri="{BB962C8B-B14F-4D97-AF65-F5344CB8AC3E}">
        <p14:creationId xmlns:p14="http://schemas.microsoft.com/office/powerpoint/2010/main" val="27563824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En ce sens, l’ACTS peut renforcer le statut de référence de l’UAD :</a:t>
            </a:r>
          </a:p>
          <a:p>
            <a:pPr marL="171450" indent="-171450">
              <a:buFontTx/>
              <a:buChar char="-"/>
            </a:pPr>
            <a:r>
              <a:rPr lang="fr-FR" dirty="0"/>
              <a:t>Mobilité</a:t>
            </a:r>
          </a:p>
          <a:p>
            <a:pPr marL="171450" indent="-171450">
              <a:buFontTx/>
              <a:buChar char="-"/>
            </a:pPr>
            <a:r>
              <a:rPr lang="fr-FR" dirty="0"/>
              <a:t>Assurance qualité </a:t>
            </a:r>
          </a:p>
          <a:p>
            <a:pPr marL="171450" indent="-171450">
              <a:buFontTx/>
              <a:buChar char="-"/>
            </a:pPr>
            <a:r>
              <a:rPr lang="fr-FR" dirty="0"/>
              <a:t>Intégration de l’enseignement supérieur </a:t>
            </a:r>
          </a:p>
          <a:p>
            <a:pPr marL="0" indent="0">
              <a:buFontTx/>
              <a:buNone/>
            </a:pPr>
            <a:r>
              <a:rPr lang="fr-FR" dirty="0"/>
              <a:t>Grâce à la mise en place d’un cadre commun de transfert et d’accumulation des crédits, l’harmonisation des pratiques, un référentiel adopté par les universités partenaires…</a:t>
            </a:r>
          </a:p>
          <a:p>
            <a:pPr marL="0" indent="0">
              <a:buFontTx/>
              <a:buNone/>
            </a:pPr>
            <a:r>
              <a:rPr lang="fr-FR" dirty="0"/>
              <a:t>Ainsi, les bénéfices attendus au niveau de l’UAD sont : une validation plus rapide et transparente des acquis, une comparabilité accrue des formations, une réduction des délais administratifs…</a:t>
            </a:r>
          </a:p>
        </p:txBody>
      </p:sp>
      <p:sp>
        <p:nvSpPr>
          <p:cNvPr id="4" name="Espace réservé du numéro de diapositive 3"/>
          <p:cNvSpPr>
            <a:spLocks noGrp="1"/>
          </p:cNvSpPr>
          <p:nvPr>
            <p:ph type="sldNum" sz="quarter" idx="5"/>
          </p:nvPr>
        </p:nvSpPr>
        <p:spPr/>
        <p:txBody>
          <a:bodyPr/>
          <a:lstStyle/>
          <a:p>
            <a:fld id="{44053F9E-3259-4A5B-B52E-1E63BC72D6CF}" type="slidenum">
              <a:rPr lang="fr-FR" smtClean="0"/>
              <a:t>17</a:t>
            </a:fld>
            <a:endParaRPr lang="fr-FR"/>
          </a:p>
        </p:txBody>
      </p:sp>
    </p:spTree>
    <p:extLst>
      <p:ext uri="{BB962C8B-B14F-4D97-AF65-F5344CB8AC3E}">
        <p14:creationId xmlns:p14="http://schemas.microsoft.com/office/powerpoint/2010/main" val="4593939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En nous basant sur les acquis et les défis de la mobilité, </a:t>
            </a:r>
            <a:r>
              <a:rPr lang="fr-FR"/>
              <a:t>l’UAD s’inscrit </a:t>
            </a:r>
            <a:r>
              <a:rPr lang="fr-FR" dirty="0"/>
              <a:t>dans la dynamique de :</a:t>
            </a:r>
          </a:p>
          <a:p>
            <a:pPr marL="171450" indent="-171450">
              <a:buFontTx/>
              <a:buChar char="-"/>
            </a:pPr>
            <a:r>
              <a:rPr lang="fr-FR" dirty="0"/>
              <a:t>Développer progressivement le système ACTS</a:t>
            </a:r>
          </a:p>
          <a:p>
            <a:pPr marL="171450" indent="-171450">
              <a:buFontTx/>
              <a:buChar char="-"/>
            </a:pPr>
            <a:r>
              <a:rPr lang="fr-FR" dirty="0"/>
              <a:t>Accroitre la mobilité académique</a:t>
            </a:r>
          </a:p>
          <a:p>
            <a:pPr marL="171450" indent="-171450">
              <a:buFontTx/>
              <a:buChar char="-"/>
            </a:pPr>
            <a:r>
              <a:rPr lang="fr-FR" dirty="0"/>
              <a:t>Renforcer la coopération Sud-sud… </a:t>
            </a:r>
          </a:p>
        </p:txBody>
      </p:sp>
      <p:sp>
        <p:nvSpPr>
          <p:cNvPr id="4" name="Espace réservé du numéro de diapositive 3"/>
          <p:cNvSpPr>
            <a:spLocks noGrp="1"/>
          </p:cNvSpPr>
          <p:nvPr>
            <p:ph type="sldNum" sz="quarter" idx="5"/>
          </p:nvPr>
        </p:nvSpPr>
        <p:spPr/>
        <p:txBody>
          <a:bodyPr/>
          <a:lstStyle/>
          <a:p>
            <a:fld id="{44053F9E-3259-4A5B-B52E-1E63BC72D6CF}" type="slidenum">
              <a:rPr lang="fr-FR" smtClean="0"/>
              <a:t>18</a:t>
            </a:fld>
            <a:endParaRPr lang="fr-FR"/>
          </a:p>
        </p:txBody>
      </p:sp>
    </p:spTree>
    <p:extLst>
      <p:ext uri="{BB962C8B-B14F-4D97-AF65-F5344CB8AC3E}">
        <p14:creationId xmlns:p14="http://schemas.microsoft.com/office/powerpoint/2010/main" val="16005504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mobilité académique est un investissement stratégique car favorise l’excellence, l’innovation et l’ouverture. L’ACTS vient renforcer ces acquis à travers l’harmonisation du système de crédits et la reconnaissance des acquis.</a:t>
            </a:r>
          </a:p>
          <a:p>
            <a:r>
              <a:rPr lang="fr-FR" dirty="0"/>
              <a:t>Dans ce cadre, l’UAD en tant que institution pilote ACTS s’engage à s’investir dans ce projet </a:t>
            </a:r>
            <a:r>
              <a:rPr lang="fr-FR"/>
              <a:t>à travers </a:t>
            </a:r>
            <a:r>
              <a:rPr lang="fr-FR" dirty="0"/>
              <a:t>:</a:t>
            </a:r>
          </a:p>
          <a:p>
            <a:pPr marL="171450" indent="-171450">
              <a:buFontTx/>
              <a:buChar char="-"/>
            </a:pPr>
            <a:r>
              <a:rPr lang="fr-FR" dirty="0"/>
              <a:t>Expérimentation et amélioration des outils ACTS ;</a:t>
            </a:r>
          </a:p>
          <a:p>
            <a:pPr marL="171450" indent="-171450">
              <a:buFontTx/>
              <a:buChar char="-"/>
            </a:pPr>
            <a:r>
              <a:rPr lang="fr-FR" dirty="0"/>
              <a:t>Partage de son expérience avec les autres universités pilotes comme nous venons de le faire avec la mobilité</a:t>
            </a:r>
          </a:p>
          <a:p>
            <a:pPr marL="171450" indent="-171450">
              <a:buFontTx/>
              <a:buChar char="-"/>
            </a:pPr>
            <a:r>
              <a:rPr lang="fr-FR" dirty="0"/>
              <a:t>Promotion des bonnes pratiques de mobilité et de reconnaissance académique.</a:t>
            </a:r>
          </a:p>
          <a:p>
            <a:endParaRPr lang="fr-FR" dirty="0"/>
          </a:p>
        </p:txBody>
      </p:sp>
      <p:sp>
        <p:nvSpPr>
          <p:cNvPr id="4" name="Espace réservé du numéro de diapositive 3"/>
          <p:cNvSpPr>
            <a:spLocks noGrp="1"/>
          </p:cNvSpPr>
          <p:nvPr>
            <p:ph type="sldNum" sz="quarter" idx="5"/>
          </p:nvPr>
        </p:nvSpPr>
        <p:spPr/>
        <p:txBody>
          <a:bodyPr/>
          <a:lstStyle/>
          <a:p>
            <a:fld id="{44053F9E-3259-4A5B-B52E-1E63BC72D6CF}" type="slidenum">
              <a:rPr lang="fr-FR" smtClean="0"/>
              <a:t>19</a:t>
            </a:fld>
            <a:endParaRPr lang="fr-FR"/>
          </a:p>
        </p:txBody>
      </p:sp>
    </p:spTree>
    <p:extLst>
      <p:ext uri="{BB962C8B-B14F-4D97-AF65-F5344CB8AC3E}">
        <p14:creationId xmlns:p14="http://schemas.microsoft.com/office/powerpoint/2010/main" val="41877446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4053F9E-3259-4A5B-B52E-1E63BC72D6CF}" type="slidenum">
              <a:rPr lang="fr-FR" smtClean="0"/>
              <a:t>20</a:t>
            </a:fld>
            <a:endParaRPr lang="fr-FR"/>
          </a:p>
        </p:txBody>
      </p:sp>
    </p:spTree>
    <p:extLst>
      <p:ext uri="{BB962C8B-B14F-4D97-AF65-F5344CB8AC3E}">
        <p14:creationId xmlns:p14="http://schemas.microsoft.com/office/powerpoint/2010/main" val="1658620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s’agit de :</a:t>
            </a:r>
          </a:p>
          <a:p>
            <a:pPr marL="171450" indent="-171450">
              <a:buFontTx/>
              <a:buChar char="-"/>
            </a:pPr>
            <a:r>
              <a:rPr lang="fr-FR" dirty="0"/>
              <a:t>Introduction : contexte international, mise en place ACTS et UAD structure pilote</a:t>
            </a:r>
          </a:p>
          <a:p>
            <a:pPr marL="171450" indent="-171450">
              <a:buFontTx/>
              <a:buChar char="-"/>
            </a:pPr>
            <a:r>
              <a:rPr lang="fr-FR" dirty="0"/>
              <a:t>Présentation UAD : profil institutionnel et ouverture internationale</a:t>
            </a:r>
          </a:p>
          <a:p>
            <a:pPr marL="171450" indent="-171450">
              <a:buFontTx/>
              <a:buChar char="-"/>
            </a:pPr>
            <a:r>
              <a:rPr lang="fr-FR" dirty="0"/>
              <a:t>Expérience : Gouvernance, mécanismes et processus de gestion de la mobilité</a:t>
            </a:r>
          </a:p>
          <a:p>
            <a:pPr marL="171450" indent="-171450">
              <a:buFontTx/>
              <a:buChar char="-"/>
            </a:pPr>
            <a:r>
              <a:rPr lang="fr-FR" dirty="0"/>
              <a:t>Acquis : réalisations, bonnes pratiques et bénéfices;</a:t>
            </a:r>
          </a:p>
          <a:p>
            <a:pPr marL="171450" indent="-171450">
              <a:buFontTx/>
              <a:buChar char="-"/>
            </a:pPr>
            <a:r>
              <a:rPr lang="fr-FR" dirty="0"/>
              <a:t>Défis : mettre l’accent sur les différentes contraintes rencontrées</a:t>
            </a:r>
          </a:p>
          <a:p>
            <a:pPr marL="171450" indent="-171450">
              <a:buFontTx/>
              <a:buChar char="-"/>
            </a:pPr>
            <a:r>
              <a:rPr lang="fr-FR" dirty="0"/>
              <a:t>ACTS : rôle pour l’amélioration des actions en cours</a:t>
            </a:r>
          </a:p>
          <a:p>
            <a:pPr marL="171450" indent="-171450">
              <a:buFontTx/>
              <a:buChar char="-"/>
            </a:pPr>
            <a:r>
              <a:rPr lang="fr-FR" dirty="0"/>
              <a:t>Perspectives : en nous basant sur les priorités et leçons apprises</a:t>
            </a:r>
          </a:p>
          <a:p>
            <a:pPr marL="171450" indent="-171450">
              <a:buFontTx/>
              <a:buChar char="-"/>
            </a:pPr>
            <a:r>
              <a:rPr lang="fr-FR" dirty="0"/>
              <a:t>Conclusion : Mobilité, ACTS et UAD </a:t>
            </a:r>
          </a:p>
        </p:txBody>
      </p:sp>
      <p:sp>
        <p:nvSpPr>
          <p:cNvPr id="4" name="Espace réservé du numéro de diapositive 3"/>
          <p:cNvSpPr>
            <a:spLocks noGrp="1"/>
          </p:cNvSpPr>
          <p:nvPr>
            <p:ph type="sldNum" sz="quarter" idx="5"/>
          </p:nvPr>
        </p:nvSpPr>
        <p:spPr/>
        <p:txBody>
          <a:bodyPr/>
          <a:lstStyle/>
          <a:p>
            <a:fld id="{44053F9E-3259-4A5B-B52E-1E63BC72D6CF}" type="slidenum">
              <a:rPr lang="fr-FR" smtClean="0"/>
              <a:t>2</a:t>
            </a:fld>
            <a:endParaRPr lang="fr-FR"/>
          </a:p>
        </p:txBody>
      </p:sp>
    </p:spTree>
    <p:extLst>
      <p:ext uri="{BB962C8B-B14F-4D97-AF65-F5344CB8AC3E}">
        <p14:creationId xmlns:p14="http://schemas.microsoft.com/office/powerpoint/2010/main" val="2951767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dirty="0"/>
              <a:t>Enseignement supérieur pilier de l’intégration africaine</a:t>
            </a:r>
          </a:p>
          <a:p>
            <a:pPr marL="171450" indent="-171450">
              <a:buFontTx/>
              <a:buChar char="-"/>
            </a:pPr>
            <a:r>
              <a:rPr lang="fr-FR" dirty="0"/>
              <a:t>Chefs d’Etats africains en ont fait levier majeur dans l’agenda 2063</a:t>
            </a:r>
          </a:p>
          <a:p>
            <a:pPr marL="171450" indent="-171450">
              <a:buFontTx/>
              <a:buChar char="-"/>
            </a:pPr>
            <a:r>
              <a:rPr lang="fr-FR" dirty="0"/>
              <a:t>Pour matérialiser l’orientation des chefs d’Etats</a:t>
            </a:r>
          </a:p>
          <a:p>
            <a:pPr marL="171450" indent="-171450">
              <a:buFontTx/>
              <a:buChar char="-"/>
            </a:pPr>
            <a:r>
              <a:rPr lang="fr-FR" dirty="0"/>
              <a:t>Visites nationales dans 47 pays et à partir des résultats obtenus (défis) et des expériences développées précédemment (HAQAA-1 et 2; Tuning Africa I et II, ECTS…)</a:t>
            </a:r>
          </a:p>
          <a:p>
            <a:pPr marL="171450" indent="-171450">
              <a:buFontTx/>
              <a:buChar char="-"/>
            </a:pPr>
            <a:r>
              <a:rPr lang="fr-FR" dirty="0"/>
              <a:t>Mise en place du projet ACTS : axe stratégique de HAQAA-3</a:t>
            </a:r>
          </a:p>
          <a:p>
            <a:pPr marL="171450" indent="-171450">
              <a:buFontTx/>
              <a:buChar char="-"/>
            </a:pPr>
            <a:r>
              <a:rPr lang="fr-FR" dirty="0"/>
              <a:t>Nécessité d’expérimenter ACTS</a:t>
            </a:r>
          </a:p>
          <a:p>
            <a:pPr marL="171450" indent="-171450">
              <a:buFontTx/>
              <a:buChar char="-"/>
            </a:pPr>
            <a:r>
              <a:rPr lang="fr-FR" dirty="0"/>
              <a:t>Universités pilotes ACTS : UAD a été retenue</a:t>
            </a:r>
          </a:p>
          <a:p>
            <a:endParaRPr lang="fr-FR" dirty="0"/>
          </a:p>
        </p:txBody>
      </p:sp>
      <p:sp>
        <p:nvSpPr>
          <p:cNvPr id="4" name="Espace réservé du numéro de diapositive 3"/>
          <p:cNvSpPr>
            <a:spLocks noGrp="1"/>
          </p:cNvSpPr>
          <p:nvPr>
            <p:ph type="sldNum" sz="quarter" idx="5"/>
          </p:nvPr>
        </p:nvSpPr>
        <p:spPr/>
        <p:txBody>
          <a:bodyPr/>
          <a:lstStyle/>
          <a:p>
            <a:fld id="{44053F9E-3259-4A5B-B52E-1E63BC72D6CF}" type="slidenum">
              <a:rPr lang="fr-FR" smtClean="0"/>
              <a:t>3</a:t>
            </a:fld>
            <a:endParaRPr lang="fr-FR"/>
          </a:p>
        </p:txBody>
      </p:sp>
    </p:spTree>
    <p:extLst>
      <p:ext uri="{BB962C8B-B14F-4D97-AF65-F5344CB8AC3E}">
        <p14:creationId xmlns:p14="http://schemas.microsoft.com/office/powerpoint/2010/main" val="2647900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FR" dirty="0"/>
              <a:t>Identité institutionnelle</a:t>
            </a:r>
          </a:p>
          <a:p>
            <a:pPr marL="171450" indent="-171450">
              <a:buFontTx/>
              <a:buChar char="-"/>
            </a:pPr>
            <a:r>
              <a:rPr lang="fr-FR" dirty="0"/>
              <a:t>Organisation académique </a:t>
            </a:r>
          </a:p>
          <a:p>
            <a:pPr marL="171450" indent="-171450">
              <a:buFontTx/>
              <a:buChar char="-"/>
            </a:pPr>
            <a:r>
              <a:rPr lang="fr-FR" dirty="0"/>
              <a:t>Offre de formation </a:t>
            </a:r>
          </a:p>
          <a:p>
            <a:pPr marL="171450" indent="-171450">
              <a:buFontTx/>
              <a:buChar char="-"/>
            </a:pPr>
            <a:r>
              <a:rPr lang="fr-FR" dirty="0"/>
              <a:t>Ouverture internationale</a:t>
            </a:r>
          </a:p>
          <a:p>
            <a:r>
              <a:rPr lang="fr-FR" dirty="0"/>
              <a:t>MESRI : Ministère de l’enseignement supérieur , de la recherche et de l’innovation</a:t>
            </a:r>
          </a:p>
        </p:txBody>
      </p:sp>
      <p:sp>
        <p:nvSpPr>
          <p:cNvPr id="4" name="Espace réservé du numéro de diapositive 3"/>
          <p:cNvSpPr>
            <a:spLocks noGrp="1"/>
          </p:cNvSpPr>
          <p:nvPr>
            <p:ph type="sldNum" sz="quarter" idx="5"/>
          </p:nvPr>
        </p:nvSpPr>
        <p:spPr/>
        <p:txBody>
          <a:bodyPr/>
          <a:lstStyle/>
          <a:p>
            <a:fld id="{44053F9E-3259-4A5B-B52E-1E63BC72D6CF}" type="slidenum">
              <a:rPr lang="fr-FR" smtClean="0"/>
              <a:t>4</a:t>
            </a:fld>
            <a:endParaRPr lang="fr-FR"/>
          </a:p>
        </p:txBody>
      </p:sp>
    </p:spTree>
    <p:extLst>
      <p:ext uri="{BB962C8B-B14F-4D97-AF65-F5344CB8AC3E}">
        <p14:creationId xmlns:p14="http://schemas.microsoft.com/office/powerpoint/2010/main" val="2419348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800" dirty="0"/>
              <a:t>Organisation académique : UFR et Institut</a:t>
            </a:r>
          </a:p>
          <a:p>
            <a:r>
              <a:rPr lang="fr-FR" sz="800" dirty="0"/>
              <a:t>Offre de formation : licence, master, doctorat, formations professionnalisantes et formation continue</a:t>
            </a:r>
          </a:p>
        </p:txBody>
      </p:sp>
      <p:sp>
        <p:nvSpPr>
          <p:cNvPr id="4" name="Espace réservé du numéro de diapositive 3"/>
          <p:cNvSpPr>
            <a:spLocks noGrp="1"/>
          </p:cNvSpPr>
          <p:nvPr>
            <p:ph type="sldNum" sz="quarter" idx="5"/>
          </p:nvPr>
        </p:nvSpPr>
        <p:spPr/>
        <p:txBody>
          <a:bodyPr/>
          <a:lstStyle/>
          <a:p>
            <a:fld id="{44053F9E-3259-4A5B-B52E-1E63BC72D6CF}" type="slidenum">
              <a:rPr lang="fr-FR" smtClean="0"/>
              <a:t>5</a:t>
            </a:fld>
            <a:endParaRPr lang="fr-FR"/>
          </a:p>
        </p:txBody>
      </p:sp>
    </p:spTree>
    <p:extLst>
      <p:ext uri="{BB962C8B-B14F-4D97-AF65-F5344CB8AC3E}">
        <p14:creationId xmlns:p14="http://schemas.microsoft.com/office/powerpoint/2010/main" val="672666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mobilité présente des avantages tels que : qualité enseignement, renforcement des compétences…</a:t>
            </a:r>
          </a:p>
          <a:p>
            <a:r>
              <a:rPr lang="fr-FR" dirty="0"/>
              <a:t>Au regard des avantages, il est important de présenter l’organisation de la mobilité au sein de l’UAD. </a:t>
            </a:r>
          </a:p>
          <a:p>
            <a:r>
              <a:rPr lang="fr-FR" dirty="0"/>
              <a:t>Celle-ci peut constituer un moyen d’amélioration à travers la mise en </a:t>
            </a:r>
            <a:r>
              <a:rPr lang="fr-FR" dirty="0" err="1"/>
              <a:t>oeuvre</a:t>
            </a:r>
            <a:r>
              <a:rPr lang="fr-FR" dirty="0"/>
              <a:t> de l’ACTS.</a:t>
            </a:r>
          </a:p>
        </p:txBody>
      </p:sp>
      <p:sp>
        <p:nvSpPr>
          <p:cNvPr id="4" name="Espace réservé du numéro de diapositive 3"/>
          <p:cNvSpPr>
            <a:spLocks noGrp="1"/>
          </p:cNvSpPr>
          <p:nvPr>
            <p:ph type="sldNum" sz="quarter" idx="5"/>
          </p:nvPr>
        </p:nvSpPr>
        <p:spPr/>
        <p:txBody>
          <a:bodyPr/>
          <a:lstStyle/>
          <a:p>
            <a:fld id="{44053F9E-3259-4A5B-B52E-1E63BC72D6CF}" type="slidenum">
              <a:rPr lang="fr-FR" smtClean="0"/>
              <a:t>6</a:t>
            </a:fld>
            <a:endParaRPr lang="fr-FR"/>
          </a:p>
        </p:txBody>
      </p:sp>
    </p:spTree>
    <p:extLst>
      <p:ext uri="{BB962C8B-B14F-4D97-AF65-F5344CB8AC3E}">
        <p14:creationId xmlns:p14="http://schemas.microsoft.com/office/powerpoint/2010/main" val="4065151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Universités partenaires participent à la gestion de la mobilité</a:t>
            </a:r>
          </a:p>
          <a:p>
            <a:r>
              <a:rPr lang="fr-FR" dirty="0"/>
              <a:t>- Enseignants et étudiants</a:t>
            </a:r>
          </a:p>
          <a:p>
            <a:endParaRPr lang="fr-FR" dirty="0"/>
          </a:p>
        </p:txBody>
      </p:sp>
      <p:sp>
        <p:nvSpPr>
          <p:cNvPr id="4" name="Espace réservé du numéro de diapositive 3"/>
          <p:cNvSpPr>
            <a:spLocks noGrp="1"/>
          </p:cNvSpPr>
          <p:nvPr>
            <p:ph type="sldNum" sz="quarter" idx="5"/>
          </p:nvPr>
        </p:nvSpPr>
        <p:spPr/>
        <p:txBody>
          <a:bodyPr/>
          <a:lstStyle/>
          <a:p>
            <a:fld id="{44053F9E-3259-4A5B-B52E-1E63BC72D6CF}" type="slidenum">
              <a:rPr lang="fr-FR" smtClean="0"/>
              <a:t>7</a:t>
            </a:fld>
            <a:endParaRPr lang="fr-FR"/>
          </a:p>
        </p:txBody>
      </p:sp>
    </p:spTree>
    <p:extLst>
      <p:ext uri="{BB962C8B-B14F-4D97-AF65-F5344CB8AC3E}">
        <p14:creationId xmlns:p14="http://schemas.microsoft.com/office/powerpoint/2010/main" val="650110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r>
              <a:rPr lang="fr-FR" dirty="0"/>
              <a:t>Système LMD : l’organisation globale des études supérieures</a:t>
            </a:r>
          </a:p>
          <a:p>
            <a:r>
              <a:rPr lang="fr-FR" dirty="0"/>
              <a:t>Guide LMD : document pratique qui explique le système</a:t>
            </a:r>
          </a:p>
        </p:txBody>
      </p:sp>
      <p:sp>
        <p:nvSpPr>
          <p:cNvPr id="4" name="Espace réservé du numéro de diapositive 3"/>
          <p:cNvSpPr>
            <a:spLocks noGrp="1"/>
          </p:cNvSpPr>
          <p:nvPr>
            <p:ph type="sldNum" sz="quarter" idx="5"/>
          </p:nvPr>
        </p:nvSpPr>
        <p:spPr/>
        <p:txBody>
          <a:bodyPr/>
          <a:lstStyle/>
          <a:p>
            <a:fld id="{44053F9E-3259-4A5B-B52E-1E63BC72D6CF}" type="slidenum">
              <a:rPr lang="fr-FR" smtClean="0"/>
              <a:t>9</a:t>
            </a:fld>
            <a:endParaRPr lang="fr-FR"/>
          </a:p>
        </p:txBody>
      </p:sp>
    </p:spTree>
    <p:extLst>
      <p:ext uri="{BB962C8B-B14F-4D97-AF65-F5344CB8AC3E}">
        <p14:creationId xmlns:p14="http://schemas.microsoft.com/office/powerpoint/2010/main" val="1097730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Utilisation différents outils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Nb</a:t>
            </a:r>
            <a:r>
              <a:rPr lang="fr-FR" dirty="0"/>
              <a:t>. Absence d’un système formalisé de suivi</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Besoin d’améliorer la mise en place d’un système de suivi</a:t>
            </a:r>
          </a:p>
          <a:p>
            <a:endParaRPr lang="fr-FR" dirty="0"/>
          </a:p>
        </p:txBody>
      </p:sp>
      <p:sp>
        <p:nvSpPr>
          <p:cNvPr id="4" name="Espace réservé du numéro de diapositive 3"/>
          <p:cNvSpPr>
            <a:spLocks noGrp="1"/>
          </p:cNvSpPr>
          <p:nvPr>
            <p:ph type="sldNum" sz="quarter" idx="5"/>
          </p:nvPr>
        </p:nvSpPr>
        <p:spPr/>
        <p:txBody>
          <a:bodyPr/>
          <a:lstStyle/>
          <a:p>
            <a:fld id="{44053F9E-3259-4A5B-B52E-1E63BC72D6CF}" type="slidenum">
              <a:rPr lang="fr-FR" smtClean="0"/>
              <a:t>10</a:t>
            </a:fld>
            <a:endParaRPr lang="fr-FR"/>
          </a:p>
        </p:txBody>
      </p:sp>
    </p:spTree>
    <p:extLst>
      <p:ext uri="{BB962C8B-B14F-4D97-AF65-F5344CB8AC3E}">
        <p14:creationId xmlns:p14="http://schemas.microsoft.com/office/powerpoint/2010/main" val="1898950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3251D4-25B8-1CEB-FF98-3E108EFF561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4393B235-13BF-B098-C651-E6B1C2594A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FD9ECD5-F574-A47F-9D67-6A13CC160B27}"/>
              </a:ext>
            </a:extLst>
          </p:cNvPr>
          <p:cNvSpPr>
            <a:spLocks noGrp="1"/>
          </p:cNvSpPr>
          <p:nvPr>
            <p:ph type="dt" sz="half" idx="10"/>
          </p:nvPr>
        </p:nvSpPr>
        <p:spPr/>
        <p:txBody>
          <a:bodyPr/>
          <a:lstStyle/>
          <a:p>
            <a:fld id="{835C0FAA-BB7F-4D29-978C-5D6FE9CA3A50}" type="datetime1">
              <a:rPr lang="fr-FR" smtClean="0"/>
              <a:t>14/07/2026</a:t>
            </a:fld>
            <a:endParaRPr lang="fr-FR"/>
          </a:p>
        </p:txBody>
      </p:sp>
      <p:sp>
        <p:nvSpPr>
          <p:cNvPr id="5" name="Espace réservé du pied de page 4">
            <a:extLst>
              <a:ext uri="{FF2B5EF4-FFF2-40B4-BE49-F238E27FC236}">
                <a16:creationId xmlns:a16="http://schemas.microsoft.com/office/drawing/2014/main" id="{47F59BBE-F1CD-C542-7722-1632CEC5BA9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2E1E39F-712B-505C-EAAD-15F7C17DB622}"/>
              </a:ext>
            </a:extLst>
          </p:cNvPr>
          <p:cNvSpPr>
            <a:spLocks noGrp="1"/>
          </p:cNvSpPr>
          <p:nvPr>
            <p:ph type="sldNum" sz="quarter" idx="12"/>
          </p:nvPr>
        </p:nvSpPr>
        <p:spPr/>
        <p:txBody>
          <a:bodyPr/>
          <a:lstStyle/>
          <a:p>
            <a:fld id="{E6130D4C-E4A4-4E01-A45D-F3AB68100A81}" type="slidenum">
              <a:rPr lang="fr-FR" smtClean="0"/>
              <a:t>‹Nº›</a:t>
            </a:fld>
            <a:endParaRPr lang="fr-FR"/>
          </a:p>
        </p:txBody>
      </p:sp>
    </p:spTree>
    <p:extLst>
      <p:ext uri="{BB962C8B-B14F-4D97-AF65-F5344CB8AC3E}">
        <p14:creationId xmlns:p14="http://schemas.microsoft.com/office/powerpoint/2010/main" val="3296958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EAA1E2-30F9-946F-EB56-AAF7EE487E16}"/>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1B7B259B-4ED3-104B-1183-44E0665FB7C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911DDF1-18B4-AB4C-DE40-2CF736FC1ECB}"/>
              </a:ext>
            </a:extLst>
          </p:cNvPr>
          <p:cNvSpPr>
            <a:spLocks noGrp="1"/>
          </p:cNvSpPr>
          <p:nvPr>
            <p:ph type="dt" sz="half" idx="10"/>
          </p:nvPr>
        </p:nvSpPr>
        <p:spPr/>
        <p:txBody>
          <a:bodyPr/>
          <a:lstStyle/>
          <a:p>
            <a:fld id="{0534EFA1-613D-47D6-8458-C871E4FEDA9C}" type="datetime1">
              <a:rPr lang="fr-FR" smtClean="0"/>
              <a:t>14/07/2026</a:t>
            </a:fld>
            <a:endParaRPr lang="fr-FR"/>
          </a:p>
        </p:txBody>
      </p:sp>
      <p:sp>
        <p:nvSpPr>
          <p:cNvPr id="5" name="Espace réservé du pied de page 4">
            <a:extLst>
              <a:ext uri="{FF2B5EF4-FFF2-40B4-BE49-F238E27FC236}">
                <a16:creationId xmlns:a16="http://schemas.microsoft.com/office/drawing/2014/main" id="{92728AAA-DACC-80A9-FF70-AA7C4971D37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EFFBAF0-CBFB-88BD-9BE9-02BBBA2D5FE8}"/>
              </a:ext>
            </a:extLst>
          </p:cNvPr>
          <p:cNvSpPr>
            <a:spLocks noGrp="1"/>
          </p:cNvSpPr>
          <p:nvPr>
            <p:ph type="sldNum" sz="quarter" idx="12"/>
          </p:nvPr>
        </p:nvSpPr>
        <p:spPr/>
        <p:txBody>
          <a:bodyPr/>
          <a:lstStyle/>
          <a:p>
            <a:fld id="{E6130D4C-E4A4-4E01-A45D-F3AB68100A81}" type="slidenum">
              <a:rPr lang="fr-FR" smtClean="0"/>
              <a:t>‹Nº›</a:t>
            </a:fld>
            <a:endParaRPr lang="fr-FR"/>
          </a:p>
        </p:txBody>
      </p:sp>
    </p:spTree>
    <p:extLst>
      <p:ext uri="{BB962C8B-B14F-4D97-AF65-F5344CB8AC3E}">
        <p14:creationId xmlns:p14="http://schemas.microsoft.com/office/powerpoint/2010/main" val="1148042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0EF8C0E-AFA3-DE11-FB13-4DF0A9022BB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023A62BA-5396-09D8-EC5B-D99E4CD6461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A9BB6E0-D3F9-8504-751C-AEAD81CF1175}"/>
              </a:ext>
            </a:extLst>
          </p:cNvPr>
          <p:cNvSpPr>
            <a:spLocks noGrp="1"/>
          </p:cNvSpPr>
          <p:nvPr>
            <p:ph type="dt" sz="half" idx="10"/>
          </p:nvPr>
        </p:nvSpPr>
        <p:spPr/>
        <p:txBody>
          <a:bodyPr/>
          <a:lstStyle/>
          <a:p>
            <a:fld id="{E8CF2EC5-263F-4E12-8974-32B5AA9A07E2}" type="datetime1">
              <a:rPr lang="fr-FR" smtClean="0"/>
              <a:t>14/07/2026</a:t>
            </a:fld>
            <a:endParaRPr lang="fr-FR"/>
          </a:p>
        </p:txBody>
      </p:sp>
      <p:sp>
        <p:nvSpPr>
          <p:cNvPr id="5" name="Espace réservé du pied de page 4">
            <a:extLst>
              <a:ext uri="{FF2B5EF4-FFF2-40B4-BE49-F238E27FC236}">
                <a16:creationId xmlns:a16="http://schemas.microsoft.com/office/drawing/2014/main" id="{6A758312-A47B-DD4F-74D9-F332C6CF4DF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074D713-487C-987C-D0B8-9DCE0B6631EF}"/>
              </a:ext>
            </a:extLst>
          </p:cNvPr>
          <p:cNvSpPr>
            <a:spLocks noGrp="1"/>
          </p:cNvSpPr>
          <p:nvPr>
            <p:ph type="sldNum" sz="quarter" idx="12"/>
          </p:nvPr>
        </p:nvSpPr>
        <p:spPr/>
        <p:txBody>
          <a:bodyPr/>
          <a:lstStyle/>
          <a:p>
            <a:fld id="{E6130D4C-E4A4-4E01-A45D-F3AB68100A81}" type="slidenum">
              <a:rPr lang="fr-FR" smtClean="0"/>
              <a:t>‹Nº›</a:t>
            </a:fld>
            <a:endParaRPr lang="fr-FR"/>
          </a:p>
        </p:txBody>
      </p:sp>
    </p:spTree>
    <p:extLst>
      <p:ext uri="{BB962C8B-B14F-4D97-AF65-F5344CB8AC3E}">
        <p14:creationId xmlns:p14="http://schemas.microsoft.com/office/powerpoint/2010/main" val="2781352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9AE15B-4734-F41C-6595-55A78DAE386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A64F722-F551-39F7-E0D9-C3777F5D531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B59291A-A9C4-B6B9-173A-242C53900560}"/>
              </a:ext>
            </a:extLst>
          </p:cNvPr>
          <p:cNvSpPr>
            <a:spLocks noGrp="1"/>
          </p:cNvSpPr>
          <p:nvPr>
            <p:ph type="dt" sz="half" idx="10"/>
          </p:nvPr>
        </p:nvSpPr>
        <p:spPr/>
        <p:txBody>
          <a:bodyPr/>
          <a:lstStyle/>
          <a:p>
            <a:fld id="{D70B3B2E-1428-479F-AEB6-37F163798549}" type="datetime1">
              <a:rPr lang="fr-FR" smtClean="0"/>
              <a:t>14/07/2026</a:t>
            </a:fld>
            <a:endParaRPr lang="fr-FR"/>
          </a:p>
        </p:txBody>
      </p:sp>
      <p:sp>
        <p:nvSpPr>
          <p:cNvPr id="5" name="Espace réservé du pied de page 4">
            <a:extLst>
              <a:ext uri="{FF2B5EF4-FFF2-40B4-BE49-F238E27FC236}">
                <a16:creationId xmlns:a16="http://schemas.microsoft.com/office/drawing/2014/main" id="{41CB354F-6991-D713-DDC8-5CC22CA4574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5D6BE3A-000B-39BF-FA38-A9BEC3066440}"/>
              </a:ext>
            </a:extLst>
          </p:cNvPr>
          <p:cNvSpPr>
            <a:spLocks noGrp="1"/>
          </p:cNvSpPr>
          <p:nvPr>
            <p:ph type="sldNum" sz="quarter" idx="12"/>
          </p:nvPr>
        </p:nvSpPr>
        <p:spPr/>
        <p:txBody>
          <a:bodyPr/>
          <a:lstStyle/>
          <a:p>
            <a:fld id="{E6130D4C-E4A4-4E01-A45D-F3AB68100A81}" type="slidenum">
              <a:rPr lang="fr-FR" smtClean="0"/>
              <a:t>‹Nº›</a:t>
            </a:fld>
            <a:endParaRPr lang="fr-FR"/>
          </a:p>
        </p:txBody>
      </p:sp>
    </p:spTree>
    <p:extLst>
      <p:ext uri="{BB962C8B-B14F-4D97-AF65-F5344CB8AC3E}">
        <p14:creationId xmlns:p14="http://schemas.microsoft.com/office/powerpoint/2010/main" val="1715657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9BB4B2-8F49-C2FA-6AD4-9D926B338B2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E8AE07A2-84C3-A9CB-9841-8465E955CB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D990127-D1E8-58B0-59A1-08E9853B6B4C}"/>
              </a:ext>
            </a:extLst>
          </p:cNvPr>
          <p:cNvSpPr>
            <a:spLocks noGrp="1"/>
          </p:cNvSpPr>
          <p:nvPr>
            <p:ph type="dt" sz="half" idx="10"/>
          </p:nvPr>
        </p:nvSpPr>
        <p:spPr/>
        <p:txBody>
          <a:bodyPr/>
          <a:lstStyle/>
          <a:p>
            <a:fld id="{2A206A34-89FA-41AB-AA7E-BAB2FF50D3E7}" type="datetime1">
              <a:rPr lang="fr-FR" smtClean="0"/>
              <a:t>14/07/2026</a:t>
            </a:fld>
            <a:endParaRPr lang="fr-FR"/>
          </a:p>
        </p:txBody>
      </p:sp>
      <p:sp>
        <p:nvSpPr>
          <p:cNvPr id="5" name="Espace réservé du pied de page 4">
            <a:extLst>
              <a:ext uri="{FF2B5EF4-FFF2-40B4-BE49-F238E27FC236}">
                <a16:creationId xmlns:a16="http://schemas.microsoft.com/office/drawing/2014/main" id="{DA26C170-DCC6-3EB0-6FB9-D9850015EAD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770F76C-B9BB-D522-58E2-38B104980A37}"/>
              </a:ext>
            </a:extLst>
          </p:cNvPr>
          <p:cNvSpPr>
            <a:spLocks noGrp="1"/>
          </p:cNvSpPr>
          <p:nvPr>
            <p:ph type="sldNum" sz="quarter" idx="12"/>
          </p:nvPr>
        </p:nvSpPr>
        <p:spPr/>
        <p:txBody>
          <a:bodyPr/>
          <a:lstStyle/>
          <a:p>
            <a:fld id="{E6130D4C-E4A4-4E01-A45D-F3AB68100A81}" type="slidenum">
              <a:rPr lang="fr-FR" smtClean="0"/>
              <a:t>‹Nº›</a:t>
            </a:fld>
            <a:endParaRPr lang="fr-FR"/>
          </a:p>
        </p:txBody>
      </p:sp>
    </p:spTree>
    <p:extLst>
      <p:ext uri="{BB962C8B-B14F-4D97-AF65-F5344CB8AC3E}">
        <p14:creationId xmlns:p14="http://schemas.microsoft.com/office/powerpoint/2010/main" val="3059603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442696-F970-0388-E8AD-514804E5E12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EC786BC-5DAF-5732-A130-A02082257EB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B82F5A8-D760-E428-EDC9-97447EBB6B4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BD488E64-8F5A-1039-FE98-68F3F240D01A}"/>
              </a:ext>
            </a:extLst>
          </p:cNvPr>
          <p:cNvSpPr>
            <a:spLocks noGrp="1"/>
          </p:cNvSpPr>
          <p:nvPr>
            <p:ph type="dt" sz="half" idx="10"/>
          </p:nvPr>
        </p:nvSpPr>
        <p:spPr/>
        <p:txBody>
          <a:bodyPr/>
          <a:lstStyle/>
          <a:p>
            <a:fld id="{03C3CB79-097C-4EC8-8BDB-AEF0AFE3CC6E}" type="datetime1">
              <a:rPr lang="fr-FR" smtClean="0"/>
              <a:t>14/07/2026</a:t>
            </a:fld>
            <a:endParaRPr lang="fr-FR"/>
          </a:p>
        </p:txBody>
      </p:sp>
      <p:sp>
        <p:nvSpPr>
          <p:cNvPr id="6" name="Espace réservé du pied de page 5">
            <a:extLst>
              <a:ext uri="{FF2B5EF4-FFF2-40B4-BE49-F238E27FC236}">
                <a16:creationId xmlns:a16="http://schemas.microsoft.com/office/drawing/2014/main" id="{ECCA6778-D2DC-D2E9-A289-76C4361493D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063C8E4-A497-F507-7A40-88E1436796E4}"/>
              </a:ext>
            </a:extLst>
          </p:cNvPr>
          <p:cNvSpPr>
            <a:spLocks noGrp="1"/>
          </p:cNvSpPr>
          <p:nvPr>
            <p:ph type="sldNum" sz="quarter" idx="12"/>
          </p:nvPr>
        </p:nvSpPr>
        <p:spPr/>
        <p:txBody>
          <a:bodyPr/>
          <a:lstStyle/>
          <a:p>
            <a:fld id="{E6130D4C-E4A4-4E01-A45D-F3AB68100A81}" type="slidenum">
              <a:rPr lang="fr-FR" smtClean="0"/>
              <a:t>‹Nº›</a:t>
            </a:fld>
            <a:endParaRPr lang="fr-FR"/>
          </a:p>
        </p:txBody>
      </p:sp>
    </p:spTree>
    <p:extLst>
      <p:ext uri="{BB962C8B-B14F-4D97-AF65-F5344CB8AC3E}">
        <p14:creationId xmlns:p14="http://schemas.microsoft.com/office/powerpoint/2010/main" val="1780924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B27011-9D17-0179-2F8E-5D5E325E2010}"/>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1BEA7882-5A9C-C628-1627-2E12B0E91D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2967093-91DC-CDE1-9895-507A3BD59B2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2EB177B-0769-3D2F-7456-402F13D5BA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211F41AE-C2D0-509F-E274-56E4932AA65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F0DE989-0971-505A-B9F4-94197FDDF249}"/>
              </a:ext>
            </a:extLst>
          </p:cNvPr>
          <p:cNvSpPr>
            <a:spLocks noGrp="1"/>
          </p:cNvSpPr>
          <p:nvPr>
            <p:ph type="dt" sz="half" idx="10"/>
          </p:nvPr>
        </p:nvSpPr>
        <p:spPr/>
        <p:txBody>
          <a:bodyPr/>
          <a:lstStyle/>
          <a:p>
            <a:fld id="{BBD5BE57-0DF2-405A-876F-1ED4C69A1FFE}" type="datetime1">
              <a:rPr lang="fr-FR" smtClean="0"/>
              <a:t>14/07/2026</a:t>
            </a:fld>
            <a:endParaRPr lang="fr-FR"/>
          </a:p>
        </p:txBody>
      </p:sp>
      <p:sp>
        <p:nvSpPr>
          <p:cNvPr id="8" name="Espace réservé du pied de page 7">
            <a:extLst>
              <a:ext uri="{FF2B5EF4-FFF2-40B4-BE49-F238E27FC236}">
                <a16:creationId xmlns:a16="http://schemas.microsoft.com/office/drawing/2014/main" id="{AE20F67D-CF48-9EA3-7369-39389CD13AE9}"/>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6CB47E5C-6F90-9D08-8044-4B17C805DADF}"/>
              </a:ext>
            </a:extLst>
          </p:cNvPr>
          <p:cNvSpPr>
            <a:spLocks noGrp="1"/>
          </p:cNvSpPr>
          <p:nvPr>
            <p:ph type="sldNum" sz="quarter" idx="12"/>
          </p:nvPr>
        </p:nvSpPr>
        <p:spPr/>
        <p:txBody>
          <a:bodyPr/>
          <a:lstStyle/>
          <a:p>
            <a:fld id="{E6130D4C-E4A4-4E01-A45D-F3AB68100A81}" type="slidenum">
              <a:rPr lang="fr-FR" smtClean="0"/>
              <a:t>‹Nº›</a:t>
            </a:fld>
            <a:endParaRPr lang="fr-FR"/>
          </a:p>
        </p:txBody>
      </p:sp>
    </p:spTree>
    <p:extLst>
      <p:ext uri="{BB962C8B-B14F-4D97-AF65-F5344CB8AC3E}">
        <p14:creationId xmlns:p14="http://schemas.microsoft.com/office/powerpoint/2010/main" val="2581058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45190A-B6E3-89BC-EC39-6A9C1B53E4B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CBF95E7-576A-B5FA-DECF-CC4F4B1474D6}"/>
              </a:ext>
            </a:extLst>
          </p:cNvPr>
          <p:cNvSpPr>
            <a:spLocks noGrp="1"/>
          </p:cNvSpPr>
          <p:nvPr>
            <p:ph type="dt" sz="half" idx="10"/>
          </p:nvPr>
        </p:nvSpPr>
        <p:spPr/>
        <p:txBody>
          <a:bodyPr/>
          <a:lstStyle/>
          <a:p>
            <a:fld id="{F43B755C-7B7E-45B3-989A-8FDC42DBAD6C}" type="datetime1">
              <a:rPr lang="fr-FR" smtClean="0"/>
              <a:t>14/07/2026</a:t>
            </a:fld>
            <a:endParaRPr lang="fr-FR"/>
          </a:p>
        </p:txBody>
      </p:sp>
      <p:sp>
        <p:nvSpPr>
          <p:cNvPr id="4" name="Espace réservé du pied de page 3">
            <a:extLst>
              <a:ext uri="{FF2B5EF4-FFF2-40B4-BE49-F238E27FC236}">
                <a16:creationId xmlns:a16="http://schemas.microsoft.com/office/drawing/2014/main" id="{B83F8FCA-E353-92E4-3A96-6C89368F648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89C8BD0C-A398-42C7-74F5-09B1CF61ABC6}"/>
              </a:ext>
            </a:extLst>
          </p:cNvPr>
          <p:cNvSpPr>
            <a:spLocks noGrp="1"/>
          </p:cNvSpPr>
          <p:nvPr>
            <p:ph type="sldNum" sz="quarter" idx="12"/>
          </p:nvPr>
        </p:nvSpPr>
        <p:spPr/>
        <p:txBody>
          <a:bodyPr/>
          <a:lstStyle/>
          <a:p>
            <a:fld id="{E6130D4C-E4A4-4E01-A45D-F3AB68100A81}" type="slidenum">
              <a:rPr lang="fr-FR" smtClean="0"/>
              <a:t>‹Nº›</a:t>
            </a:fld>
            <a:endParaRPr lang="fr-FR"/>
          </a:p>
        </p:txBody>
      </p:sp>
    </p:spTree>
    <p:extLst>
      <p:ext uri="{BB962C8B-B14F-4D97-AF65-F5344CB8AC3E}">
        <p14:creationId xmlns:p14="http://schemas.microsoft.com/office/powerpoint/2010/main" val="698834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8E13A75-2FAB-66F2-B6D2-E8B4CE1961F7}"/>
              </a:ext>
            </a:extLst>
          </p:cNvPr>
          <p:cNvSpPr>
            <a:spLocks noGrp="1"/>
          </p:cNvSpPr>
          <p:nvPr>
            <p:ph type="dt" sz="half" idx="10"/>
          </p:nvPr>
        </p:nvSpPr>
        <p:spPr/>
        <p:txBody>
          <a:bodyPr/>
          <a:lstStyle/>
          <a:p>
            <a:fld id="{C4FC3C6B-C332-4BB3-8575-2E0A02833FC6}" type="datetime1">
              <a:rPr lang="fr-FR" smtClean="0"/>
              <a:t>14/07/2026</a:t>
            </a:fld>
            <a:endParaRPr lang="fr-FR"/>
          </a:p>
        </p:txBody>
      </p:sp>
      <p:sp>
        <p:nvSpPr>
          <p:cNvPr id="3" name="Espace réservé du pied de page 2">
            <a:extLst>
              <a:ext uri="{FF2B5EF4-FFF2-40B4-BE49-F238E27FC236}">
                <a16:creationId xmlns:a16="http://schemas.microsoft.com/office/drawing/2014/main" id="{AFE3C2DA-6490-4EDB-7871-773DE80A321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95FF0DD-E111-1FA5-AC9B-000B38CCCEBE}"/>
              </a:ext>
            </a:extLst>
          </p:cNvPr>
          <p:cNvSpPr>
            <a:spLocks noGrp="1"/>
          </p:cNvSpPr>
          <p:nvPr>
            <p:ph type="sldNum" sz="quarter" idx="12"/>
          </p:nvPr>
        </p:nvSpPr>
        <p:spPr/>
        <p:txBody>
          <a:bodyPr/>
          <a:lstStyle/>
          <a:p>
            <a:fld id="{E6130D4C-E4A4-4E01-A45D-F3AB68100A81}" type="slidenum">
              <a:rPr lang="fr-FR" smtClean="0"/>
              <a:t>‹Nº›</a:t>
            </a:fld>
            <a:endParaRPr lang="fr-FR"/>
          </a:p>
        </p:txBody>
      </p:sp>
    </p:spTree>
    <p:extLst>
      <p:ext uri="{BB962C8B-B14F-4D97-AF65-F5344CB8AC3E}">
        <p14:creationId xmlns:p14="http://schemas.microsoft.com/office/powerpoint/2010/main" val="1071697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EC4239-8557-1857-EA0E-1C63CB78CCA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2777385-B759-D4CE-C8DD-0E7355E661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BC384AFD-77ED-AF63-5E60-BD6247D9E0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DBEC738-82E3-5EC1-2521-2AE5185C297C}"/>
              </a:ext>
            </a:extLst>
          </p:cNvPr>
          <p:cNvSpPr>
            <a:spLocks noGrp="1"/>
          </p:cNvSpPr>
          <p:nvPr>
            <p:ph type="dt" sz="half" idx="10"/>
          </p:nvPr>
        </p:nvSpPr>
        <p:spPr/>
        <p:txBody>
          <a:bodyPr/>
          <a:lstStyle/>
          <a:p>
            <a:fld id="{11F1FDC2-853D-4289-849C-EF91085DAF6C}" type="datetime1">
              <a:rPr lang="fr-FR" smtClean="0"/>
              <a:t>14/07/2026</a:t>
            </a:fld>
            <a:endParaRPr lang="fr-FR"/>
          </a:p>
        </p:txBody>
      </p:sp>
      <p:sp>
        <p:nvSpPr>
          <p:cNvPr id="6" name="Espace réservé du pied de page 5">
            <a:extLst>
              <a:ext uri="{FF2B5EF4-FFF2-40B4-BE49-F238E27FC236}">
                <a16:creationId xmlns:a16="http://schemas.microsoft.com/office/drawing/2014/main" id="{35C978D1-A25D-1411-554F-FFBDFBCB4AD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50B9F2D-F0D4-C2F0-8955-7C4CB8123BB7}"/>
              </a:ext>
            </a:extLst>
          </p:cNvPr>
          <p:cNvSpPr>
            <a:spLocks noGrp="1"/>
          </p:cNvSpPr>
          <p:nvPr>
            <p:ph type="sldNum" sz="quarter" idx="12"/>
          </p:nvPr>
        </p:nvSpPr>
        <p:spPr/>
        <p:txBody>
          <a:bodyPr/>
          <a:lstStyle/>
          <a:p>
            <a:fld id="{E6130D4C-E4A4-4E01-A45D-F3AB68100A81}" type="slidenum">
              <a:rPr lang="fr-FR" smtClean="0"/>
              <a:t>‹Nº›</a:t>
            </a:fld>
            <a:endParaRPr lang="fr-FR"/>
          </a:p>
        </p:txBody>
      </p:sp>
    </p:spTree>
    <p:extLst>
      <p:ext uri="{BB962C8B-B14F-4D97-AF65-F5344CB8AC3E}">
        <p14:creationId xmlns:p14="http://schemas.microsoft.com/office/powerpoint/2010/main" val="3352135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73E3AA-A5B3-0F47-C4C9-26E5452F065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A6E8C4B-4720-DC1F-FA68-CE87E3AF61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7B8EC85-C3B4-E1E6-6A52-F5BBD3A9EA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BE0B188-8238-F771-CE43-7D178D95EFEB}"/>
              </a:ext>
            </a:extLst>
          </p:cNvPr>
          <p:cNvSpPr>
            <a:spLocks noGrp="1"/>
          </p:cNvSpPr>
          <p:nvPr>
            <p:ph type="dt" sz="half" idx="10"/>
          </p:nvPr>
        </p:nvSpPr>
        <p:spPr/>
        <p:txBody>
          <a:bodyPr/>
          <a:lstStyle/>
          <a:p>
            <a:fld id="{C5EAA95E-7A47-49F9-B906-4DDCD5A87784}" type="datetime1">
              <a:rPr lang="fr-FR" smtClean="0"/>
              <a:t>14/07/2026</a:t>
            </a:fld>
            <a:endParaRPr lang="fr-FR"/>
          </a:p>
        </p:txBody>
      </p:sp>
      <p:sp>
        <p:nvSpPr>
          <p:cNvPr id="6" name="Espace réservé du pied de page 5">
            <a:extLst>
              <a:ext uri="{FF2B5EF4-FFF2-40B4-BE49-F238E27FC236}">
                <a16:creationId xmlns:a16="http://schemas.microsoft.com/office/drawing/2014/main" id="{44BA1963-6C77-636A-4391-E31E5287620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E31AAC2-9835-26CA-6402-059A2B2FF2A3}"/>
              </a:ext>
            </a:extLst>
          </p:cNvPr>
          <p:cNvSpPr>
            <a:spLocks noGrp="1"/>
          </p:cNvSpPr>
          <p:nvPr>
            <p:ph type="sldNum" sz="quarter" idx="12"/>
          </p:nvPr>
        </p:nvSpPr>
        <p:spPr/>
        <p:txBody>
          <a:bodyPr/>
          <a:lstStyle/>
          <a:p>
            <a:fld id="{E6130D4C-E4A4-4E01-A45D-F3AB68100A81}" type="slidenum">
              <a:rPr lang="fr-FR" smtClean="0"/>
              <a:t>‹Nº›</a:t>
            </a:fld>
            <a:endParaRPr lang="fr-FR"/>
          </a:p>
        </p:txBody>
      </p:sp>
    </p:spTree>
    <p:extLst>
      <p:ext uri="{BB962C8B-B14F-4D97-AF65-F5344CB8AC3E}">
        <p14:creationId xmlns:p14="http://schemas.microsoft.com/office/powerpoint/2010/main" val="845817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42AC071-E549-378F-343A-BF07B1E554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EF4061F-A742-5FCA-F89C-DBC5FD7534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2713085-268C-1F25-9F74-A8B1E8C9DA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D51D09-0DFF-4215-8A74-56E17A3F6595}" type="datetime1">
              <a:rPr lang="fr-FR" smtClean="0"/>
              <a:t>14/07/2026</a:t>
            </a:fld>
            <a:endParaRPr lang="fr-FR"/>
          </a:p>
        </p:txBody>
      </p:sp>
      <p:sp>
        <p:nvSpPr>
          <p:cNvPr id="5" name="Espace réservé du pied de page 4">
            <a:extLst>
              <a:ext uri="{FF2B5EF4-FFF2-40B4-BE49-F238E27FC236}">
                <a16:creationId xmlns:a16="http://schemas.microsoft.com/office/drawing/2014/main" id="{1C7E247C-70DB-54E3-FEB8-71F6CE227E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3643B21C-7A15-2FA1-3E62-D79BBEB15E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130D4C-E4A4-4E01-A45D-F3AB68100A81}" type="slidenum">
              <a:rPr lang="fr-FR" smtClean="0"/>
              <a:t>‹Nº›</a:t>
            </a:fld>
            <a:endParaRPr lang="fr-FR"/>
          </a:p>
        </p:txBody>
      </p:sp>
    </p:spTree>
    <p:extLst>
      <p:ext uri="{BB962C8B-B14F-4D97-AF65-F5344CB8AC3E}">
        <p14:creationId xmlns:p14="http://schemas.microsoft.com/office/powerpoint/2010/main" val="3937049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E4EF81-415D-E8DA-67FD-4B87F3FD9DDD}"/>
              </a:ext>
            </a:extLst>
          </p:cNvPr>
          <p:cNvSpPr>
            <a:spLocks noGrp="1"/>
          </p:cNvSpPr>
          <p:nvPr>
            <p:ph type="title"/>
          </p:nvPr>
        </p:nvSpPr>
        <p:spPr>
          <a:xfrm>
            <a:off x="551171" y="1804737"/>
            <a:ext cx="10515600" cy="2117558"/>
          </a:xfrm>
        </p:spPr>
        <p:txBody>
          <a:bodyPr>
            <a:normAutofit/>
          </a:bodyPr>
          <a:lstStyle/>
          <a:p>
            <a:pPr algn="ctr">
              <a:lnSpc>
                <a:spcPct val="150000"/>
              </a:lnSpc>
            </a:pPr>
            <a:r>
              <a:rPr lang="fr-FR" sz="2800" b="1" dirty="0">
                <a:latin typeface="Tahoma" panose="020B0604030504040204" pitchFamily="34" charset="0"/>
                <a:ea typeface="Tahoma" panose="020B0604030504040204" pitchFamily="34" charset="0"/>
                <a:cs typeface="Tahoma" panose="020B0604030504040204" pitchFamily="34" charset="0"/>
              </a:rPr>
              <a:t>ATELIER INTERNATIONAL ACTS – HAQAA III</a:t>
            </a:r>
            <a:br>
              <a:rPr lang="fr-FR" sz="2800" b="1" dirty="0">
                <a:latin typeface="Tahoma" panose="020B0604030504040204" pitchFamily="34" charset="0"/>
                <a:ea typeface="Tahoma" panose="020B0604030504040204" pitchFamily="34" charset="0"/>
                <a:cs typeface="Tahoma" panose="020B0604030504040204" pitchFamily="34" charset="0"/>
              </a:rPr>
            </a:br>
            <a:r>
              <a:rPr lang="fr-FR" sz="2800" b="1" dirty="0">
                <a:latin typeface="Tahoma" panose="020B0604030504040204" pitchFamily="34" charset="0"/>
                <a:ea typeface="Tahoma" panose="020B0604030504040204" pitchFamily="34" charset="0"/>
                <a:cs typeface="Tahoma" panose="020B0604030504040204" pitchFamily="34" charset="0"/>
              </a:rPr>
              <a:t>MODULE 2</a:t>
            </a:r>
            <a:br>
              <a:rPr lang="fr-FR" sz="2800" dirty="0">
                <a:latin typeface="Tahoma" panose="020B0604030504040204" pitchFamily="34" charset="0"/>
                <a:ea typeface="Tahoma" panose="020B0604030504040204" pitchFamily="34" charset="0"/>
                <a:cs typeface="Tahoma" panose="020B0604030504040204" pitchFamily="34" charset="0"/>
              </a:rPr>
            </a:br>
            <a:r>
              <a:rPr lang="fr-FR" sz="2800" b="1" dirty="0">
                <a:latin typeface="Tahoma" panose="020B0604030504040204" pitchFamily="34" charset="0"/>
                <a:ea typeface="Tahoma" panose="020B0604030504040204" pitchFamily="34" charset="0"/>
                <a:cs typeface="Tahoma" panose="020B0604030504040204" pitchFamily="34" charset="0"/>
              </a:rPr>
              <a:t>14 juillet 2026</a:t>
            </a:r>
          </a:p>
        </p:txBody>
      </p:sp>
      <p:sp>
        <p:nvSpPr>
          <p:cNvPr id="4" name="ZoneTexte 3">
            <a:extLst>
              <a:ext uri="{FF2B5EF4-FFF2-40B4-BE49-F238E27FC236}">
                <a16:creationId xmlns:a16="http://schemas.microsoft.com/office/drawing/2014/main" id="{C07D4028-06C8-B973-9E66-CAF0D5691BAF}"/>
              </a:ext>
            </a:extLst>
          </p:cNvPr>
          <p:cNvSpPr txBox="1"/>
          <p:nvPr/>
        </p:nvSpPr>
        <p:spPr>
          <a:xfrm>
            <a:off x="5064813" y="317524"/>
            <a:ext cx="3686175" cy="1200329"/>
          </a:xfrm>
          <a:prstGeom prst="rect">
            <a:avLst/>
          </a:prstGeom>
          <a:noFill/>
        </p:spPr>
        <p:txBody>
          <a:bodyPr wrap="square" rtlCol="0">
            <a:spAutoFit/>
          </a:bodyPr>
          <a:lstStyle/>
          <a:p>
            <a:pPr algn="ctr"/>
            <a:r>
              <a:rPr lang="fr-FR" dirty="0">
                <a:latin typeface="Tahoma" panose="020B0604030504040204" pitchFamily="34" charset="0"/>
                <a:ea typeface="Tahoma" panose="020B0604030504040204" pitchFamily="34" charset="0"/>
                <a:cs typeface="Tahoma" panose="020B0604030504040204" pitchFamily="34" charset="0"/>
              </a:rPr>
              <a:t>PROFESSEUR MARTIAL COLY BOP</a:t>
            </a:r>
          </a:p>
          <a:p>
            <a:pPr algn="ctr"/>
            <a:r>
              <a:rPr lang="fr-FR" dirty="0">
                <a:latin typeface="Tahoma" panose="020B0604030504040204" pitchFamily="34" charset="0"/>
                <a:ea typeface="Tahoma" panose="020B0604030504040204" pitchFamily="34" charset="0"/>
                <a:cs typeface="Tahoma" panose="020B0604030504040204" pitchFamily="34" charset="0"/>
              </a:rPr>
              <a:t>ENSEIGNANT-CHERCHEUR </a:t>
            </a:r>
          </a:p>
          <a:p>
            <a:pPr algn="ctr"/>
            <a:r>
              <a:rPr lang="fr-FR" dirty="0">
                <a:latin typeface="Tahoma" panose="020B0604030504040204" pitchFamily="34" charset="0"/>
                <a:ea typeface="Tahoma" panose="020B0604030504040204" pitchFamily="34" charset="0"/>
                <a:cs typeface="Tahoma" panose="020B0604030504040204" pitchFamily="34" charset="0"/>
              </a:rPr>
              <a:t>POINT FOCAL ACTS</a:t>
            </a:r>
          </a:p>
          <a:p>
            <a:pPr algn="ctr"/>
            <a:r>
              <a:rPr lang="fr-FR" dirty="0">
                <a:latin typeface="Tahoma" panose="020B0604030504040204" pitchFamily="34" charset="0"/>
                <a:ea typeface="Tahoma" panose="020B0604030504040204" pitchFamily="34" charset="0"/>
                <a:cs typeface="Tahoma" panose="020B0604030504040204" pitchFamily="34" charset="0"/>
              </a:rPr>
              <a:t>UNIVERSITE ALIOUNE DIOP</a:t>
            </a:r>
          </a:p>
        </p:txBody>
      </p:sp>
      <p:sp>
        <p:nvSpPr>
          <p:cNvPr id="5" name="ZoneTexte 4">
            <a:extLst>
              <a:ext uri="{FF2B5EF4-FFF2-40B4-BE49-F238E27FC236}">
                <a16:creationId xmlns:a16="http://schemas.microsoft.com/office/drawing/2014/main" id="{BA8D26C6-8694-72B2-B9A7-5A2C5C822808}"/>
              </a:ext>
            </a:extLst>
          </p:cNvPr>
          <p:cNvSpPr txBox="1"/>
          <p:nvPr/>
        </p:nvSpPr>
        <p:spPr>
          <a:xfrm>
            <a:off x="414339" y="352426"/>
            <a:ext cx="3729036" cy="1200329"/>
          </a:xfrm>
          <a:prstGeom prst="rect">
            <a:avLst/>
          </a:prstGeom>
          <a:noFill/>
        </p:spPr>
        <p:txBody>
          <a:bodyPr wrap="square" rtlCol="0">
            <a:spAutoFit/>
          </a:bodyPr>
          <a:lstStyle/>
          <a:p>
            <a:r>
              <a:rPr lang="fr-FR" dirty="0">
                <a:latin typeface="Tahoma" panose="020B0604030504040204" pitchFamily="34" charset="0"/>
                <a:ea typeface="Tahoma" panose="020B0604030504040204" pitchFamily="34" charset="0"/>
                <a:cs typeface="Tahoma" panose="020B0604030504040204" pitchFamily="34" charset="0"/>
              </a:rPr>
              <a:t>EXPÉRIENCE DE L’UNIVERSITÉ ALIOUNE DIOP DANS LA MOBILITÉ : ACQUIS, DÉFIS ET PERSPECTIVES À TRAVERS L’ACTS</a:t>
            </a:r>
          </a:p>
        </p:txBody>
      </p:sp>
      <p:pic>
        <p:nvPicPr>
          <p:cNvPr id="6" name="Image 5">
            <a:extLst>
              <a:ext uri="{FF2B5EF4-FFF2-40B4-BE49-F238E27FC236}">
                <a16:creationId xmlns:a16="http://schemas.microsoft.com/office/drawing/2014/main" id="{41AAED4C-E5DC-E4E2-42F8-8793369B181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17457" y="313899"/>
            <a:ext cx="1326819" cy="1229151"/>
          </a:xfrm>
          <a:prstGeom prst="rect">
            <a:avLst/>
          </a:prstGeom>
          <a:noFill/>
          <a:ln>
            <a:noFill/>
          </a:ln>
        </p:spPr>
      </p:pic>
      <p:pic>
        <p:nvPicPr>
          <p:cNvPr id="7" name="Imagen 1130049080" descr="Un dessin d'un visage heureux&#10;&#10;Description auto-générée avec faible confiance">
            <a:extLst>
              <a:ext uri="{FF2B5EF4-FFF2-40B4-BE49-F238E27FC236}">
                <a16:creationId xmlns:a16="http://schemas.microsoft.com/office/drawing/2014/main" id="{A2DBD3B6-EB8E-0032-7391-88FE4D3234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5725" y="4302325"/>
            <a:ext cx="3080048" cy="1620804"/>
          </a:xfrm>
          <a:prstGeom prst="rect">
            <a:avLst/>
          </a:prstGeom>
        </p:spPr>
      </p:pic>
      <p:pic>
        <p:nvPicPr>
          <p:cNvPr id="8" name="Imagen 2" descr="Image contenant la forme&#10;&#10;Description auto-générée">
            <a:extLst>
              <a:ext uri="{FF2B5EF4-FFF2-40B4-BE49-F238E27FC236}">
                <a16:creationId xmlns:a16="http://schemas.microsoft.com/office/drawing/2014/main" id="{E4FDD36E-2E9B-BB8B-8A69-AF6B43110C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80819" y="4312692"/>
            <a:ext cx="4317772" cy="1801505"/>
          </a:xfrm>
          <a:prstGeom prst="rect">
            <a:avLst/>
          </a:prstGeom>
        </p:spPr>
      </p:pic>
      <p:pic>
        <p:nvPicPr>
          <p:cNvPr id="9" name="Image 8">
            <a:extLst>
              <a:ext uri="{FF2B5EF4-FFF2-40B4-BE49-F238E27FC236}">
                <a16:creationId xmlns:a16="http://schemas.microsoft.com/office/drawing/2014/main" id="{A523B9BD-341D-7DF0-92E0-0AA2E9B11A7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158" y="4517409"/>
            <a:ext cx="1356743" cy="1378424"/>
          </a:xfrm>
          <a:prstGeom prst="rect">
            <a:avLst/>
          </a:prstGeom>
          <a:noFill/>
          <a:ln>
            <a:noFill/>
          </a:ln>
        </p:spPr>
      </p:pic>
      <p:pic>
        <p:nvPicPr>
          <p:cNvPr id="11" name="Image 10">
            <a:extLst>
              <a:ext uri="{FF2B5EF4-FFF2-40B4-BE49-F238E27FC236}">
                <a16:creationId xmlns:a16="http://schemas.microsoft.com/office/drawing/2014/main" id="{643F7673-177E-3A9F-CCA3-004AD06DA302}"/>
              </a:ext>
            </a:extLst>
          </p:cNvPr>
          <p:cNvPicPr>
            <a:picLocks noChangeAspect="1"/>
          </p:cNvPicPr>
          <p:nvPr/>
        </p:nvPicPr>
        <p:blipFill>
          <a:blip r:embed="rId6"/>
          <a:stretch>
            <a:fillRect/>
          </a:stretch>
        </p:blipFill>
        <p:spPr>
          <a:xfrm>
            <a:off x="9512882" y="4790365"/>
            <a:ext cx="2364828" cy="982638"/>
          </a:xfrm>
          <a:prstGeom prst="rect">
            <a:avLst/>
          </a:prstGeom>
        </p:spPr>
      </p:pic>
    </p:spTree>
    <p:extLst>
      <p:ext uri="{BB962C8B-B14F-4D97-AF65-F5344CB8AC3E}">
        <p14:creationId xmlns:p14="http://schemas.microsoft.com/office/powerpoint/2010/main" val="302433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59A536-7C7F-5E6E-7385-C11E66A5FD94}"/>
              </a:ext>
            </a:extLst>
          </p:cNvPr>
          <p:cNvSpPr>
            <a:spLocks noGrp="1"/>
          </p:cNvSpPr>
          <p:nvPr>
            <p:ph type="ctrTitle"/>
          </p:nvPr>
        </p:nvSpPr>
        <p:spPr>
          <a:xfrm>
            <a:off x="1428750" y="342900"/>
            <a:ext cx="9144000" cy="571500"/>
          </a:xfrm>
        </p:spPr>
        <p:txBody>
          <a:bodyPr>
            <a:normAutofit/>
          </a:bodyPr>
          <a:lstStyle/>
          <a:p>
            <a:r>
              <a:rPr lang="fr-FR" sz="3200" b="1" dirty="0">
                <a:latin typeface="Tahoma" panose="020B0604030504040204" pitchFamily="34" charset="0"/>
                <a:ea typeface="Tahoma" panose="020B0604030504040204" pitchFamily="34" charset="0"/>
                <a:cs typeface="Tahoma" panose="020B0604030504040204" pitchFamily="34" charset="0"/>
              </a:rPr>
              <a:t>Expérience de mobilité (4/7)</a:t>
            </a:r>
            <a:endParaRPr lang="fr-FR" sz="3200" dirty="0"/>
          </a:p>
        </p:txBody>
      </p:sp>
      <p:sp>
        <p:nvSpPr>
          <p:cNvPr id="3" name="Sous-titre 2">
            <a:extLst>
              <a:ext uri="{FF2B5EF4-FFF2-40B4-BE49-F238E27FC236}">
                <a16:creationId xmlns:a16="http://schemas.microsoft.com/office/drawing/2014/main" id="{362329F2-4670-162F-55DB-5E301E820F6E}"/>
              </a:ext>
            </a:extLst>
          </p:cNvPr>
          <p:cNvSpPr>
            <a:spLocks noGrp="1"/>
          </p:cNvSpPr>
          <p:nvPr>
            <p:ph type="subTitle" idx="1"/>
          </p:nvPr>
        </p:nvSpPr>
        <p:spPr>
          <a:xfrm>
            <a:off x="323850" y="1314450"/>
            <a:ext cx="11449050" cy="4438650"/>
          </a:xfrm>
        </p:spPr>
        <p:txBody>
          <a:bodyPr>
            <a:normAutofit/>
          </a:bodyPr>
          <a:lstStyle/>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Suivi de la mobilité</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Scolarité </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Direction de la planification et des études statistiques</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LMD basé sur la capitalisation et transfert de crédits</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Conventions </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Relevés de notes </a:t>
            </a:r>
          </a:p>
        </p:txBody>
      </p:sp>
      <p:sp>
        <p:nvSpPr>
          <p:cNvPr id="4" name="Espace réservé du numéro de diapositive 3">
            <a:extLst>
              <a:ext uri="{FF2B5EF4-FFF2-40B4-BE49-F238E27FC236}">
                <a16:creationId xmlns:a16="http://schemas.microsoft.com/office/drawing/2014/main" id="{56E5A86B-7769-AE5E-A858-C2694608A9A8}"/>
              </a:ext>
            </a:extLst>
          </p:cNvPr>
          <p:cNvSpPr>
            <a:spLocks noGrp="1"/>
          </p:cNvSpPr>
          <p:nvPr>
            <p:ph type="sldNum" sz="quarter" idx="12"/>
          </p:nvPr>
        </p:nvSpPr>
        <p:spPr>
          <a:xfrm>
            <a:off x="9029700" y="6013450"/>
            <a:ext cx="2743200" cy="365125"/>
          </a:xfrm>
        </p:spPr>
        <p:txBody>
          <a:bodyPr/>
          <a:lstStyle/>
          <a:p>
            <a:r>
              <a:rPr lang="fr-FR" sz="2800" b="1" dirty="0">
                <a:solidFill>
                  <a:schemeClr val="tx1"/>
                </a:solidFill>
                <a:latin typeface="Tahoma" panose="020B0604030504040204" pitchFamily="34" charset="0"/>
                <a:ea typeface="Tahoma" panose="020B0604030504040204" pitchFamily="34" charset="0"/>
                <a:cs typeface="Tahoma" panose="020B0604030504040204" pitchFamily="34" charset="0"/>
              </a:rPr>
              <a:t>8</a:t>
            </a:r>
          </a:p>
        </p:txBody>
      </p:sp>
    </p:spTree>
    <p:extLst>
      <p:ext uri="{BB962C8B-B14F-4D97-AF65-F5344CB8AC3E}">
        <p14:creationId xmlns:p14="http://schemas.microsoft.com/office/powerpoint/2010/main" val="2402755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F48C35-81FE-21E7-F31E-8CBD02540EBB}"/>
              </a:ext>
            </a:extLst>
          </p:cNvPr>
          <p:cNvSpPr>
            <a:spLocks noGrp="1"/>
          </p:cNvSpPr>
          <p:nvPr>
            <p:ph type="ctrTitle"/>
          </p:nvPr>
        </p:nvSpPr>
        <p:spPr>
          <a:xfrm>
            <a:off x="1506416" y="225549"/>
            <a:ext cx="9144000" cy="536452"/>
          </a:xfrm>
        </p:spPr>
        <p:txBody>
          <a:bodyPr>
            <a:normAutofit/>
          </a:bodyPr>
          <a:lstStyle/>
          <a:p>
            <a:r>
              <a:rPr lang="fr-FR" sz="3200" b="1" dirty="0">
                <a:latin typeface="Tahoma" panose="020B0604030504040204" pitchFamily="34" charset="0"/>
                <a:ea typeface="Tahoma" panose="020B0604030504040204" pitchFamily="34" charset="0"/>
                <a:cs typeface="Tahoma" panose="020B0604030504040204" pitchFamily="34" charset="0"/>
              </a:rPr>
              <a:t>Expérience de mobilité (5/7)</a:t>
            </a:r>
            <a:endParaRPr lang="fr-FR" sz="3200" dirty="0"/>
          </a:p>
        </p:txBody>
      </p:sp>
      <p:graphicFrame>
        <p:nvGraphicFramePr>
          <p:cNvPr id="4" name="Tableau 3">
            <a:extLst>
              <a:ext uri="{FF2B5EF4-FFF2-40B4-BE49-F238E27FC236}">
                <a16:creationId xmlns:a16="http://schemas.microsoft.com/office/drawing/2014/main" id="{169CAF5E-9263-5C05-0B88-5D1556FBA44B}"/>
              </a:ext>
            </a:extLst>
          </p:cNvPr>
          <p:cNvGraphicFramePr>
            <a:graphicFrameLocks noGrp="1"/>
          </p:cNvGraphicFramePr>
          <p:nvPr>
            <p:extLst>
              <p:ext uri="{D42A27DB-BD31-4B8C-83A1-F6EECF244321}">
                <p14:modId xmlns:p14="http://schemas.microsoft.com/office/powerpoint/2010/main" val="3831647677"/>
              </p:ext>
            </p:extLst>
          </p:nvPr>
        </p:nvGraphicFramePr>
        <p:xfrm>
          <a:off x="298450" y="857250"/>
          <a:ext cx="11607798" cy="5577840"/>
        </p:xfrm>
        <a:graphic>
          <a:graphicData uri="http://schemas.openxmlformats.org/drawingml/2006/table">
            <a:tbl>
              <a:tblPr firstRow="1" bandRow="1">
                <a:tableStyleId>{5940675A-B579-460E-94D1-54222C63F5DA}</a:tableStyleId>
              </a:tblPr>
              <a:tblGrid>
                <a:gridCol w="1934633">
                  <a:extLst>
                    <a:ext uri="{9D8B030D-6E8A-4147-A177-3AD203B41FA5}">
                      <a16:colId xmlns:a16="http://schemas.microsoft.com/office/drawing/2014/main" val="93242853"/>
                    </a:ext>
                  </a:extLst>
                </a:gridCol>
                <a:gridCol w="1443567">
                  <a:extLst>
                    <a:ext uri="{9D8B030D-6E8A-4147-A177-3AD203B41FA5}">
                      <a16:colId xmlns:a16="http://schemas.microsoft.com/office/drawing/2014/main" val="3641020000"/>
                    </a:ext>
                  </a:extLst>
                </a:gridCol>
                <a:gridCol w="2114550">
                  <a:extLst>
                    <a:ext uri="{9D8B030D-6E8A-4147-A177-3AD203B41FA5}">
                      <a16:colId xmlns:a16="http://schemas.microsoft.com/office/drawing/2014/main" val="1519064845"/>
                    </a:ext>
                  </a:extLst>
                </a:gridCol>
                <a:gridCol w="1657350">
                  <a:extLst>
                    <a:ext uri="{9D8B030D-6E8A-4147-A177-3AD203B41FA5}">
                      <a16:colId xmlns:a16="http://schemas.microsoft.com/office/drawing/2014/main" val="2438284522"/>
                    </a:ext>
                  </a:extLst>
                </a:gridCol>
                <a:gridCol w="2152650">
                  <a:extLst>
                    <a:ext uri="{9D8B030D-6E8A-4147-A177-3AD203B41FA5}">
                      <a16:colId xmlns:a16="http://schemas.microsoft.com/office/drawing/2014/main" val="1472126928"/>
                    </a:ext>
                  </a:extLst>
                </a:gridCol>
                <a:gridCol w="2305048">
                  <a:extLst>
                    <a:ext uri="{9D8B030D-6E8A-4147-A177-3AD203B41FA5}">
                      <a16:colId xmlns:a16="http://schemas.microsoft.com/office/drawing/2014/main" val="398337203"/>
                    </a:ext>
                  </a:extLst>
                </a:gridCol>
              </a:tblGrid>
              <a:tr h="435652">
                <a:tc gridSpan="6">
                  <a:txBody>
                    <a:bodyPr/>
                    <a:lstStyle/>
                    <a:p>
                      <a:r>
                        <a:rPr lang="fr-FR" sz="2400" b="1" dirty="0">
                          <a:latin typeface="Tahoma" panose="020B0604030504040204" pitchFamily="34" charset="0"/>
                          <a:ea typeface="Tahoma" panose="020B0604030504040204" pitchFamily="34" charset="0"/>
                          <a:cs typeface="Tahoma" panose="020B0604030504040204" pitchFamily="34" charset="0"/>
                        </a:rPr>
                        <a:t>Tableau I </a:t>
                      </a:r>
                      <a:r>
                        <a:rPr lang="fr-FR" sz="2400" dirty="0">
                          <a:latin typeface="Tahoma" panose="020B0604030504040204" pitchFamily="34" charset="0"/>
                          <a:ea typeface="Tahoma" panose="020B0604030504040204" pitchFamily="34" charset="0"/>
                          <a:cs typeface="Tahoma" panose="020B0604030504040204" pitchFamily="34" charset="0"/>
                        </a:rPr>
                        <a:t>: Réseau de partenaires</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fr-FR" dirty="0"/>
                    </a:p>
                  </a:txBody>
                  <a:tcPr/>
                </a:tc>
                <a:tc hMerge="1">
                  <a:txBody>
                    <a:bodyPr/>
                    <a:lstStyle/>
                    <a:p>
                      <a:pPr algn="ctr"/>
                      <a:endParaRPr lang="fr-FR" dirty="0"/>
                    </a:p>
                  </a:txBody>
                  <a:tcPr/>
                </a:tc>
                <a:tc hMerge="1">
                  <a:txBody>
                    <a:bodyPr/>
                    <a:lstStyle/>
                    <a:p>
                      <a:pPr algn="ctr"/>
                      <a:endParaRPr lang="fr-FR" dirty="0"/>
                    </a:p>
                  </a:txBody>
                  <a:tcPr/>
                </a:tc>
                <a:tc hMerge="1">
                  <a:txBody>
                    <a:bodyPr/>
                    <a:lstStyle/>
                    <a:p>
                      <a:endParaRPr lang="fr-FR"/>
                    </a:p>
                  </a:txBody>
                  <a:tcPr/>
                </a:tc>
                <a:tc hMerge="1">
                  <a:txBody>
                    <a:bodyPr/>
                    <a:lstStyle/>
                    <a:p>
                      <a:pPr algn="ctr"/>
                      <a:endParaRPr lang="fr-FR" dirty="0"/>
                    </a:p>
                  </a:txBody>
                  <a:tcPr/>
                </a:tc>
                <a:extLst>
                  <a:ext uri="{0D108BD9-81ED-4DB2-BD59-A6C34878D82A}">
                    <a16:rowId xmlns:a16="http://schemas.microsoft.com/office/drawing/2014/main" val="2850427106"/>
                  </a:ext>
                </a:extLst>
              </a:tr>
              <a:tr h="435652">
                <a:tc rowSpan="2">
                  <a:txBody>
                    <a:bodyPr/>
                    <a:lstStyle/>
                    <a:p>
                      <a:r>
                        <a:rPr lang="fr-FR" sz="2400" b="1" dirty="0">
                          <a:latin typeface="Tahoma" panose="020B0604030504040204" pitchFamily="34" charset="0"/>
                          <a:ea typeface="Tahoma" panose="020B0604030504040204" pitchFamily="34" charset="0"/>
                          <a:cs typeface="Tahoma" panose="020B0604030504040204" pitchFamily="34" charset="0"/>
                        </a:rPr>
                        <a:t>Université partenaire </a:t>
                      </a:r>
                    </a:p>
                  </a:txBody>
                  <a:tcP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r>
                        <a:rPr lang="fr-FR" sz="2400" b="1" dirty="0">
                          <a:latin typeface="Tahoma" panose="020B0604030504040204" pitchFamily="34" charset="0"/>
                          <a:ea typeface="Tahoma" panose="020B0604030504040204" pitchFamily="34" charset="0"/>
                          <a:cs typeface="Tahoma" panose="020B0604030504040204" pitchFamily="34" charset="0"/>
                        </a:rPr>
                        <a:t>Pays</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r>
                        <a:rPr lang="fr-FR" sz="2400" b="1" dirty="0">
                          <a:latin typeface="Tahoma" panose="020B0604030504040204" pitchFamily="34" charset="0"/>
                          <a:ea typeface="Tahoma" panose="020B0604030504040204" pitchFamily="34" charset="0"/>
                          <a:cs typeface="Tahoma" panose="020B0604030504040204" pitchFamily="34" charset="0"/>
                        </a:rPr>
                        <a:t>Nature de la coopération</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lang="fr-FR" sz="2400" b="1" dirty="0">
                          <a:latin typeface="Tahoma" panose="020B0604030504040204" pitchFamily="34" charset="0"/>
                          <a:ea typeface="Tahoma" panose="020B0604030504040204" pitchFamily="34" charset="0"/>
                          <a:cs typeface="Tahoma" panose="020B0604030504040204" pitchFamily="34" charset="0"/>
                        </a:rPr>
                        <a:t>Mobilité</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fr-FR" dirty="0"/>
                    </a:p>
                  </a:txBody>
                  <a:tcPr/>
                </a:tc>
                <a:tc rowSpan="2">
                  <a:txBody>
                    <a:bodyPr/>
                    <a:lstStyle/>
                    <a:p>
                      <a:pPr algn="ctr"/>
                      <a:r>
                        <a:rPr lang="fr-FR" sz="2400" b="1" dirty="0">
                          <a:latin typeface="Tahoma" panose="020B0604030504040204" pitchFamily="34" charset="0"/>
                          <a:ea typeface="Tahoma" panose="020B0604030504040204" pitchFamily="34" charset="0"/>
                          <a:cs typeface="Tahoma" panose="020B0604030504040204" pitchFamily="34" charset="0"/>
                        </a:rPr>
                        <a:t>Recherche/</a:t>
                      </a:r>
                    </a:p>
                    <a:p>
                      <a:pPr algn="ctr"/>
                      <a:r>
                        <a:rPr lang="fr-FR" sz="2400" b="1" dirty="0">
                          <a:latin typeface="Tahoma" panose="020B0604030504040204" pitchFamily="34" charset="0"/>
                          <a:ea typeface="Tahoma" panose="020B0604030504040204" pitchFamily="34" charset="0"/>
                          <a:cs typeface="Tahoma" panose="020B0604030504040204" pitchFamily="34" charset="0"/>
                        </a:rPr>
                        <a:t>Projets</a:t>
                      </a:r>
                    </a:p>
                  </a:txBody>
                  <a:tcP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00501"/>
                  </a:ext>
                </a:extLst>
              </a:tr>
              <a:tr h="435652">
                <a:tc vMerge="1">
                  <a:txBody>
                    <a:bodyPr/>
                    <a:lstStyle/>
                    <a:p>
                      <a:endParaRPr lang="fr-FR" dirty="0"/>
                    </a:p>
                  </a:txBody>
                  <a:tcPr/>
                </a:tc>
                <a:tc vMerge="1">
                  <a:txBody>
                    <a:bodyPr/>
                    <a:lstStyle/>
                    <a:p>
                      <a:endParaRPr lang="fr-FR" dirty="0"/>
                    </a:p>
                  </a:txBody>
                  <a:tcPr/>
                </a:tc>
                <a:tc vMerge="1">
                  <a:txBody>
                    <a:bodyPr/>
                    <a:lstStyle/>
                    <a:p>
                      <a:endParaRPr lang="fr-FR" dirty="0"/>
                    </a:p>
                  </a:txBody>
                  <a:tcPr/>
                </a:tc>
                <a:tc>
                  <a:txBody>
                    <a:bodyPr/>
                    <a:lstStyle/>
                    <a:p>
                      <a:pPr algn="ctr"/>
                      <a:r>
                        <a:rPr lang="fr-FR" sz="2400" b="1" dirty="0">
                          <a:latin typeface="Tahoma" panose="020B0604030504040204" pitchFamily="34" charset="0"/>
                          <a:ea typeface="Tahoma" panose="020B0604030504040204" pitchFamily="34" charset="0"/>
                          <a:cs typeface="Tahoma" panose="020B0604030504040204" pitchFamily="34" charset="0"/>
                        </a:rPr>
                        <a:t>Etudiants</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2400" b="1" dirty="0">
                          <a:latin typeface="Tahoma" panose="020B0604030504040204" pitchFamily="34" charset="0"/>
                          <a:ea typeface="Tahoma" panose="020B0604030504040204" pitchFamily="34" charset="0"/>
                          <a:cs typeface="Tahoma" panose="020B0604030504040204" pitchFamily="34" charset="0"/>
                        </a:rPr>
                        <a:t>Enseignants</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fr-FR" dirty="0"/>
                    </a:p>
                  </a:txBody>
                  <a:tcPr/>
                </a:tc>
                <a:extLst>
                  <a:ext uri="{0D108BD9-81ED-4DB2-BD59-A6C34878D82A}">
                    <a16:rowId xmlns:a16="http://schemas.microsoft.com/office/drawing/2014/main" val="365054250"/>
                  </a:ext>
                </a:extLst>
              </a:tr>
              <a:tr h="784173">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Publiques et privées</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Sénégal</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échanges académiques</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342900" indent="-342900" algn="ctr">
                        <a:buFont typeface="Wingdings" panose="05000000000000000000" pitchFamily="2" charset="2"/>
                        <a:buChar char="ü"/>
                      </a:pPr>
                      <a:r>
                        <a:rPr lang="fr-FR" sz="2400" dirty="0">
                          <a:solidFill>
                            <a:schemeClr val="tx1"/>
                          </a:solidFill>
                          <a:latin typeface="Tahoma" panose="020B0604030504040204" pitchFamily="34" charset="0"/>
                          <a:ea typeface="Tahoma" panose="020B0604030504040204" pitchFamily="34" charset="0"/>
                          <a:cs typeface="Tahoma" panose="020B0604030504040204" pitchFamily="34" charset="0"/>
                        </a:rPr>
                        <a:t> </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342900" indent="-342900" algn="ctr">
                        <a:buFont typeface="Wingdings" panose="05000000000000000000" pitchFamily="2" charset="2"/>
                        <a:buChar char="ü"/>
                      </a:pPr>
                      <a:r>
                        <a:rPr lang="fr-FR" sz="2400" dirty="0">
                          <a:solidFill>
                            <a:schemeClr val="tx1"/>
                          </a:solidFill>
                          <a:latin typeface="Tahoma" panose="020B0604030504040204" pitchFamily="34" charset="0"/>
                          <a:ea typeface="Tahoma" panose="020B0604030504040204" pitchFamily="34" charset="0"/>
                          <a:cs typeface="Tahoma" panose="020B0604030504040204" pitchFamily="34" charset="0"/>
                        </a:rPr>
                        <a:t> </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342900" indent="-342900" algn="ctr">
                        <a:buFont typeface="Wingdings" panose="05000000000000000000" pitchFamily="2" charset="2"/>
                        <a:buChar char="ü"/>
                      </a:pPr>
                      <a:r>
                        <a:rPr lang="fr-FR" sz="2400" dirty="0">
                          <a:solidFill>
                            <a:schemeClr val="tx1"/>
                          </a:solidFill>
                          <a:latin typeface="Tahoma" panose="020B0604030504040204" pitchFamily="34" charset="0"/>
                          <a:ea typeface="Tahoma" panose="020B0604030504040204" pitchFamily="34" charset="0"/>
                          <a:cs typeface="Tahoma" panose="020B0604030504040204" pitchFamily="34" charset="0"/>
                        </a:rPr>
                        <a:t> </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02699544"/>
                  </a:ext>
                </a:extLst>
              </a:tr>
              <a:tr h="784173">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Bretagne Sud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France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Formation,</a:t>
                      </a:r>
                    </a:p>
                    <a:p>
                      <a:r>
                        <a:rPr lang="fr-FR" sz="2400" dirty="0">
                          <a:latin typeface="Tahoma" panose="020B0604030504040204" pitchFamily="34" charset="0"/>
                          <a:ea typeface="Tahoma" panose="020B0604030504040204" pitchFamily="34" charset="0"/>
                          <a:cs typeface="Tahoma" panose="020B0604030504040204" pitchFamily="34" charset="0"/>
                        </a:rPr>
                        <a:t>Recherche..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lgn="ctr">
                        <a:buFont typeface="Wingdings" panose="05000000000000000000" pitchFamily="2" charset="2"/>
                        <a:buChar char="ü"/>
                      </a:pPr>
                      <a:r>
                        <a:rPr lang="fr-FR" sz="2400" dirty="0">
                          <a:latin typeface="Tahoma" panose="020B0604030504040204" pitchFamily="34" charset="0"/>
                          <a:ea typeface="Tahoma" panose="020B0604030504040204" pitchFamily="34" charset="0"/>
                          <a:cs typeface="Tahoma" panose="020B0604030504040204" pitchFamily="34" charset="0"/>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lgn="ctr">
                        <a:buFont typeface="Wingdings" panose="05000000000000000000" pitchFamily="2" charset="2"/>
                        <a:buChar char="ü"/>
                      </a:pPr>
                      <a:r>
                        <a:rPr lang="fr-FR" sz="2400" dirty="0">
                          <a:latin typeface="Tahoma" panose="020B0604030504040204" pitchFamily="34" charset="0"/>
                          <a:ea typeface="Tahoma" panose="020B0604030504040204" pitchFamily="34" charset="0"/>
                          <a:cs typeface="Tahoma" panose="020B0604030504040204" pitchFamily="34" charset="0"/>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lgn="ctr">
                        <a:buFont typeface="Wingdings" panose="05000000000000000000" pitchFamily="2" charset="2"/>
                        <a:buChar char="ü"/>
                      </a:pPr>
                      <a:r>
                        <a:rPr lang="fr-FR" sz="2400" dirty="0">
                          <a:latin typeface="Tahoma" panose="020B0604030504040204" pitchFamily="34" charset="0"/>
                          <a:ea typeface="Tahoma" panose="020B0604030504040204" pitchFamily="34" charset="0"/>
                          <a:cs typeface="Tahoma" panose="020B0604030504040204" pitchFamily="34" charset="0"/>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54093449"/>
                  </a:ext>
                </a:extLst>
              </a:tr>
              <a:tr h="784173">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Québec à trois rivières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Canada</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Échanges académiques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lgn="ctr">
                        <a:buFont typeface="Wingdings" panose="05000000000000000000" pitchFamily="2" charset="2"/>
                        <a:buChar char="ü"/>
                      </a:pPr>
                      <a:r>
                        <a:rPr lang="fr-FR" sz="2400" dirty="0">
                          <a:latin typeface="Tahoma" panose="020B0604030504040204" pitchFamily="34" charset="0"/>
                          <a:ea typeface="Tahoma" panose="020B0604030504040204" pitchFamily="34" charset="0"/>
                          <a:cs typeface="Tahoma" panose="020B0604030504040204" pitchFamily="34" charset="0"/>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lgn="ctr">
                        <a:buFont typeface="Wingdings" panose="05000000000000000000" pitchFamily="2" charset="2"/>
                        <a:buChar char="ü"/>
                      </a:pPr>
                      <a:r>
                        <a:rPr lang="fr-FR" sz="2400" dirty="0">
                          <a:latin typeface="Tahoma" panose="020B0604030504040204" pitchFamily="34" charset="0"/>
                          <a:ea typeface="Tahoma" panose="020B0604030504040204" pitchFamily="34" charset="0"/>
                          <a:cs typeface="Tahoma" panose="020B0604030504040204" pitchFamily="34" charset="0"/>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lgn="ctr">
                        <a:buFont typeface="Wingdings" panose="05000000000000000000" pitchFamily="2" charset="2"/>
                        <a:buChar char="ü"/>
                      </a:pPr>
                      <a:r>
                        <a:rPr lang="fr-FR" sz="2400" dirty="0">
                          <a:latin typeface="Tahoma" panose="020B0604030504040204" pitchFamily="34" charset="0"/>
                          <a:ea typeface="Tahoma" panose="020B0604030504040204" pitchFamily="34" charset="0"/>
                          <a:cs typeface="Tahoma" panose="020B0604030504040204" pitchFamily="34" charset="0"/>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75220410"/>
                  </a:ext>
                </a:extLst>
              </a:tr>
              <a:tr h="784173">
                <a:tc>
                  <a:txBody>
                    <a:bodyPr/>
                    <a:lstStyle/>
                    <a:p>
                      <a:r>
                        <a:rPr lang="fr-FR" sz="2400" dirty="0" err="1">
                          <a:latin typeface="Tahoma" panose="020B0604030504040204" pitchFamily="34" charset="0"/>
                          <a:ea typeface="Tahoma" panose="020B0604030504040204" pitchFamily="34" charset="0"/>
                          <a:cs typeface="Tahoma" panose="020B0604030504040204" pitchFamily="34" charset="0"/>
                        </a:rPr>
                        <a:t>Téluq</a:t>
                      </a:r>
                      <a:endParaRPr lang="fr-FR" sz="2400" dirty="0">
                        <a:latin typeface="Tahoma" panose="020B0604030504040204" pitchFamily="34" charset="0"/>
                        <a:ea typeface="Tahoma" panose="020B0604030504040204" pitchFamily="34" charset="0"/>
                        <a:cs typeface="Tahoma" panose="020B060403050404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Canada</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Formation à distance…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lgn="ctr">
                        <a:buFont typeface="Wingdings" panose="05000000000000000000" pitchFamily="2" charset="2"/>
                        <a:buChar char="ü"/>
                      </a:pPr>
                      <a:r>
                        <a:rPr lang="fr-FR" sz="2400" dirty="0">
                          <a:latin typeface="Tahoma" panose="020B0604030504040204" pitchFamily="34" charset="0"/>
                          <a:ea typeface="Tahoma" panose="020B0604030504040204" pitchFamily="34" charset="0"/>
                          <a:cs typeface="Tahoma" panose="020B0604030504040204" pitchFamily="34" charset="0"/>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lgn="ctr">
                        <a:buFont typeface="Wingdings" panose="05000000000000000000" pitchFamily="2" charset="2"/>
                        <a:buChar char="ü"/>
                      </a:pPr>
                      <a:r>
                        <a:rPr lang="fr-FR" sz="2400" dirty="0">
                          <a:latin typeface="Tahoma" panose="020B0604030504040204" pitchFamily="34" charset="0"/>
                          <a:ea typeface="Tahoma" panose="020B0604030504040204" pitchFamily="34" charset="0"/>
                          <a:cs typeface="Tahoma" panose="020B0604030504040204" pitchFamily="34" charset="0"/>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lgn="ctr">
                        <a:buFont typeface="Wingdings" panose="05000000000000000000" pitchFamily="2" charset="2"/>
                        <a:buChar char="ü"/>
                      </a:pPr>
                      <a:r>
                        <a:rPr lang="fr-FR" sz="2400" dirty="0">
                          <a:latin typeface="Tahoma" panose="020B0604030504040204" pitchFamily="34" charset="0"/>
                          <a:ea typeface="Tahoma" panose="020B0604030504040204" pitchFamily="34" charset="0"/>
                          <a:cs typeface="Tahoma" panose="020B0604030504040204" pitchFamily="34" charset="0"/>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73950947"/>
                  </a:ext>
                </a:extLst>
              </a:tr>
              <a:tr h="435652">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ULB</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Belgique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Mobilité…</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lgn="ctr">
                        <a:buFont typeface="Wingdings" panose="05000000000000000000" pitchFamily="2" charset="2"/>
                        <a:buChar char="ü"/>
                      </a:pPr>
                      <a:r>
                        <a:rPr lang="fr-FR" sz="2400" dirty="0">
                          <a:latin typeface="Tahoma" panose="020B0604030504040204" pitchFamily="34" charset="0"/>
                          <a:ea typeface="Tahoma" panose="020B0604030504040204" pitchFamily="34" charset="0"/>
                          <a:cs typeface="Tahoma" panose="020B0604030504040204" pitchFamily="34" charset="0"/>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lgn="ctr">
                        <a:buFont typeface="Wingdings" panose="05000000000000000000" pitchFamily="2" charset="2"/>
                        <a:buChar char="ü"/>
                      </a:pPr>
                      <a:r>
                        <a:rPr lang="fr-FR" sz="2400" dirty="0">
                          <a:latin typeface="Tahoma" panose="020B0604030504040204" pitchFamily="34" charset="0"/>
                          <a:ea typeface="Tahoma" panose="020B0604030504040204" pitchFamily="34" charset="0"/>
                          <a:cs typeface="Tahoma" panose="020B0604030504040204" pitchFamily="34" charset="0"/>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342900" indent="-342900" algn="ctr">
                        <a:buFont typeface="Wingdings" panose="05000000000000000000" pitchFamily="2" charset="2"/>
                        <a:buChar char="ü"/>
                      </a:pPr>
                      <a:r>
                        <a:rPr lang="fr-FR" sz="2400" dirty="0">
                          <a:latin typeface="Tahoma" panose="020B0604030504040204" pitchFamily="34" charset="0"/>
                          <a:ea typeface="Tahoma" panose="020B0604030504040204" pitchFamily="34" charset="0"/>
                          <a:cs typeface="Tahoma" panose="020B0604030504040204" pitchFamily="34" charset="0"/>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68559"/>
                  </a:ext>
                </a:extLst>
              </a:tr>
              <a:tr h="435652">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2400" dirty="0">
                        <a:latin typeface="Tahoma" panose="020B0604030504040204" pitchFamily="34" charset="0"/>
                        <a:ea typeface="Tahoma" panose="020B0604030504040204" pitchFamily="34" charset="0"/>
                        <a:cs typeface="Tahoma" panose="020B0604030504040204" pitchFamily="34"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2400" dirty="0">
                        <a:latin typeface="Tahoma" panose="020B0604030504040204" pitchFamily="34" charset="0"/>
                        <a:ea typeface="Tahoma" panose="020B0604030504040204" pitchFamily="34" charset="0"/>
                        <a:cs typeface="Tahoma" panose="020B0604030504040204" pitchFamily="34"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FR" sz="2400" dirty="0">
                        <a:latin typeface="Tahoma" panose="020B0604030504040204" pitchFamily="34" charset="0"/>
                        <a:ea typeface="Tahoma" panose="020B0604030504040204" pitchFamily="34" charset="0"/>
                        <a:cs typeface="Tahoma" panose="020B0604030504040204" pitchFamily="34"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FR" sz="2400" dirty="0">
                        <a:latin typeface="Tahoma" panose="020B0604030504040204" pitchFamily="34" charset="0"/>
                        <a:ea typeface="Tahoma" panose="020B0604030504040204" pitchFamily="34" charset="0"/>
                        <a:cs typeface="Tahoma" panose="020B0604030504040204" pitchFamily="34"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FR" sz="2400" dirty="0">
                        <a:latin typeface="Tahoma" panose="020B0604030504040204" pitchFamily="34" charset="0"/>
                        <a:ea typeface="Tahoma" panose="020B0604030504040204" pitchFamily="34" charset="0"/>
                        <a:cs typeface="Tahoma" panose="020B0604030504040204" pitchFamily="34"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75477895"/>
                  </a:ext>
                </a:extLst>
              </a:tr>
            </a:tbl>
          </a:graphicData>
        </a:graphic>
      </p:graphicFrame>
      <p:sp>
        <p:nvSpPr>
          <p:cNvPr id="3" name="Espace réservé du numéro de diapositive 2">
            <a:extLst>
              <a:ext uri="{FF2B5EF4-FFF2-40B4-BE49-F238E27FC236}">
                <a16:creationId xmlns:a16="http://schemas.microsoft.com/office/drawing/2014/main" id="{256090D7-569A-731A-AC28-A05FCE27BE08}"/>
              </a:ext>
            </a:extLst>
          </p:cNvPr>
          <p:cNvSpPr>
            <a:spLocks noGrp="1"/>
          </p:cNvSpPr>
          <p:nvPr>
            <p:ph type="sldNum" sz="quarter" idx="12"/>
          </p:nvPr>
        </p:nvSpPr>
        <p:spPr>
          <a:xfrm>
            <a:off x="9239250" y="6492875"/>
            <a:ext cx="2743200" cy="365125"/>
          </a:xfrm>
        </p:spPr>
        <p:txBody>
          <a:bodyPr/>
          <a:lstStyle/>
          <a:p>
            <a:r>
              <a:rPr lang="fr-FR" sz="2800" b="1" dirty="0">
                <a:solidFill>
                  <a:schemeClr val="tx1"/>
                </a:solidFill>
                <a:latin typeface="Tahoma" panose="020B0604030504040204" pitchFamily="34" charset="0"/>
                <a:ea typeface="Tahoma" panose="020B0604030504040204" pitchFamily="34" charset="0"/>
                <a:cs typeface="Tahoma" panose="020B0604030504040204" pitchFamily="34" charset="0"/>
              </a:rPr>
              <a:t>9</a:t>
            </a:r>
          </a:p>
        </p:txBody>
      </p:sp>
    </p:spTree>
    <p:extLst>
      <p:ext uri="{BB962C8B-B14F-4D97-AF65-F5344CB8AC3E}">
        <p14:creationId xmlns:p14="http://schemas.microsoft.com/office/powerpoint/2010/main" val="42120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4D7104-82E5-F273-3B89-06A2F178CA50}"/>
              </a:ext>
            </a:extLst>
          </p:cNvPr>
          <p:cNvSpPr>
            <a:spLocks noGrp="1"/>
          </p:cNvSpPr>
          <p:nvPr>
            <p:ph type="ctrTitle"/>
          </p:nvPr>
        </p:nvSpPr>
        <p:spPr>
          <a:xfrm>
            <a:off x="1390650" y="284163"/>
            <a:ext cx="9144000" cy="630237"/>
          </a:xfrm>
        </p:spPr>
        <p:txBody>
          <a:bodyPr>
            <a:normAutofit/>
          </a:bodyPr>
          <a:lstStyle/>
          <a:p>
            <a:r>
              <a:rPr lang="fr-FR" sz="3200" b="1" dirty="0">
                <a:latin typeface="Tahoma" panose="020B0604030504040204" pitchFamily="34" charset="0"/>
                <a:ea typeface="Tahoma" panose="020B0604030504040204" pitchFamily="34" charset="0"/>
                <a:cs typeface="Tahoma" panose="020B0604030504040204" pitchFamily="34" charset="0"/>
              </a:rPr>
              <a:t>Expérience de mobilité (6/7)</a:t>
            </a:r>
            <a:endParaRPr lang="fr-FR" sz="3200" dirty="0"/>
          </a:p>
        </p:txBody>
      </p:sp>
      <p:sp>
        <p:nvSpPr>
          <p:cNvPr id="3" name="Sous-titre 2">
            <a:extLst>
              <a:ext uri="{FF2B5EF4-FFF2-40B4-BE49-F238E27FC236}">
                <a16:creationId xmlns:a16="http://schemas.microsoft.com/office/drawing/2014/main" id="{ACAC53D6-CF83-CCD7-964E-182DE1EE8FC3}"/>
              </a:ext>
            </a:extLst>
          </p:cNvPr>
          <p:cNvSpPr>
            <a:spLocks noGrp="1"/>
          </p:cNvSpPr>
          <p:nvPr>
            <p:ph type="subTitle" idx="1"/>
          </p:nvPr>
        </p:nvSpPr>
        <p:spPr>
          <a:xfrm>
            <a:off x="285750" y="1428750"/>
            <a:ext cx="11658600" cy="4476750"/>
          </a:xfrm>
        </p:spPr>
        <p:txBody>
          <a:bodyPr>
            <a:normAutofit/>
          </a:bodyPr>
          <a:lstStyle/>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Mécanismes de mobilité </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Mobilité des étudiants : stage, immersion professionnelle …</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Mobilité des doctorants : séjour de recherche, cotutelles…</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Mobilité des enseignants : Missions d’enseignements, recherche …</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Mobilité virtuelle et coopération numérique : séminaires à distance, webinaires internationaux, réunion de recherche </a:t>
            </a:r>
          </a:p>
        </p:txBody>
      </p:sp>
      <p:sp>
        <p:nvSpPr>
          <p:cNvPr id="4" name="Espace réservé du numéro de diapositive 3">
            <a:extLst>
              <a:ext uri="{FF2B5EF4-FFF2-40B4-BE49-F238E27FC236}">
                <a16:creationId xmlns:a16="http://schemas.microsoft.com/office/drawing/2014/main" id="{41D0DFB4-C98E-EA46-C78C-51FD3B520C7F}"/>
              </a:ext>
            </a:extLst>
          </p:cNvPr>
          <p:cNvSpPr>
            <a:spLocks noGrp="1"/>
          </p:cNvSpPr>
          <p:nvPr>
            <p:ph type="sldNum" sz="quarter" idx="12"/>
          </p:nvPr>
        </p:nvSpPr>
        <p:spPr>
          <a:xfrm>
            <a:off x="8968409" y="6117811"/>
            <a:ext cx="2743200" cy="365125"/>
          </a:xfrm>
        </p:spPr>
        <p:txBody>
          <a:bodyPr/>
          <a:lstStyle/>
          <a:p>
            <a:r>
              <a:rPr lang="fr-FR" sz="2800" b="1" dirty="0">
                <a:solidFill>
                  <a:schemeClr val="tx1"/>
                </a:solidFill>
                <a:latin typeface="Tahoma" panose="020B0604030504040204" pitchFamily="34" charset="0"/>
                <a:ea typeface="Tahoma" panose="020B0604030504040204" pitchFamily="34" charset="0"/>
                <a:cs typeface="Tahoma" panose="020B0604030504040204" pitchFamily="34" charset="0"/>
              </a:rPr>
              <a:t>10</a:t>
            </a:r>
          </a:p>
        </p:txBody>
      </p:sp>
    </p:spTree>
    <p:extLst>
      <p:ext uri="{BB962C8B-B14F-4D97-AF65-F5344CB8AC3E}">
        <p14:creationId xmlns:p14="http://schemas.microsoft.com/office/powerpoint/2010/main" val="4279609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5D7814-B171-BD78-368C-EDA997098686}"/>
              </a:ext>
            </a:extLst>
          </p:cNvPr>
          <p:cNvSpPr>
            <a:spLocks noGrp="1"/>
          </p:cNvSpPr>
          <p:nvPr>
            <p:ph type="ctrTitle"/>
          </p:nvPr>
        </p:nvSpPr>
        <p:spPr>
          <a:xfrm>
            <a:off x="1543050" y="145015"/>
            <a:ext cx="9144000" cy="592137"/>
          </a:xfrm>
        </p:spPr>
        <p:txBody>
          <a:bodyPr>
            <a:normAutofit/>
          </a:bodyPr>
          <a:lstStyle/>
          <a:p>
            <a:r>
              <a:rPr lang="fr-FR" sz="3200" b="1" dirty="0">
                <a:latin typeface="Tahoma" panose="020B0604030504040204" pitchFamily="34" charset="0"/>
                <a:ea typeface="Tahoma" panose="020B0604030504040204" pitchFamily="34" charset="0"/>
                <a:cs typeface="Tahoma" panose="020B0604030504040204" pitchFamily="34" charset="0"/>
              </a:rPr>
              <a:t>Expérience de mobilité (7/7)</a:t>
            </a:r>
            <a:endParaRPr lang="fr-FR" sz="3200" dirty="0"/>
          </a:p>
        </p:txBody>
      </p:sp>
      <p:graphicFrame>
        <p:nvGraphicFramePr>
          <p:cNvPr id="4" name="Tableau 3">
            <a:extLst>
              <a:ext uri="{FF2B5EF4-FFF2-40B4-BE49-F238E27FC236}">
                <a16:creationId xmlns:a16="http://schemas.microsoft.com/office/drawing/2014/main" id="{8FE0B4BA-62EB-F9E4-0B7C-AECFCF8576C3}"/>
              </a:ext>
            </a:extLst>
          </p:cNvPr>
          <p:cNvGraphicFramePr>
            <a:graphicFrameLocks noGrp="1"/>
          </p:cNvGraphicFramePr>
          <p:nvPr>
            <p:extLst>
              <p:ext uri="{D42A27DB-BD31-4B8C-83A1-F6EECF244321}">
                <p14:modId xmlns:p14="http://schemas.microsoft.com/office/powerpoint/2010/main" val="2657629546"/>
              </p:ext>
            </p:extLst>
          </p:nvPr>
        </p:nvGraphicFramePr>
        <p:xfrm>
          <a:off x="146050" y="811695"/>
          <a:ext cx="11779250" cy="5577840"/>
        </p:xfrm>
        <a:graphic>
          <a:graphicData uri="http://schemas.openxmlformats.org/drawingml/2006/table">
            <a:tbl>
              <a:tblPr firstRow="1" bandRow="1">
                <a:tableStyleId>{5940675A-B579-460E-94D1-54222C63F5DA}</a:tableStyleId>
              </a:tblPr>
              <a:tblGrid>
                <a:gridCol w="4110534">
                  <a:extLst>
                    <a:ext uri="{9D8B030D-6E8A-4147-A177-3AD203B41FA5}">
                      <a16:colId xmlns:a16="http://schemas.microsoft.com/office/drawing/2014/main" val="3187285112"/>
                    </a:ext>
                  </a:extLst>
                </a:gridCol>
                <a:gridCol w="3853626">
                  <a:extLst>
                    <a:ext uri="{9D8B030D-6E8A-4147-A177-3AD203B41FA5}">
                      <a16:colId xmlns:a16="http://schemas.microsoft.com/office/drawing/2014/main" val="2508339267"/>
                    </a:ext>
                  </a:extLst>
                </a:gridCol>
                <a:gridCol w="3815090">
                  <a:extLst>
                    <a:ext uri="{9D8B030D-6E8A-4147-A177-3AD203B41FA5}">
                      <a16:colId xmlns:a16="http://schemas.microsoft.com/office/drawing/2014/main" val="856592152"/>
                    </a:ext>
                  </a:extLst>
                </a:gridCol>
              </a:tblGrid>
              <a:tr h="406029">
                <a:tc gridSpan="3">
                  <a:txBody>
                    <a:bodyPr/>
                    <a:lstStyle/>
                    <a:p>
                      <a:r>
                        <a:rPr lang="fr-FR" sz="2400" b="1" dirty="0">
                          <a:latin typeface="Tahoma" panose="020B0604030504040204" pitchFamily="34" charset="0"/>
                          <a:ea typeface="Tahoma" panose="020B0604030504040204" pitchFamily="34" charset="0"/>
                          <a:cs typeface="Tahoma" panose="020B0604030504040204" pitchFamily="34" charset="0"/>
                        </a:rPr>
                        <a:t>Tableau II </a:t>
                      </a:r>
                      <a:r>
                        <a:rPr lang="fr-FR" sz="2400" dirty="0">
                          <a:latin typeface="Tahoma" panose="020B0604030504040204" pitchFamily="34" charset="0"/>
                          <a:ea typeface="Tahoma" panose="020B0604030504040204" pitchFamily="34" charset="0"/>
                          <a:cs typeface="Tahoma" panose="020B0604030504040204" pitchFamily="34" charset="0"/>
                        </a:rPr>
                        <a:t>:  Processus institutionnel de mobilité</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250638921"/>
                  </a:ext>
                </a:extLst>
              </a:tr>
              <a:tr h="406029">
                <a:tc>
                  <a:txBody>
                    <a:bodyPr/>
                    <a:lstStyle/>
                    <a:p>
                      <a:r>
                        <a:rPr lang="fr-FR" sz="2400" b="1" dirty="0">
                          <a:latin typeface="Tahoma" panose="020B0604030504040204" pitchFamily="34" charset="0"/>
                          <a:ea typeface="Tahoma" panose="020B0604030504040204" pitchFamily="34" charset="0"/>
                          <a:cs typeface="Tahoma" panose="020B0604030504040204" pitchFamily="34" charset="0"/>
                        </a:rPr>
                        <a:t>Etapes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2400" b="1" dirty="0">
                          <a:latin typeface="Tahoma" panose="020B0604030504040204" pitchFamily="34" charset="0"/>
                          <a:ea typeface="Tahoma" panose="020B0604030504040204" pitchFamily="34" charset="0"/>
                          <a:cs typeface="Tahoma" panose="020B0604030504040204" pitchFamily="34" charset="0"/>
                        </a:rPr>
                        <a:t>Description</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2400" b="1" dirty="0">
                          <a:latin typeface="Tahoma" panose="020B0604030504040204" pitchFamily="34" charset="0"/>
                          <a:ea typeface="Tahoma" panose="020B0604030504040204" pitchFamily="34" charset="0"/>
                          <a:cs typeface="Tahoma" panose="020B0604030504040204" pitchFamily="34" charset="0"/>
                        </a:rPr>
                        <a:t>Acteurs impliqués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71390653"/>
                  </a:ext>
                </a:extLst>
              </a:tr>
              <a:tr h="406029">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Appel à candidatures </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Information candidats</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DPES, UFR, partenaires</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8109274"/>
                  </a:ext>
                </a:extLst>
              </a:tr>
              <a:tr h="406029">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Sélection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Evaluation candidatures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UFR, commission sélection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16624598"/>
                  </a:ext>
                </a:extLst>
              </a:tr>
              <a:tr h="406029">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Contrat pédagogique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Définition enseignements et crédits à valider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Etudiant, UFR, Université partenaire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56676004"/>
                  </a:ext>
                </a:extLst>
              </a:tr>
              <a:tr h="406029">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Mobilité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Réalisation séjour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Université d’accueil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6979275"/>
                  </a:ext>
                </a:extLst>
              </a:tr>
              <a:tr h="406029">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Evaluation des acquis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Validation résultats et délivrance relevés notes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Université d’accueil</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73074311"/>
                  </a:ext>
                </a:extLst>
              </a:tr>
              <a:tr h="406029">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Reconnaissance académique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Examen et validation crédits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Commission pédagogique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76751464"/>
                  </a:ext>
                </a:extLst>
              </a:tr>
              <a:tr h="406029">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Capitalisation des crédits</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Intégration crédits dans parcours formation</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UFR, Scolarité</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59640819"/>
                  </a:ext>
                </a:extLst>
              </a:tr>
            </a:tbl>
          </a:graphicData>
        </a:graphic>
      </p:graphicFrame>
      <p:sp>
        <p:nvSpPr>
          <p:cNvPr id="3" name="Espace réservé du numéro de diapositive 2">
            <a:extLst>
              <a:ext uri="{FF2B5EF4-FFF2-40B4-BE49-F238E27FC236}">
                <a16:creationId xmlns:a16="http://schemas.microsoft.com/office/drawing/2014/main" id="{5797E0B5-27AF-FDC9-AC5C-A904F12747B8}"/>
              </a:ext>
            </a:extLst>
          </p:cNvPr>
          <p:cNvSpPr>
            <a:spLocks noGrp="1"/>
          </p:cNvSpPr>
          <p:nvPr>
            <p:ph type="sldNum" sz="quarter" idx="12"/>
          </p:nvPr>
        </p:nvSpPr>
        <p:spPr/>
        <p:txBody>
          <a:bodyPr/>
          <a:lstStyle/>
          <a:p>
            <a:r>
              <a:rPr lang="fr-FR" sz="2800" b="1" dirty="0">
                <a:solidFill>
                  <a:schemeClr val="tx1"/>
                </a:solidFill>
                <a:latin typeface="Tahoma" panose="020B0604030504040204" pitchFamily="34" charset="0"/>
                <a:ea typeface="Tahoma" panose="020B0604030504040204" pitchFamily="34" charset="0"/>
                <a:cs typeface="Tahoma" panose="020B0604030504040204" pitchFamily="34" charset="0"/>
              </a:rPr>
              <a:t>11</a:t>
            </a:r>
          </a:p>
        </p:txBody>
      </p:sp>
    </p:spTree>
    <p:extLst>
      <p:ext uri="{BB962C8B-B14F-4D97-AF65-F5344CB8AC3E}">
        <p14:creationId xmlns:p14="http://schemas.microsoft.com/office/powerpoint/2010/main" val="2010214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C87E18-8DC1-11AD-D036-3F1CFBBE6CAF}"/>
              </a:ext>
            </a:extLst>
          </p:cNvPr>
          <p:cNvSpPr>
            <a:spLocks noGrp="1"/>
          </p:cNvSpPr>
          <p:nvPr>
            <p:ph type="ctrTitle"/>
          </p:nvPr>
        </p:nvSpPr>
        <p:spPr>
          <a:xfrm>
            <a:off x="1581150" y="341313"/>
            <a:ext cx="9144000" cy="649287"/>
          </a:xfrm>
        </p:spPr>
        <p:txBody>
          <a:bodyPr>
            <a:normAutofit/>
          </a:bodyPr>
          <a:lstStyle/>
          <a:p>
            <a:r>
              <a:rPr lang="fr-FR" sz="3200" b="1" dirty="0">
                <a:latin typeface="Tahoma" panose="020B0604030504040204" pitchFamily="34" charset="0"/>
                <a:ea typeface="Tahoma" panose="020B0604030504040204" pitchFamily="34" charset="0"/>
                <a:cs typeface="Tahoma" panose="020B0604030504040204" pitchFamily="34" charset="0"/>
              </a:rPr>
              <a:t>Acquis (1/2) </a:t>
            </a:r>
          </a:p>
        </p:txBody>
      </p:sp>
      <p:sp>
        <p:nvSpPr>
          <p:cNvPr id="3" name="Sous-titre 2">
            <a:extLst>
              <a:ext uri="{FF2B5EF4-FFF2-40B4-BE49-F238E27FC236}">
                <a16:creationId xmlns:a16="http://schemas.microsoft.com/office/drawing/2014/main" id="{9FA0890E-FF50-41C5-49CC-3CB347431EF3}"/>
              </a:ext>
            </a:extLst>
          </p:cNvPr>
          <p:cNvSpPr>
            <a:spLocks noGrp="1"/>
          </p:cNvSpPr>
          <p:nvPr>
            <p:ph type="subTitle" idx="1"/>
          </p:nvPr>
        </p:nvSpPr>
        <p:spPr>
          <a:xfrm>
            <a:off x="419100" y="1582738"/>
            <a:ext cx="11220450" cy="4151312"/>
          </a:xfrm>
        </p:spPr>
        <p:txBody>
          <a:bodyPr>
            <a:normAutofit/>
          </a:bodyPr>
          <a:lstStyle/>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Renforcement des capacités des enseignants-chercheurs </a:t>
            </a:r>
          </a:p>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Développement des réseaux internationaux de recherche </a:t>
            </a:r>
          </a:p>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Amélioration de la qualité des formations</a:t>
            </a:r>
          </a:p>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Accroissement de la visibilité internationale de l’UAD</a:t>
            </a:r>
          </a:p>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Expérience précieuse pour la mise en œuvre de l’ACTS</a:t>
            </a:r>
          </a:p>
        </p:txBody>
      </p:sp>
      <p:sp>
        <p:nvSpPr>
          <p:cNvPr id="4" name="Espace réservé du numéro de diapositive 3">
            <a:extLst>
              <a:ext uri="{FF2B5EF4-FFF2-40B4-BE49-F238E27FC236}">
                <a16:creationId xmlns:a16="http://schemas.microsoft.com/office/drawing/2014/main" id="{20CC28E8-88C7-D7D4-0A22-79E7956CC7DD}"/>
              </a:ext>
            </a:extLst>
          </p:cNvPr>
          <p:cNvSpPr>
            <a:spLocks noGrp="1"/>
          </p:cNvSpPr>
          <p:nvPr>
            <p:ph type="sldNum" sz="quarter" idx="12"/>
          </p:nvPr>
        </p:nvSpPr>
        <p:spPr>
          <a:xfrm>
            <a:off x="8888896" y="6197324"/>
            <a:ext cx="2743200" cy="365125"/>
          </a:xfrm>
        </p:spPr>
        <p:txBody>
          <a:bodyPr/>
          <a:lstStyle/>
          <a:p>
            <a:r>
              <a:rPr lang="fr-FR" sz="2800" b="1" dirty="0">
                <a:solidFill>
                  <a:schemeClr val="tx1"/>
                </a:solidFill>
                <a:latin typeface="Tahoma" panose="020B0604030504040204" pitchFamily="34" charset="0"/>
                <a:ea typeface="Tahoma" panose="020B0604030504040204" pitchFamily="34" charset="0"/>
                <a:cs typeface="Tahoma" panose="020B0604030504040204" pitchFamily="34" charset="0"/>
              </a:rPr>
              <a:t>12</a:t>
            </a:r>
          </a:p>
        </p:txBody>
      </p:sp>
    </p:spTree>
    <p:extLst>
      <p:ext uri="{BB962C8B-B14F-4D97-AF65-F5344CB8AC3E}">
        <p14:creationId xmlns:p14="http://schemas.microsoft.com/office/powerpoint/2010/main" val="1981233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5F202E-5442-DFDF-47EC-793370D64C08}"/>
              </a:ext>
            </a:extLst>
          </p:cNvPr>
          <p:cNvSpPr>
            <a:spLocks noGrp="1"/>
          </p:cNvSpPr>
          <p:nvPr>
            <p:ph type="ctrTitle"/>
          </p:nvPr>
        </p:nvSpPr>
        <p:spPr>
          <a:xfrm>
            <a:off x="1447800" y="188913"/>
            <a:ext cx="9144000" cy="687387"/>
          </a:xfrm>
        </p:spPr>
        <p:txBody>
          <a:bodyPr>
            <a:normAutofit/>
          </a:bodyPr>
          <a:lstStyle/>
          <a:p>
            <a:r>
              <a:rPr lang="fr-FR" sz="3200" b="1" dirty="0">
                <a:latin typeface="Tahoma" panose="020B0604030504040204" pitchFamily="34" charset="0"/>
                <a:ea typeface="Tahoma" panose="020B0604030504040204" pitchFamily="34" charset="0"/>
                <a:cs typeface="Tahoma" panose="020B0604030504040204" pitchFamily="34" charset="0"/>
              </a:rPr>
              <a:t>Acquis (2/2)</a:t>
            </a:r>
            <a:endParaRPr lang="fr-FR" sz="3200" dirty="0"/>
          </a:p>
        </p:txBody>
      </p:sp>
      <p:sp>
        <p:nvSpPr>
          <p:cNvPr id="3" name="Sous-titre 2">
            <a:extLst>
              <a:ext uri="{FF2B5EF4-FFF2-40B4-BE49-F238E27FC236}">
                <a16:creationId xmlns:a16="http://schemas.microsoft.com/office/drawing/2014/main" id="{818B2EA6-ACA4-0A84-57BD-788BC9437F6D}"/>
              </a:ext>
            </a:extLst>
          </p:cNvPr>
          <p:cNvSpPr>
            <a:spLocks noGrp="1"/>
          </p:cNvSpPr>
          <p:nvPr>
            <p:ph type="subTitle" idx="1"/>
          </p:nvPr>
        </p:nvSpPr>
        <p:spPr>
          <a:xfrm>
            <a:off x="285750" y="1028700"/>
            <a:ext cx="11410950" cy="4191000"/>
          </a:xfrm>
        </p:spPr>
        <p:txBody>
          <a:bodyPr>
            <a:noAutofit/>
          </a:bodyPr>
          <a:lstStyle/>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Etudiants </a:t>
            </a:r>
          </a:p>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Enseignants-chercheurs</a:t>
            </a:r>
          </a:p>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Institution</a:t>
            </a:r>
          </a:p>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Formations</a:t>
            </a:r>
          </a:p>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Laboratoires de recherche </a:t>
            </a:r>
          </a:p>
        </p:txBody>
      </p:sp>
      <p:sp>
        <p:nvSpPr>
          <p:cNvPr id="4" name="Espace réservé du numéro de diapositive 3">
            <a:extLst>
              <a:ext uri="{FF2B5EF4-FFF2-40B4-BE49-F238E27FC236}">
                <a16:creationId xmlns:a16="http://schemas.microsoft.com/office/drawing/2014/main" id="{6BFA759D-2FC9-E252-261A-48D540B625BB}"/>
              </a:ext>
            </a:extLst>
          </p:cNvPr>
          <p:cNvSpPr>
            <a:spLocks noGrp="1"/>
          </p:cNvSpPr>
          <p:nvPr>
            <p:ph type="sldNum" sz="quarter" idx="12"/>
          </p:nvPr>
        </p:nvSpPr>
        <p:spPr>
          <a:xfrm>
            <a:off x="9107556" y="6117811"/>
            <a:ext cx="2743200" cy="365125"/>
          </a:xfrm>
        </p:spPr>
        <p:txBody>
          <a:bodyPr/>
          <a:lstStyle/>
          <a:p>
            <a:r>
              <a:rPr lang="fr-FR" sz="2800" b="1" dirty="0">
                <a:solidFill>
                  <a:schemeClr val="tx1"/>
                </a:solidFill>
                <a:latin typeface="Tahoma" panose="020B0604030504040204" pitchFamily="34" charset="0"/>
                <a:ea typeface="Tahoma" panose="020B0604030504040204" pitchFamily="34" charset="0"/>
                <a:cs typeface="Tahoma" panose="020B0604030504040204" pitchFamily="34" charset="0"/>
              </a:rPr>
              <a:t>13</a:t>
            </a:r>
          </a:p>
        </p:txBody>
      </p:sp>
    </p:spTree>
    <p:extLst>
      <p:ext uri="{BB962C8B-B14F-4D97-AF65-F5344CB8AC3E}">
        <p14:creationId xmlns:p14="http://schemas.microsoft.com/office/powerpoint/2010/main" val="4129935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E1E3BC-100B-57C2-F9E6-0BA1920D450B}"/>
              </a:ext>
            </a:extLst>
          </p:cNvPr>
          <p:cNvSpPr>
            <a:spLocks noGrp="1"/>
          </p:cNvSpPr>
          <p:nvPr>
            <p:ph type="ctrTitle"/>
          </p:nvPr>
        </p:nvSpPr>
        <p:spPr>
          <a:xfrm>
            <a:off x="1333500" y="303213"/>
            <a:ext cx="9144000" cy="515937"/>
          </a:xfrm>
        </p:spPr>
        <p:txBody>
          <a:bodyPr>
            <a:noAutofit/>
          </a:bodyPr>
          <a:lstStyle/>
          <a:p>
            <a:r>
              <a:rPr lang="fr-FR" sz="3200" b="1" dirty="0">
                <a:latin typeface="Tahoma" panose="020B0604030504040204" pitchFamily="34" charset="0"/>
                <a:ea typeface="Tahoma" panose="020B0604030504040204" pitchFamily="34" charset="0"/>
                <a:cs typeface="Tahoma" panose="020B0604030504040204" pitchFamily="34" charset="0"/>
              </a:rPr>
              <a:t>Défis </a:t>
            </a:r>
          </a:p>
        </p:txBody>
      </p:sp>
      <p:graphicFrame>
        <p:nvGraphicFramePr>
          <p:cNvPr id="6" name="Tableau 5">
            <a:extLst>
              <a:ext uri="{FF2B5EF4-FFF2-40B4-BE49-F238E27FC236}">
                <a16:creationId xmlns:a16="http://schemas.microsoft.com/office/drawing/2014/main" id="{112DE0F5-2FB8-33A1-5A0C-93CFD7914347}"/>
              </a:ext>
            </a:extLst>
          </p:cNvPr>
          <p:cNvGraphicFramePr>
            <a:graphicFrameLocks noGrp="1"/>
          </p:cNvGraphicFramePr>
          <p:nvPr>
            <p:extLst>
              <p:ext uri="{D42A27DB-BD31-4B8C-83A1-F6EECF244321}">
                <p14:modId xmlns:p14="http://schemas.microsoft.com/office/powerpoint/2010/main" val="2692852112"/>
              </p:ext>
            </p:extLst>
          </p:nvPr>
        </p:nvGraphicFramePr>
        <p:xfrm>
          <a:off x="260350" y="1043516"/>
          <a:ext cx="11588750" cy="5166785"/>
        </p:xfrm>
        <a:graphic>
          <a:graphicData uri="http://schemas.openxmlformats.org/drawingml/2006/table">
            <a:tbl>
              <a:tblPr firstRow="1" bandRow="1">
                <a:tableStyleId>{5940675A-B579-460E-94D1-54222C63F5DA}</a:tableStyleId>
              </a:tblPr>
              <a:tblGrid>
                <a:gridCol w="5187950">
                  <a:extLst>
                    <a:ext uri="{9D8B030D-6E8A-4147-A177-3AD203B41FA5}">
                      <a16:colId xmlns:a16="http://schemas.microsoft.com/office/drawing/2014/main" val="2799031669"/>
                    </a:ext>
                  </a:extLst>
                </a:gridCol>
                <a:gridCol w="6400800">
                  <a:extLst>
                    <a:ext uri="{9D8B030D-6E8A-4147-A177-3AD203B41FA5}">
                      <a16:colId xmlns:a16="http://schemas.microsoft.com/office/drawing/2014/main" val="245219682"/>
                    </a:ext>
                  </a:extLst>
                </a:gridCol>
              </a:tblGrid>
              <a:tr h="527223">
                <a:tc gridSpan="2">
                  <a:txBody>
                    <a:bodyPr/>
                    <a:lstStyle/>
                    <a:p>
                      <a:r>
                        <a:rPr lang="fr-FR" sz="2400" b="1" dirty="0">
                          <a:latin typeface="Tahoma" panose="020B0604030504040204" pitchFamily="34" charset="0"/>
                          <a:ea typeface="Tahoma" panose="020B0604030504040204" pitchFamily="34" charset="0"/>
                          <a:cs typeface="Tahoma" panose="020B0604030504040204" pitchFamily="34" charset="0"/>
                        </a:rPr>
                        <a:t>Tableau III </a:t>
                      </a:r>
                      <a:r>
                        <a:rPr lang="fr-FR" sz="2400" dirty="0">
                          <a:latin typeface="Tahoma" panose="020B0604030504040204" pitchFamily="34" charset="0"/>
                          <a:ea typeface="Tahoma" panose="020B0604030504040204" pitchFamily="34" charset="0"/>
                          <a:cs typeface="Tahoma" panose="020B0604030504040204" pitchFamily="34" charset="0"/>
                        </a:rPr>
                        <a:t>: Défis rencontrés </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extLst>
                  <a:ext uri="{0D108BD9-81ED-4DB2-BD59-A6C34878D82A}">
                    <a16:rowId xmlns:a16="http://schemas.microsoft.com/office/drawing/2014/main" val="579380825"/>
                  </a:ext>
                </a:extLst>
              </a:tr>
              <a:tr h="527223">
                <a:tc>
                  <a:txBody>
                    <a:bodyPr/>
                    <a:lstStyle/>
                    <a:p>
                      <a:r>
                        <a:rPr lang="fr-FR" sz="2400" b="1" dirty="0">
                          <a:latin typeface="Tahoma" panose="020B0604030504040204" pitchFamily="34" charset="0"/>
                          <a:ea typeface="Tahoma" panose="020B0604030504040204" pitchFamily="34" charset="0"/>
                          <a:cs typeface="Tahoma" panose="020B0604030504040204" pitchFamily="34" charset="0"/>
                        </a:rPr>
                        <a:t>Défis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2400" b="1" dirty="0">
                          <a:latin typeface="Tahoma" panose="020B0604030504040204" pitchFamily="34" charset="0"/>
                          <a:ea typeface="Tahoma" panose="020B0604030504040204" pitchFamily="34" charset="0"/>
                          <a:cs typeface="Tahoma" panose="020B0604030504040204" pitchFamily="34" charset="0"/>
                        </a:rPr>
                        <a:t>Conséquences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99835230"/>
                  </a:ext>
                </a:extLst>
              </a:tr>
              <a:tr h="949001">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Financement limité</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Nombre réduit de bénéficiaires, dépendance bailleur</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47535284"/>
                  </a:ext>
                </a:extLst>
              </a:tr>
              <a:tr h="527223">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Procédures de visas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Retard ou annulation de certaines mobilités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82583417"/>
                  </a:ext>
                </a:extLst>
              </a:tr>
              <a:tr h="527223">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Reconnaissance des crédits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Délai de validation parfois long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438718910"/>
                  </a:ext>
                </a:extLst>
              </a:tr>
              <a:tr h="527223">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Calendriers académiques différents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Difficulté de synchronisation des semestres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76145600"/>
                  </a:ext>
                </a:extLst>
              </a:tr>
              <a:tr h="527223">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Barrières linguistiques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Intégration académique plus difficile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63624508"/>
                  </a:ext>
                </a:extLst>
              </a:tr>
              <a:tr h="527223">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Contraintes administratives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Délai de traitement long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7200914"/>
                  </a:ext>
                </a:extLst>
              </a:tr>
              <a:tr h="527223">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Hébergement et conditions d’accueil</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Difficulté d’installation des étudiants entrants</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20850914"/>
                  </a:ext>
                </a:extLst>
              </a:tr>
            </a:tbl>
          </a:graphicData>
        </a:graphic>
      </p:graphicFrame>
      <p:sp>
        <p:nvSpPr>
          <p:cNvPr id="3" name="Espace réservé du numéro de diapositive 2">
            <a:extLst>
              <a:ext uri="{FF2B5EF4-FFF2-40B4-BE49-F238E27FC236}">
                <a16:creationId xmlns:a16="http://schemas.microsoft.com/office/drawing/2014/main" id="{3CFFCEA0-3F07-C91C-C49A-AE98F418BAAD}"/>
              </a:ext>
            </a:extLst>
          </p:cNvPr>
          <p:cNvSpPr>
            <a:spLocks noGrp="1"/>
          </p:cNvSpPr>
          <p:nvPr>
            <p:ph type="sldNum" sz="quarter" idx="12"/>
          </p:nvPr>
        </p:nvSpPr>
        <p:spPr/>
        <p:txBody>
          <a:bodyPr/>
          <a:lstStyle/>
          <a:p>
            <a:r>
              <a:rPr lang="fr-FR" sz="2800" b="1" dirty="0">
                <a:solidFill>
                  <a:schemeClr val="tx1"/>
                </a:solidFill>
                <a:latin typeface="Tahoma" panose="020B0604030504040204" pitchFamily="34" charset="0"/>
                <a:ea typeface="Tahoma" panose="020B0604030504040204" pitchFamily="34" charset="0"/>
                <a:cs typeface="Tahoma" panose="020B0604030504040204" pitchFamily="34" charset="0"/>
              </a:rPr>
              <a:t>14</a:t>
            </a:r>
          </a:p>
        </p:txBody>
      </p:sp>
    </p:spTree>
    <p:extLst>
      <p:ext uri="{BB962C8B-B14F-4D97-AF65-F5344CB8AC3E}">
        <p14:creationId xmlns:p14="http://schemas.microsoft.com/office/powerpoint/2010/main" val="2687939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F85A7E-7605-6D78-36E1-679259406342}"/>
              </a:ext>
            </a:extLst>
          </p:cNvPr>
          <p:cNvSpPr>
            <a:spLocks noGrp="1"/>
          </p:cNvSpPr>
          <p:nvPr>
            <p:ph type="ctrTitle"/>
          </p:nvPr>
        </p:nvSpPr>
        <p:spPr>
          <a:xfrm>
            <a:off x="1314450" y="164066"/>
            <a:ext cx="9144000" cy="611187"/>
          </a:xfrm>
        </p:spPr>
        <p:txBody>
          <a:bodyPr>
            <a:normAutofit/>
          </a:bodyPr>
          <a:lstStyle/>
          <a:p>
            <a:r>
              <a:rPr lang="fr-FR" sz="3200" b="1" dirty="0">
                <a:latin typeface="Tahoma" panose="020B0604030504040204" pitchFamily="34" charset="0"/>
                <a:ea typeface="Tahoma" panose="020B0604030504040204" pitchFamily="34" charset="0"/>
                <a:cs typeface="Tahoma" panose="020B0604030504040204" pitchFamily="34" charset="0"/>
              </a:rPr>
              <a:t>ACTS</a:t>
            </a:r>
          </a:p>
        </p:txBody>
      </p:sp>
      <p:graphicFrame>
        <p:nvGraphicFramePr>
          <p:cNvPr id="4" name="Tableau 3">
            <a:extLst>
              <a:ext uri="{FF2B5EF4-FFF2-40B4-BE49-F238E27FC236}">
                <a16:creationId xmlns:a16="http://schemas.microsoft.com/office/drawing/2014/main" id="{FFA75801-BBF5-FC98-0A95-10B23A0E2F6E}"/>
              </a:ext>
            </a:extLst>
          </p:cNvPr>
          <p:cNvGraphicFramePr>
            <a:graphicFrameLocks noGrp="1"/>
          </p:cNvGraphicFramePr>
          <p:nvPr>
            <p:extLst>
              <p:ext uri="{D42A27DB-BD31-4B8C-83A1-F6EECF244321}">
                <p14:modId xmlns:p14="http://schemas.microsoft.com/office/powerpoint/2010/main" val="3387321164"/>
              </p:ext>
            </p:extLst>
          </p:nvPr>
        </p:nvGraphicFramePr>
        <p:xfrm>
          <a:off x="223907" y="887895"/>
          <a:ext cx="11831735" cy="5429250"/>
        </p:xfrm>
        <a:graphic>
          <a:graphicData uri="http://schemas.openxmlformats.org/drawingml/2006/table">
            <a:tbl>
              <a:tblPr firstRow="1" bandRow="1">
                <a:tableStyleId>{5940675A-B579-460E-94D1-54222C63F5DA}</a:tableStyleId>
              </a:tblPr>
              <a:tblGrid>
                <a:gridCol w="3435350">
                  <a:extLst>
                    <a:ext uri="{9D8B030D-6E8A-4147-A177-3AD203B41FA5}">
                      <a16:colId xmlns:a16="http://schemas.microsoft.com/office/drawing/2014/main" val="209453904"/>
                    </a:ext>
                  </a:extLst>
                </a:gridCol>
                <a:gridCol w="4171950">
                  <a:extLst>
                    <a:ext uri="{9D8B030D-6E8A-4147-A177-3AD203B41FA5}">
                      <a16:colId xmlns:a16="http://schemas.microsoft.com/office/drawing/2014/main" val="2647177196"/>
                    </a:ext>
                  </a:extLst>
                </a:gridCol>
                <a:gridCol w="4224435">
                  <a:extLst>
                    <a:ext uri="{9D8B030D-6E8A-4147-A177-3AD203B41FA5}">
                      <a16:colId xmlns:a16="http://schemas.microsoft.com/office/drawing/2014/main" val="1396380263"/>
                    </a:ext>
                  </a:extLst>
                </a:gridCol>
              </a:tblGrid>
              <a:tr h="548683">
                <a:tc gridSpan="3">
                  <a:txBody>
                    <a:bodyPr/>
                    <a:lstStyle/>
                    <a:p>
                      <a:r>
                        <a:rPr lang="fr-FR" sz="2400" b="1" dirty="0">
                          <a:latin typeface="Tahoma" panose="020B0604030504040204" pitchFamily="34" charset="0"/>
                          <a:ea typeface="Tahoma" panose="020B0604030504040204" pitchFamily="34" charset="0"/>
                          <a:cs typeface="Tahoma" panose="020B0604030504040204" pitchFamily="34" charset="0"/>
                        </a:rPr>
                        <a:t>Tableau IV </a:t>
                      </a:r>
                      <a:r>
                        <a:rPr lang="fr-FR" sz="2400" dirty="0">
                          <a:latin typeface="Tahoma" panose="020B0604030504040204" pitchFamily="34" charset="0"/>
                          <a:ea typeface="Tahoma" panose="020B0604030504040204" pitchFamily="34" charset="0"/>
                          <a:cs typeface="Tahoma" panose="020B0604030504040204" pitchFamily="34" charset="0"/>
                        </a:rPr>
                        <a:t>:  Réponse ACTS</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648152144"/>
                  </a:ext>
                </a:extLst>
              </a:tr>
              <a:tr h="741931">
                <a:tc>
                  <a:txBody>
                    <a:bodyPr/>
                    <a:lstStyle/>
                    <a:p>
                      <a:r>
                        <a:rPr lang="fr-FR" sz="2400" b="1" dirty="0">
                          <a:latin typeface="Tahoma" panose="020B0604030504040204" pitchFamily="34" charset="0"/>
                          <a:ea typeface="Tahoma" panose="020B0604030504040204" pitchFamily="34" charset="0"/>
                          <a:cs typeface="Tahoma" panose="020B0604030504040204" pitchFamily="34" charset="0"/>
                        </a:rPr>
                        <a:t>Défis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2400" b="1" dirty="0">
                          <a:latin typeface="Tahoma" panose="020B0604030504040204" pitchFamily="34" charset="0"/>
                          <a:ea typeface="Tahoma" panose="020B0604030504040204" pitchFamily="34" charset="0"/>
                          <a:cs typeface="Tahoma" panose="020B0604030504040204" pitchFamily="34" charset="0"/>
                        </a:rPr>
                        <a:t>Réponses ACTS</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2400" b="1" dirty="0">
                          <a:latin typeface="Tahoma" panose="020B0604030504040204" pitchFamily="34" charset="0"/>
                          <a:ea typeface="Tahoma" panose="020B0604030504040204" pitchFamily="34" charset="0"/>
                          <a:cs typeface="Tahoma" panose="020B0604030504040204" pitchFamily="34" charset="0"/>
                        </a:rPr>
                        <a:t>Bénéfices  attendus UAD</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19896728"/>
                  </a:ext>
                </a:extLst>
              </a:tr>
              <a:tr h="846539">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Reconnaissance complexe des crédits</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Cadre commun de transfert et d’accumulation des crédits</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Validation plus rapide et transparente des acquis </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68383297"/>
                  </a:ext>
                </a:extLst>
              </a:tr>
              <a:tr h="1222779">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Hétérogénéité des systèmes de crédits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Harmonisation des pratiques fondée sur apprentissage et charge travail de l’étudiant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Comparabilité accrue des formations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2539002"/>
                  </a:ext>
                </a:extLst>
              </a:tr>
              <a:tr h="1222779">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Difficulté de mobilité intra-africaine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Référentiel adopté par les universités partenaires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Augmentation des mobilités des étudiants et des enseignants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96685689"/>
                  </a:ext>
                </a:extLst>
              </a:tr>
              <a:tr h="846539">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Procédure institutionnelle variable </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Processus harmonisés de reconnaissance académique</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2400" dirty="0">
                          <a:latin typeface="Tahoma" panose="020B0604030504040204" pitchFamily="34" charset="0"/>
                          <a:ea typeface="Tahoma" panose="020B0604030504040204" pitchFamily="34" charset="0"/>
                          <a:cs typeface="Tahoma" panose="020B0604030504040204" pitchFamily="34" charset="0"/>
                        </a:rPr>
                        <a:t>Réduction des délais administratifs</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03922563"/>
                  </a:ext>
                </a:extLst>
              </a:tr>
            </a:tbl>
          </a:graphicData>
        </a:graphic>
      </p:graphicFrame>
      <p:sp>
        <p:nvSpPr>
          <p:cNvPr id="3" name="Espace réservé du numéro de diapositive 2">
            <a:extLst>
              <a:ext uri="{FF2B5EF4-FFF2-40B4-BE49-F238E27FC236}">
                <a16:creationId xmlns:a16="http://schemas.microsoft.com/office/drawing/2014/main" id="{2BA746DD-DAA8-CD96-890B-27C4C190C6E1}"/>
              </a:ext>
            </a:extLst>
          </p:cNvPr>
          <p:cNvSpPr>
            <a:spLocks noGrp="1"/>
          </p:cNvSpPr>
          <p:nvPr>
            <p:ph type="sldNum" sz="quarter" idx="12"/>
          </p:nvPr>
        </p:nvSpPr>
        <p:spPr>
          <a:xfrm>
            <a:off x="9206948" y="6336472"/>
            <a:ext cx="2743200" cy="365125"/>
          </a:xfrm>
        </p:spPr>
        <p:txBody>
          <a:bodyPr/>
          <a:lstStyle/>
          <a:p>
            <a:r>
              <a:rPr lang="fr-FR" sz="2800" b="1" dirty="0">
                <a:solidFill>
                  <a:schemeClr val="tx1"/>
                </a:solidFill>
                <a:latin typeface="Tahoma" panose="020B0604030504040204" pitchFamily="34" charset="0"/>
                <a:ea typeface="Tahoma" panose="020B0604030504040204" pitchFamily="34" charset="0"/>
                <a:cs typeface="Tahoma" panose="020B0604030504040204" pitchFamily="34" charset="0"/>
              </a:rPr>
              <a:t>15</a:t>
            </a:r>
          </a:p>
        </p:txBody>
      </p:sp>
    </p:spTree>
    <p:extLst>
      <p:ext uri="{BB962C8B-B14F-4D97-AF65-F5344CB8AC3E}">
        <p14:creationId xmlns:p14="http://schemas.microsoft.com/office/powerpoint/2010/main" val="229774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486F20-F9F8-EAB4-9638-3DA2D36F5A37}"/>
              </a:ext>
            </a:extLst>
          </p:cNvPr>
          <p:cNvSpPr>
            <a:spLocks noGrp="1"/>
          </p:cNvSpPr>
          <p:nvPr>
            <p:ph type="ctrTitle"/>
          </p:nvPr>
        </p:nvSpPr>
        <p:spPr>
          <a:xfrm>
            <a:off x="1524000" y="360363"/>
            <a:ext cx="9144000" cy="649287"/>
          </a:xfrm>
        </p:spPr>
        <p:txBody>
          <a:bodyPr>
            <a:normAutofit/>
          </a:bodyPr>
          <a:lstStyle/>
          <a:p>
            <a:r>
              <a:rPr lang="fr-FR" sz="3200" b="1" dirty="0">
                <a:latin typeface="Tahoma" panose="020B0604030504040204" pitchFamily="34" charset="0"/>
                <a:ea typeface="Tahoma" panose="020B0604030504040204" pitchFamily="34" charset="0"/>
                <a:cs typeface="Tahoma" panose="020B0604030504040204" pitchFamily="34" charset="0"/>
              </a:rPr>
              <a:t>Perspectives </a:t>
            </a:r>
          </a:p>
        </p:txBody>
      </p:sp>
      <p:sp>
        <p:nvSpPr>
          <p:cNvPr id="3" name="Sous-titre 2">
            <a:extLst>
              <a:ext uri="{FF2B5EF4-FFF2-40B4-BE49-F238E27FC236}">
                <a16:creationId xmlns:a16="http://schemas.microsoft.com/office/drawing/2014/main" id="{00149D64-637E-24A8-E2E9-F4C5758A30FD}"/>
              </a:ext>
            </a:extLst>
          </p:cNvPr>
          <p:cNvSpPr>
            <a:spLocks noGrp="1"/>
          </p:cNvSpPr>
          <p:nvPr>
            <p:ph type="subTitle" idx="1"/>
          </p:nvPr>
        </p:nvSpPr>
        <p:spPr>
          <a:xfrm>
            <a:off x="361950" y="1390650"/>
            <a:ext cx="11353800" cy="4781550"/>
          </a:xfrm>
        </p:spPr>
        <p:txBody>
          <a:bodyPr>
            <a:normAutofit/>
          </a:bodyPr>
          <a:lstStyle/>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 Développer progressivement le système ACTS</a:t>
            </a:r>
          </a:p>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 Accroître la mobilité académique</a:t>
            </a:r>
          </a:p>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 Renforcer les partenariats stratégiques </a:t>
            </a:r>
          </a:p>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 Développer les doubles diplômes et la formation conjointe</a:t>
            </a:r>
          </a:p>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 Renforcer la coopération Sud-sud </a:t>
            </a:r>
          </a:p>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 Renforcer la digitalisation… </a:t>
            </a:r>
          </a:p>
        </p:txBody>
      </p:sp>
      <p:sp>
        <p:nvSpPr>
          <p:cNvPr id="4" name="Espace réservé du numéro de diapositive 3">
            <a:extLst>
              <a:ext uri="{FF2B5EF4-FFF2-40B4-BE49-F238E27FC236}">
                <a16:creationId xmlns:a16="http://schemas.microsoft.com/office/drawing/2014/main" id="{B1FB29CE-36F6-ED46-46E5-CE052E744632}"/>
              </a:ext>
            </a:extLst>
          </p:cNvPr>
          <p:cNvSpPr>
            <a:spLocks noGrp="1"/>
          </p:cNvSpPr>
          <p:nvPr>
            <p:ph type="sldNum" sz="quarter" idx="12"/>
          </p:nvPr>
        </p:nvSpPr>
        <p:spPr>
          <a:xfrm>
            <a:off x="9226826" y="6237081"/>
            <a:ext cx="2743200" cy="365125"/>
          </a:xfrm>
        </p:spPr>
        <p:txBody>
          <a:bodyPr/>
          <a:lstStyle/>
          <a:p>
            <a:r>
              <a:rPr lang="fr-FR" sz="2800" b="1" dirty="0">
                <a:solidFill>
                  <a:schemeClr val="tx1"/>
                </a:solidFill>
                <a:latin typeface="Tahoma" panose="020B0604030504040204" pitchFamily="34" charset="0"/>
                <a:ea typeface="Tahoma" panose="020B0604030504040204" pitchFamily="34" charset="0"/>
                <a:cs typeface="Tahoma" panose="020B0604030504040204" pitchFamily="34" charset="0"/>
              </a:rPr>
              <a:t>16</a:t>
            </a:r>
          </a:p>
        </p:txBody>
      </p:sp>
    </p:spTree>
    <p:extLst>
      <p:ext uri="{BB962C8B-B14F-4D97-AF65-F5344CB8AC3E}">
        <p14:creationId xmlns:p14="http://schemas.microsoft.com/office/powerpoint/2010/main" val="2389350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1D802C-22DC-BCEC-F347-C638BBA52EF8}"/>
              </a:ext>
            </a:extLst>
          </p:cNvPr>
          <p:cNvSpPr>
            <a:spLocks noGrp="1"/>
          </p:cNvSpPr>
          <p:nvPr>
            <p:ph type="ctrTitle"/>
          </p:nvPr>
        </p:nvSpPr>
        <p:spPr>
          <a:xfrm>
            <a:off x="1409700" y="341313"/>
            <a:ext cx="9144000" cy="534987"/>
          </a:xfrm>
        </p:spPr>
        <p:txBody>
          <a:bodyPr>
            <a:normAutofit/>
          </a:bodyPr>
          <a:lstStyle/>
          <a:p>
            <a:r>
              <a:rPr lang="fr-FR" sz="3200" b="1" dirty="0">
                <a:latin typeface="Tahoma" panose="020B0604030504040204" pitchFamily="34" charset="0"/>
                <a:ea typeface="Tahoma" panose="020B0604030504040204" pitchFamily="34" charset="0"/>
                <a:cs typeface="Tahoma" panose="020B0604030504040204" pitchFamily="34" charset="0"/>
              </a:rPr>
              <a:t>Conclusion </a:t>
            </a:r>
          </a:p>
        </p:txBody>
      </p:sp>
      <p:sp>
        <p:nvSpPr>
          <p:cNvPr id="3" name="Sous-titre 2">
            <a:extLst>
              <a:ext uri="{FF2B5EF4-FFF2-40B4-BE49-F238E27FC236}">
                <a16:creationId xmlns:a16="http://schemas.microsoft.com/office/drawing/2014/main" id="{5F21C2D2-51EE-1C05-5FBB-C56F7AA6F487}"/>
              </a:ext>
            </a:extLst>
          </p:cNvPr>
          <p:cNvSpPr>
            <a:spLocks noGrp="1"/>
          </p:cNvSpPr>
          <p:nvPr>
            <p:ph type="subTitle" idx="1"/>
          </p:nvPr>
        </p:nvSpPr>
        <p:spPr>
          <a:xfrm>
            <a:off x="221582" y="1104900"/>
            <a:ext cx="11662611" cy="5448300"/>
          </a:xfrm>
        </p:spPr>
        <p:txBody>
          <a:bodyPr>
            <a:normAutofit/>
          </a:bodyPr>
          <a:lstStyle/>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Mobilité académique : investissement stratégique </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Favorise excellence, innovation et ouverture </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Renforce compétences des étudiants et enseignants</a:t>
            </a:r>
          </a:p>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ACTS : Catalyseur de l’intégration</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Harmoniser système de crédits et reconnaissance des acquis </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Facilite mobilité intra-africaine </a:t>
            </a:r>
          </a:p>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UAD : université pilote ACTS</a:t>
            </a:r>
          </a:p>
        </p:txBody>
      </p:sp>
      <p:sp>
        <p:nvSpPr>
          <p:cNvPr id="4" name="Espace réservé du numéro de diapositive 3">
            <a:extLst>
              <a:ext uri="{FF2B5EF4-FFF2-40B4-BE49-F238E27FC236}">
                <a16:creationId xmlns:a16="http://schemas.microsoft.com/office/drawing/2014/main" id="{19053B1C-D1CC-6D8F-20C0-9FA5ECC39399}"/>
              </a:ext>
            </a:extLst>
          </p:cNvPr>
          <p:cNvSpPr>
            <a:spLocks noGrp="1"/>
          </p:cNvSpPr>
          <p:nvPr>
            <p:ph type="sldNum" sz="quarter" idx="12"/>
          </p:nvPr>
        </p:nvSpPr>
        <p:spPr>
          <a:xfrm>
            <a:off x="9206947" y="6256959"/>
            <a:ext cx="2743200" cy="365125"/>
          </a:xfrm>
        </p:spPr>
        <p:txBody>
          <a:bodyPr/>
          <a:lstStyle/>
          <a:p>
            <a:r>
              <a:rPr lang="fr-FR" sz="2800" b="1" dirty="0">
                <a:solidFill>
                  <a:schemeClr val="tx1"/>
                </a:solidFill>
                <a:latin typeface="Tahoma" panose="020B0604030504040204" pitchFamily="34" charset="0"/>
                <a:ea typeface="Tahoma" panose="020B0604030504040204" pitchFamily="34" charset="0"/>
                <a:cs typeface="Tahoma" panose="020B0604030504040204" pitchFamily="34" charset="0"/>
              </a:rPr>
              <a:t>17</a:t>
            </a:r>
          </a:p>
        </p:txBody>
      </p:sp>
    </p:spTree>
    <p:extLst>
      <p:ext uri="{BB962C8B-B14F-4D97-AF65-F5344CB8AC3E}">
        <p14:creationId xmlns:p14="http://schemas.microsoft.com/office/powerpoint/2010/main" val="4030770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249CF5-2F79-C291-E40A-A44B7956CF50}"/>
              </a:ext>
            </a:extLst>
          </p:cNvPr>
          <p:cNvSpPr>
            <a:spLocks noGrp="1"/>
          </p:cNvSpPr>
          <p:nvPr>
            <p:ph type="ctrTitle"/>
          </p:nvPr>
        </p:nvSpPr>
        <p:spPr>
          <a:xfrm>
            <a:off x="1452562" y="179387"/>
            <a:ext cx="9144000" cy="620713"/>
          </a:xfrm>
        </p:spPr>
        <p:txBody>
          <a:bodyPr>
            <a:normAutofit/>
          </a:bodyPr>
          <a:lstStyle/>
          <a:p>
            <a:r>
              <a:rPr lang="fr-FR" sz="3200" b="1" dirty="0">
                <a:latin typeface="Tahoma" panose="020B0604030504040204" pitchFamily="34" charset="0"/>
                <a:ea typeface="Tahoma" panose="020B0604030504040204" pitchFamily="34" charset="0"/>
                <a:cs typeface="Tahoma" panose="020B0604030504040204" pitchFamily="34" charset="0"/>
              </a:rPr>
              <a:t>Plan </a:t>
            </a:r>
          </a:p>
        </p:txBody>
      </p:sp>
      <p:sp>
        <p:nvSpPr>
          <p:cNvPr id="3" name="Sous-titre 2">
            <a:extLst>
              <a:ext uri="{FF2B5EF4-FFF2-40B4-BE49-F238E27FC236}">
                <a16:creationId xmlns:a16="http://schemas.microsoft.com/office/drawing/2014/main" id="{713D988B-EA9A-F620-4DBB-8482E1E1E38E}"/>
              </a:ext>
            </a:extLst>
          </p:cNvPr>
          <p:cNvSpPr>
            <a:spLocks noGrp="1"/>
          </p:cNvSpPr>
          <p:nvPr>
            <p:ph type="subTitle" idx="1"/>
          </p:nvPr>
        </p:nvSpPr>
        <p:spPr>
          <a:xfrm>
            <a:off x="338137" y="871538"/>
            <a:ext cx="11291887" cy="5834062"/>
          </a:xfrm>
        </p:spPr>
        <p:txBody>
          <a:bodyPr>
            <a:normAutofit lnSpcReduction="10000"/>
          </a:bodyPr>
          <a:lstStyle/>
          <a:p>
            <a:pPr algn="l">
              <a:lnSpc>
                <a:spcPct val="150000"/>
              </a:lnSpc>
            </a:pPr>
            <a:r>
              <a:rPr lang="fr-FR" sz="2800" dirty="0">
                <a:latin typeface="Tahoma" panose="020B0604030504040204" pitchFamily="34" charset="0"/>
                <a:ea typeface="Tahoma" panose="020B0604030504040204" pitchFamily="34" charset="0"/>
                <a:cs typeface="Tahoma" panose="020B0604030504040204" pitchFamily="34" charset="0"/>
              </a:rPr>
              <a:t>Introduction </a:t>
            </a:r>
          </a:p>
          <a:p>
            <a:pPr marL="571500" indent="-571500" algn="l">
              <a:lnSpc>
                <a:spcPct val="150000"/>
              </a:lnSpc>
              <a:buFont typeface="+mj-lt"/>
              <a:buAutoNum type="romanUcPeriod"/>
            </a:pPr>
            <a:r>
              <a:rPr lang="fr-FR" sz="2800" dirty="0">
                <a:latin typeface="Tahoma" panose="020B0604030504040204" pitchFamily="34" charset="0"/>
                <a:ea typeface="Tahoma" panose="020B0604030504040204" pitchFamily="34" charset="0"/>
                <a:cs typeface="Tahoma" panose="020B0604030504040204" pitchFamily="34" charset="0"/>
              </a:rPr>
              <a:t> Présentation de l’UAD</a:t>
            </a:r>
          </a:p>
          <a:p>
            <a:pPr marL="571500" indent="-571500" algn="l">
              <a:lnSpc>
                <a:spcPct val="150000"/>
              </a:lnSpc>
              <a:buFont typeface="+mj-lt"/>
              <a:buAutoNum type="romanUcPeriod"/>
            </a:pPr>
            <a:r>
              <a:rPr lang="fr-FR" sz="2800" dirty="0">
                <a:latin typeface="Tahoma" panose="020B0604030504040204" pitchFamily="34" charset="0"/>
                <a:ea typeface="Tahoma" panose="020B0604030504040204" pitchFamily="34" charset="0"/>
                <a:cs typeface="Tahoma" panose="020B0604030504040204" pitchFamily="34" charset="0"/>
              </a:rPr>
              <a:t> Expérience de mobilité </a:t>
            </a:r>
          </a:p>
          <a:p>
            <a:pPr marL="571500" indent="-571500" algn="l">
              <a:lnSpc>
                <a:spcPct val="150000"/>
              </a:lnSpc>
              <a:buFont typeface="+mj-lt"/>
              <a:buAutoNum type="romanUcPeriod"/>
            </a:pPr>
            <a:r>
              <a:rPr lang="fr-FR" sz="2800" dirty="0">
                <a:latin typeface="Tahoma" panose="020B0604030504040204" pitchFamily="34" charset="0"/>
                <a:ea typeface="Tahoma" panose="020B0604030504040204" pitchFamily="34" charset="0"/>
                <a:cs typeface="Tahoma" panose="020B0604030504040204" pitchFamily="34" charset="0"/>
              </a:rPr>
              <a:t> Acquis </a:t>
            </a:r>
          </a:p>
          <a:p>
            <a:pPr marL="571500" indent="-571500" algn="l">
              <a:lnSpc>
                <a:spcPct val="150000"/>
              </a:lnSpc>
              <a:buFont typeface="+mj-lt"/>
              <a:buAutoNum type="romanUcPeriod"/>
            </a:pPr>
            <a:r>
              <a:rPr lang="fr-FR" sz="2800" dirty="0">
                <a:latin typeface="Tahoma" panose="020B0604030504040204" pitchFamily="34" charset="0"/>
                <a:ea typeface="Tahoma" panose="020B0604030504040204" pitchFamily="34" charset="0"/>
                <a:cs typeface="Tahoma" panose="020B0604030504040204" pitchFamily="34" charset="0"/>
              </a:rPr>
              <a:t> Défis </a:t>
            </a:r>
          </a:p>
          <a:p>
            <a:pPr marL="571500" indent="-571500" algn="l">
              <a:lnSpc>
                <a:spcPct val="150000"/>
              </a:lnSpc>
              <a:buFont typeface="+mj-lt"/>
              <a:buAutoNum type="romanUcPeriod"/>
            </a:pPr>
            <a:r>
              <a:rPr lang="fr-FR" sz="2800" dirty="0">
                <a:latin typeface="Tahoma" panose="020B0604030504040204" pitchFamily="34" charset="0"/>
                <a:ea typeface="Tahoma" panose="020B0604030504040204" pitchFamily="34" charset="0"/>
                <a:cs typeface="Tahoma" panose="020B0604030504040204" pitchFamily="34" charset="0"/>
              </a:rPr>
              <a:t> ACTS</a:t>
            </a:r>
          </a:p>
          <a:p>
            <a:pPr marL="571500" indent="-571500" algn="l">
              <a:lnSpc>
                <a:spcPct val="150000"/>
              </a:lnSpc>
              <a:buFont typeface="+mj-lt"/>
              <a:buAutoNum type="romanUcPeriod"/>
            </a:pPr>
            <a:r>
              <a:rPr lang="fr-FR" sz="2800" dirty="0">
                <a:latin typeface="Tahoma" panose="020B0604030504040204" pitchFamily="34" charset="0"/>
                <a:ea typeface="Tahoma" panose="020B0604030504040204" pitchFamily="34" charset="0"/>
                <a:cs typeface="Tahoma" panose="020B0604030504040204" pitchFamily="34" charset="0"/>
              </a:rPr>
              <a:t> Perspectives</a:t>
            </a:r>
          </a:p>
          <a:p>
            <a:pPr algn="l">
              <a:lnSpc>
                <a:spcPct val="150000"/>
              </a:lnSpc>
            </a:pPr>
            <a:r>
              <a:rPr lang="fr-FR" sz="2800" dirty="0">
                <a:latin typeface="Tahoma" panose="020B0604030504040204" pitchFamily="34" charset="0"/>
                <a:ea typeface="Tahoma" panose="020B0604030504040204" pitchFamily="34" charset="0"/>
                <a:cs typeface="Tahoma" panose="020B0604030504040204" pitchFamily="34" charset="0"/>
              </a:rPr>
              <a:t>Conclusion  </a:t>
            </a:r>
          </a:p>
        </p:txBody>
      </p:sp>
    </p:spTree>
    <p:extLst>
      <p:ext uri="{BB962C8B-B14F-4D97-AF65-F5344CB8AC3E}">
        <p14:creationId xmlns:p14="http://schemas.microsoft.com/office/powerpoint/2010/main" val="6208430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693F1C-B03B-E385-34BA-9A07F2815BCC}"/>
              </a:ext>
            </a:extLst>
          </p:cNvPr>
          <p:cNvSpPr>
            <a:spLocks noGrp="1"/>
          </p:cNvSpPr>
          <p:nvPr>
            <p:ph type="title"/>
          </p:nvPr>
        </p:nvSpPr>
        <p:spPr>
          <a:xfrm>
            <a:off x="1006642" y="2458620"/>
            <a:ext cx="10515600" cy="1325563"/>
          </a:xfrm>
        </p:spPr>
        <p:txBody>
          <a:bodyPr>
            <a:normAutofit/>
          </a:bodyPr>
          <a:lstStyle/>
          <a:p>
            <a:pPr algn="ctr"/>
            <a:r>
              <a:rPr lang="fr-FR" sz="3200" b="1" dirty="0">
                <a:solidFill>
                  <a:schemeClr val="accent1"/>
                </a:solidFill>
                <a:latin typeface="Tahoma" panose="020B0604030504040204" pitchFamily="34" charset="0"/>
                <a:ea typeface="Tahoma" panose="020B0604030504040204" pitchFamily="34" charset="0"/>
                <a:cs typeface="Tahoma" panose="020B0604030504040204" pitchFamily="34" charset="0"/>
              </a:rPr>
              <a:t>NOUS VOUS REMERCIONS </a:t>
            </a:r>
          </a:p>
        </p:txBody>
      </p:sp>
      <p:sp>
        <p:nvSpPr>
          <p:cNvPr id="3" name="Espace réservé du numéro de diapositive 2">
            <a:extLst>
              <a:ext uri="{FF2B5EF4-FFF2-40B4-BE49-F238E27FC236}">
                <a16:creationId xmlns:a16="http://schemas.microsoft.com/office/drawing/2014/main" id="{4FA751EC-629E-32F2-A105-62E99AC8A8C3}"/>
              </a:ext>
            </a:extLst>
          </p:cNvPr>
          <p:cNvSpPr>
            <a:spLocks noGrp="1"/>
          </p:cNvSpPr>
          <p:nvPr>
            <p:ph type="sldNum" sz="quarter" idx="12"/>
          </p:nvPr>
        </p:nvSpPr>
        <p:spPr/>
        <p:txBody>
          <a:bodyPr/>
          <a:lstStyle/>
          <a:p>
            <a:fld id="{E6130D4C-E4A4-4E01-A45D-F3AB68100A81}" type="slidenum">
              <a:rPr lang="fr-FR" smtClean="0"/>
              <a:t>20</a:t>
            </a:fld>
            <a:endParaRPr lang="fr-FR"/>
          </a:p>
        </p:txBody>
      </p:sp>
    </p:spTree>
    <p:extLst>
      <p:ext uri="{BB962C8B-B14F-4D97-AF65-F5344CB8AC3E}">
        <p14:creationId xmlns:p14="http://schemas.microsoft.com/office/powerpoint/2010/main" val="626132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C18E66-1954-784F-E030-3396D4578117}"/>
              </a:ext>
            </a:extLst>
          </p:cNvPr>
          <p:cNvSpPr>
            <a:spLocks noGrp="1"/>
          </p:cNvSpPr>
          <p:nvPr>
            <p:ph type="title"/>
          </p:nvPr>
        </p:nvSpPr>
        <p:spPr>
          <a:xfrm>
            <a:off x="838200" y="212725"/>
            <a:ext cx="10515600" cy="672105"/>
          </a:xfrm>
        </p:spPr>
        <p:txBody>
          <a:bodyPr>
            <a:normAutofit/>
          </a:bodyPr>
          <a:lstStyle/>
          <a:p>
            <a:pPr algn="ctr"/>
            <a:r>
              <a:rPr lang="fr-FR" sz="3200" b="1" dirty="0">
                <a:latin typeface="Tahoma" panose="020B0604030504040204" pitchFamily="34" charset="0"/>
                <a:ea typeface="Tahoma" panose="020B0604030504040204" pitchFamily="34" charset="0"/>
                <a:cs typeface="Tahoma" panose="020B0604030504040204" pitchFamily="34" charset="0"/>
              </a:rPr>
              <a:t>Introduction  </a:t>
            </a:r>
          </a:p>
        </p:txBody>
      </p:sp>
      <p:sp>
        <p:nvSpPr>
          <p:cNvPr id="3" name="Espace réservé du contenu 2">
            <a:extLst>
              <a:ext uri="{FF2B5EF4-FFF2-40B4-BE49-F238E27FC236}">
                <a16:creationId xmlns:a16="http://schemas.microsoft.com/office/drawing/2014/main" id="{1CC6F29B-4361-0268-29EA-5F621A8EC655}"/>
              </a:ext>
            </a:extLst>
          </p:cNvPr>
          <p:cNvSpPr>
            <a:spLocks noGrp="1"/>
          </p:cNvSpPr>
          <p:nvPr>
            <p:ph idx="1"/>
          </p:nvPr>
        </p:nvSpPr>
        <p:spPr>
          <a:xfrm>
            <a:off x="266700" y="1025524"/>
            <a:ext cx="11525250" cy="5146675"/>
          </a:xfrm>
        </p:spPr>
        <p:txBody>
          <a:bodyPr>
            <a:normAutofit/>
          </a:bodyPr>
          <a:lstStyle/>
          <a:p>
            <a:pPr>
              <a:lnSpc>
                <a:spcPct val="150000"/>
              </a:lnSpc>
              <a:buFont typeface="Wingdings" panose="05000000000000000000" pitchFamily="2" charset="2"/>
              <a:buChar char="§"/>
            </a:pPr>
            <a:r>
              <a:rPr lang="fr-FR" dirty="0">
                <a:latin typeface="Tahoma" panose="020B0604030504040204" pitchFamily="34" charset="0"/>
                <a:ea typeface="Tahoma" panose="020B0604030504040204" pitchFamily="34" charset="0"/>
                <a:cs typeface="Tahoma" panose="020B0604030504040204" pitchFamily="34" charset="0"/>
              </a:rPr>
              <a:t> Intégration africaine à travers enseignement supérieur </a:t>
            </a:r>
          </a:p>
          <a:p>
            <a:pPr>
              <a:lnSpc>
                <a:spcPct val="150000"/>
              </a:lnSpc>
              <a:buFont typeface="Wingdings" panose="05000000000000000000" pitchFamily="2" charset="2"/>
              <a:buChar char="§"/>
            </a:pPr>
            <a:r>
              <a:rPr lang="fr-FR" dirty="0">
                <a:latin typeface="Tahoma" panose="020B0604030504040204" pitchFamily="34" charset="0"/>
                <a:ea typeface="Tahoma" panose="020B0604030504040204" pitchFamily="34" charset="0"/>
                <a:cs typeface="Tahoma" panose="020B0604030504040204" pitchFamily="34" charset="0"/>
              </a:rPr>
              <a:t> Levier majeur de l’Agenda 2063</a:t>
            </a:r>
          </a:p>
          <a:p>
            <a:pPr>
              <a:lnSpc>
                <a:spcPct val="150000"/>
              </a:lnSpc>
              <a:buFont typeface="Wingdings" panose="05000000000000000000" pitchFamily="2" charset="2"/>
              <a:buChar char="§"/>
            </a:pPr>
            <a:r>
              <a:rPr lang="fr-FR" dirty="0">
                <a:latin typeface="Tahoma" panose="020B0604030504040204" pitchFamily="34" charset="0"/>
                <a:ea typeface="Tahoma" panose="020B0604030504040204" pitchFamily="34" charset="0"/>
                <a:cs typeface="Tahoma" panose="020B0604030504040204" pitchFamily="34" charset="0"/>
              </a:rPr>
              <a:t> Visites nationales Experts ACTS et membres associations universités africaines dans 47 pays : défis </a:t>
            </a:r>
          </a:p>
          <a:p>
            <a:pPr>
              <a:lnSpc>
                <a:spcPct val="150000"/>
              </a:lnSpc>
              <a:buFont typeface="Wingdings" panose="05000000000000000000" pitchFamily="2" charset="2"/>
              <a:buChar char="§"/>
            </a:pPr>
            <a:r>
              <a:rPr lang="fr-FR" dirty="0">
                <a:latin typeface="Tahoma" panose="020B0604030504040204" pitchFamily="34" charset="0"/>
                <a:ea typeface="Tahoma" panose="020B0604030504040204" pitchFamily="34" charset="0"/>
                <a:cs typeface="Tahoma" panose="020B0604030504040204" pitchFamily="34" charset="0"/>
              </a:rPr>
              <a:t>Emergence du projet ACTS axe stratégique HAQAA-3</a:t>
            </a:r>
          </a:p>
          <a:p>
            <a:pPr>
              <a:lnSpc>
                <a:spcPct val="150000"/>
              </a:lnSpc>
              <a:buFont typeface="Wingdings" panose="05000000000000000000" pitchFamily="2" charset="2"/>
              <a:buChar char="§"/>
            </a:pPr>
            <a:r>
              <a:rPr lang="fr-FR" dirty="0">
                <a:latin typeface="Tahoma" panose="020B0604030504040204" pitchFamily="34" charset="0"/>
                <a:ea typeface="Tahoma" panose="020B0604030504040204" pitchFamily="34" charset="0"/>
                <a:cs typeface="Tahoma" panose="020B0604030504040204" pitchFamily="34" charset="0"/>
              </a:rPr>
              <a:t> Nécessité d’expérimenter ACTS</a:t>
            </a:r>
          </a:p>
          <a:p>
            <a:pPr>
              <a:lnSpc>
                <a:spcPct val="150000"/>
              </a:lnSpc>
              <a:buFont typeface="Wingdings" panose="05000000000000000000" pitchFamily="2" charset="2"/>
              <a:buChar char="§"/>
            </a:pPr>
            <a:r>
              <a:rPr lang="fr-FR" dirty="0">
                <a:latin typeface="Tahoma" panose="020B0604030504040204" pitchFamily="34" charset="0"/>
                <a:ea typeface="Tahoma" panose="020B0604030504040204" pitchFamily="34" charset="0"/>
                <a:cs typeface="Tahoma" panose="020B0604030504040204" pitchFamily="34" charset="0"/>
              </a:rPr>
              <a:t> UAD : retenue comme une des universités pilotes</a:t>
            </a:r>
          </a:p>
        </p:txBody>
      </p:sp>
      <p:sp>
        <p:nvSpPr>
          <p:cNvPr id="5" name="Espace réservé du numéro de diapositive 4">
            <a:extLst>
              <a:ext uri="{FF2B5EF4-FFF2-40B4-BE49-F238E27FC236}">
                <a16:creationId xmlns:a16="http://schemas.microsoft.com/office/drawing/2014/main" id="{585FA2DF-AEF7-920B-0BF6-40E66E51D02D}"/>
              </a:ext>
            </a:extLst>
          </p:cNvPr>
          <p:cNvSpPr>
            <a:spLocks noGrp="1"/>
          </p:cNvSpPr>
          <p:nvPr>
            <p:ph type="sldNum" sz="quarter" idx="12"/>
          </p:nvPr>
        </p:nvSpPr>
        <p:spPr>
          <a:xfrm>
            <a:off x="8953500" y="6223000"/>
            <a:ext cx="2743200" cy="365125"/>
          </a:xfrm>
        </p:spPr>
        <p:txBody>
          <a:bodyPr/>
          <a:lstStyle/>
          <a:p>
            <a:r>
              <a:rPr lang="fr-FR" sz="2800" b="1" dirty="0">
                <a:solidFill>
                  <a:schemeClr val="tx1"/>
                </a:solidFill>
                <a:latin typeface="Tahoma" panose="020B0604030504040204" pitchFamily="34" charset="0"/>
                <a:ea typeface="Tahoma" panose="020B0604030504040204" pitchFamily="34" charset="0"/>
                <a:cs typeface="Tahoma" panose="020B0604030504040204" pitchFamily="34" charset="0"/>
              </a:rPr>
              <a:t>1</a:t>
            </a:r>
          </a:p>
        </p:txBody>
      </p:sp>
    </p:spTree>
    <p:extLst>
      <p:ext uri="{BB962C8B-B14F-4D97-AF65-F5344CB8AC3E}">
        <p14:creationId xmlns:p14="http://schemas.microsoft.com/office/powerpoint/2010/main" val="1073633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752F4A-9A3F-7E93-0323-DF82CAE5BC3C}"/>
              </a:ext>
            </a:extLst>
          </p:cNvPr>
          <p:cNvSpPr>
            <a:spLocks noGrp="1"/>
          </p:cNvSpPr>
          <p:nvPr>
            <p:ph type="ctrTitle"/>
          </p:nvPr>
        </p:nvSpPr>
        <p:spPr>
          <a:xfrm>
            <a:off x="1401170" y="385384"/>
            <a:ext cx="9144000" cy="597255"/>
          </a:xfrm>
        </p:spPr>
        <p:txBody>
          <a:bodyPr>
            <a:normAutofit/>
          </a:bodyPr>
          <a:lstStyle/>
          <a:p>
            <a:r>
              <a:rPr lang="fr-FR" sz="3200" b="1" dirty="0">
                <a:latin typeface="Tahoma" panose="020B0604030504040204" pitchFamily="34" charset="0"/>
                <a:ea typeface="Tahoma" panose="020B0604030504040204" pitchFamily="34" charset="0"/>
                <a:cs typeface="Tahoma" panose="020B0604030504040204" pitchFamily="34" charset="0"/>
              </a:rPr>
              <a:t>Présentation de l’UAD (1/3)</a:t>
            </a:r>
          </a:p>
        </p:txBody>
      </p:sp>
      <p:sp>
        <p:nvSpPr>
          <p:cNvPr id="3" name="Sous-titre 2">
            <a:extLst>
              <a:ext uri="{FF2B5EF4-FFF2-40B4-BE49-F238E27FC236}">
                <a16:creationId xmlns:a16="http://schemas.microsoft.com/office/drawing/2014/main" id="{9C775596-EBE0-E726-B854-45C195C5E12D}"/>
              </a:ext>
            </a:extLst>
          </p:cNvPr>
          <p:cNvSpPr>
            <a:spLocks noGrp="1"/>
          </p:cNvSpPr>
          <p:nvPr>
            <p:ph type="subTitle" idx="1"/>
          </p:nvPr>
        </p:nvSpPr>
        <p:spPr>
          <a:xfrm>
            <a:off x="259308" y="1337481"/>
            <a:ext cx="11300346" cy="5308979"/>
          </a:xfrm>
        </p:spPr>
        <p:txBody>
          <a:bodyPr>
            <a:noAutofit/>
          </a:bodyPr>
          <a:lstStyle/>
          <a:p>
            <a:pPr marL="457200" indent="-457200" algn="l">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Création </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Centre universitaire régional en 2007</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Université plein exercice en 2009</a:t>
            </a:r>
          </a:p>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Statut : université publique du Sénégal</a:t>
            </a:r>
          </a:p>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Tutelle : MESRI</a:t>
            </a:r>
          </a:p>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Localisation : Bambey, région de Diourbel, 120 km de Dakar</a:t>
            </a:r>
          </a:p>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Devise : « l’Excellence est ma constance, l’Ethique ma vertu »</a:t>
            </a:r>
          </a:p>
        </p:txBody>
      </p:sp>
      <p:sp>
        <p:nvSpPr>
          <p:cNvPr id="4" name="Espace réservé du numéro de diapositive 3">
            <a:extLst>
              <a:ext uri="{FF2B5EF4-FFF2-40B4-BE49-F238E27FC236}">
                <a16:creationId xmlns:a16="http://schemas.microsoft.com/office/drawing/2014/main" id="{4C6350B3-9AA2-C353-E9C2-D1E8165453D6}"/>
              </a:ext>
            </a:extLst>
          </p:cNvPr>
          <p:cNvSpPr>
            <a:spLocks noGrp="1"/>
          </p:cNvSpPr>
          <p:nvPr>
            <p:ph type="sldNum" sz="quarter" idx="12"/>
          </p:nvPr>
        </p:nvSpPr>
        <p:spPr>
          <a:xfrm>
            <a:off x="8896350" y="6261100"/>
            <a:ext cx="2743200" cy="365125"/>
          </a:xfrm>
        </p:spPr>
        <p:txBody>
          <a:bodyPr/>
          <a:lstStyle/>
          <a:p>
            <a:r>
              <a:rPr lang="fr-FR" sz="2800" b="1" dirty="0">
                <a:solidFill>
                  <a:schemeClr val="tx1"/>
                </a:solidFill>
                <a:latin typeface="Tahoma" panose="020B0604030504040204" pitchFamily="34" charset="0"/>
                <a:ea typeface="Tahoma" panose="020B0604030504040204" pitchFamily="34" charset="0"/>
                <a:cs typeface="Tahoma" panose="020B0604030504040204" pitchFamily="34" charset="0"/>
              </a:rPr>
              <a:t>2</a:t>
            </a:r>
          </a:p>
        </p:txBody>
      </p:sp>
    </p:spTree>
    <p:extLst>
      <p:ext uri="{BB962C8B-B14F-4D97-AF65-F5344CB8AC3E}">
        <p14:creationId xmlns:p14="http://schemas.microsoft.com/office/powerpoint/2010/main" val="1367882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ADFC9D-3136-815A-8B68-2E9C3AF9D36D}"/>
              </a:ext>
            </a:extLst>
          </p:cNvPr>
          <p:cNvSpPr>
            <a:spLocks noGrp="1"/>
          </p:cNvSpPr>
          <p:nvPr>
            <p:ph type="ctrTitle"/>
          </p:nvPr>
        </p:nvSpPr>
        <p:spPr>
          <a:xfrm>
            <a:off x="1537648" y="194314"/>
            <a:ext cx="9144000" cy="638199"/>
          </a:xfrm>
        </p:spPr>
        <p:txBody>
          <a:bodyPr>
            <a:normAutofit/>
          </a:bodyPr>
          <a:lstStyle/>
          <a:p>
            <a:r>
              <a:rPr lang="fr-FR" sz="3200" b="1" dirty="0">
                <a:latin typeface="Tahoma" panose="020B0604030504040204" pitchFamily="34" charset="0"/>
                <a:ea typeface="Tahoma" panose="020B0604030504040204" pitchFamily="34" charset="0"/>
                <a:cs typeface="Tahoma" panose="020B0604030504040204" pitchFamily="34" charset="0"/>
              </a:rPr>
              <a:t>Présentation de l’UAD (2/3)</a:t>
            </a:r>
            <a:endParaRPr lang="fr-FR" sz="3200" dirty="0"/>
          </a:p>
        </p:txBody>
      </p:sp>
      <p:sp>
        <p:nvSpPr>
          <p:cNvPr id="3" name="Sous-titre 2">
            <a:extLst>
              <a:ext uri="{FF2B5EF4-FFF2-40B4-BE49-F238E27FC236}">
                <a16:creationId xmlns:a16="http://schemas.microsoft.com/office/drawing/2014/main" id="{07DDF1DC-328B-08D9-65D6-543CEC958764}"/>
              </a:ext>
            </a:extLst>
          </p:cNvPr>
          <p:cNvSpPr>
            <a:spLocks noGrp="1"/>
          </p:cNvSpPr>
          <p:nvPr>
            <p:ph type="subTitle" idx="1"/>
          </p:nvPr>
        </p:nvSpPr>
        <p:spPr>
          <a:xfrm>
            <a:off x="204717" y="1104900"/>
            <a:ext cx="11168133" cy="5181600"/>
          </a:xfrm>
        </p:spPr>
        <p:txBody>
          <a:bodyPr>
            <a:normAutofit/>
          </a:bodyPr>
          <a:lstStyle/>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UFR Santé et Développement durable </a:t>
            </a:r>
          </a:p>
          <a:p>
            <a:pPr lvl="1" indent="-457200" algn="l">
              <a:lnSpc>
                <a:spcPct val="150000"/>
              </a:lnSpc>
              <a:spcBef>
                <a:spcPts val="1000"/>
              </a:spcBef>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UFR Management et Ingénierie juridique</a:t>
            </a:r>
          </a:p>
          <a:p>
            <a:pPr lvl="1" indent="-457200" algn="l">
              <a:lnSpc>
                <a:spcPct val="150000"/>
              </a:lnSpc>
              <a:spcBef>
                <a:spcPts val="1000"/>
              </a:spcBef>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UFR Sciences appliquées et Technologie de l’information et de la communication </a:t>
            </a:r>
          </a:p>
          <a:p>
            <a:pPr lvl="1" indent="-457200" algn="l">
              <a:lnSpc>
                <a:spcPct val="150000"/>
              </a:lnSpc>
              <a:spcBef>
                <a:spcPts val="1000"/>
              </a:spcBef>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Institut supérieur de formation agricole et rurale (ISFAR)</a:t>
            </a:r>
          </a:p>
          <a:p>
            <a:pPr lvl="1" indent="-457200" algn="l">
              <a:lnSpc>
                <a:spcPct val="150000"/>
              </a:lnSpc>
              <a:spcBef>
                <a:spcPts val="1000"/>
              </a:spcBef>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Licence, master, doctorat, formations professionnalisantes et formation continue </a:t>
            </a:r>
          </a:p>
        </p:txBody>
      </p:sp>
      <p:sp>
        <p:nvSpPr>
          <p:cNvPr id="4" name="Espace réservé du numéro de diapositive 3">
            <a:extLst>
              <a:ext uri="{FF2B5EF4-FFF2-40B4-BE49-F238E27FC236}">
                <a16:creationId xmlns:a16="http://schemas.microsoft.com/office/drawing/2014/main" id="{CC993B2B-BB06-C42F-9E29-85658DDE7972}"/>
              </a:ext>
            </a:extLst>
          </p:cNvPr>
          <p:cNvSpPr>
            <a:spLocks noGrp="1"/>
          </p:cNvSpPr>
          <p:nvPr>
            <p:ph type="sldNum" sz="quarter" idx="12"/>
          </p:nvPr>
        </p:nvSpPr>
        <p:spPr>
          <a:xfrm>
            <a:off x="9029700" y="6203950"/>
            <a:ext cx="2743200" cy="365125"/>
          </a:xfrm>
        </p:spPr>
        <p:txBody>
          <a:bodyPr/>
          <a:lstStyle/>
          <a:p>
            <a:r>
              <a:rPr lang="fr-FR" sz="2800" b="1" dirty="0">
                <a:solidFill>
                  <a:schemeClr val="tx1"/>
                </a:solidFill>
                <a:latin typeface="Tahoma" panose="020B0604030504040204" pitchFamily="34" charset="0"/>
                <a:ea typeface="Tahoma" panose="020B0604030504040204" pitchFamily="34" charset="0"/>
                <a:cs typeface="Tahoma" panose="020B0604030504040204" pitchFamily="34" charset="0"/>
              </a:rPr>
              <a:t>3</a:t>
            </a:r>
          </a:p>
        </p:txBody>
      </p:sp>
    </p:spTree>
    <p:extLst>
      <p:ext uri="{BB962C8B-B14F-4D97-AF65-F5344CB8AC3E}">
        <p14:creationId xmlns:p14="http://schemas.microsoft.com/office/powerpoint/2010/main" val="4188210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3F3659-B2B1-659B-4D14-ECBD3F8EBE7E}"/>
              </a:ext>
            </a:extLst>
          </p:cNvPr>
          <p:cNvSpPr>
            <a:spLocks noGrp="1"/>
          </p:cNvSpPr>
          <p:nvPr>
            <p:ph type="ctrTitle"/>
          </p:nvPr>
        </p:nvSpPr>
        <p:spPr>
          <a:xfrm>
            <a:off x="1537648" y="330794"/>
            <a:ext cx="9144000" cy="624550"/>
          </a:xfrm>
        </p:spPr>
        <p:txBody>
          <a:bodyPr>
            <a:normAutofit/>
          </a:bodyPr>
          <a:lstStyle/>
          <a:p>
            <a:r>
              <a:rPr lang="fr-FR" sz="3200" b="1" dirty="0">
                <a:latin typeface="Tahoma" panose="020B0604030504040204" pitchFamily="34" charset="0"/>
                <a:ea typeface="Tahoma" panose="020B0604030504040204" pitchFamily="34" charset="0"/>
                <a:cs typeface="Tahoma" panose="020B0604030504040204" pitchFamily="34" charset="0"/>
              </a:rPr>
              <a:t>Présentation de l’UAD (3/3)</a:t>
            </a:r>
            <a:endParaRPr lang="fr-FR" sz="3200" dirty="0"/>
          </a:p>
        </p:txBody>
      </p:sp>
      <p:sp>
        <p:nvSpPr>
          <p:cNvPr id="3" name="Sous-titre 2">
            <a:extLst>
              <a:ext uri="{FF2B5EF4-FFF2-40B4-BE49-F238E27FC236}">
                <a16:creationId xmlns:a16="http://schemas.microsoft.com/office/drawing/2014/main" id="{BBF5ACFA-DD69-C334-0224-944A11B46DFF}"/>
              </a:ext>
            </a:extLst>
          </p:cNvPr>
          <p:cNvSpPr>
            <a:spLocks noGrp="1"/>
          </p:cNvSpPr>
          <p:nvPr>
            <p:ph type="subTitle" idx="1"/>
          </p:nvPr>
        </p:nvSpPr>
        <p:spPr>
          <a:xfrm>
            <a:off x="272954" y="1390650"/>
            <a:ext cx="11630288" cy="4889833"/>
          </a:xfrm>
        </p:spPr>
        <p:txBody>
          <a:bodyPr>
            <a:noAutofit/>
          </a:bodyPr>
          <a:lstStyle/>
          <a:p>
            <a:pPr marL="914400" lvl="1"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Membre de l’Agence Universitaire de la Francophonie (AUF), CAMES, REESAO et OOAS</a:t>
            </a:r>
          </a:p>
          <a:p>
            <a:pPr marL="914400" lvl="1"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Partenariats avec plusieurs universités : Afrique, Europe, Amérique</a:t>
            </a:r>
          </a:p>
          <a:p>
            <a:pPr marL="914400" lvl="1"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Université pilote du projet ACTS dans HAQAA-3</a:t>
            </a:r>
          </a:p>
          <a:p>
            <a:pPr marL="914400" lvl="1"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Engagement en faveur de la mobilité, reconnaissance des crédits et l’assurance qualité</a:t>
            </a:r>
          </a:p>
          <a:p>
            <a:pPr algn="l">
              <a:lnSpc>
                <a:spcPct val="150000"/>
              </a:lnSpc>
            </a:pP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u numéro de diapositive 3">
            <a:extLst>
              <a:ext uri="{FF2B5EF4-FFF2-40B4-BE49-F238E27FC236}">
                <a16:creationId xmlns:a16="http://schemas.microsoft.com/office/drawing/2014/main" id="{66A57857-600A-C61E-7FAF-88FC6ED0F678}"/>
              </a:ext>
            </a:extLst>
          </p:cNvPr>
          <p:cNvSpPr>
            <a:spLocks noGrp="1"/>
          </p:cNvSpPr>
          <p:nvPr>
            <p:ph type="sldNum" sz="quarter" idx="12"/>
          </p:nvPr>
        </p:nvSpPr>
        <p:spPr>
          <a:xfrm>
            <a:off x="9182100" y="6013450"/>
            <a:ext cx="2743200" cy="365125"/>
          </a:xfrm>
        </p:spPr>
        <p:txBody>
          <a:bodyPr/>
          <a:lstStyle/>
          <a:p>
            <a:r>
              <a:rPr lang="fr-FR" sz="2800" b="1" dirty="0">
                <a:solidFill>
                  <a:schemeClr val="tx1"/>
                </a:solidFill>
                <a:latin typeface="Tahoma" panose="020B0604030504040204" pitchFamily="34" charset="0"/>
                <a:ea typeface="Tahoma" panose="020B0604030504040204" pitchFamily="34" charset="0"/>
                <a:cs typeface="Tahoma" panose="020B0604030504040204" pitchFamily="34" charset="0"/>
              </a:rPr>
              <a:t>4</a:t>
            </a:r>
          </a:p>
        </p:txBody>
      </p:sp>
    </p:spTree>
    <p:extLst>
      <p:ext uri="{BB962C8B-B14F-4D97-AF65-F5344CB8AC3E}">
        <p14:creationId xmlns:p14="http://schemas.microsoft.com/office/powerpoint/2010/main" val="2556507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9189BB-3FDB-F416-CC87-A4D23F37A3BF}"/>
              </a:ext>
            </a:extLst>
          </p:cNvPr>
          <p:cNvSpPr>
            <a:spLocks noGrp="1"/>
          </p:cNvSpPr>
          <p:nvPr>
            <p:ph type="ctrTitle"/>
          </p:nvPr>
        </p:nvSpPr>
        <p:spPr>
          <a:xfrm>
            <a:off x="1524000" y="207963"/>
            <a:ext cx="9144000" cy="610184"/>
          </a:xfrm>
        </p:spPr>
        <p:txBody>
          <a:bodyPr>
            <a:normAutofit/>
          </a:bodyPr>
          <a:lstStyle/>
          <a:p>
            <a:r>
              <a:rPr lang="fr-FR" sz="3200" b="1" dirty="0">
                <a:latin typeface="Tahoma" panose="020B0604030504040204" pitchFamily="34" charset="0"/>
                <a:ea typeface="Tahoma" panose="020B0604030504040204" pitchFamily="34" charset="0"/>
                <a:cs typeface="Tahoma" panose="020B0604030504040204" pitchFamily="34" charset="0"/>
              </a:rPr>
              <a:t>Expérience de mobilité (1/7)</a:t>
            </a:r>
            <a:endParaRPr lang="fr-FR" sz="3200" dirty="0"/>
          </a:p>
        </p:txBody>
      </p:sp>
      <p:sp>
        <p:nvSpPr>
          <p:cNvPr id="3" name="Sous-titre 2">
            <a:extLst>
              <a:ext uri="{FF2B5EF4-FFF2-40B4-BE49-F238E27FC236}">
                <a16:creationId xmlns:a16="http://schemas.microsoft.com/office/drawing/2014/main" id="{6A80B6DB-EF93-C847-5159-9D0D9CE6754B}"/>
              </a:ext>
            </a:extLst>
          </p:cNvPr>
          <p:cNvSpPr>
            <a:spLocks noGrp="1"/>
          </p:cNvSpPr>
          <p:nvPr>
            <p:ph type="subTitle" idx="1"/>
          </p:nvPr>
        </p:nvSpPr>
        <p:spPr>
          <a:xfrm>
            <a:off x="272715" y="1074821"/>
            <a:ext cx="11646569" cy="5325979"/>
          </a:xfrm>
        </p:spPr>
        <p:txBody>
          <a:bodyPr>
            <a:noAutofit/>
          </a:bodyPr>
          <a:lstStyle/>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Gouvernance de la mobilité</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Rectorat : définit les orientations et valide accords de coopération</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Direction de la coopération : coordination des partenariats</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UFR et ISFAR : Identification besoins, sélection candidats et suivi</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Commissions pédagogiques : évaluation des contrats pédagogiques et reconnaissance des crédits</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Point focal : pilote mise en œuvre ACTS</a:t>
            </a:r>
          </a:p>
        </p:txBody>
      </p:sp>
      <p:sp>
        <p:nvSpPr>
          <p:cNvPr id="4" name="Espace réservé du numéro de diapositive 3">
            <a:extLst>
              <a:ext uri="{FF2B5EF4-FFF2-40B4-BE49-F238E27FC236}">
                <a16:creationId xmlns:a16="http://schemas.microsoft.com/office/drawing/2014/main" id="{1D617459-F5F5-073B-95B0-6E32152EE1D3}"/>
              </a:ext>
            </a:extLst>
          </p:cNvPr>
          <p:cNvSpPr>
            <a:spLocks noGrp="1"/>
          </p:cNvSpPr>
          <p:nvPr>
            <p:ph type="sldNum" sz="quarter" idx="12"/>
          </p:nvPr>
        </p:nvSpPr>
        <p:spPr>
          <a:xfrm>
            <a:off x="9010650" y="5937250"/>
            <a:ext cx="2743200" cy="365125"/>
          </a:xfrm>
        </p:spPr>
        <p:txBody>
          <a:bodyPr/>
          <a:lstStyle/>
          <a:p>
            <a:r>
              <a:rPr lang="fr-FR" sz="2800" b="1" dirty="0">
                <a:solidFill>
                  <a:schemeClr val="tx1"/>
                </a:solidFill>
                <a:latin typeface="Tahoma" panose="020B0604030504040204" pitchFamily="34" charset="0"/>
                <a:ea typeface="Tahoma" panose="020B0604030504040204" pitchFamily="34" charset="0"/>
                <a:cs typeface="Tahoma" panose="020B0604030504040204" pitchFamily="34" charset="0"/>
              </a:rPr>
              <a:t>5</a:t>
            </a:r>
          </a:p>
        </p:txBody>
      </p:sp>
    </p:spTree>
    <p:extLst>
      <p:ext uri="{BB962C8B-B14F-4D97-AF65-F5344CB8AC3E}">
        <p14:creationId xmlns:p14="http://schemas.microsoft.com/office/powerpoint/2010/main" val="3359250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10FE5D-4A34-D047-84E9-B3576939342F}"/>
              </a:ext>
            </a:extLst>
          </p:cNvPr>
          <p:cNvSpPr>
            <a:spLocks noGrp="1"/>
          </p:cNvSpPr>
          <p:nvPr>
            <p:ph type="ctrTitle"/>
          </p:nvPr>
        </p:nvSpPr>
        <p:spPr>
          <a:xfrm>
            <a:off x="1459832" y="224006"/>
            <a:ext cx="9144000" cy="610184"/>
          </a:xfrm>
        </p:spPr>
        <p:txBody>
          <a:bodyPr>
            <a:normAutofit/>
          </a:bodyPr>
          <a:lstStyle/>
          <a:p>
            <a:r>
              <a:rPr lang="fr-FR" sz="3200" b="1" dirty="0">
                <a:latin typeface="Tahoma" panose="020B0604030504040204" pitchFamily="34" charset="0"/>
                <a:ea typeface="Tahoma" panose="020B0604030504040204" pitchFamily="34" charset="0"/>
                <a:cs typeface="Tahoma" panose="020B0604030504040204" pitchFamily="34" charset="0"/>
              </a:rPr>
              <a:t>Expérience de mobilité (2/7)</a:t>
            </a:r>
            <a:endParaRPr lang="fr-FR" sz="3200" dirty="0"/>
          </a:p>
        </p:txBody>
      </p:sp>
      <p:sp>
        <p:nvSpPr>
          <p:cNvPr id="3" name="Sous-titre 2">
            <a:extLst>
              <a:ext uri="{FF2B5EF4-FFF2-40B4-BE49-F238E27FC236}">
                <a16:creationId xmlns:a16="http://schemas.microsoft.com/office/drawing/2014/main" id="{D950AB33-B572-45FB-0640-A53A05ED8337}"/>
              </a:ext>
            </a:extLst>
          </p:cNvPr>
          <p:cNvSpPr>
            <a:spLocks noGrp="1"/>
          </p:cNvSpPr>
          <p:nvPr>
            <p:ph type="subTitle" idx="1"/>
          </p:nvPr>
        </p:nvSpPr>
        <p:spPr>
          <a:xfrm>
            <a:off x="298784" y="1096462"/>
            <a:ext cx="11512216" cy="5266238"/>
          </a:xfrm>
        </p:spPr>
        <p:txBody>
          <a:bodyPr>
            <a:normAutofit/>
          </a:bodyPr>
          <a:lstStyle/>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 Instruments de mise en œuvre </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Accords bilatéraux </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Système de transfert de crédits</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Relevés de notes académiques </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Cadres de qualification : habilitation et accréditation</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Diplôme d’Etat : Brevet de Technicien Industriel, Brevet de Technicien Supérieur, etc.</a:t>
            </a:r>
          </a:p>
        </p:txBody>
      </p:sp>
      <p:sp>
        <p:nvSpPr>
          <p:cNvPr id="4" name="Espace réservé du numéro de diapositive 3">
            <a:extLst>
              <a:ext uri="{FF2B5EF4-FFF2-40B4-BE49-F238E27FC236}">
                <a16:creationId xmlns:a16="http://schemas.microsoft.com/office/drawing/2014/main" id="{CEF1F7A8-801C-78AA-E664-B7B7A8522B24}"/>
              </a:ext>
            </a:extLst>
          </p:cNvPr>
          <p:cNvSpPr>
            <a:spLocks noGrp="1"/>
          </p:cNvSpPr>
          <p:nvPr>
            <p:ph type="sldNum" sz="quarter" idx="12"/>
          </p:nvPr>
        </p:nvSpPr>
        <p:spPr>
          <a:xfrm>
            <a:off x="9029700" y="6032500"/>
            <a:ext cx="2743200" cy="365125"/>
          </a:xfrm>
        </p:spPr>
        <p:txBody>
          <a:bodyPr/>
          <a:lstStyle/>
          <a:p>
            <a:r>
              <a:rPr lang="fr-FR" sz="2800" b="1" dirty="0">
                <a:solidFill>
                  <a:schemeClr val="tx1"/>
                </a:solidFill>
                <a:latin typeface="Tahoma" panose="020B0604030504040204" pitchFamily="34" charset="0"/>
                <a:ea typeface="Tahoma" panose="020B0604030504040204" pitchFamily="34" charset="0"/>
                <a:cs typeface="Tahoma" panose="020B0604030504040204" pitchFamily="34" charset="0"/>
              </a:rPr>
              <a:t>6</a:t>
            </a:r>
          </a:p>
        </p:txBody>
      </p:sp>
    </p:spTree>
    <p:extLst>
      <p:ext uri="{BB962C8B-B14F-4D97-AF65-F5344CB8AC3E}">
        <p14:creationId xmlns:p14="http://schemas.microsoft.com/office/powerpoint/2010/main" val="1157452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619E44-7BD7-7F67-BE13-EC6529A0991C}"/>
              </a:ext>
            </a:extLst>
          </p:cNvPr>
          <p:cNvSpPr>
            <a:spLocks noGrp="1"/>
          </p:cNvSpPr>
          <p:nvPr>
            <p:ph type="ctrTitle"/>
          </p:nvPr>
        </p:nvSpPr>
        <p:spPr>
          <a:xfrm>
            <a:off x="1524000" y="284163"/>
            <a:ext cx="9144000" cy="687387"/>
          </a:xfrm>
        </p:spPr>
        <p:txBody>
          <a:bodyPr>
            <a:normAutofit/>
          </a:bodyPr>
          <a:lstStyle/>
          <a:p>
            <a:r>
              <a:rPr lang="fr-FR" sz="3200" b="1" dirty="0">
                <a:latin typeface="Tahoma" panose="020B0604030504040204" pitchFamily="34" charset="0"/>
                <a:ea typeface="Tahoma" panose="020B0604030504040204" pitchFamily="34" charset="0"/>
                <a:cs typeface="Tahoma" panose="020B0604030504040204" pitchFamily="34" charset="0"/>
              </a:rPr>
              <a:t>Expérience de mobilité (3/7)</a:t>
            </a:r>
            <a:endParaRPr lang="fr-FR" sz="3200" dirty="0"/>
          </a:p>
        </p:txBody>
      </p:sp>
      <p:sp>
        <p:nvSpPr>
          <p:cNvPr id="3" name="Sous-titre 2">
            <a:extLst>
              <a:ext uri="{FF2B5EF4-FFF2-40B4-BE49-F238E27FC236}">
                <a16:creationId xmlns:a16="http://schemas.microsoft.com/office/drawing/2014/main" id="{E24BB5EF-BAFD-83EA-062F-4B5541EF9973}"/>
              </a:ext>
            </a:extLst>
          </p:cNvPr>
          <p:cNvSpPr>
            <a:spLocks noGrp="1"/>
          </p:cNvSpPr>
          <p:nvPr>
            <p:ph type="subTitle" idx="1"/>
          </p:nvPr>
        </p:nvSpPr>
        <p:spPr>
          <a:xfrm>
            <a:off x="228600" y="1277938"/>
            <a:ext cx="11658600" cy="4894262"/>
          </a:xfrm>
        </p:spPr>
        <p:txBody>
          <a:bodyPr>
            <a:normAutofit/>
          </a:bodyPr>
          <a:lstStyle/>
          <a:p>
            <a:pPr marL="457200" indent="-457200" algn="l">
              <a:lnSpc>
                <a:spcPct val="150000"/>
              </a:lnSpc>
              <a:buFont typeface="Wingdings" panose="05000000000000000000" pitchFamily="2" charset="2"/>
              <a:buChar char="§"/>
            </a:pPr>
            <a:r>
              <a:rPr lang="fr-FR" sz="2800" dirty="0">
                <a:latin typeface="Tahoma" panose="020B0604030504040204" pitchFamily="34" charset="0"/>
                <a:ea typeface="Tahoma" panose="020B0604030504040204" pitchFamily="34" charset="0"/>
                <a:cs typeface="Tahoma" panose="020B0604030504040204" pitchFamily="34" charset="0"/>
              </a:rPr>
              <a:t>Instruments de soutien à la mobilité</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Règlement intérieur Ecole doctorale</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Système de crédits capitalisables et transférables</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Unités d’enseignement (UE)</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Système LMD et guide LMD</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Relevés de notes</a:t>
            </a:r>
          </a:p>
          <a:p>
            <a:pPr marL="914400" lvl="1" indent="-457200" algn="l">
              <a:lnSpc>
                <a:spcPct val="150000"/>
              </a:lnSpc>
              <a:buFont typeface="Arial" panose="020B0604020202020204" pitchFamily="34" charset="0"/>
              <a:buChar char="•"/>
            </a:pPr>
            <a:r>
              <a:rPr lang="fr-FR" sz="2800" dirty="0">
                <a:latin typeface="Tahoma" panose="020B0604030504040204" pitchFamily="34" charset="0"/>
                <a:ea typeface="Tahoma" panose="020B0604030504040204" pitchFamily="34" charset="0"/>
                <a:cs typeface="Tahoma" panose="020B0604030504040204" pitchFamily="34" charset="0"/>
              </a:rPr>
              <a:t>Charte des examens </a:t>
            </a:r>
          </a:p>
        </p:txBody>
      </p:sp>
      <p:sp>
        <p:nvSpPr>
          <p:cNvPr id="4" name="Espace réservé du numéro de diapositive 3">
            <a:extLst>
              <a:ext uri="{FF2B5EF4-FFF2-40B4-BE49-F238E27FC236}">
                <a16:creationId xmlns:a16="http://schemas.microsoft.com/office/drawing/2014/main" id="{5E38DA3A-38C0-E9FF-D20A-CD952B0342F6}"/>
              </a:ext>
            </a:extLst>
          </p:cNvPr>
          <p:cNvSpPr>
            <a:spLocks noGrp="1"/>
          </p:cNvSpPr>
          <p:nvPr>
            <p:ph type="sldNum" sz="quarter" idx="12"/>
          </p:nvPr>
        </p:nvSpPr>
        <p:spPr>
          <a:xfrm>
            <a:off x="9105900" y="6146800"/>
            <a:ext cx="2743200" cy="365125"/>
          </a:xfrm>
        </p:spPr>
        <p:txBody>
          <a:bodyPr/>
          <a:lstStyle/>
          <a:p>
            <a:r>
              <a:rPr lang="fr-FR" sz="2800" b="1" dirty="0">
                <a:solidFill>
                  <a:schemeClr val="tx1"/>
                </a:solidFill>
                <a:latin typeface="Tahoma" panose="020B0604030504040204" pitchFamily="34" charset="0"/>
                <a:ea typeface="Tahoma" panose="020B0604030504040204" pitchFamily="34" charset="0"/>
                <a:cs typeface="Tahoma" panose="020B0604030504040204" pitchFamily="34" charset="0"/>
              </a:rPr>
              <a:t>7</a:t>
            </a:r>
          </a:p>
        </p:txBody>
      </p:sp>
    </p:spTree>
    <p:extLst>
      <p:ext uri="{BB962C8B-B14F-4D97-AF65-F5344CB8AC3E}">
        <p14:creationId xmlns:p14="http://schemas.microsoft.com/office/powerpoint/2010/main" val="381598768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746</TotalTime>
  <Words>1791</Words>
  <Application>Microsoft Office PowerPoint</Application>
  <PresentationFormat>Panorámica</PresentationFormat>
  <Paragraphs>314</Paragraphs>
  <Slides>20</Slides>
  <Notes>19</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20</vt:i4>
      </vt:variant>
    </vt:vector>
  </HeadingPairs>
  <TitlesOfParts>
    <vt:vector size="26" baseType="lpstr">
      <vt:lpstr>Arial</vt:lpstr>
      <vt:lpstr>Calibri</vt:lpstr>
      <vt:lpstr>Calibri Light</vt:lpstr>
      <vt:lpstr>Tahoma</vt:lpstr>
      <vt:lpstr>Wingdings</vt:lpstr>
      <vt:lpstr>Thème Office</vt:lpstr>
      <vt:lpstr>ATELIER INTERNATIONAL ACTS – HAQAA III MODULE 2 14 juillet 2026</vt:lpstr>
      <vt:lpstr>Plan </vt:lpstr>
      <vt:lpstr>Introduction  </vt:lpstr>
      <vt:lpstr>Présentation de l’UAD (1/3)</vt:lpstr>
      <vt:lpstr>Présentation de l’UAD (2/3)</vt:lpstr>
      <vt:lpstr>Présentation de l’UAD (3/3)</vt:lpstr>
      <vt:lpstr>Expérience de mobilité (1/7)</vt:lpstr>
      <vt:lpstr>Expérience de mobilité (2/7)</vt:lpstr>
      <vt:lpstr>Expérience de mobilité (3/7)</vt:lpstr>
      <vt:lpstr>Expérience de mobilité (4/7)</vt:lpstr>
      <vt:lpstr>Expérience de mobilité (5/7)</vt:lpstr>
      <vt:lpstr>Expérience de mobilité (6/7)</vt:lpstr>
      <vt:lpstr>Expérience de mobilité (7/7)</vt:lpstr>
      <vt:lpstr>Acquis (1/2) </vt:lpstr>
      <vt:lpstr>Acquis (2/2)</vt:lpstr>
      <vt:lpstr>Défis </vt:lpstr>
      <vt:lpstr>ACTS</vt:lpstr>
      <vt:lpstr>Perspectives </vt:lpstr>
      <vt:lpstr>Conclusion </vt:lpstr>
      <vt:lpstr>NOUS VOUS REMERCIONS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ndiaye ndong</dc:creator>
  <cp:lastModifiedBy>Marina Larrea</cp:lastModifiedBy>
  <cp:revision>171</cp:revision>
  <dcterms:created xsi:type="dcterms:W3CDTF">2026-07-10T16:36:46Z</dcterms:created>
  <dcterms:modified xsi:type="dcterms:W3CDTF">2026-07-14T19:19:15Z</dcterms:modified>
</cp:coreProperties>
</file>