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Montserrat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7083">
          <p15:clr>
            <a:srgbClr val="A4A3A4"/>
          </p15:clr>
        </p15:guide>
      </p15:sldGuideLst>
    </p:ext>
    <p:ext uri="GoogleSlidesCustomDataVersion2">
      <go:slidesCustomData xmlns:go="http://customooxmlschemas.google.com/" r:id="rId20" roundtripDataSignature="AMtx7mjzcCgrp+OKR5OqZnlFovZdcAQ2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  <p:guide pos="708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Montserrat-bold.fntdata"/><Relationship Id="rId16" Type="http://schemas.openxmlformats.org/officeDocument/2006/relationships/font" Target="fonts/Montserrat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ontserrat-boldItalic.fntdata"/><Relationship Id="rId6" Type="http://schemas.openxmlformats.org/officeDocument/2006/relationships/slide" Target="slides/slide1.xml"/><Relationship Id="rId18" Type="http://schemas.openxmlformats.org/officeDocument/2006/relationships/font" Target="fonts/Montserrat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5160500e0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3f5160500e0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10" Type="http://schemas.openxmlformats.org/officeDocument/2006/relationships/image" Target="../media/image7.png"/><Relationship Id="rId9" Type="http://schemas.openxmlformats.org/officeDocument/2006/relationships/image" Target="../media/image9.png"/><Relationship Id="rId5" Type="http://schemas.openxmlformats.org/officeDocument/2006/relationships/image" Target="../media/image21.jpg"/><Relationship Id="rId6" Type="http://schemas.openxmlformats.org/officeDocument/2006/relationships/image" Target="../media/image2.jpg"/><Relationship Id="rId7" Type="http://schemas.openxmlformats.org/officeDocument/2006/relationships/image" Target="../media/image3.png"/><Relationship Id="rId8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6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o&#10;&#10;Descripción generada automáticamente" id="12" name="Google Shape;12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5706" y="0"/>
            <a:ext cx="967529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de una cara feliz&#10;&#10;Descripción generada automáticamente con confianza baja" id="13" name="Google Shape;1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84856" y="2382717"/>
            <a:ext cx="6090377" cy="19001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, food&#10;&#10;Description automatically generated" id="14" name="Google Shape;14;p13"/>
          <p:cNvPicPr preferRelativeResize="0"/>
          <p:nvPr/>
        </p:nvPicPr>
        <p:blipFill rotWithShape="1">
          <a:blip r:embed="rId4">
            <a:alphaModFix/>
          </a:blip>
          <a:srcRect b="0" l="0" r="55732" t="0"/>
          <a:stretch/>
        </p:blipFill>
        <p:spPr>
          <a:xfrm>
            <a:off x="9240986" y="349670"/>
            <a:ext cx="2642535" cy="1280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01931" y="5760644"/>
            <a:ext cx="754174" cy="915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, food, plate&#10;&#10;Description automatically generated" id="16" name="Google Shape;16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562253" y="5818922"/>
            <a:ext cx="1167274" cy="7710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pción generada automáticamente con confianza baja" id="17" name="Google Shape;17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02427" y="192369"/>
            <a:ext cx="1996809" cy="1199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652467" y="580030"/>
            <a:ext cx="1022827" cy="1076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975725" y="5860630"/>
            <a:ext cx="241935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urple and black logo&#10;&#10;AI-generated content may be incorrect." id="20" name="Google Shape;20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747559" y="5918122"/>
            <a:ext cx="1872987" cy="499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  <a:defRPr sz="2800">
                <a:solidFill>
                  <a:srgbClr val="E94E1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7" name="Google Shape;87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90" name="Google Shape;90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En blanco">
  <p:cSld name="1_En blanco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95" name="Google Shape;95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>
  <p:cSld name="Comparació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97" name="Google Shape;97;p24"/>
          <p:cNvPicPr preferRelativeResize="0"/>
          <p:nvPr/>
        </p:nvPicPr>
        <p:blipFill rotWithShape="1">
          <a:blip r:embed="rId2">
            <a:alphaModFix/>
          </a:blip>
          <a:srcRect b="2467" l="745" r="1815" t="6121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4"/>
          <p:cNvSpPr txBox="1"/>
          <p:nvPr>
            <p:ph type="title"/>
          </p:nvPr>
        </p:nvSpPr>
        <p:spPr>
          <a:xfrm>
            <a:off x="838200" y="16827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0" name="Google Shape;100;p2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2" name="Google Shape;102;p2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106" name="Google Shape;10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108" name="Google Shape;108;p25"/>
          <p:cNvPicPr preferRelativeResize="0"/>
          <p:nvPr/>
        </p:nvPicPr>
        <p:blipFill rotWithShape="1">
          <a:blip r:embed="rId2">
            <a:alphaModFix/>
          </a:blip>
          <a:srcRect b="2467" l="745" r="1815" t="6121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5"/>
          <p:cNvSpPr txBox="1"/>
          <p:nvPr>
            <p:ph type="title"/>
          </p:nvPr>
        </p:nvSpPr>
        <p:spPr>
          <a:xfrm>
            <a:off x="838200" y="1603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113" name="Google Shape;11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olo el título">
  <p:cSld name="1_Solo el título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 txBox="1"/>
          <p:nvPr>
            <p:ph type="title"/>
          </p:nvPr>
        </p:nvSpPr>
        <p:spPr>
          <a:xfrm>
            <a:off x="838200" y="27375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b="1" sz="360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119" name="Google Shape;119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22" name="Google Shape;22;p14"/>
          <p:cNvPicPr preferRelativeResize="0"/>
          <p:nvPr/>
        </p:nvPicPr>
        <p:blipFill rotWithShape="1">
          <a:blip r:embed="rId2">
            <a:alphaModFix/>
          </a:blip>
          <a:srcRect b="2467" l="745" r="1815" t="6121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4"/>
          <p:cNvSpPr txBox="1"/>
          <p:nvPr>
            <p:ph type="title"/>
          </p:nvPr>
        </p:nvSpPr>
        <p:spPr>
          <a:xfrm>
            <a:off x="838200" y="1603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28" name="Google Shape;2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30" name="Google Shape;30;p15"/>
          <p:cNvPicPr preferRelativeResize="0"/>
          <p:nvPr/>
        </p:nvPicPr>
        <p:blipFill rotWithShape="1">
          <a:blip r:embed="rId2">
            <a:alphaModFix/>
          </a:blip>
          <a:srcRect b="2467" l="745" r="1815" t="6121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5"/>
          <p:cNvSpPr txBox="1"/>
          <p:nvPr>
            <p:ph type="title"/>
          </p:nvPr>
        </p:nvSpPr>
        <p:spPr>
          <a:xfrm>
            <a:off x="838200" y="1603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37" name="Google Shape;3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y objetos">
  <p:cSld name="1_Título y objeto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/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b="1" sz="360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44" name="Google Shape;44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46" name="Google Shape;46;p17"/>
          <p:cNvPicPr preferRelativeResize="0"/>
          <p:nvPr/>
        </p:nvPicPr>
        <p:blipFill rotWithShape="1">
          <a:blip r:embed="rId2">
            <a:alphaModFix/>
          </a:blip>
          <a:srcRect b="0" l="21648" r="-1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9" name="Google Shape;49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os objetos">
  <p:cSld name="1_Dos objeto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8"/>
          <p:cNvSpPr txBox="1"/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sz="3600">
                <a:solidFill>
                  <a:srgbClr val="E94E1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59" name="Google Shape;59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ación" type="twoTxTwoObj">
  <p:cSld name="TWO_OBJECTS_WITH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 txBox="1"/>
          <p:nvPr>
            <p:ph type="title"/>
          </p:nvPr>
        </p:nvSpPr>
        <p:spPr>
          <a:xfrm>
            <a:off x="838200" y="3183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b="1" sz="360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3" name="Google Shape;63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5" name="Google Shape;65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69" name="Google Shape;69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74" name="Google Shape;74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  <a:defRPr b="1" sz="280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8" name="Google Shape;78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9" name="Google Shape;79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82" name="Google Shape;82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 b="1" i="0" sz="4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.jpg"/><Relationship Id="rId10" Type="http://schemas.openxmlformats.org/officeDocument/2006/relationships/image" Target="../media/image18.jpg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11.jpg"/><Relationship Id="rId9" Type="http://schemas.openxmlformats.org/officeDocument/2006/relationships/image" Target="../media/image17.jpg"/><Relationship Id="rId5" Type="http://schemas.openxmlformats.org/officeDocument/2006/relationships/image" Target="../media/image12.png"/><Relationship Id="rId6" Type="http://schemas.openxmlformats.org/officeDocument/2006/relationships/image" Target="../media/image15.jpg"/><Relationship Id="rId7" Type="http://schemas.openxmlformats.org/officeDocument/2006/relationships/image" Target="../media/image19.jpg"/><Relationship Id="rId8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o&#10;&#10;Descripción generada automáticamente" id="183" name="Google Shape;18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67529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1"/>
          <p:cNvSpPr txBox="1"/>
          <p:nvPr/>
        </p:nvSpPr>
        <p:spPr>
          <a:xfrm>
            <a:off x="2634916" y="576263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6600"/>
              <a:buFont typeface="Montserrat"/>
              <a:buNone/>
            </a:pPr>
            <a:r>
              <a:rPr b="1" i="0" lang="en-GB" sz="6600" u="none" cap="none" strike="noStrike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/>
          </a:p>
        </p:txBody>
      </p:sp>
      <p:sp>
        <p:nvSpPr>
          <p:cNvPr id="185" name="Google Shape;185;p11"/>
          <p:cNvSpPr txBox="1"/>
          <p:nvPr/>
        </p:nvSpPr>
        <p:spPr>
          <a:xfrm>
            <a:off x="2634916" y="279974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000"/>
              <a:buFont typeface="Montserrat"/>
              <a:buNone/>
            </a:pPr>
            <a:r>
              <a:rPr b="0" i="0" lang="en-GB" sz="2000" u="none" cap="none" strike="noStrike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More information at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000"/>
              <a:buFont typeface="Montserrat"/>
              <a:buNone/>
            </a:pPr>
            <a:r>
              <a:t/>
            </a:r>
            <a:endParaRPr b="0" i="0" sz="2000" u="none" cap="none" strike="noStrike">
              <a:solidFill>
                <a:srgbClr val="E94E1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000"/>
              <a:buFont typeface="Montserrat"/>
              <a:buNone/>
            </a:pPr>
            <a:r>
              <a:rPr b="1" i="0" lang="en-GB" sz="2000" u="none" cap="none" strike="noStrike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www.haqaa3.obreal.org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 txBox="1"/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</a:pPr>
            <a:r>
              <a:rPr lang="en-GB"/>
              <a:t>MODULE 2 - “TRANSFER”</a:t>
            </a:r>
            <a:endParaRPr/>
          </a:p>
        </p:txBody>
      </p:sp>
      <p:sp>
        <p:nvSpPr>
          <p:cNvPr id="129" name="Google Shape;129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222222"/>
                </a:solidFill>
              </a:rPr>
              <a:t>Understanding, using as a basis an analysis of the effective operation of the European Credit Transfer </a:t>
            </a:r>
            <a:r>
              <a:rPr lang="en-GB" sz="1900">
                <a:solidFill>
                  <a:srgbClr val="222222"/>
                </a:solidFill>
              </a:rPr>
              <a:t>System</a:t>
            </a:r>
            <a:r>
              <a:rPr lang="en-GB" sz="1900">
                <a:solidFill>
                  <a:srgbClr val="222222"/>
                </a:solidFill>
              </a:rPr>
              <a:t> (ECTS), how a credit system can be used as an instrument to facilitate student mobility.</a:t>
            </a:r>
            <a:endParaRPr sz="1900">
              <a:solidFill>
                <a:srgbClr val="222222"/>
              </a:solidFill>
            </a:endParaRPr>
          </a:p>
          <a:p>
            <a:pPr indent="-2286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222222"/>
              </a:buClr>
              <a:buSzPts val="1900"/>
              <a:buFont typeface="Montserrat"/>
              <a:buNone/>
            </a:pPr>
            <a:r>
              <a:t/>
            </a:r>
            <a:endParaRPr sz="1900">
              <a:solidFill>
                <a:srgbClr val="22222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222222"/>
                </a:solidFill>
              </a:rPr>
              <a:t>Promoting the reflection on existing and possible future practices of student mobility at the African continental and regional level.</a:t>
            </a:r>
            <a:endParaRPr sz="1900">
              <a:solidFill>
                <a:srgbClr val="222222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9B233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"/>
          <p:cNvSpPr txBox="1"/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</a:pPr>
            <a:r>
              <a:rPr lang="en-GB"/>
              <a:t>Overview</a:t>
            </a:r>
            <a:endParaRPr/>
          </a:p>
        </p:txBody>
      </p:sp>
      <p:sp>
        <p:nvSpPr>
          <p:cNvPr id="135" name="Google Shape;135;p6"/>
          <p:cNvSpPr txBox="1"/>
          <p:nvPr>
            <p:ph idx="1" type="body"/>
          </p:nvPr>
        </p:nvSpPr>
        <p:spPr>
          <a:xfrm>
            <a:off x="942725" y="1512000"/>
            <a:ext cx="8652000" cy="43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rgbClr val="222222"/>
              </a:solidFill>
            </a:endParaRPr>
          </a:p>
          <a:p>
            <a:pPr indent="-323850" lvl="0" marL="5969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222222"/>
                </a:solidFill>
              </a:rPr>
              <a:t>Welcome and introduction</a:t>
            </a:r>
            <a:endParaRPr sz="1500">
              <a:solidFill>
                <a:srgbClr val="222222"/>
              </a:solidFill>
            </a:endParaRPr>
          </a:p>
          <a:p>
            <a:pPr indent="-323850" lvl="0" marL="596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222222"/>
                </a:solidFill>
              </a:rPr>
              <a:t>Regional CTS: state of play and implementation, Reflections on existing intra-African mobility juxtaposed with other types of international mobility, Regional mobility schemes (SARUA/SADC) </a:t>
            </a:r>
            <a:endParaRPr sz="1500">
              <a:solidFill>
                <a:srgbClr val="222222"/>
              </a:solidFill>
            </a:endParaRPr>
          </a:p>
          <a:p>
            <a:pPr indent="-323850" lvl="0" marL="596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500"/>
              <a:buChar char="●"/>
            </a:pPr>
            <a:r>
              <a:rPr lang="en-GB" sz="1500">
                <a:solidFill>
                  <a:srgbClr val="222222"/>
                </a:solidFill>
              </a:rPr>
              <a:t>Case studies</a:t>
            </a:r>
            <a:endParaRPr sz="1500">
              <a:solidFill>
                <a:srgbClr val="222222"/>
              </a:solidFill>
            </a:endParaRPr>
          </a:p>
          <a:p>
            <a:pPr indent="-323850" lvl="0" marL="596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222222"/>
                </a:solidFill>
              </a:rPr>
              <a:t>Student perspective </a:t>
            </a:r>
            <a:endParaRPr sz="1500">
              <a:solidFill>
                <a:srgbClr val="222222"/>
              </a:solidFill>
            </a:endParaRPr>
          </a:p>
          <a:p>
            <a:pPr indent="-323850" lvl="0" marL="596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222222"/>
                </a:solidFill>
              </a:rPr>
              <a:t>Discussion on own institutional experiences</a:t>
            </a:r>
            <a:endParaRPr sz="1500">
              <a:solidFill>
                <a:srgbClr val="222222"/>
              </a:solidFill>
            </a:endParaRPr>
          </a:p>
          <a:p>
            <a:pPr indent="-323850" lvl="0" marL="596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222222"/>
                </a:solidFill>
              </a:rPr>
              <a:t>Looking ahead </a:t>
            </a:r>
            <a:endParaRPr sz="1500">
              <a:solidFill>
                <a:srgbClr val="22222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0800" lvl="0" marL="228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F9B233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 txBox="1"/>
          <p:nvPr>
            <p:ph type="title"/>
          </p:nvPr>
        </p:nvSpPr>
        <p:spPr>
          <a:xfrm>
            <a:off x="831850" y="9858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</a:pPr>
            <a:r>
              <a:rPr lang="en-GB"/>
              <a:t>PART 1: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</a:pPr>
            <a:r>
              <a:rPr lang="en-GB" sz="3700"/>
              <a:t>Regional perspectives on mobility and credit transfer</a:t>
            </a:r>
            <a:r>
              <a:rPr lang="en-GB" sz="8600"/>
              <a:t> </a:t>
            </a:r>
            <a:endParaRPr sz="8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 txBox="1"/>
          <p:nvPr>
            <p:ph type="title"/>
          </p:nvPr>
        </p:nvSpPr>
        <p:spPr>
          <a:xfrm>
            <a:off x="838200" y="3183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</a:pPr>
            <a:r>
              <a:rPr lang="en-GB"/>
              <a:t>Perspectives</a:t>
            </a:r>
            <a:endParaRPr/>
          </a:p>
        </p:txBody>
      </p:sp>
      <p:sp>
        <p:nvSpPr>
          <p:cNvPr id="146" name="Google Shape;146;p7"/>
          <p:cNvSpPr txBox="1"/>
          <p:nvPr>
            <p:ph idx="2" type="body"/>
          </p:nvPr>
        </p:nvSpPr>
        <p:spPr>
          <a:xfrm>
            <a:off x="839812" y="2505075"/>
            <a:ext cx="102534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23850" lvl="0" marL="5969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222222"/>
                </a:solidFill>
              </a:rPr>
              <a:t>Regional CTS: state of play and implementation, Reflections on existing intra-African mobility juxtaposed with other types of international mobility, Regional mobility schemes (SARUA/SADC) </a:t>
            </a:r>
            <a:endParaRPr sz="1500">
              <a:solidFill>
                <a:srgbClr val="222222"/>
              </a:solidFill>
            </a:endParaRPr>
          </a:p>
          <a:p>
            <a:pPr indent="-323850" lvl="0" marL="596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500"/>
              <a:buChar char="●"/>
            </a:pPr>
            <a:r>
              <a:rPr lang="en-GB" sz="1500">
                <a:solidFill>
                  <a:srgbClr val="222222"/>
                </a:solidFill>
              </a:rPr>
              <a:t>Case studies</a:t>
            </a:r>
            <a:endParaRPr sz="1500">
              <a:solidFill>
                <a:srgbClr val="222222"/>
              </a:solidFill>
            </a:endParaRPr>
          </a:p>
          <a:p>
            <a:pPr indent="-323850" lvl="0" marL="596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222222"/>
                </a:solidFill>
              </a:rPr>
              <a:t>Student perspective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5160500e0_0_2"/>
          <p:cNvSpPr txBox="1"/>
          <p:nvPr>
            <p:ph type="title"/>
          </p:nvPr>
        </p:nvSpPr>
        <p:spPr>
          <a:xfrm>
            <a:off x="831850" y="9858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-298450" lvl="0" marL="5969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Arial"/>
              <a:buChar char="●"/>
            </a:pPr>
            <a:r>
              <a:t/>
            </a:r>
            <a:endParaRPr sz="1100">
              <a:solidFill>
                <a:srgbClr val="22222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152" name="Google Shape;152;g3f5160500e0_0_2"/>
          <p:cNvSpPr txBox="1"/>
          <p:nvPr/>
        </p:nvSpPr>
        <p:spPr>
          <a:xfrm>
            <a:off x="422250" y="1797650"/>
            <a:ext cx="113475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PART 2: </a:t>
            </a:r>
            <a:endParaRPr b="1" sz="6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Reflection activities and collective discussion </a:t>
            </a:r>
            <a:endParaRPr b="1" sz="3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8" title="mentimeter_qr_code-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5350" y="280200"/>
            <a:ext cx="5829775" cy="582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"/>
          <p:cNvSpPr txBox="1"/>
          <p:nvPr>
            <p:ph type="title"/>
          </p:nvPr>
        </p:nvSpPr>
        <p:spPr>
          <a:xfrm>
            <a:off x="839830" y="155200"/>
            <a:ext cx="564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</a:pPr>
            <a:r>
              <a:rPr lang="en-GB"/>
              <a:t>Observations and findings from activities </a:t>
            </a:r>
            <a:endParaRPr/>
          </a:p>
        </p:txBody>
      </p:sp>
      <p:sp>
        <p:nvSpPr>
          <p:cNvPr id="163" name="Google Shape;163;p10"/>
          <p:cNvSpPr txBox="1"/>
          <p:nvPr>
            <p:ph idx="1" type="body"/>
          </p:nvPr>
        </p:nvSpPr>
        <p:spPr>
          <a:xfrm>
            <a:off x="839826" y="2057400"/>
            <a:ext cx="89988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rgbClr val="0000FF"/>
                </a:solidFill>
              </a:rPr>
              <a:t>INSTITUTIONAL LEVEL</a:t>
            </a:r>
            <a:endParaRPr b="1" sz="2000">
              <a:solidFill>
                <a:srgbClr val="0000FF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Mobility is possible in PRINCIPLE, implementation is difficult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Postgraduate mobility is easier 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Lack of intentionality in internationalisation of the curriculum design and development)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Distrust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rgbClr val="0000FF"/>
                </a:solidFill>
              </a:rPr>
              <a:t>NATIONAL LEVEL</a:t>
            </a:r>
            <a:endParaRPr b="1" sz="2000">
              <a:solidFill>
                <a:srgbClr val="0000FF"/>
              </a:solidFill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Lack of data (national level)</a:t>
            </a:r>
            <a:endParaRPr sz="2000"/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Distrust</a:t>
            </a:r>
            <a:endParaRPr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"/>
          <p:cNvSpPr txBox="1"/>
          <p:nvPr>
            <p:ph type="title"/>
          </p:nvPr>
        </p:nvSpPr>
        <p:spPr>
          <a:xfrm>
            <a:off x="838200" y="23231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</a:pPr>
            <a:r>
              <a:rPr lang="en-GB"/>
              <a:t>Strategic partners</a:t>
            </a:r>
            <a:endParaRPr/>
          </a:p>
        </p:txBody>
      </p:sp>
      <p:pic>
        <p:nvPicPr>
          <p:cNvPr id="169" name="Google Shape;16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2707" y="5069092"/>
            <a:ext cx="2631469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, nombre de la empresa&#10;&#10;Descripción generada automáticamente" id="170" name="Google Shape;170;p2"/>
          <p:cNvPicPr preferRelativeResize="0"/>
          <p:nvPr/>
        </p:nvPicPr>
        <p:blipFill rotWithShape="1">
          <a:blip r:embed="rId4">
            <a:alphaModFix/>
          </a:blip>
          <a:srcRect b="25201" l="25551" r="26394" t="30516"/>
          <a:stretch/>
        </p:blipFill>
        <p:spPr>
          <a:xfrm>
            <a:off x="647700" y="3585844"/>
            <a:ext cx="2510783" cy="11654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Logotipo&#10;&#10;Descripción generada automáticamente" id="171" name="Google Shape;17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26585" y="2077949"/>
            <a:ext cx="2122073" cy="10405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Texto&#10;&#10;Descripción generada automáticamente" id="172" name="Google Shape;172;p2"/>
          <p:cNvPicPr preferRelativeResize="0"/>
          <p:nvPr/>
        </p:nvPicPr>
        <p:blipFill rotWithShape="1">
          <a:blip r:embed="rId6">
            <a:alphaModFix/>
          </a:blip>
          <a:srcRect b="23832" l="0" r="0" t="26578"/>
          <a:stretch/>
        </p:blipFill>
        <p:spPr>
          <a:xfrm>
            <a:off x="4962739" y="2053158"/>
            <a:ext cx="4363846" cy="10901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faz de usuario gráfica, Texto, Aplicación&#10;&#10;Descripción generada automáticamente" id="173" name="Google Shape;173;p2"/>
          <p:cNvPicPr preferRelativeResize="0"/>
          <p:nvPr/>
        </p:nvPicPr>
        <p:blipFill rotWithShape="1">
          <a:blip r:embed="rId7">
            <a:alphaModFix/>
          </a:blip>
          <a:srcRect b="25181" l="14563" r="12548" t="33630"/>
          <a:stretch/>
        </p:blipFill>
        <p:spPr>
          <a:xfrm>
            <a:off x="5576824" y="3473814"/>
            <a:ext cx="3655398" cy="10405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pción generada automáticamente" id="174" name="Google Shape;174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4167" y="2298670"/>
            <a:ext cx="2407710" cy="4895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, nombre de la empresa&#10;&#10;Descripción generada automáticamente" id="175" name="Google Shape;175;p2"/>
          <p:cNvPicPr preferRelativeResize="0"/>
          <p:nvPr/>
        </p:nvPicPr>
        <p:blipFill rotWithShape="1">
          <a:blip r:embed="rId9">
            <a:alphaModFix/>
          </a:blip>
          <a:srcRect b="0" l="26414" r="28058" t="0"/>
          <a:stretch/>
        </p:blipFill>
        <p:spPr>
          <a:xfrm>
            <a:off x="3515624" y="3299289"/>
            <a:ext cx="1562571" cy="1728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Diagrama&#10;&#10;Descripción generada automáticamente" id="176" name="Google Shape;176;p2"/>
          <p:cNvPicPr preferRelativeResize="0"/>
          <p:nvPr/>
        </p:nvPicPr>
        <p:blipFill rotWithShape="1">
          <a:blip r:embed="rId10">
            <a:alphaModFix/>
          </a:blip>
          <a:srcRect b="0" l="28616" r="27145" t="0"/>
          <a:stretch/>
        </p:blipFill>
        <p:spPr>
          <a:xfrm>
            <a:off x="9658347" y="3228065"/>
            <a:ext cx="1504953" cy="17136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o&#10;&#10;Descripción generada automáticamente con confianza media" id="177" name="Google Shape;177;p2"/>
          <p:cNvPicPr preferRelativeResize="0"/>
          <p:nvPr/>
        </p:nvPicPr>
        <p:blipFill rotWithShape="1">
          <a:blip r:embed="rId11">
            <a:alphaModFix/>
          </a:blip>
          <a:srcRect b="0" l="35251" r="24325" t="3575"/>
          <a:stretch/>
        </p:blipFill>
        <p:spPr>
          <a:xfrm>
            <a:off x="3714145" y="1918937"/>
            <a:ext cx="1248594" cy="15002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Icono&#10;&#10;Descripción generada automáticamente" id="178" name="Google Shape;178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905500" y="5442942"/>
            <a:ext cx="2732531" cy="577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2023-06-29T15:28:25Z</dcterms:created>
  <dc:creator>Eloi Espósito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2023-09-18T13:10:43Z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3be26fec-ea62-4695-b32a-b1ddfa0da754</vt:lpwstr>
  </property>
  <property fmtid="{D5CDD505-2E9C-101B-9397-08002B2CF9AE}" pid="8" name="MSIP_Label_6bd9ddd1-4d20-43f6-abfa-fc3c07406f94_ContentBits">
    <vt:lpwstr>0</vt:lpwstr>
  </property>
</Properties>
</file>