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7083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zcCgrp+OKR5OqZnlFovZdcAQ2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2" y="156"/>
      </p:cViewPr>
      <p:guideLst>
        <p:guide orient="horz" pos="2160"/>
        <p:guide pos="3840"/>
        <p:guide pos="70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160500e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f5160500e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3" descr="Icono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5706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3" descr="Un dibujo de una cara feliz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4856" y="2382717"/>
            <a:ext cx="6090377" cy="1900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3" descr="A picture containing drawing, foo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55732"/>
          <a:stretch/>
        </p:blipFill>
        <p:spPr>
          <a:xfrm>
            <a:off x="9240986" y="349670"/>
            <a:ext cx="2642535" cy="12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1931" y="5760644"/>
            <a:ext cx="754174" cy="915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3" descr="A picture containing drawing, food, plat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62253" y="5818922"/>
            <a:ext cx="1167274" cy="77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3" descr="Logotipo&#10;&#10;Descripción generada automáticamente con confianza baj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02427" y="192369"/>
            <a:ext cx="1996809" cy="119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52467" y="580030"/>
            <a:ext cx="1022827" cy="1076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75725" y="5860630"/>
            <a:ext cx="24193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3" descr="A purple and black logo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47559" y="5918122"/>
            <a:ext cx="1872987" cy="49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sz="28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90" name="Google Shape;90;p22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 blanco">
  <p:cSld name="1_En blanc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95" name="Google Shape;95;p23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4" descr="Imagen que contiene luz, reloj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838200" y="1682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106" name="Google Shape;106;p24" descr="Un dibujo de una cara feliz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5" descr="Imagen que contiene luz, reloj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113" name="Google Shape;113;p25" descr="Un dibujo de una cara feliz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o el título">
  <p:cSld name="1_Solo el título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838200" y="2737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 b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119" name="Google Shape;119;p26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4" descr="Imagen que contiene luz, reloj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28" name="Google Shape;28;p14" descr="Un dibujo de una cara feliz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5" descr="Imagen que contiene luz, reloj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 l="745" t="61217" r="1815" b="246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37" name="Google Shape;37;p15" descr="Un dibujo de una cara feliz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 b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44" name="Google Shape;44;p16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7" descr="Imagen que contiene luz, reloj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 l="21648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59" name="Google Shape;59;p18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ación" type="twoTxTwoObj">
  <p:cSld name="TWO_OBJECTS_WITH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 b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69" name="Google Shape;69;p19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74" name="Google Shape;74;p20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sz="2800" b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  <p:pic>
        <p:nvPicPr>
          <p:cNvPr id="82" name="Google Shape;82;p21" descr="Un dibujo de una cara feliz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sz="4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20.jp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1" descr="Icon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1"/>
          <p:cNvSpPr txBox="1"/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lnSpc>
                <a:spcPct val="90000"/>
              </a:lnSpc>
              <a:buClr>
                <a:srgbClr val="E94E1B"/>
              </a:buClr>
              <a:buSzPts val="6600"/>
            </a:pPr>
            <a:r>
              <a:rPr lang="en-GB" sz="6600" b="1" dirty="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OBRIGADA!</a:t>
            </a:r>
            <a:endParaRPr dirty="0"/>
          </a:p>
        </p:txBody>
      </p:sp>
      <p:sp>
        <p:nvSpPr>
          <p:cNvPr id="185" name="Google Shape;185;p11"/>
          <p:cNvSpPr txBox="1"/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lnSpc>
                <a:spcPct val="90000"/>
              </a:lnSpc>
              <a:buClr>
                <a:srgbClr val="E94E1B"/>
              </a:buClr>
              <a:buSzPts val="2000"/>
            </a:pPr>
            <a:r>
              <a:rPr lang="en-GB" sz="2000" dirty="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Mais </a:t>
            </a:r>
            <a:r>
              <a:rPr lang="en-GB" sz="2000" dirty="0" err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informações</a:t>
            </a:r>
            <a:r>
              <a:rPr lang="en-GB" sz="2000" dirty="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2000" dirty="0" err="1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endParaRPr lang="en-GB" sz="2000">
              <a:solidFill>
                <a:srgbClr val="E94E1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>
              <a:lnSpc>
                <a:spcPct val="90000"/>
              </a:lnSpc>
              <a:buClr>
                <a:srgbClr val="E94E1B"/>
              </a:buClr>
              <a:buSzPts val="2000"/>
            </a:pPr>
            <a:endParaRPr sz="2000" b="0" i="0" u="none" strike="noStrike" cap="none" dirty="0">
              <a:solidFill>
                <a:srgbClr val="E94E1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lang="en-GB" sz="2000" b="1" i="0" u="none" strike="noStrike" cap="none" dirty="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www.haqaa3.obreal.org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/>
              <a:t>MÓDULO 2 - "TRANSFERÊNCIA"</a:t>
            </a:r>
            <a:endParaRPr dirty="0"/>
          </a:p>
        </p:txBody>
      </p:sp>
      <p:sp>
        <p:nvSpPr>
          <p:cNvPr id="129" name="Google Shape;12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pt-BR" sz="1900" dirty="0">
                <a:solidFill>
                  <a:srgbClr val="222222"/>
                </a:solidFill>
              </a:rPr>
              <a:t>Compreender, usando como base uma análise do funcionamento eficaz do Sistema Europeu de Transferência de Créditos (ECTS), como um sistema de créditos pode ser usado como instrumento para facilitar a mobilidade estudantil.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sz="1900" dirty="0">
              <a:solidFill>
                <a:srgbClr val="222222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800"/>
              </a:spcBef>
              <a:buNone/>
            </a:pPr>
            <a:r>
              <a:rPr lang="pt-BR" sz="1900" dirty="0">
                <a:solidFill>
                  <a:srgbClr val="222222"/>
                </a:solidFill>
              </a:rPr>
              <a:t>Promover a reflexão sobre as práticas existentes e possíveis futuras de mobilidade estudantil a nível continental e regional africano.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 err="1"/>
              <a:t>Visão</a:t>
            </a:r>
            <a:r>
              <a:rPr lang="en-GB" dirty="0"/>
              <a:t> </a:t>
            </a:r>
            <a:r>
              <a:rPr lang="en-GB" dirty="0" err="1"/>
              <a:t>geral</a:t>
            </a:r>
            <a:endParaRPr dirty="0"/>
          </a:p>
        </p:txBody>
      </p:sp>
      <p:sp>
        <p:nvSpPr>
          <p:cNvPr id="135" name="Google Shape;135;p6"/>
          <p:cNvSpPr txBox="1">
            <a:spLocks noGrp="1"/>
          </p:cNvSpPr>
          <p:nvPr>
            <p:ph type="body" idx="1"/>
          </p:nvPr>
        </p:nvSpPr>
        <p:spPr>
          <a:xfrm>
            <a:off x="942725" y="1512000"/>
            <a:ext cx="8652000" cy="43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dirty="0">
              <a:solidFill>
                <a:srgbClr val="222222"/>
              </a:solidFill>
            </a:endParaRPr>
          </a:p>
          <a:p>
            <a:pPr marL="596900" lvl="0" indent="-323850">
              <a:lnSpc>
                <a:spcPct val="115000"/>
              </a:lnSpc>
              <a:spcBef>
                <a:spcPts val="120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pt-BR" sz="1500" dirty="0">
                <a:solidFill>
                  <a:srgbClr val="222222"/>
                </a:solidFill>
              </a:rPr>
              <a:t>Boas-vindas e introdução
CTS Regional: estado de atuação e implementação, Reflexões sobre a mobilidade </a:t>
            </a:r>
            <a:r>
              <a:rPr lang="pt-BR" sz="1500" dirty="0" err="1">
                <a:solidFill>
                  <a:srgbClr val="222222"/>
                </a:solidFill>
              </a:rPr>
              <a:t>intra-africana</a:t>
            </a:r>
            <a:r>
              <a:rPr lang="pt-BR" sz="1500" dirty="0">
                <a:solidFill>
                  <a:srgbClr val="222222"/>
                </a:solidFill>
              </a:rPr>
              <a:t> existente em contraste com outros tipos de mobilidade internacional, Esquemas de mobilidade regional (SARUA/SADC) 
Estudos de caso
Perspetiva do estudante 
Discussão sobre as próprias experiências institucionais
Olhando para o futuro</a:t>
            </a:r>
            <a:endParaRPr sz="1100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en-GB" dirty="0"/>
              <a:t>PARTE 1:</a:t>
            </a:r>
            <a:br>
              <a:rPr lang="en-GB" dirty="0"/>
            </a:br>
            <a:br>
              <a:rPr lang="en-GB" dirty="0"/>
            </a:br>
            <a:r>
              <a:rPr lang="pt-BR" sz="3700" dirty="0"/>
              <a:t>Perspetivas regionais sobre mobilidade e transferência de créditos</a:t>
            </a:r>
            <a:endParaRPr sz="8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 err="1"/>
              <a:t>Perspetivas</a:t>
            </a:r>
            <a:endParaRPr dirty="0"/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2"/>
          </p:nvPr>
        </p:nvSpPr>
        <p:spPr>
          <a:xfrm>
            <a:off x="839812" y="2505075"/>
            <a:ext cx="10253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96900" lvl="0" indent="-323850">
              <a:lnSpc>
                <a:spcPct val="115000"/>
              </a:lnSpc>
              <a:spcBef>
                <a:spcPts val="120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pt-BR" sz="1500" dirty="0">
                <a:solidFill>
                  <a:srgbClr val="222222"/>
                </a:solidFill>
              </a:rPr>
              <a:t>CTS Regional: estado de atuação e implementação, Reflexões sobre a mobilidade </a:t>
            </a:r>
            <a:r>
              <a:rPr lang="pt-BR" sz="1500" dirty="0" err="1">
                <a:solidFill>
                  <a:srgbClr val="222222"/>
                </a:solidFill>
              </a:rPr>
              <a:t>intra-africana</a:t>
            </a:r>
            <a:r>
              <a:rPr lang="pt-BR" sz="1500" dirty="0">
                <a:solidFill>
                  <a:srgbClr val="222222"/>
                </a:solidFill>
              </a:rPr>
              <a:t> existente em contraste com outros tipos de mobilidade internacional, Esquemas de mobilidade regional (SARUA/SADC)</a:t>
            </a:r>
          </a:p>
          <a:p>
            <a:pPr marL="596900" lvl="0" indent="-323850">
              <a:lnSpc>
                <a:spcPct val="115000"/>
              </a:lnSpc>
              <a:spcBef>
                <a:spcPts val="120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endParaRPr lang="pt-BR" sz="1500" dirty="0">
              <a:solidFill>
                <a:srgbClr val="222222"/>
              </a:solidFill>
            </a:endParaRPr>
          </a:p>
          <a:p>
            <a:pPr marL="596900" lvl="0" indent="-323850">
              <a:lnSpc>
                <a:spcPct val="115000"/>
              </a:lnSpc>
              <a:spcBef>
                <a:spcPts val="120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 dirty="0" err="1">
                <a:solidFill>
                  <a:srgbClr val="222222"/>
                </a:solidFill>
              </a:rPr>
              <a:t>Estudos</a:t>
            </a:r>
            <a:r>
              <a:rPr lang="en-GB" sz="1500" dirty="0">
                <a:solidFill>
                  <a:srgbClr val="222222"/>
                </a:solidFill>
              </a:rPr>
              <a:t> de </a:t>
            </a:r>
            <a:r>
              <a:rPr lang="en-GB" sz="1500" dirty="0" err="1">
                <a:solidFill>
                  <a:srgbClr val="222222"/>
                </a:solidFill>
              </a:rPr>
              <a:t>caso</a:t>
            </a:r>
            <a:endParaRPr lang="en-GB" sz="1500" dirty="0">
              <a:solidFill>
                <a:srgbClr val="222222"/>
              </a:solidFill>
            </a:endParaRPr>
          </a:p>
          <a:p>
            <a:pPr marL="596900" lvl="0" indent="-323850">
              <a:lnSpc>
                <a:spcPct val="115000"/>
              </a:lnSpc>
              <a:spcBef>
                <a:spcPts val="120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endParaRPr lang="en-GB" sz="1500" dirty="0">
              <a:solidFill>
                <a:srgbClr val="222222"/>
              </a:solidFill>
            </a:endParaRPr>
          </a:p>
          <a:p>
            <a:pPr marL="596900" lvl="0" indent="-32385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 dirty="0" err="1">
                <a:solidFill>
                  <a:srgbClr val="222222"/>
                </a:solidFill>
              </a:rPr>
              <a:t>Perspetiva</a:t>
            </a:r>
            <a:r>
              <a:rPr lang="en-GB" sz="1500" dirty="0">
                <a:solidFill>
                  <a:srgbClr val="222222"/>
                </a:solidFill>
              </a:rPr>
              <a:t> do </a:t>
            </a:r>
            <a:r>
              <a:rPr lang="en-GB" sz="1500" dirty="0" err="1">
                <a:solidFill>
                  <a:srgbClr val="222222"/>
                </a:solidFill>
              </a:rPr>
              <a:t>estudante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160500e0_0_2"/>
          <p:cNvSpPr txBox="1">
            <a:spLocks noGrp="1"/>
          </p:cNvSpPr>
          <p:nvPr>
            <p:ph type="title"/>
          </p:nvPr>
        </p:nvSpPr>
        <p:spPr>
          <a:xfrm>
            <a:off x="831850" y="9858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5969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Arial"/>
              <a:buChar char="●"/>
            </a:pPr>
            <a:endParaRPr sz="11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endParaRPr/>
          </a:p>
        </p:txBody>
      </p:sp>
      <p:sp>
        <p:nvSpPr>
          <p:cNvPr id="152" name="Google Shape;152;g3f5160500e0_0_2"/>
          <p:cNvSpPr txBox="1"/>
          <p:nvPr/>
        </p:nvSpPr>
        <p:spPr>
          <a:xfrm>
            <a:off x="422250" y="1797650"/>
            <a:ext cx="11347500" cy="1907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PARTE 2: </a:t>
            </a:r>
            <a:endParaRPr sz="6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33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Atividades de reflexão e discussão coletiva</a:t>
            </a:r>
            <a:endParaRPr sz="3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8" title="mentimeter_qr_code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5350" y="280200"/>
            <a:ext cx="5829775" cy="582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>
            <a:spLocks noGrp="1"/>
          </p:cNvSpPr>
          <p:nvPr>
            <p:ph type="title"/>
          </p:nvPr>
        </p:nvSpPr>
        <p:spPr>
          <a:xfrm>
            <a:off x="839830" y="155200"/>
            <a:ext cx="564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pt-BR" dirty="0"/>
              <a:t>Observações e conclusões das atividades</a:t>
            </a:r>
            <a:endParaRPr dirty="0"/>
          </a:p>
        </p:txBody>
      </p:sp>
      <p:sp>
        <p:nvSpPr>
          <p:cNvPr id="163" name="Google Shape;163;p10"/>
          <p:cNvSpPr txBox="1">
            <a:spLocks noGrp="1"/>
          </p:cNvSpPr>
          <p:nvPr>
            <p:ph type="body" idx="1"/>
          </p:nvPr>
        </p:nvSpPr>
        <p:spPr>
          <a:xfrm>
            <a:off x="839826" y="2057400"/>
            <a:ext cx="89988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rgbClr val="0000FF"/>
                </a:solidFill>
              </a:rPr>
              <a:t>NÍVEL INSTITUCIONAL</a:t>
            </a:r>
            <a:endParaRPr sz="2000" b="1" dirty="0">
              <a:solidFill>
                <a:srgbClr val="0000FF"/>
              </a:solidFill>
            </a:endParaRPr>
          </a:p>
          <a:p>
            <a:pPr lvl="0" indent="-355600">
              <a:lnSpc>
                <a:spcPct val="100000"/>
              </a:lnSpc>
              <a:spcBef>
                <a:spcPts val="0"/>
              </a:spcBef>
              <a:buSzPts val="2000"/>
              <a:buChar char="●"/>
            </a:pPr>
            <a:r>
              <a:rPr lang="pt-BR" sz="2000" dirty="0"/>
              <a:t>A mobilidade é possível em PRINCÍPIO, a implementação é difícil
A mobilidade pós-graduada é mais fácil 
Falta de intencionalidade na internacionalização do desenho e desenvolvimento curricular)
Desconfiança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rgbClr val="0000FF"/>
                </a:solidFill>
              </a:rPr>
              <a:t>NÍVEL NACIONAL</a:t>
            </a:r>
            <a:endParaRPr sz="2000" b="1" dirty="0">
              <a:solidFill>
                <a:srgbClr val="0000FF"/>
              </a:solidFill>
            </a:endParaRPr>
          </a:p>
          <a:p>
            <a:pPr lvl="0" indent="-355600">
              <a:lnSpc>
                <a:spcPct val="100000"/>
              </a:lnSpc>
              <a:spcBef>
                <a:spcPts val="0"/>
              </a:spcBef>
              <a:buSzPts val="2000"/>
              <a:buChar char="●"/>
            </a:pPr>
            <a:r>
              <a:rPr lang="pt-BR" sz="2000" dirty="0"/>
              <a:t>Falta de dados (a nível nacional)
Desconfiança</a:t>
            </a:r>
            <a:endParaRPr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>
            <a:spLocks noGrp="1"/>
          </p:cNvSpPr>
          <p:nvPr>
            <p:ph type="title"/>
          </p:nvPr>
        </p:nvSpPr>
        <p:spPr>
          <a:xfrm>
            <a:off x="838200" y="2323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GB" dirty="0" err="1"/>
              <a:t>Parceiros</a:t>
            </a:r>
            <a:r>
              <a:rPr lang="en-GB" dirty="0"/>
              <a:t> </a:t>
            </a:r>
            <a:r>
              <a:rPr lang="en-GB" dirty="0" err="1"/>
              <a:t>estratégicos</a:t>
            </a:r>
            <a:endParaRPr dirty="0"/>
          </a:p>
        </p:txBody>
      </p:sp>
      <p:pic>
        <p:nvPicPr>
          <p:cNvPr id="169" name="Google Shape;16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2707" y="5069092"/>
            <a:ext cx="2631469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" descr="Logotipo, nombre de la empresa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l="25551" t="30516" r="26394" b="25201"/>
          <a:stretch/>
        </p:blipFill>
        <p:spPr>
          <a:xfrm>
            <a:off x="647700" y="3585844"/>
            <a:ext cx="2510783" cy="1165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" descr="Imagen que contiene Logotipo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26585" y="2077949"/>
            <a:ext cx="2122073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 descr="Imagen que contiene Texto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 t="26578" b="23832"/>
          <a:stretch/>
        </p:blipFill>
        <p:spPr>
          <a:xfrm>
            <a:off x="4962739" y="2053158"/>
            <a:ext cx="4363846" cy="109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 descr="Interfaz de usuario gráfica, Texto, Aplicación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 l="14563" t="33630" r="12548" b="25181"/>
          <a:stretch/>
        </p:blipFill>
        <p:spPr>
          <a:xfrm>
            <a:off x="5576824" y="3473814"/>
            <a:ext cx="3655398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" descr="Logotipo&#10;&#10;Descripción generada automá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4167" y="2298670"/>
            <a:ext cx="2407710" cy="489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" descr="Logotipo, nombre de la empresa&#10;&#10;Descripción generada automáticamente"/>
          <p:cNvPicPr preferRelativeResize="0"/>
          <p:nvPr/>
        </p:nvPicPr>
        <p:blipFill rotWithShape="1">
          <a:blip r:embed="rId9">
            <a:alphaModFix/>
          </a:blip>
          <a:srcRect l="26414" r="28058"/>
          <a:stretch/>
        </p:blipFill>
        <p:spPr>
          <a:xfrm>
            <a:off x="3515624" y="3299289"/>
            <a:ext cx="1562571" cy="172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 descr="Imagen que contiene Diagrama&#10;&#10;Descripción generada automáticamente"/>
          <p:cNvPicPr preferRelativeResize="0"/>
          <p:nvPr/>
        </p:nvPicPr>
        <p:blipFill rotWithShape="1">
          <a:blip r:embed="rId10">
            <a:alphaModFix/>
          </a:blip>
          <a:srcRect l="28616" r="27145"/>
          <a:stretch/>
        </p:blipFill>
        <p:spPr>
          <a:xfrm>
            <a:off x="9658347" y="3228065"/>
            <a:ext cx="1504953" cy="171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" descr="Icono&#10;&#10;Descripción generada automáticamente con confianza media"/>
          <p:cNvPicPr preferRelativeResize="0"/>
          <p:nvPr/>
        </p:nvPicPr>
        <p:blipFill rotWithShape="1">
          <a:blip r:embed="rId11">
            <a:alphaModFix/>
          </a:blip>
          <a:srcRect l="35251" t="3575" r="24325"/>
          <a:stretch/>
        </p:blipFill>
        <p:spPr>
          <a:xfrm>
            <a:off x="3714145" y="1918937"/>
            <a:ext cx="1248594" cy="1500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" descr="Imagen que contiene Icono&#10;&#10;Descripción generada automáticament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05500" y="5442942"/>
            <a:ext cx="2732531" cy="57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Grand écran</PresentationFormat>
  <Paragraphs>27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Calibri</vt:lpstr>
      <vt:lpstr>Arial</vt:lpstr>
      <vt:lpstr>Montserrat</vt:lpstr>
      <vt:lpstr>Tema de Office</vt:lpstr>
      <vt:lpstr>Présentation PowerPoint</vt:lpstr>
      <vt:lpstr>MÓDULO 2 - "TRANSFERÊNCIA"</vt:lpstr>
      <vt:lpstr>Visão geral</vt:lpstr>
      <vt:lpstr>PARTE 1:  Perspetivas regionais sobre mobilidade e transferência de créditos</vt:lpstr>
      <vt:lpstr>Perspetivas</vt:lpstr>
      <vt:lpstr> </vt:lpstr>
      <vt:lpstr>Présentation PowerPoint</vt:lpstr>
      <vt:lpstr>Observações e conclusões das atividades</vt:lpstr>
      <vt:lpstr>Parceiros estratégicos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Eloi Espósito</dc:creator>
  <cp:lastModifiedBy>Marina Larrea</cp:lastModifiedBy>
  <cp:revision>1</cp:revision>
  <dcterms:created xsi:type="dcterms:W3CDTF">2023-06-29T15:28:25Z</dcterms:created>
  <dcterms:modified xsi:type="dcterms:W3CDTF">2026-08-14T12:00:09Z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2023-09-18T13:10:43Z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3be26fec-ea62-4695-b32a-b1ddfa0da754</vt:lpwstr>
  </property>
  <property fmtid="{D5CDD505-2E9C-101B-9397-08002B2CF9AE}" pid="8" name="MSIP_Label_6bd9ddd1-4d20-43f6-abfa-fc3c07406f94_ContentBits">
    <vt:lpwstr>0</vt:lpwstr>
  </property>
</Properties>
</file>